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9" r:id="rId5"/>
    <p:sldId id="270" r:id="rId6"/>
    <p:sldId id="265" r:id="rId7"/>
    <p:sldId id="268" r:id="rId8"/>
    <p:sldId id="264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altLang="en-US" dirty="0" smtClean="0"/>
              <a:t>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4</a:t>
            </a:r>
            <a:r>
              <a:rPr lang="en-US" dirty="0" smtClean="0"/>
              <a:t>: LL(1)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goal of labs 4 and 5 is to implement the LL(1) parser.</a:t>
            </a:r>
            <a:endParaRPr lang="en-US" altLang="ko-KR" dirty="0"/>
          </a:p>
          <a:p>
            <a:r>
              <a:rPr lang="en-US" altLang="ko-KR" dirty="0" smtClean="0"/>
              <a:t>The goal of lab4 is to implement FIRST and FOLLOW functions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</a:t>
            </a:r>
            <a:r>
              <a:rPr lang="en-US" altLang="ko-KR" dirty="0" smtClean="0"/>
              <a:t>the template </a:t>
            </a:r>
            <a:r>
              <a:rPr lang="en-US" altLang="ko-KR" dirty="0"/>
              <a:t>file </a:t>
            </a:r>
            <a:r>
              <a:rPr lang="en-US" altLang="ko-KR" dirty="0" smtClean="0"/>
              <a:t>(lab4.tar.gz) </a:t>
            </a:r>
            <a:r>
              <a:rPr lang="en-US" altLang="ko-KR" dirty="0"/>
              <a:t>from </a:t>
            </a:r>
            <a:r>
              <a:rPr lang="en-US" altLang="ko-KR" dirty="0" smtClean="0"/>
              <a:t>Blackboard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FIRST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914088"/>
            <a:ext cx="8458200" cy="411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FIRST(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the set of terminals that begin all strings derived from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{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				if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b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FIRST() = {}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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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FIRST()	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 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all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1, …,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 :   FIRST(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add non- in FIRST(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to FIRST(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all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1, …,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  FIRST(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add  to FIRST(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179BCE-EE0B-466D-B5E4-CCAE37CB21A6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42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FOLLOW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the set of terminals that can immediately follow nonterminal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b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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) 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do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add FIRST()\{} to FOLLOW(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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) 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   FIRST()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add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to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≠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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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do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add FOLLOW(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to FOLLOW(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≠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the start symbol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add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$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to FOLLOW(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E2CBF5-6D83-4A23-A643-3ABE6C392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70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</a:t>
            </a:r>
          </a:p>
          <a:p>
            <a:pPr lvl="1"/>
            <a:r>
              <a:rPr lang="en-US" dirty="0" smtClean="0"/>
              <a:t>Represents the production rules of the given grammar</a:t>
            </a:r>
          </a:p>
          <a:p>
            <a:pPr lvl="2"/>
            <a:r>
              <a:rPr lang="en-US" dirty="0" smtClean="0"/>
              <a:t>Rules are stored in a vector</a:t>
            </a:r>
          </a:p>
          <a:p>
            <a:pPr lvl="1"/>
            <a:r>
              <a:rPr lang="en-US" dirty="0" smtClean="0"/>
              <a:t>Read an input file</a:t>
            </a:r>
          </a:p>
          <a:p>
            <a:pPr lvl="2"/>
            <a:r>
              <a:rPr lang="en-US" dirty="0" smtClean="0"/>
              <a:t>Each line of the input file represents a production rule</a:t>
            </a:r>
          </a:p>
          <a:p>
            <a:pPr lvl="2"/>
            <a:r>
              <a:rPr lang="en-US" dirty="0" smtClean="0"/>
              <a:t>The format of one line is “L R” that means a derivation L=&gt;R</a:t>
            </a:r>
          </a:p>
          <a:p>
            <a:pPr lvl="1"/>
            <a:r>
              <a:rPr lang="en-US" dirty="0" smtClean="0"/>
              <a:t>Overloaded operator: &lt;&lt;</a:t>
            </a:r>
          </a:p>
          <a:p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Inherited from the standard set class</a:t>
            </a:r>
          </a:p>
          <a:p>
            <a:pPr lvl="1"/>
            <a:r>
              <a:rPr lang="en-US" dirty="0" smtClean="0"/>
              <a:t>Overloaded operators: &lt;&lt;, ==, |, |=</a:t>
            </a:r>
          </a:p>
          <a:p>
            <a:pPr lvl="1"/>
            <a:r>
              <a:rPr lang="en-US" dirty="0" smtClean="0"/>
              <a:t>Operators | and |= are implementation of union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3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Input</a:t>
            </a:r>
            <a:endParaRPr lang="en-US" dirty="0"/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833486" y="2308982"/>
            <a:ext cx="25114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/>
              <a:t>expr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>
                <a:sym typeface="Symbol" panose="05050102010706020507" pitchFamily="18" charset="2"/>
              </a:rPr>
              <a:t>term rest</a:t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sym typeface="Symbol" panose="05050102010706020507" pitchFamily="18" charset="2"/>
              </a:rPr>
              <a:t>rest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+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term rest</a:t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         | </a:t>
            </a:r>
            <a:r>
              <a:rPr lang="en-US" altLang="en-US" sz="2400" b="1" dirty="0">
                <a:sym typeface="Symbol" panose="05050102010706020507" pitchFamily="18" charset="2"/>
              </a:rPr>
              <a:t>-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term rest</a:t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         | 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i="1" dirty="0">
                <a:sym typeface="Symbol" panose="05050102010706020507" pitchFamily="18" charset="2"/>
              </a:rPr>
              <a:t>term</a:t>
            </a:r>
            <a:r>
              <a:rPr lang="en-US" altLang="en-US" sz="2400" dirty="0">
                <a:sym typeface="Symbol" panose="05050102010706020507" pitchFamily="18" charset="2"/>
              </a:rPr>
              <a:t> 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id</a:t>
            </a: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4302933" y="2308982"/>
            <a:ext cx="13965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 smtClean="0"/>
              <a:t>E</a:t>
            </a:r>
            <a:r>
              <a:rPr lang="en-US" altLang="en-US" sz="2400" dirty="0" smtClean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 smtClean="0">
                <a:sym typeface="Symbol" panose="05050102010706020507" pitchFamily="18" charset="2"/>
              </a:rPr>
              <a:t>TR</a:t>
            </a:r>
            <a:r>
              <a:rPr lang="en-US" altLang="en-US" sz="2400" i="1" dirty="0">
                <a:sym typeface="Symbol" panose="05050102010706020507" pitchFamily="18" charset="2"/>
              </a:rPr>
              <a:t/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i="1" dirty="0" smtClean="0">
                <a:sym typeface="Symbol" panose="05050102010706020507" pitchFamily="18" charset="2"/>
              </a:rPr>
              <a:t>R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ym typeface="Symbol" panose="05050102010706020507" pitchFamily="18" charset="2"/>
              </a:rPr>
              <a:t>+</a:t>
            </a:r>
            <a:r>
              <a:rPr lang="en-US" altLang="en-US" sz="2400" dirty="0" smtClean="0">
                <a:sym typeface="Symbol" panose="05050102010706020507" pitchFamily="18" charset="2"/>
              </a:rPr>
              <a:t>TR</a:t>
            </a:r>
            <a:r>
              <a:rPr lang="en-US" altLang="en-US" sz="2400" i="1" dirty="0">
                <a:sym typeface="Symbol" panose="05050102010706020507" pitchFamily="18" charset="2"/>
              </a:rPr>
              <a:t/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    </a:t>
            </a:r>
            <a:r>
              <a:rPr lang="en-US" altLang="en-US" sz="2400" dirty="0" smtClean="0">
                <a:sym typeface="Symbol" panose="05050102010706020507" pitchFamily="18" charset="2"/>
              </a:rPr>
              <a:t> | </a:t>
            </a:r>
            <a:r>
              <a:rPr lang="en-US" altLang="en-US" sz="2400" b="1" dirty="0" smtClean="0">
                <a:sym typeface="Symbol" panose="05050102010706020507" pitchFamily="18" charset="2"/>
              </a:rPr>
              <a:t>-</a:t>
            </a:r>
            <a:r>
              <a:rPr lang="en-US" altLang="en-US" sz="2400" dirty="0" smtClean="0">
                <a:sym typeface="Symbol" panose="05050102010706020507" pitchFamily="18" charset="2"/>
              </a:rPr>
              <a:t>TR</a:t>
            </a:r>
            <a:r>
              <a:rPr lang="en-US" altLang="en-US" sz="2400" i="1" dirty="0">
                <a:sym typeface="Symbol" panose="05050102010706020507" pitchFamily="18" charset="2"/>
              </a:rPr>
              <a:t/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     </a:t>
            </a:r>
            <a:r>
              <a:rPr lang="en-US" altLang="en-US" sz="2400" dirty="0" smtClean="0">
                <a:sym typeface="Symbol" panose="05050102010706020507" pitchFamily="18" charset="2"/>
              </a:rPr>
              <a:t>| </a:t>
            </a:r>
            <a:r>
              <a:rPr lang="en-US" altLang="en-US" sz="2400" dirty="0">
                <a:sym typeface="Symbol" panose="05050102010706020507" pitchFamily="18" charset="2"/>
              </a:rPr>
              <a:t>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i="1" dirty="0" smtClean="0">
                <a:sym typeface="Symbol" panose="05050102010706020507" pitchFamily="18" charset="2"/>
              </a:rPr>
              <a:t>T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i="1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ym typeface="Symbol" panose="05050102010706020507" pitchFamily="18" charset="2"/>
              </a:rPr>
              <a:t>      </a:t>
            </a:r>
            <a:r>
              <a:rPr lang="en-US" altLang="en-US" sz="2400" dirty="0" smtClean="0">
                <a:sym typeface="Symbol" panose="05050102010706020507" pitchFamily="18" charset="2"/>
              </a:rPr>
              <a:t>| b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7211" y="2344664"/>
            <a:ext cx="95410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ko-K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ko-K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ko-K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ko-K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ko-K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ko-K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ko-K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8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EB1F-E525-4E3B-8CD8-732E711D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9D8F7-6CFA-4AB6-8E4F-EC21DE96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the following two </a:t>
            </a:r>
            <a:r>
              <a:rPr lang="en-US" altLang="ko-KR" dirty="0" smtClean="0"/>
              <a:t>functions</a:t>
            </a:r>
          </a:p>
          <a:p>
            <a:r>
              <a:rPr lang="en-US" altLang="ko-KR" dirty="0" smtClean="0"/>
              <a:t>Submit the source code (Prod.cpp) </a:t>
            </a:r>
            <a:r>
              <a:rPr lang="en-US" altLang="ko-KR" smtClean="0"/>
              <a:t>to Blackboard</a:t>
            </a:r>
            <a:endParaRPr lang="en-US" altLang="ko-KR" dirty="0" smtClean="0"/>
          </a:p>
          <a:p>
            <a:endParaRPr lang="en-US" altLang="ko-KR" dirty="0"/>
          </a:p>
          <a:p>
            <a:pPr marL="600075" lvl="2" indent="0">
              <a:buNone/>
            </a:pP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Prod::</a:t>
            </a:r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a)</a:t>
            </a:r>
          </a:p>
          <a:p>
            <a:pPr marL="600075" lvl="2" indent="0">
              <a:buNone/>
            </a:pP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Prod::</a:t>
            </a:r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getFollow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A)</a:t>
            </a:r>
          </a:p>
        </p:txBody>
      </p:sp>
    </p:spTree>
    <p:extLst>
      <p:ext uri="{BB962C8B-B14F-4D97-AF65-F5344CB8AC3E}">
        <p14:creationId xmlns:p14="http://schemas.microsoft.com/office/powerpoint/2010/main" val="146029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59" y="1493857"/>
            <a:ext cx="5563082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8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832</TotalTime>
  <Words>457</Words>
  <Application>Microsoft Office PowerPoint</Application>
  <PresentationFormat>화면 슬라이드 쇼(4:3)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Courier New</vt:lpstr>
      <vt:lpstr>Symbol</vt:lpstr>
      <vt:lpstr>Times</vt:lpstr>
      <vt:lpstr>Times New Roman</vt:lpstr>
      <vt:lpstr>Office 테마</vt:lpstr>
      <vt:lpstr>Compiler</vt:lpstr>
      <vt:lpstr>Objective</vt:lpstr>
      <vt:lpstr>Getting Started</vt:lpstr>
      <vt:lpstr>FIRST</vt:lpstr>
      <vt:lpstr>FOLLOW</vt:lpstr>
      <vt:lpstr>Given Classes</vt:lpstr>
      <vt:lpstr>Test Input</vt:lpstr>
      <vt:lpstr>Lab Assignment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47</cp:revision>
  <dcterms:created xsi:type="dcterms:W3CDTF">2019-02-16T08:44:08Z</dcterms:created>
  <dcterms:modified xsi:type="dcterms:W3CDTF">2021-08-23T05:32:22Z</dcterms:modified>
</cp:coreProperties>
</file>