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0" r:id="rId5"/>
    <p:sldId id="265" r:id="rId6"/>
    <p:sldId id="269" r:id="rId7"/>
    <p:sldId id="264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5: </a:t>
            </a:r>
            <a:r>
              <a:rPr lang="en-US" dirty="0" smtClean="0"/>
              <a:t>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of labs </a:t>
            </a:r>
            <a:r>
              <a:rPr lang="en-US" altLang="ko-KR" dirty="0" smtClean="0"/>
              <a:t>4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5 </a:t>
            </a:r>
            <a:r>
              <a:rPr lang="en-US" altLang="ko-KR" dirty="0" smtClean="0"/>
              <a:t>is to implement the LL(1) parser.</a:t>
            </a:r>
            <a:endParaRPr lang="en-US" altLang="ko-KR" dirty="0"/>
          </a:p>
          <a:p>
            <a:r>
              <a:rPr lang="en-US" altLang="ko-KR" dirty="0" smtClean="0"/>
              <a:t>The goal of </a:t>
            </a:r>
            <a:r>
              <a:rPr lang="en-US" altLang="ko-KR" dirty="0" smtClean="0"/>
              <a:t>lab5 </a:t>
            </a:r>
            <a:r>
              <a:rPr lang="en-US" altLang="ko-KR" dirty="0" smtClean="0"/>
              <a:t>is to implement the parsing table.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smtClean="0"/>
              <a:t>the template </a:t>
            </a:r>
            <a:r>
              <a:rPr lang="en-US" altLang="ko-KR" dirty="0"/>
              <a:t>file </a:t>
            </a:r>
            <a:r>
              <a:rPr lang="en-US" altLang="ko-KR" dirty="0" smtClean="0"/>
              <a:t>(</a:t>
            </a:r>
            <a:r>
              <a:rPr lang="en-US" altLang="ko-KR" dirty="0" smtClean="0"/>
              <a:t>lab5.tar.gz</a:t>
            </a:r>
            <a:r>
              <a:rPr lang="en-US" altLang="ko-KR" dirty="0" smtClean="0"/>
              <a:t>) </a:t>
            </a:r>
            <a:r>
              <a:rPr lang="en-US" altLang="ko-KR" dirty="0"/>
              <a:t>from </a:t>
            </a:r>
            <a:r>
              <a:rPr lang="en-US" altLang="ko-KR" dirty="0" smtClean="0"/>
              <a:t>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Constructing a Predictive Parsing Table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5DB26-24F3-4E00-B447-5AC0C71F959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371600" y="1828800"/>
            <a:ext cx="653897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for</a:t>
            </a:r>
            <a:r>
              <a:rPr lang="en-US" altLang="en-US" sz="2400" dirty="0"/>
              <a:t> each production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 </a:t>
            </a:r>
            <a:r>
              <a:rPr lang="en-US" altLang="en-US" sz="2400" b="1" dirty="0">
                <a:sym typeface="Symbol" panose="05050102010706020507" pitchFamily="18" charset="2"/>
              </a:rPr>
              <a:t>do</a:t>
            </a:r>
            <a:br>
              <a:rPr lang="en-US" altLang="en-US" sz="2400" b="1" dirty="0">
                <a:sym typeface="Symbol" panose="05050102010706020507" pitchFamily="18" charset="2"/>
              </a:rPr>
            </a:br>
            <a:r>
              <a:rPr lang="en-US" altLang="en-US" sz="2400" b="1" dirty="0">
                <a:sym typeface="Symbol" panose="05050102010706020507" pitchFamily="18" charset="2"/>
              </a:rPr>
              <a:t>	for </a:t>
            </a:r>
            <a:r>
              <a:rPr lang="en-US" altLang="en-US" sz="2400" dirty="0">
                <a:sym typeface="Symbol" panose="05050102010706020507" pitchFamily="18" charset="2"/>
              </a:rPr>
              <a:t>each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ym typeface="Symbol" panose="05050102010706020507" pitchFamily="18" charset="2"/>
              </a:rPr>
              <a:t> FIRST() </a:t>
            </a:r>
            <a:r>
              <a:rPr lang="en-US" altLang="en-US" sz="2400" b="1" dirty="0"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add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 to </a:t>
            </a:r>
            <a:r>
              <a:rPr lang="en-US" altLang="en-US" sz="2400" i="1" dirty="0"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ym typeface="Symbol" panose="05050102010706020507" pitchFamily="18" charset="2"/>
              </a:rPr>
              <a:t>A</a:t>
            </a:r>
            <a:r>
              <a:rPr lang="en-US" altLang="en-US" sz="2400" dirty="0" err="1">
                <a:sym typeface="Symbol" panose="05050102010706020507" pitchFamily="18" charset="2"/>
              </a:rPr>
              <a:t>,</a:t>
            </a:r>
            <a:r>
              <a:rPr lang="en-US" altLang="en-US" sz="2400" i="1" dirty="0" err="1"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ym typeface="Symbol" panose="05050102010706020507" pitchFamily="18" charset="2"/>
              </a:rPr>
              <a:t>] </a:t>
            </a:r>
            <a:r>
              <a:rPr lang="en-US" altLang="en-US" sz="2400" b="1" dirty="0" smtClean="0">
                <a:sym typeface="Symbol" panose="05050102010706020507" pitchFamily="18" charset="2"/>
              </a:rPr>
              <a:t>if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sym typeface="Symbol" panose="05050102010706020507" pitchFamily="18" charset="2"/>
              </a:rPr>
              <a:t>a ≠ </a:t>
            </a:r>
            <a:r>
              <a:rPr lang="en-US" altLang="en-US" sz="2400" dirty="0" smtClean="0"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b="1" dirty="0" err="1">
                <a:sym typeface="Symbol" panose="05050102010706020507" pitchFamily="18" charset="2"/>
              </a:rPr>
              <a:t>enddo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 </a:t>
            </a:r>
            <a:r>
              <a:rPr lang="en-US" altLang="en-US" sz="2400" dirty="0">
                <a:sym typeface="Symbol" panose="05050102010706020507" pitchFamily="18" charset="2"/>
              </a:rPr>
              <a:t> FIRST() </a:t>
            </a:r>
            <a:r>
              <a:rPr lang="en-US" altLang="en-US" sz="2400" b="1" dirty="0"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sym typeface="Symbol" panose="05050102010706020507" pitchFamily="18" charset="2"/>
              </a:rPr>
              <a:t>for </a:t>
            </a:r>
            <a:r>
              <a:rPr lang="en-US" altLang="en-US" sz="2400" dirty="0">
                <a:sym typeface="Symbol" panose="05050102010706020507" pitchFamily="18" charset="2"/>
              </a:rPr>
              <a:t>each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ym typeface="Symbol" panose="05050102010706020507" pitchFamily="18" charset="2"/>
              </a:rPr>
              <a:t> FOLLOW(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b="1" dirty="0"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	add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 to </a:t>
            </a:r>
            <a:r>
              <a:rPr lang="en-US" altLang="en-US" sz="2400" i="1" dirty="0"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ym typeface="Symbol" panose="05050102010706020507" pitchFamily="18" charset="2"/>
              </a:rPr>
              <a:t>A</a:t>
            </a:r>
            <a:r>
              <a:rPr lang="en-US" altLang="en-US" sz="2400" dirty="0" err="1">
                <a:sym typeface="Symbol" panose="05050102010706020507" pitchFamily="18" charset="2"/>
              </a:rPr>
              <a:t>,</a:t>
            </a:r>
            <a:r>
              <a:rPr lang="en-US" altLang="en-US" sz="2400" i="1" dirty="0" err="1">
                <a:sym typeface="Symbol" panose="05050102010706020507" pitchFamily="18" charset="2"/>
              </a:rPr>
              <a:t>b</a:t>
            </a:r>
            <a:r>
              <a:rPr lang="en-US" altLang="en-US" sz="2400" dirty="0" smtClean="0">
                <a:sym typeface="Symbol" panose="05050102010706020507" pitchFamily="18" charset="2"/>
              </a:rPr>
              <a:t>]</a:t>
            </a:r>
            <a:r>
              <a:rPr lang="en-US" altLang="en-US" sz="2400" b="1" dirty="0" smtClean="0">
                <a:sym typeface="Symbol" panose="05050102010706020507" pitchFamily="18" charset="2"/>
              </a:rPr>
              <a:t> if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sym typeface="Symbol" panose="05050102010706020507" pitchFamily="18" charset="2"/>
              </a:rPr>
              <a:t>b ≠ </a:t>
            </a:r>
            <a:r>
              <a:rPr lang="en-US" altLang="en-US" sz="2400" dirty="0" smtClean="0"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b="1" dirty="0" err="1">
                <a:sym typeface="Symbol" panose="05050102010706020507" pitchFamily="18" charset="2"/>
              </a:rPr>
              <a:t>enddo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	</a:t>
            </a:r>
            <a:r>
              <a:rPr lang="en-US" altLang="en-US" sz="2400" b="1" dirty="0" err="1">
                <a:sym typeface="Symbol" panose="05050102010706020507" pitchFamily="18" charset="2"/>
              </a:rPr>
              <a:t>endif</a:t>
            </a:r>
            <a:r>
              <a:rPr lang="en-US" altLang="en-US" sz="2400" b="1" dirty="0">
                <a:sym typeface="Symbol" panose="05050102010706020507" pitchFamily="18" charset="2"/>
              </a:rPr>
              <a:t/>
            </a:r>
            <a:br>
              <a:rPr lang="en-US" altLang="en-US" sz="2400" b="1" dirty="0">
                <a:sym typeface="Symbol" panose="05050102010706020507" pitchFamily="18" charset="2"/>
              </a:rPr>
            </a:br>
            <a:r>
              <a:rPr lang="en-US" altLang="en-US" sz="2400" b="1" dirty="0" err="1">
                <a:sym typeface="Symbol" panose="05050102010706020507" pitchFamily="18" charset="2"/>
              </a:rPr>
              <a:t>enddo</a:t>
            </a:r>
            <a:r>
              <a:rPr lang="en-US" altLang="en-US" sz="2400" b="1" dirty="0">
                <a:sym typeface="Symbol" panose="05050102010706020507" pitchFamily="18" charset="2"/>
              </a:rPr>
              <a:t/>
            </a:r>
            <a:br>
              <a:rPr lang="en-US" altLang="en-US" sz="2400" b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Mark each undefined entry in </a:t>
            </a:r>
            <a:r>
              <a:rPr lang="en-US" altLang="en-US" sz="2400" i="1" dirty="0"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sym typeface="Symbol" panose="05050102010706020507" pitchFamily="18" charset="2"/>
              </a:rPr>
              <a:t> error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81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Represents an LL(1) parser</a:t>
            </a:r>
          </a:p>
          <a:p>
            <a:pPr lvl="1"/>
            <a:r>
              <a:rPr lang="en-US" dirty="0" smtClean="0"/>
              <a:t>The parsing table is implemented as a 2-D array, M.</a:t>
            </a:r>
          </a:p>
          <a:p>
            <a:pPr lvl="1"/>
            <a:r>
              <a:rPr lang="en-US" dirty="0" smtClean="0"/>
              <a:t>Functions for interchanging the symbol and the index of the array are provided by the Prod class.</a:t>
            </a:r>
          </a:p>
          <a:p>
            <a:r>
              <a:rPr lang="en-US" dirty="0" smtClean="0"/>
              <a:t>Prod</a:t>
            </a:r>
          </a:p>
          <a:p>
            <a:pPr lvl="1"/>
            <a:r>
              <a:rPr lang="en-US" dirty="0" smtClean="0"/>
              <a:t>Represents the production rules of the given grammar</a:t>
            </a:r>
          </a:p>
          <a:p>
            <a:pPr lvl="2"/>
            <a:r>
              <a:rPr lang="en-US" dirty="0" smtClean="0"/>
              <a:t>Rules are stored in a vector</a:t>
            </a:r>
          </a:p>
          <a:p>
            <a:pPr lvl="1"/>
            <a:r>
              <a:rPr lang="en-US" dirty="0" smtClean="0"/>
              <a:t>Read an input file</a:t>
            </a:r>
          </a:p>
          <a:p>
            <a:pPr lvl="2"/>
            <a:r>
              <a:rPr lang="en-US" dirty="0" smtClean="0"/>
              <a:t>Each line of the input file represents a production rule</a:t>
            </a:r>
          </a:p>
          <a:p>
            <a:pPr lvl="2"/>
            <a:r>
              <a:rPr lang="en-US" dirty="0" smtClean="0"/>
              <a:t>The format of one line is “L R” that means a derivation L=&gt;R</a:t>
            </a:r>
          </a:p>
          <a:p>
            <a:pPr lvl="1"/>
            <a:r>
              <a:rPr lang="en-US" dirty="0" smtClean="0"/>
              <a:t>Overloaded operator: &lt;&lt;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Inherited from the standard set class</a:t>
            </a:r>
          </a:p>
          <a:p>
            <a:pPr lvl="1"/>
            <a:r>
              <a:rPr lang="en-US" dirty="0" smtClean="0"/>
              <a:t>Overloaded operators: &lt;&lt;, ==, |, |=</a:t>
            </a:r>
          </a:p>
          <a:p>
            <a:pPr lvl="1"/>
            <a:r>
              <a:rPr lang="en-US" dirty="0" smtClean="0"/>
              <a:t>Operators | and |= are implementation of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 Input</a:t>
            </a:r>
          </a:p>
        </p:txBody>
      </p:sp>
      <p:sp>
        <p:nvSpPr>
          <p:cNvPr id="1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E8451-D305-42E2-B3D3-D3BE269B61F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143000" y="1435100"/>
            <a:ext cx="21732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T 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r>
              <a:rPr lang="en-US" altLang="en-US" sz="2400" b="1">
                <a:sym typeface="Symbol" panose="05050102010706020507" pitchFamily="18" charset="2"/>
              </a:rPr>
              <a:t/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/>
              <a:t>T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F 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*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r>
              <a:rPr lang="en-US" altLang="en-US" sz="2400" b="1">
                <a:sym typeface="Symbol" panose="05050102010706020507" pitchFamily="18" charset="2"/>
              </a:rPr>
              <a:t/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(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533400" y="4333875"/>
          <a:ext cx="8153400" cy="2378076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7" name="AutoShape 62"/>
          <p:cNvSpPr>
            <a:spLocks noChangeArrowheads="1"/>
          </p:cNvSpPr>
          <p:nvPr/>
        </p:nvSpPr>
        <p:spPr bwMode="auto">
          <a:xfrm rot="8100000">
            <a:off x="34290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28" name="AutoShape 63"/>
          <p:cNvSpPr>
            <a:spLocks noChangeArrowheads="1"/>
          </p:cNvSpPr>
          <p:nvPr/>
        </p:nvSpPr>
        <p:spPr bwMode="auto">
          <a:xfrm>
            <a:off x="3429000" y="2057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120" name="Group 64"/>
          <p:cNvGraphicFramePr>
            <a:graphicFrameLocks noGrp="1"/>
          </p:cNvGraphicFramePr>
          <p:nvPr/>
        </p:nvGraphicFramePr>
        <p:xfrm>
          <a:off x="4343400" y="557213"/>
          <a:ext cx="4343400" cy="356574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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FIRST(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)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FOLLOW(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)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( id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$ )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$ 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( id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+ $ )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*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+ $ 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(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* + $ 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id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6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the following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Submit the source code (Parser.cpp) to Blackboard</a:t>
            </a:r>
            <a:endParaRPr lang="en-US" altLang="ko-KR" dirty="0" smtClean="0"/>
          </a:p>
          <a:p>
            <a:endParaRPr lang="en-US" altLang="ko-KR" dirty="0"/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Parser::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initTable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(Prod* prod)</a:t>
            </a: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23" y="1417638"/>
            <a:ext cx="3773353" cy="51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835</TotalTime>
  <Words>435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Compiler</vt:lpstr>
      <vt:lpstr>Objective</vt:lpstr>
      <vt:lpstr>Getting Started</vt:lpstr>
      <vt:lpstr>Constructing a Predictive Parsing Table</vt:lpstr>
      <vt:lpstr>Given Classes</vt:lpstr>
      <vt:lpstr>Test Input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47</cp:revision>
  <dcterms:created xsi:type="dcterms:W3CDTF">2019-02-16T08:44:08Z</dcterms:created>
  <dcterms:modified xsi:type="dcterms:W3CDTF">2021-08-23T05:36:33Z</dcterms:modified>
</cp:coreProperties>
</file>