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  <p:sldId id="266" r:id="rId6"/>
    <p:sldId id="268" r:id="rId7"/>
    <p:sldId id="272" r:id="rId8"/>
    <p:sldId id="273" r:id="rId9"/>
    <p:sldId id="274" r:id="rId10"/>
    <p:sldId id="275" r:id="rId11"/>
    <p:sldId id="269" r:id="rId12"/>
    <p:sldId id="276" r:id="rId13"/>
    <p:sldId id="278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>
            <a:normAutofit/>
          </a:bodyPr>
          <a:lstStyle/>
          <a:p>
            <a:r>
              <a:rPr lang="en-US" altLang="en-US" sz="4000" dirty="0"/>
              <a:t>Compiler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8: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lab.y</a:t>
            </a:r>
            <a:r>
              <a:rPr lang="en-US" dirty="0" smtClean="0"/>
              <a:t> – part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699" y="1672896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("An input program is required\n");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if(!(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[1], "r")))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open: %s\n",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while(!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char* 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"Parse error: %s\n", 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exit(1);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33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48" y="1417638"/>
            <a:ext cx="557070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implementation of </a:t>
            </a:r>
            <a:r>
              <a:rPr lang="en-US" i="1" dirty="0" smtClean="0"/>
              <a:t>expr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You will have to add tokens, regular expressions, production rules, semantic actions, etc.</a:t>
            </a:r>
          </a:p>
          <a:p>
            <a:r>
              <a:rPr lang="en-US" dirty="0" smtClean="0"/>
              <a:t>Use the grammar in the following slide</a:t>
            </a:r>
          </a:p>
          <a:p>
            <a:pPr lvl="1"/>
            <a:r>
              <a:rPr lang="en-US" dirty="0" smtClean="0"/>
              <a:t>keep in mind that the grammar is not actual code for </a:t>
            </a:r>
            <a:r>
              <a:rPr lang="en-US" i="1" dirty="0" smtClean="0"/>
              <a:t>bison</a:t>
            </a:r>
          </a:p>
          <a:p>
            <a:r>
              <a:rPr lang="en-US" dirty="0" smtClean="0"/>
              <a:t>Use the template file (lab8-a.tar.gz)</a:t>
            </a:r>
          </a:p>
          <a:p>
            <a:r>
              <a:rPr lang="en-US" dirty="0" smtClean="0"/>
              <a:t>Submit your </a:t>
            </a:r>
            <a:r>
              <a:rPr lang="en-US" dirty="0" err="1" smtClean="0"/>
              <a:t>lab.l</a:t>
            </a:r>
            <a:r>
              <a:rPr lang="en-US" dirty="0" smtClean="0"/>
              <a:t> and </a:t>
            </a:r>
            <a:r>
              <a:rPr lang="en-US" dirty="0" err="1" smtClean="0"/>
              <a:t>lab.y</a:t>
            </a:r>
            <a:r>
              <a:rPr lang="en-US" dirty="0" smtClean="0"/>
              <a:t> to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Production Rules for </a:t>
            </a:r>
            <a:r>
              <a:rPr lang="en-US" altLang="en-US" i="1" dirty="0" smtClean="0"/>
              <a:t>expr</a:t>
            </a:r>
            <a:endParaRPr lang="en-US" altLang="en-US" i="1" dirty="0"/>
          </a:p>
        </p:txBody>
      </p:sp>
      <p:sp>
        <p:nvSpPr>
          <p:cNvPr id="6553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C528E-F346-4D2C-9C9E-7BBDCE4ED58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673415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            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term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 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+</a:t>
            </a:r>
            <a:r>
              <a:rPr lang="en-US" altLang="en-US" sz="2400" i="1" dirty="0">
                <a:sym typeface="Symbol" panose="05050102010706020507" pitchFamily="18" charset="2"/>
              </a:rPr>
              <a:t> term </a:t>
            </a:r>
            <a:r>
              <a:rPr lang="en-US" altLang="en-US" sz="2400" dirty="0">
                <a:sym typeface="Symbol" panose="05050102010706020507" pitchFamily="18" charset="2"/>
              </a:rPr>
              <a:t>{ print(‘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’) }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-</a:t>
            </a:r>
            <a:r>
              <a:rPr lang="en-US" altLang="en-US" sz="2400" i="1" dirty="0">
                <a:sym typeface="Symbol" panose="05050102010706020507" pitchFamily="18" charset="2"/>
              </a:rPr>
              <a:t> term </a:t>
            </a:r>
            <a:r>
              <a:rPr lang="en-US" altLang="en-US" sz="2400" dirty="0">
                <a:sym typeface="Symbol" panose="05050102010706020507" pitchFamily="18" charset="2"/>
              </a:rPr>
              <a:t>{ print(‘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sym typeface="Symbol" panose="05050102010706020507" pitchFamily="18" charset="2"/>
              </a:rPr>
              <a:t>’) }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</a:t>
            </a:r>
            <a:r>
              <a:rPr lang="en-US" altLang="en-US" sz="2400" i="1" dirty="0" err="1">
                <a:sym typeface="Symbol" panose="05050102010706020507" pitchFamily="18" charset="2"/>
              </a:rPr>
              <a:t>moreterms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 </a:t>
            </a:r>
            <a:r>
              <a:rPr lang="en-US" altLang="en-US" sz="2400" i="1" dirty="0"/>
              <a:t>term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factor </a:t>
            </a: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*</a:t>
            </a:r>
            <a:r>
              <a:rPr lang="en-US" altLang="en-US" sz="2400" i="1" dirty="0">
                <a:sym typeface="Symbol" panose="05050102010706020507" pitchFamily="18" charset="2"/>
              </a:rPr>
              <a:t> factor </a:t>
            </a:r>
            <a:r>
              <a:rPr lang="en-US" altLang="en-US" sz="2400" dirty="0">
                <a:sym typeface="Symbol" panose="05050102010706020507" pitchFamily="18" charset="2"/>
              </a:rPr>
              <a:t>{ print(‘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sz="2400" dirty="0">
                <a:sym typeface="Symbol" panose="05050102010706020507" pitchFamily="18" charset="2"/>
              </a:rPr>
              <a:t>’) } </a:t>
            </a: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div</a:t>
            </a:r>
            <a:r>
              <a:rPr lang="en-US" altLang="en-US" sz="2400" i="1" dirty="0">
                <a:sym typeface="Symbol" panose="05050102010706020507" pitchFamily="18" charset="2"/>
              </a:rPr>
              <a:t> factor </a:t>
            </a:r>
            <a:r>
              <a:rPr lang="en-US" altLang="en-US" sz="2400" dirty="0">
                <a:sym typeface="Symbol" panose="05050102010706020507" pitchFamily="18" charset="2"/>
              </a:rPr>
              <a:t>{ print</a:t>
            </a:r>
            <a:r>
              <a:rPr lang="en-US" altLang="en-US" sz="2400" dirty="0" smtClean="0">
                <a:sym typeface="Symbol" panose="05050102010706020507" pitchFamily="18" charset="2"/>
              </a:rPr>
              <a:t>(‘</a:t>
            </a:r>
            <a:r>
              <a:rPr lang="en-US" alt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/</a:t>
            </a:r>
            <a:r>
              <a:rPr lang="en-US" altLang="en-US" sz="2400" dirty="0" smtClean="0">
                <a:sym typeface="Symbol" panose="05050102010706020507" pitchFamily="18" charset="2"/>
              </a:rPr>
              <a:t>’) 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mod</a:t>
            </a:r>
            <a:r>
              <a:rPr lang="en-US" altLang="en-US" sz="2400" i="1" dirty="0">
                <a:sym typeface="Symbol" panose="05050102010706020507" pitchFamily="18" charset="2"/>
              </a:rPr>
              <a:t> factor </a:t>
            </a:r>
            <a:r>
              <a:rPr lang="en-US" altLang="en-US" sz="2400" dirty="0">
                <a:sym typeface="Symbol" panose="05050102010706020507" pitchFamily="18" charset="2"/>
              </a:rPr>
              <a:t>{ print</a:t>
            </a:r>
            <a:r>
              <a:rPr lang="en-US" altLang="en-US" sz="2400" dirty="0" smtClean="0">
                <a:sym typeface="Symbol" panose="05050102010706020507" pitchFamily="18" charset="2"/>
              </a:rPr>
              <a:t>(‘</a:t>
            </a:r>
            <a:r>
              <a:rPr lang="en-US" alt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%</a:t>
            </a:r>
            <a:r>
              <a:rPr lang="en-US" altLang="en-US" sz="2400" dirty="0" smtClean="0">
                <a:sym typeface="Symbol" panose="05050102010706020507" pitchFamily="18" charset="2"/>
              </a:rPr>
              <a:t>’) 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>
                <a:sym typeface="Symbol" panose="05050102010706020507" pitchFamily="18" charset="2"/>
              </a:rPr>
              <a:t/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 err="1">
                <a:sym typeface="Symbol" panose="05050102010706020507" pitchFamily="18" charset="2"/>
              </a:rPr>
              <a:t>morefactors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</a:t>
            </a:r>
            <a:r>
              <a:rPr lang="en-US" altLang="en-US" sz="2400" i="1" dirty="0">
                <a:sym typeface="Symbol" panose="05050102010706020507" pitchFamily="18" charset="2"/>
              </a:rPr>
              <a:t>factor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 expr </a:t>
            </a:r>
            <a:r>
              <a:rPr lang="en-US" altLang="en-US" sz="2400" b="1" dirty="0"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</a:t>
            </a:r>
            <a:r>
              <a:rPr lang="en-US" altLang="en-US" sz="2400" i="1" dirty="0">
                <a:sym typeface="Symbol" panose="05050102010706020507" pitchFamily="18" charset="2"/>
              </a:rPr>
              <a:t>factor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 err="1">
                <a:sym typeface="Symbol" panose="05050102010706020507" pitchFamily="18" charset="2"/>
              </a:rPr>
              <a:t>num</a:t>
            </a:r>
            <a:r>
              <a:rPr lang="en-US" altLang="en-US" sz="2400" dirty="0">
                <a:sym typeface="Symbol" panose="05050102010706020507" pitchFamily="18" charset="2"/>
              </a:rPr>
              <a:t> { print(‘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push </a:t>
            </a:r>
            <a:r>
              <a:rPr lang="en-US" altLang="en-US" sz="2400" dirty="0">
                <a:sym typeface="Symbol" panose="05050102010706020507" pitchFamily="18" charset="2"/>
              </a:rPr>
              <a:t>’ || </a:t>
            </a:r>
            <a:r>
              <a:rPr lang="en-US" altLang="en-US" sz="2400" b="1" dirty="0" err="1">
                <a:sym typeface="Symbol" panose="05050102010706020507" pitchFamily="18" charset="2"/>
              </a:rPr>
              <a:t>num</a:t>
            </a:r>
            <a:r>
              <a:rPr lang="en-US" altLang="en-US" sz="2400" i="1" dirty="0" err="1">
                <a:sym typeface="Symbol" panose="05050102010706020507" pitchFamily="18" charset="2"/>
              </a:rPr>
              <a:t>.value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</a:t>
            </a:r>
            <a:r>
              <a:rPr lang="en-US" altLang="en-US" sz="2400" i="1" dirty="0">
                <a:sym typeface="Symbol" panose="05050102010706020507" pitchFamily="18" charset="2"/>
              </a:rPr>
              <a:t>factor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sym typeface="Symbol" panose="05050102010706020507" pitchFamily="18" charset="2"/>
              </a:rPr>
              <a:t> { print(‘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rvalue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’ || </a:t>
            </a:r>
            <a:r>
              <a:rPr lang="en-US" altLang="en-US" sz="2400" b="1" dirty="0" err="1">
                <a:sym typeface="Symbol" panose="05050102010706020507" pitchFamily="18" charset="2"/>
              </a:rPr>
              <a:t>id</a:t>
            </a:r>
            <a:r>
              <a:rPr lang="en-US" altLang="en-US" sz="2400" dirty="0" err="1">
                <a:sym typeface="Symbol" panose="05050102010706020507" pitchFamily="18" charset="2"/>
              </a:rPr>
              <a:t>.</a:t>
            </a:r>
            <a:r>
              <a:rPr lang="en-US" altLang="en-US" sz="2400" i="1" dirty="0" err="1">
                <a:sym typeface="Symbol" panose="05050102010706020507" pitchFamily="18" charset="2"/>
              </a:rPr>
              <a:t>lexeme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1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1417638"/>
            <a:ext cx="558594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</a:t>
            </a:r>
            <a:r>
              <a:rPr lang="en-US" altLang="ko-KR" dirty="0" smtClean="0"/>
              <a:t>lab8 </a:t>
            </a:r>
            <a:r>
              <a:rPr lang="en-US" altLang="ko-KR" dirty="0"/>
              <a:t>is to </a:t>
            </a:r>
            <a:r>
              <a:rPr lang="en-US" altLang="ko-KR" dirty="0" smtClean="0"/>
              <a:t>learn how to implement syntax-directed translation using flex and bison.</a:t>
            </a:r>
            <a:endParaRPr lang="en-US" altLang="ko-KR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</a:t>
            </a:r>
            <a:r>
              <a:rPr lang="en-US" altLang="ko-KR" dirty="0" smtClean="0"/>
              <a:t>file </a:t>
            </a:r>
            <a:r>
              <a:rPr lang="en-US" altLang="ko-KR" dirty="0"/>
              <a:t>(</a:t>
            </a:r>
            <a:r>
              <a:rPr lang="en-US" altLang="ko-KR" dirty="0" smtClean="0"/>
              <a:t>lab8-1.tar.gz) </a:t>
            </a:r>
            <a:r>
              <a:rPr lang="en-US" altLang="ko-KR" dirty="0"/>
              <a:t>from Blackboard and </a:t>
            </a:r>
            <a:r>
              <a:rPr lang="en-US" altLang="ko-KR" dirty="0" err="1"/>
              <a:t>uncompress</a:t>
            </a:r>
            <a:r>
              <a:rPr lang="en-US" altLang="ko-KR" dirty="0"/>
              <a:t> them.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lab8-1.tar.gz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lab8-1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./lab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test.prog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assign and print statements to the intermediate code for an abstract stack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259013" y="2884488"/>
            <a:ext cx="14750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print a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4800600" y="2590800"/>
            <a:ext cx="16594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push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print a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38748" y="3156357"/>
            <a:ext cx="457200" cy="3746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ko-KR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9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Generic Instructions for Stack Manipulation</a:t>
            </a:r>
          </a:p>
        </p:txBody>
      </p:sp>
      <p:sp>
        <p:nvSpPr>
          <p:cNvPr id="6144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907DB3-19CE-49A8-861F-4A3DCF68A26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896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push</a:t>
            </a:r>
            <a:r>
              <a:rPr lang="en-US" altLang="en-US" sz="2400"/>
              <a:t> </a:t>
            </a:r>
            <a:r>
              <a:rPr lang="en-US" altLang="en-US" sz="2400" i="1"/>
              <a:t>v</a:t>
            </a:r>
            <a:r>
              <a:rPr lang="en-US" altLang="en-US" sz="2400"/>
              <a:t>         push constant value </a:t>
            </a:r>
            <a:r>
              <a:rPr lang="en-US" altLang="en-US" sz="2400" i="1"/>
              <a:t>v</a:t>
            </a:r>
            <a:r>
              <a:rPr lang="en-US" altLang="en-US" sz="2400"/>
              <a:t> onto the stack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rvalue</a:t>
            </a:r>
            <a:r>
              <a:rPr lang="en-US" altLang="en-US" sz="2400"/>
              <a:t> </a:t>
            </a:r>
            <a:r>
              <a:rPr lang="en-US" altLang="en-US" sz="2400" i="1"/>
              <a:t>l</a:t>
            </a:r>
            <a:r>
              <a:rPr lang="en-US" altLang="en-US" sz="2400"/>
              <a:t>     push contents of data location </a:t>
            </a:r>
            <a:r>
              <a:rPr lang="en-US" altLang="en-US" sz="2400" i="1"/>
              <a:t>l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lvalue</a:t>
            </a:r>
            <a:r>
              <a:rPr lang="en-US" altLang="en-US" sz="2400"/>
              <a:t> </a:t>
            </a:r>
            <a:r>
              <a:rPr lang="en-US" altLang="en-US" sz="2400" i="1"/>
              <a:t>l</a:t>
            </a:r>
            <a:r>
              <a:rPr lang="en-US" altLang="en-US" sz="2400"/>
              <a:t>     push address of data location </a:t>
            </a:r>
            <a:r>
              <a:rPr lang="en-US" altLang="en-US" sz="2400" i="1"/>
              <a:t>l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pop</a:t>
            </a:r>
            <a:r>
              <a:rPr lang="en-US" altLang="en-US" sz="2400"/>
              <a:t>              discard value on top of the stack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:=</a:t>
            </a:r>
            <a:r>
              <a:rPr lang="en-US" altLang="en-US" sz="2400"/>
              <a:t>                 the r-value on top is placed in the l-value below it</a:t>
            </a:r>
            <a:br>
              <a:rPr lang="en-US" altLang="en-US" sz="2400"/>
            </a:br>
            <a:r>
              <a:rPr lang="en-US" altLang="en-US" sz="2400"/>
              <a:t>                         and both are popped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copy</a:t>
            </a:r>
            <a:r>
              <a:rPr lang="en-US" altLang="en-US" sz="2400"/>
              <a:t>            push a copy of the top value on the stack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+</a:t>
            </a:r>
            <a:r>
              <a:rPr lang="en-US" altLang="en-US" sz="2400"/>
              <a:t>                   add value on top with value below it</a:t>
            </a:r>
            <a:br>
              <a:rPr lang="en-US" altLang="en-US" sz="2400"/>
            </a:br>
            <a:r>
              <a:rPr lang="en-US" altLang="en-US" sz="2400"/>
              <a:t>                         pop both and push result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-</a:t>
            </a:r>
            <a:r>
              <a:rPr lang="en-US" altLang="en-US" sz="2400"/>
              <a:t>                   subtract value on top from value below it</a:t>
            </a:r>
            <a:br>
              <a:rPr lang="en-US" altLang="en-US" sz="2400"/>
            </a:br>
            <a:r>
              <a:rPr lang="en-US" altLang="en-US" sz="2400"/>
              <a:t>                         pop both and push result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*, /, …</a:t>
            </a:r>
            <a:r>
              <a:rPr lang="en-US" altLang="en-US" sz="2400"/>
              <a:t>    ditto for other arithmetic operations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&lt;, &amp;, …</a:t>
            </a:r>
            <a:r>
              <a:rPr lang="en-US" altLang="en-US" sz="2400"/>
              <a:t>    ditto for relational and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5757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Generic Control Flow Instructions</a:t>
            </a:r>
          </a:p>
        </p:txBody>
      </p:sp>
      <p:sp>
        <p:nvSpPr>
          <p:cNvPr id="6246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06E9D-A843-41B2-BF16-AE1AA98E70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96161" y="1905000"/>
            <a:ext cx="797205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label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        label instruction with </a:t>
            </a:r>
            <a:r>
              <a:rPr lang="en-US" altLang="en-US" sz="2400" i="1" dirty="0"/>
              <a:t>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           jump to instruction labeled </a:t>
            </a:r>
            <a:r>
              <a:rPr lang="en-US" altLang="en-US" sz="2400" i="1" dirty="0"/>
              <a:t>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</a:rPr>
              <a:t>gofalse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    pop the top value, if zero then jump to </a:t>
            </a:r>
            <a:r>
              <a:rPr lang="en-US" altLang="en-US" sz="2400" i="1" dirty="0"/>
              <a:t>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</a:rPr>
              <a:t>gotrue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      pop the top value, if nonzero then jump to </a:t>
            </a:r>
            <a:r>
              <a:rPr lang="en-US" altLang="en-US" sz="2400" i="1" dirty="0"/>
              <a:t>l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halt</a:t>
            </a:r>
            <a:r>
              <a:rPr lang="en-US" altLang="en-US" sz="2400" dirty="0"/>
              <a:t>              stop execution</a:t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</a:rPr>
              <a:t>jsr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dirty="0"/>
              <a:t>              jump to subroutine labeled </a:t>
            </a:r>
            <a:r>
              <a:rPr lang="en-US" altLang="en-US" sz="2400" i="1" dirty="0"/>
              <a:t>l</a:t>
            </a:r>
            <a:r>
              <a:rPr lang="en-US" altLang="en-US" sz="2400" dirty="0"/>
              <a:t>, push return address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return</a:t>
            </a:r>
            <a:r>
              <a:rPr lang="en-US" altLang="en-US" sz="2400" dirty="0"/>
              <a:t>         pop return address and return to </a:t>
            </a:r>
            <a:r>
              <a:rPr lang="en-US" altLang="en-US" sz="2400" dirty="0" smtClean="0"/>
              <a:t>caller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/>
              <a:t>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	print variable </a:t>
            </a:r>
            <a:r>
              <a:rPr lang="en-US" altLang="en-US" sz="2400" i="1" dirty="0" smtClean="0"/>
              <a:t>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smtClean="0"/>
              <a:t>		comment if a line begins with </a:t>
            </a:r>
            <a:r>
              <a:rPr lang="en-US" altLang="en-US" sz="2400" b="1" dirty="0" smtClean="0"/>
              <a:t>#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75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ab.l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noyywrap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YY_DECL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lab.tab.h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\t]		; // ignore all whitespace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"print"		{return T_PRINT;}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[0-9]+		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yylval.num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return T_NUM;}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-z]([A-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-z]|[0-9])*	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(yylval.name,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return T_ID;}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		{return T_NEWLINE;}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":="		{return T_ASSIGN;}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28381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lab.y</a:t>
            </a:r>
            <a:r>
              <a:rPr lang="en-US" dirty="0" smtClean="0"/>
              <a:t> – part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2308" y="1059002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extern FILE*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char* 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%union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name[80];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T_NUM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%token&lt;name&gt; T_ID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T_PRINT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T_ASSIGN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%token T_NEWLINE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lab.y</a:t>
            </a:r>
            <a:r>
              <a:rPr lang="en-US" dirty="0" smtClean="0"/>
              <a:t> – part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031" y="168669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start: 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 start line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line: 	T_NEWLINE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T_NEWLINE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	T_ID T_ASSIGN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%s\n", $1);} expr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(":=\n");}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 T_PRINT T_ID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("print %s\n", $2);}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expr:	T_NUM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("push %d\n", $1);}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926</TotalTime>
  <Words>809</Words>
  <Application>Microsoft Office PowerPoint</Application>
  <PresentationFormat>화면 슬라이드 쇼(4:3)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Compiler</vt:lpstr>
      <vt:lpstr>Objective</vt:lpstr>
      <vt:lpstr>Getting Started</vt:lpstr>
      <vt:lpstr>Lab 8-1</vt:lpstr>
      <vt:lpstr>Generic Instructions for Stack Manipulation</vt:lpstr>
      <vt:lpstr>Generic Control Flow Instructions</vt:lpstr>
      <vt:lpstr>lab.l</vt:lpstr>
      <vt:lpstr>lab.y – part 1</vt:lpstr>
      <vt:lpstr>lab.y – part 2</vt:lpstr>
      <vt:lpstr>lab.y – part 3</vt:lpstr>
      <vt:lpstr>Result</vt:lpstr>
      <vt:lpstr>Lab Assignment</vt:lpstr>
      <vt:lpstr>Production Rules for expr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65</cp:revision>
  <dcterms:created xsi:type="dcterms:W3CDTF">2019-02-16T08:44:08Z</dcterms:created>
  <dcterms:modified xsi:type="dcterms:W3CDTF">2021-08-26T02:54:39Z</dcterms:modified>
</cp:coreProperties>
</file>