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5" r:id="rId5"/>
    <p:sldId id="261" r:id="rId6"/>
    <p:sldId id="266" r:id="rId7"/>
    <p:sldId id="267" r:id="rId8"/>
    <p:sldId id="262" r:id="rId9"/>
    <p:sldId id="268" r:id="rId10"/>
    <p:sldId id="26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3" d="100"/>
          <a:sy n="73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>
            <a:normAutofit/>
          </a:bodyPr>
          <a:lstStyle/>
          <a:p>
            <a:r>
              <a:rPr lang="en-US" altLang="en-US" sz="4000" dirty="0"/>
              <a:t>Compiler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7: Bison</a:t>
            </a:r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Attributes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8B537-27C6-4A17-BF87-CAC8A1E1ACBF}"/>
              </a:ext>
            </a:extLst>
          </p:cNvPr>
          <p:cNvSpPr/>
          <p:nvPr/>
        </p:nvSpPr>
        <p:spPr>
          <a:xfrm>
            <a:off x="279400" y="1320383"/>
            <a:ext cx="8585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yyerror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char* s);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%union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dx;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 dis;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%type&lt;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%type&lt;dis&gt; I;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| F L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L:	S '\n'		{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("Position = %d, %d\n", $1.x, $1.y); }</a:t>
            </a:r>
          </a:p>
        </p:txBody>
      </p:sp>
    </p:spTree>
    <p:extLst>
      <p:ext uri="{BB962C8B-B14F-4D97-AF65-F5344CB8AC3E}">
        <p14:creationId xmlns:p14="http://schemas.microsoft.com/office/powerpoint/2010/main" val="374570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3F8D-C561-44A9-93EB-1E5DA40C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Results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97" y="1584800"/>
            <a:ext cx="5608806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8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goal of lab7 is to get</a:t>
            </a:r>
            <a:r>
              <a:rPr lang="ko-KR" altLang="en-US" dirty="0"/>
              <a:t> </a:t>
            </a:r>
            <a:r>
              <a:rPr lang="en-US" altLang="ko-KR" dirty="0"/>
              <a:t>familiar with </a:t>
            </a:r>
            <a:r>
              <a:rPr lang="en-US" altLang="ko-KR" i="1" dirty="0"/>
              <a:t>bison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the template file (lab7-1.tar.gz) from Blackboard and </a:t>
            </a:r>
            <a:r>
              <a:rPr lang="en-US" altLang="ko-KR" dirty="0" err="1"/>
              <a:t>uncompress</a:t>
            </a:r>
            <a:r>
              <a:rPr lang="en-US" altLang="ko-KR" dirty="0"/>
              <a:t> them.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xvfz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lab7-1.tar.gz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cd lab7-1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./lab7-1 test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binary integer translator.</a:t>
            </a:r>
          </a:p>
          <a:p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</a:rPr>
              <a:t>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</a:rPr>
              <a:t>S B		{ </a:t>
            </a:r>
            <a:r>
              <a:rPr lang="en-US" altLang="ko-KR" i="1" dirty="0" err="1">
                <a:latin typeface="Times New Roman" panose="02020603050405020304" pitchFamily="18" charset="0"/>
              </a:rPr>
              <a:t>S.val</a:t>
            </a:r>
            <a:r>
              <a:rPr lang="en-US" altLang="ko-KR" i="1" dirty="0">
                <a:latin typeface="Times New Roman" panose="02020603050405020304" pitchFamily="18" charset="0"/>
              </a:rPr>
              <a:t> = </a:t>
            </a:r>
            <a:r>
              <a:rPr lang="en-US" altLang="ko-KR" i="1" dirty="0" err="1">
                <a:latin typeface="Times New Roman" panose="02020603050405020304" pitchFamily="18" charset="0"/>
              </a:rPr>
              <a:t>S.val</a:t>
            </a:r>
            <a:r>
              <a:rPr lang="en-US" altLang="ko-KR" i="1" dirty="0">
                <a:latin typeface="Times New Roman" panose="02020603050405020304" pitchFamily="18" charset="0"/>
              </a:rPr>
              <a:t> * 2 + </a:t>
            </a:r>
            <a:r>
              <a:rPr lang="en-US" altLang="ko-KR" i="1" dirty="0" err="1">
                <a:latin typeface="Times New Roman" panose="02020603050405020304" pitchFamily="18" charset="0"/>
              </a:rPr>
              <a:t>B.val</a:t>
            </a:r>
            <a:r>
              <a:rPr lang="en-US" altLang="ko-KR" i="1" dirty="0">
                <a:latin typeface="Times New Roman" panose="02020603050405020304" pitchFamily="18" charset="0"/>
              </a:rPr>
              <a:t> }</a:t>
            </a:r>
            <a:br>
              <a:rPr lang="en-US" altLang="ko-KR" i="1" dirty="0">
                <a:latin typeface="Times New Roman" panose="02020603050405020304" pitchFamily="18" charset="0"/>
              </a:rPr>
            </a:br>
            <a:r>
              <a:rPr lang="en-US" altLang="ko-KR" i="1" dirty="0">
                <a:latin typeface="Times New Roman" panose="02020603050405020304" pitchFamily="18" charset="0"/>
              </a:rPr>
              <a:t>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</a:rPr>
              <a:t>B		{ </a:t>
            </a:r>
            <a:r>
              <a:rPr lang="en-US" altLang="ko-KR" i="1" dirty="0" err="1">
                <a:latin typeface="Times New Roman" panose="02020603050405020304" pitchFamily="18" charset="0"/>
              </a:rPr>
              <a:t>S.val</a:t>
            </a:r>
            <a:r>
              <a:rPr lang="en-US" altLang="ko-KR" i="1" dirty="0">
                <a:latin typeface="Times New Roman" panose="02020603050405020304" pitchFamily="18" charset="0"/>
              </a:rPr>
              <a:t> = </a:t>
            </a:r>
            <a:r>
              <a:rPr lang="en-US" altLang="ko-KR" i="1" dirty="0" err="1">
                <a:latin typeface="Times New Roman" panose="02020603050405020304" pitchFamily="18" charset="0"/>
              </a:rPr>
              <a:t>B.val</a:t>
            </a:r>
            <a:r>
              <a:rPr lang="en-US" altLang="ko-KR" i="1" dirty="0">
                <a:latin typeface="Times New Roman" panose="02020603050405020304" pitchFamily="18" charset="0"/>
              </a:rPr>
              <a:t> }</a:t>
            </a:r>
            <a:br>
              <a:rPr lang="en-US" altLang="ko-KR" dirty="0">
                <a:latin typeface="Times New Roman" panose="02020603050405020304" pitchFamily="18" charset="0"/>
              </a:rPr>
            </a:br>
            <a:r>
              <a:rPr lang="en-US" altLang="ko-KR" i="1" dirty="0">
                <a:latin typeface="Times New Roman" panose="02020603050405020304" pitchFamily="18" charset="0"/>
              </a:rPr>
              <a:t>B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dirty="0">
                <a:latin typeface="Times New Roman" panose="02020603050405020304" pitchFamily="18" charset="0"/>
              </a:rPr>
              <a:t> 0</a:t>
            </a:r>
            <a:r>
              <a:rPr lang="en-US" altLang="ko-KR" i="1" dirty="0">
                <a:latin typeface="Times New Roman" panose="02020603050405020304" pitchFamily="18" charset="0"/>
              </a:rPr>
              <a:t>		{ </a:t>
            </a:r>
            <a:r>
              <a:rPr lang="en-US" altLang="ko-KR" i="1" dirty="0" err="1">
                <a:latin typeface="Times New Roman" panose="02020603050405020304" pitchFamily="18" charset="0"/>
              </a:rPr>
              <a:t>B.val</a:t>
            </a:r>
            <a:r>
              <a:rPr lang="en-US" altLang="ko-KR" i="1" dirty="0">
                <a:latin typeface="Times New Roman" panose="02020603050405020304" pitchFamily="18" charset="0"/>
              </a:rPr>
              <a:t> = 0 }</a:t>
            </a:r>
            <a:br>
              <a:rPr lang="en-US" altLang="ko-KR" dirty="0">
                <a:latin typeface="Times New Roman" panose="02020603050405020304" pitchFamily="18" charset="0"/>
              </a:rPr>
            </a:br>
            <a:r>
              <a:rPr lang="en-US" altLang="ko-KR" i="1" dirty="0">
                <a:latin typeface="Times New Roman" panose="02020603050405020304" pitchFamily="18" charset="0"/>
              </a:rPr>
              <a:t>B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dirty="0">
                <a:latin typeface="Times New Roman" panose="02020603050405020304" pitchFamily="18" charset="0"/>
              </a:rPr>
              <a:t> 1		</a:t>
            </a:r>
            <a:r>
              <a:rPr lang="en-US" altLang="ko-KR" i="1" dirty="0">
                <a:latin typeface="Times New Roman" panose="02020603050405020304" pitchFamily="18" charset="0"/>
              </a:rPr>
              <a:t>{ </a:t>
            </a:r>
            <a:r>
              <a:rPr lang="en-US" altLang="ko-KR" i="1" dirty="0" err="1">
                <a:latin typeface="Times New Roman" panose="02020603050405020304" pitchFamily="18" charset="0"/>
              </a:rPr>
              <a:t>B.val</a:t>
            </a:r>
            <a:r>
              <a:rPr lang="en-US" altLang="ko-KR" i="1" dirty="0">
                <a:latin typeface="Times New Roman" panose="02020603050405020304" pitchFamily="18" charset="0"/>
              </a:rPr>
              <a:t> = 1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49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6B38A-34BE-494F-80ED-342E781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7-1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8B537-27C6-4A17-BF87-CAC8A1E1ACBF}"/>
              </a:ext>
            </a:extLst>
          </p:cNvPr>
          <p:cNvSpPr/>
          <p:nvPr/>
        </p:nvSpPr>
        <p:spPr>
          <a:xfrm>
            <a:off x="279400" y="1320383"/>
            <a:ext cx="8585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yyerror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char* s);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8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6B38A-34BE-494F-80ED-342E781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7-1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8B537-27C6-4A17-BF87-CAC8A1E1ACBF}"/>
              </a:ext>
            </a:extLst>
          </p:cNvPr>
          <p:cNvSpPr/>
          <p:nvPr/>
        </p:nvSpPr>
        <p:spPr>
          <a:xfrm>
            <a:off x="279400" y="1320383"/>
            <a:ext cx="54670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| F L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L:	S '\n'	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= %d\n", $1); }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S: 	S B	{ $$ = $1 * 2 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+ $2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| B	{ $$ = $1;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B: 	‘0’	{ $$ = 0;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| ‘1'	{ $$ = 1;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91000" y="52907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</a:rPr>
              <a:t>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</a:rPr>
              <a:t>S B		{ </a:t>
            </a:r>
            <a:r>
              <a:rPr lang="en-US" altLang="ko-KR" i="1" dirty="0" err="1">
                <a:latin typeface="Times New Roman" panose="02020603050405020304" pitchFamily="18" charset="0"/>
              </a:rPr>
              <a:t>S.val</a:t>
            </a:r>
            <a:r>
              <a:rPr lang="en-US" altLang="ko-KR" i="1" dirty="0">
                <a:latin typeface="Times New Roman" panose="02020603050405020304" pitchFamily="18" charset="0"/>
              </a:rPr>
              <a:t> = </a:t>
            </a:r>
            <a:r>
              <a:rPr lang="en-US" altLang="ko-KR" i="1" dirty="0" err="1">
                <a:latin typeface="Times New Roman" panose="02020603050405020304" pitchFamily="18" charset="0"/>
              </a:rPr>
              <a:t>S.val</a:t>
            </a:r>
            <a:r>
              <a:rPr lang="en-US" altLang="ko-KR" i="1" dirty="0">
                <a:latin typeface="Times New Roman" panose="02020603050405020304" pitchFamily="18" charset="0"/>
              </a:rPr>
              <a:t> * 2 + </a:t>
            </a:r>
            <a:r>
              <a:rPr lang="en-US" altLang="ko-KR" i="1" dirty="0" err="1">
                <a:latin typeface="Times New Roman" panose="02020603050405020304" pitchFamily="18" charset="0"/>
              </a:rPr>
              <a:t>B.val</a:t>
            </a:r>
            <a:r>
              <a:rPr lang="en-US" altLang="ko-KR" i="1" dirty="0">
                <a:latin typeface="Times New Roman" panose="02020603050405020304" pitchFamily="18" charset="0"/>
              </a:rPr>
              <a:t> }</a:t>
            </a:r>
            <a:br>
              <a:rPr lang="en-US" altLang="ko-KR" i="1" dirty="0">
                <a:latin typeface="Times New Roman" panose="02020603050405020304" pitchFamily="18" charset="0"/>
              </a:rPr>
            </a:br>
            <a:r>
              <a:rPr lang="en-US" altLang="ko-KR" i="1" dirty="0">
                <a:latin typeface="Times New Roman" panose="02020603050405020304" pitchFamily="18" charset="0"/>
              </a:rPr>
              <a:t>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</a:rPr>
              <a:t>B		{ </a:t>
            </a:r>
            <a:r>
              <a:rPr lang="en-US" altLang="ko-KR" i="1" dirty="0" err="1">
                <a:latin typeface="Times New Roman" panose="02020603050405020304" pitchFamily="18" charset="0"/>
              </a:rPr>
              <a:t>S.val</a:t>
            </a:r>
            <a:r>
              <a:rPr lang="en-US" altLang="ko-KR" i="1" dirty="0">
                <a:latin typeface="Times New Roman" panose="02020603050405020304" pitchFamily="18" charset="0"/>
              </a:rPr>
              <a:t> = </a:t>
            </a:r>
            <a:r>
              <a:rPr lang="en-US" altLang="ko-KR" i="1" dirty="0" err="1">
                <a:latin typeface="Times New Roman" panose="02020603050405020304" pitchFamily="18" charset="0"/>
              </a:rPr>
              <a:t>B.val</a:t>
            </a:r>
            <a:r>
              <a:rPr lang="en-US" altLang="ko-KR" i="1" dirty="0">
                <a:latin typeface="Times New Roman" panose="02020603050405020304" pitchFamily="18" charset="0"/>
              </a:rPr>
              <a:t> }</a:t>
            </a:r>
            <a:br>
              <a:rPr lang="en-US" altLang="ko-KR" dirty="0">
                <a:latin typeface="Times New Roman" panose="02020603050405020304" pitchFamily="18" charset="0"/>
              </a:rPr>
            </a:br>
            <a:r>
              <a:rPr lang="en-US" altLang="ko-KR" i="1" dirty="0">
                <a:latin typeface="Times New Roman" panose="02020603050405020304" pitchFamily="18" charset="0"/>
              </a:rPr>
              <a:t>B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dirty="0">
                <a:latin typeface="Times New Roman" panose="02020603050405020304" pitchFamily="18" charset="0"/>
              </a:rPr>
              <a:t> 0</a:t>
            </a:r>
            <a:r>
              <a:rPr lang="en-US" altLang="ko-KR" i="1" dirty="0">
                <a:latin typeface="Times New Roman" panose="02020603050405020304" pitchFamily="18" charset="0"/>
              </a:rPr>
              <a:t>		{ </a:t>
            </a:r>
            <a:r>
              <a:rPr lang="en-US" altLang="ko-KR" i="1" dirty="0" err="1">
                <a:latin typeface="Times New Roman" panose="02020603050405020304" pitchFamily="18" charset="0"/>
              </a:rPr>
              <a:t>B.val</a:t>
            </a:r>
            <a:r>
              <a:rPr lang="en-US" altLang="ko-KR" i="1" dirty="0">
                <a:latin typeface="Times New Roman" panose="02020603050405020304" pitchFamily="18" charset="0"/>
              </a:rPr>
              <a:t> = 0 }</a:t>
            </a:r>
            <a:br>
              <a:rPr lang="en-US" altLang="ko-KR" dirty="0">
                <a:latin typeface="Times New Roman" panose="02020603050405020304" pitchFamily="18" charset="0"/>
              </a:rPr>
            </a:br>
            <a:r>
              <a:rPr lang="en-US" altLang="ko-KR" i="1" dirty="0">
                <a:latin typeface="Times New Roman" panose="02020603050405020304" pitchFamily="18" charset="0"/>
              </a:rPr>
              <a:t>B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dirty="0">
                <a:latin typeface="Times New Roman" panose="02020603050405020304" pitchFamily="18" charset="0"/>
              </a:rPr>
              <a:t> 1		</a:t>
            </a:r>
            <a:r>
              <a:rPr lang="en-US" altLang="ko-KR" i="1" dirty="0">
                <a:latin typeface="Times New Roman" panose="02020603050405020304" pitchFamily="18" charset="0"/>
              </a:rPr>
              <a:t>{ </a:t>
            </a:r>
            <a:r>
              <a:rPr lang="en-US" altLang="ko-KR" i="1" dirty="0" err="1">
                <a:latin typeface="Times New Roman" panose="02020603050405020304" pitchFamily="18" charset="0"/>
              </a:rPr>
              <a:t>B.val</a:t>
            </a:r>
            <a:r>
              <a:rPr lang="en-US" altLang="ko-KR" i="1" dirty="0">
                <a:latin typeface="Times New Roman" panose="02020603050405020304" pitchFamily="18" charset="0"/>
              </a:rPr>
              <a:t> = 1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95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6B38A-34BE-494F-80ED-342E781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7-1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8B537-27C6-4A17-BF87-CAC8A1E1ACBF}"/>
              </a:ext>
            </a:extLst>
          </p:cNvPr>
          <p:cNvSpPr/>
          <p:nvPr/>
        </p:nvSpPr>
        <p:spPr>
          <a:xfrm>
            <a:off x="279400" y="1320383"/>
            <a:ext cx="858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("An input program is required\n");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exit(0);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if(!(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[1], "r")))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("File not open: %s\n",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exit(0);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yyparse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 while(!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yyerror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char* s)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"Parse error: %s\n", s);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exit(1);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41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BAAA-1E40-4F7B-A720-460AB36F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7-1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48" y="1600041"/>
            <a:ext cx="557070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5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Define the semantic rule of interpreting the robot instructions.</a:t>
            </a:r>
          </a:p>
          <a:p>
            <a:pPr eaLnBrk="1" hangingPunct="1">
              <a:defRPr/>
            </a:pPr>
            <a:r>
              <a:rPr lang="en-US" dirty="0"/>
              <a:t>Use the template file (lab7-a.tar.gz).</a:t>
            </a:r>
          </a:p>
          <a:p>
            <a:pPr eaLnBrk="1" hangingPunct="1">
              <a:defRPr/>
            </a:pPr>
            <a:r>
              <a:rPr lang="en-US" dirty="0"/>
              <a:t>Submit your source code to Blackboard. </a:t>
            </a:r>
          </a:p>
        </p:txBody>
      </p:sp>
      <p:sp>
        <p:nvSpPr>
          <p:cNvPr id="26628" name="Slide Number Placeholder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647978-EAD2-45A6-A93C-C3256427CA0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44958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19400" y="44958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19400" y="5486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2400" y="5486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5400" y="5486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48400" y="5486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48400" y="44958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48400" y="35052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6"/>
          </p:cNvCxnSpPr>
          <p:nvPr/>
        </p:nvCxnSpPr>
        <p:spPr>
          <a:xfrm flipH="1">
            <a:off x="2895600" y="45339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8" idx="0"/>
          </p:cNvCxnSpPr>
          <p:nvPr/>
        </p:nvCxnSpPr>
        <p:spPr>
          <a:xfrm>
            <a:off x="2857500" y="4572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>
            <a:off x="2895600" y="55245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38600" y="55245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81600" y="55245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4"/>
          </p:cNvCxnSpPr>
          <p:nvPr/>
        </p:nvCxnSpPr>
        <p:spPr>
          <a:xfrm flipV="1">
            <a:off x="6286500" y="4572000"/>
            <a:ext cx="0" cy="9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286500" y="3581400"/>
            <a:ext cx="0" cy="9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4" name="TextBox 29"/>
          <p:cNvSpPr txBox="1">
            <a:spLocks noChangeArrowheads="1"/>
          </p:cNvSpPr>
          <p:nvPr/>
        </p:nvSpPr>
        <p:spPr bwMode="auto">
          <a:xfrm>
            <a:off x="3725052" y="3733800"/>
            <a:ext cx="627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B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(0,0)</a:t>
            </a:r>
          </a:p>
        </p:txBody>
      </p:sp>
      <p:sp>
        <p:nvSpPr>
          <p:cNvPr id="26645" name="TextBox 30"/>
          <p:cNvSpPr txBox="1">
            <a:spLocks noChangeArrowheads="1"/>
          </p:cNvSpPr>
          <p:nvPr/>
        </p:nvSpPr>
        <p:spPr bwMode="auto">
          <a:xfrm>
            <a:off x="2192338" y="4057650"/>
            <a:ext cx="703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(-1,0)</a:t>
            </a:r>
          </a:p>
        </p:txBody>
      </p:sp>
      <p:sp>
        <p:nvSpPr>
          <p:cNvPr id="26646" name="TextBox 31"/>
          <p:cNvSpPr txBox="1">
            <a:spLocks noChangeArrowheads="1"/>
          </p:cNvSpPr>
          <p:nvPr/>
        </p:nvSpPr>
        <p:spPr bwMode="auto">
          <a:xfrm>
            <a:off x="2152650" y="5562600"/>
            <a:ext cx="781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(-1,-1)</a:t>
            </a:r>
          </a:p>
        </p:txBody>
      </p:sp>
      <p:sp>
        <p:nvSpPr>
          <p:cNvPr id="26647" name="TextBox 32"/>
          <p:cNvSpPr txBox="1">
            <a:spLocks noChangeArrowheads="1"/>
          </p:cNvSpPr>
          <p:nvPr/>
        </p:nvSpPr>
        <p:spPr bwMode="auto">
          <a:xfrm>
            <a:off x="3648075" y="5562600"/>
            <a:ext cx="704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(0,-1)</a:t>
            </a:r>
          </a:p>
        </p:txBody>
      </p:sp>
      <p:sp>
        <p:nvSpPr>
          <p:cNvPr id="26648" name="TextBox 33"/>
          <p:cNvSpPr txBox="1">
            <a:spLocks noChangeArrowheads="1"/>
          </p:cNvSpPr>
          <p:nvPr/>
        </p:nvSpPr>
        <p:spPr bwMode="auto">
          <a:xfrm>
            <a:off x="4791075" y="5548313"/>
            <a:ext cx="704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(1,-1)</a:t>
            </a:r>
          </a:p>
        </p:txBody>
      </p:sp>
      <p:sp>
        <p:nvSpPr>
          <p:cNvPr id="26649" name="TextBox 34"/>
          <p:cNvSpPr txBox="1">
            <a:spLocks noChangeArrowheads="1"/>
          </p:cNvSpPr>
          <p:nvPr/>
        </p:nvSpPr>
        <p:spPr bwMode="auto">
          <a:xfrm>
            <a:off x="5934075" y="5532438"/>
            <a:ext cx="704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(2,-1)</a:t>
            </a:r>
          </a:p>
        </p:txBody>
      </p:sp>
      <p:sp>
        <p:nvSpPr>
          <p:cNvPr id="26650" name="TextBox 35"/>
          <p:cNvSpPr txBox="1">
            <a:spLocks noChangeArrowheads="1"/>
          </p:cNvSpPr>
          <p:nvPr/>
        </p:nvSpPr>
        <p:spPr bwMode="auto">
          <a:xfrm>
            <a:off x="6423025" y="4349750"/>
            <a:ext cx="627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(2,0)</a:t>
            </a:r>
          </a:p>
        </p:txBody>
      </p:sp>
      <p:sp>
        <p:nvSpPr>
          <p:cNvPr id="26651" name="TextBox 36"/>
          <p:cNvSpPr txBox="1">
            <a:spLocks noChangeArrowheads="1"/>
          </p:cNvSpPr>
          <p:nvPr/>
        </p:nvSpPr>
        <p:spPr bwMode="auto">
          <a:xfrm>
            <a:off x="6397625" y="3330575"/>
            <a:ext cx="627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(2,1)</a:t>
            </a:r>
          </a:p>
        </p:txBody>
      </p:sp>
      <p:sp>
        <p:nvSpPr>
          <p:cNvPr id="26652" name="TextBox 37"/>
          <p:cNvSpPr txBox="1">
            <a:spLocks noChangeArrowheads="1"/>
          </p:cNvSpPr>
          <p:nvPr/>
        </p:nvSpPr>
        <p:spPr bwMode="auto">
          <a:xfrm>
            <a:off x="3201407" y="415925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W</a:t>
            </a:r>
          </a:p>
        </p:txBody>
      </p:sp>
      <p:sp>
        <p:nvSpPr>
          <p:cNvPr id="26653" name="TextBox 38"/>
          <p:cNvSpPr txBox="1">
            <a:spLocks noChangeArrowheads="1"/>
          </p:cNvSpPr>
          <p:nvPr/>
        </p:nvSpPr>
        <p:spPr bwMode="auto">
          <a:xfrm>
            <a:off x="2307347" y="479901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S</a:t>
            </a:r>
          </a:p>
        </p:txBody>
      </p:sp>
      <p:sp>
        <p:nvSpPr>
          <p:cNvPr id="26654" name="TextBox 39"/>
          <p:cNvSpPr txBox="1">
            <a:spLocks noChangeArrowheads="1"/>
          </p:cNvSpPr>
          <p:nvPr/>
        </p:nvSpPr>
        <p:spPr bwMode="auto">
          <a:xfrm>
            <a:off x="3231942" y="513556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E</a:t>
            </a:r>
          </a:p>
        </p:txBody>
      </p:sp>
      <p:sp>
        <p:nvSpPr>
          <p:cNvPr id="26655" name="TextBox 40"/>
          <p:cNvSpPr txBox="1">
            <a:spLocks noChangeArrowheads="1"/>
          </p:cNvSpPr>
          <p:nvPr/>
        </p:nvSpPr>
        <p:spPr bwMode="auto">
          <a:xfrm>
            <a:off x="4383673" y="513238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E</a:t>
            </a:r>
          </a:p>
        </p:txBody>
      </p:sp>
      <p:sp>
        <p:nvSpPr>
          <p:cNvPr id="26656" name="TextBox 41"/>
          <p:cNvSpPr txBox="1">
            <a:spLocks noChangeArrowheads="1"/>
          </p:cNvSpPr>
          <p:nvPr/>
        </p:nvSpPr>
        <p:spPr bwMode="auto">
          <a:xfrm>
            <a:off x="5535404" y="5127625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E</a:t>
            </a:r>
          </a:p>
        </p:txBody>
      </p:sp>
      <p:sp>
        <p:nvSpPr>
          <p:cNvPr id="26657" name="TextBox 42"/>
          <p:cNvSpPr txBox="1">
            <a:spLocks noChangeArrowheads="1"/>
          </p:cNvSpPr>
          <p:nvPr/>
        </p:nvSpPr>
        <p:spPr bwMode="auto">
          <a:xfrm>
            <a:off x="6463236" y="480060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N</a:t>
            </a:r>
          </a:p>
        </p:txBody>
      </p:sp>
      <p:sp>
        <p:nvSpPr>
          <p:cNvPr id="26658" name="TextBox 43"/>
          <p:cNvSpPr txBox="1">
            <a:spLocks noChangeArrowheads="1"/>
          </p:cNvSpPr>
          <p:nvPr/>
        </p:nvSpPr>
        <p:spPr bwMode="auto">
          <a:xfrm>
            <a:off x="6479111" y="3851275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7979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1091</TotalTime>
  <Words>672</Words>
  <Application>Microsoft Office PowerPoint</Application>
  <PresentationFormat>화면 슬라이드 쇼(4:3)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Courier New</vt:lpstr>
      <vt:lpstr>Times</vt:lpstr>
      <vt:lpstr>Times New Roman</vt:lpstr>
      <vt:lpstr>Office 테마</vt:lpstr>
      <vt:lpstr>Compiler</vt:lpstr>
      <vt:lpstr>Objective</vt:lpstr>
      <vt:lpstr>Getting Started</vt:lpstr>
      <vt:lpstr>Lab 7-1</vt:lpstr>
      <vt:lpstr>Lab 7-1</vt:lpstr>
      <vt:lpstr>Lab 7-1</vt:lpstr>
      <vt:lpstr>Lab 7-1</vt:lpstr>
      <vt:lpstr>Lab 7-1</vt:lpstr>
      <vt:lpstr>Lab Assignment</vt:lpstr>
      <vt:lpstr>Multiple Attributes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Junghee</cp:lastModifiedBy>
  <cp:revision>63</cp:revision>
  <dcterms:created xsi:type="dcterms:W3CDTF">2019-02-16T08:44:08Z</dcterms:created>
  <dcterms:modified xsi:type="dcterms:W3CDTF">2021-08-25T04:22:07Z</dcterms:modified>
</cp:coreProperties>
</file>