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272" r:id="rId6"/>
    <p:sldId id="260" r:id="rId7"/>
    <p:sldId id="274" r:id="rId8"/>
    <p:sldId id="263" r:id="rId9"/>
    <p:sldId id="261" r:id="rId10"/>
    <p:sldId id="265" r:id="rId11"/>
    <p:sldId id="275" r:id="rId12"/>
    <p:sldId id="266" r:id="rId13"/>
    <p:sldId id="268" r:id="rId14"/>
    <p:sldId id="259" r:id="rId15"/>
    <p:sldId id="269" r:id="rId16"/>
    <p:sldId id="267"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06"/>
    <p:restoredTop sz="94694"/>
  </p:normalViewPr>
  <p:slideViewPr>
    <p:cSldViewPr snapToGrid="0" snapToObjects="1">
      <p:cViewPr varScale="1">
        <p:scale>
          <a:sx n="110" d="100"/>
          <a:sy n="110" d="100"/>
        </p:scale>
        <p:origin x="20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802E-FC9B-D44A-B67F-8A864BD8E43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42C8824-1C7A-3A40-8C6A-6674D11E6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E05943C-9302-4A4D-89F8-FD07DD391D2B}"/>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F0A1B26D-557C-4347-B65A-70D366707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A9294-A263-7A43-A4D9-3C06458630FE}"/>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79779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BF5B-4F81-EC4B-AAA8-8B38A6EF31B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C3ABDB0-6CDB-E049-849E-4A7386585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D2E4EB-F3E4-964E-B279-24DCF8DEF2B1}"/>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180164D2-56CE-D04F-8C85-C1305ED44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161A7-0919-7A4B-965E-BDFF9C02C837}"/>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425827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D2856-3065-7149-AFB2-618A81F660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77F5D0-13CB-8249-ABFA-DEDB476BE53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7FF7EF-9987-AF47-9C8A-41715E394E7D}"/>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B3BD7DFC-AC45-AA49-9BA7-5E46B4210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B6717-2BD2-A345-9A38-14E9C0B97E75}"/>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330266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CCA2-09A9-A94A-AD5C-D23DB45FBA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E8A0A7-99B4-9245-A839-72BAA70621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5C4BBF-A5E9-3740-9524-96BA276D1DB7}"/>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069AE2BF-0AF4-0147-9CC9-4C6165751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514AC-94B3-6E40-A76B-7619F2547CDA}"/>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4168660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FD23-666F-2E41-923D-A105895A6DF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D0D588E-E941-6543-A725-75FFB2CFCD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CDAD72-20FF-F549-A76A-94BDA300EEC0}"/>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797E245E-B8AA-E145-B1B7-B9767783C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A9863-1657-8C49-A54A-50317B3C73F4}"/>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22779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54583-88A5-B043-AE4E-A7C0DD191E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2387C5-4B27-AD4D-8672-BE3ABF6610B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2BFBA2-6D79-0A4C-8246-F6A1361F7AD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85B106-413C-144F-9FC5-B78B8EA15B69}"/>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6" name="Footer Placeholder 5">
            <a:extLst>
              <a:ext uri="{FF2B5EF4-FFF2-40B4-BE49-F238E27FC236}">
                <a16:creationId xmlns:a16="http://schemas.microsoft.com/office/drawing/2014/main" id="{AF653F63-8919-E842-AFF0-DBD3F15C4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EBFFB2-C392-B84F-A207-280FAC54BB67}"/>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243671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ACC79-7E75-FA41-9690-51673E52871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3C1890-1C9C-A84A-AC5B-B5194F2F4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1B7716-8E68-8A40-B2F8-269F376298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FC7C3F3-ACB7-7540-A073-ADFF0C10A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80A0EE-3177-B847-B35C-1E330AA362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B63720-B16C-6942-AF4E-3D3E2675500A}"/>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8" name="Footer Placeholder 7">
            <a:extLst>
              <a:ext uri="{FF2B5EF4-FFF2-40B4-BE49-F238E27FC236}">
                <a16:creationId xmlns:a16="http://schemas.microsoft.com/office/drawing/2014/main" id="{16D6617A-5264-0646-B573-47AD74AA96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2EF6DF-1DDE-9D4D-AF6D-E470AA30961A}"/>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394395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7E92-5082-8A48-8D8E-E5023C61A7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CA56B9E-77E8-394C-A723-C81FC03CA09D}"/>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4" name="Footer Placeholder 3">
            <a:extLst>
              <a:ext uri="{FF2B5EF4-FFF2-40B4-BE49-F238E27FC236}">
                <a16:creationId xmlns:a16="http://schemas.microsoft.com/office/drawing/2014/main" id="{6D64D493-EDBD-3843-884A-1BCDB03306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60034-DDD0-9F4F-9E4B-42538B7ADE3B}"/>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264011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1FED4A-5BDA-5642-BE06-D61D177F8475}"/>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3" name="Footer Placeholder 2">
            <a:extLst>
              <a:ext uri="{FF2B5EF4-FFF2-40B4-BE49-F238E27FC236}">
                <a16:creationId xmlns:a16="http://schemas.microsoft.com/office/drawing/2014/main" id="{D0F084BF-827D-CB4D-8CEE-C0B7CC642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714B25-D97D-3E49-B47B-A00ADD4014A6}"/>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214193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6494-A597-FF44-9D66-3D5D14F3338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79AC0B3-8A26-6544-87A4-2D7DB4DD8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CAE5E0A-F710-3047-91B8-12AE1F554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206A5B-2526-F844-BF5F-A1C2C7964075}"/>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6" name="Footer Placeholder 5">
            <a:extLst>
              <a:ext uri="{FF2B5EF4-FFF2-40B4-BE49-F238E27FC236}">
                <a16:creationId xmlns:a16="http://schemas.microsoft.com/office/drawing/2014/main" id="{FC6AA3E6-C9EF-8540-830A-DD9E09885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76CED-3697-DA48-A4A2-F62CF8112C63}"/>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259257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C6A2-AEC5-9240-A2FC-F1A0F06C2A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2E888F1-815F-5749-8AB1-BD897E5953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BD8D89-E37A-B943-A8C7-F94A30895C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3AAFE0-19BB-EE41-B535-F89828103ED8}"/>
              </a:ext>
            </a:extLst>
          </p:cNvPr>
          <p:cNvSpPr>
            <a:spLocks noGrp="1"/>
          </p:cNvSpPr>
          <p:nvPr>
            <p:ph type="dt" sz="half" idx="10"/>
          </p:nvPr>
        </p:nvSpPr>
        <p:spPr/>
        <p:txBody>
          <a:bodyPr/>
          <a:lstStyle/>
          <a:p>
            <a:fld id="{4D0E24AA-880B-2D46-8B3E-49053C34993A}" type="datetimeFigureOut">
              <a:rPr lang="en-US" smtClean="0"/>
              <a:t>9/27/21</a:t>
            </a:fld>
            <a:endParaRPr lang="en-US"/>
          </a:p>
        </p:txBody>
      </p:sp>
      <p:sp>
        <p:nvSpPr>
          <p:cNvPr id="6" name="Footer Placeholder 5">
            <a:extLst>
              <a:ext uri="{FF2B5EF4-FFF2-40B4-BE49-F238E27FC236}">
                <a16:creationId xmlns:a16="http://schemas.microsoft.com/office/drawing/2014/main" id="{A10DF4A7-2999-FD4F-9DEA-F6B0ABF67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A41808-9312-AA43-B219-94958AA03591}"/>
              </a:ext>
            </a:extLst>
          </p:cNvPr>
          <p:cNvSpPr>
            <a:spLocks noGrp="1"/>
          </p:cNvSpPr>
          <p:nvPr>
            <p:ph type="sldNum" sz="quarter" idx="12"/>
          </p:nvPr>
        </p:nvSpPr>
        <p:spPr/>
        <p:txBody>
          <a:bodyPr/>
          <a:lstStyle/>
          <a:p>
            <a:fld id="{D1250A24-1260-0E41-9A3F-4964F68A36AF}" type="slidenum">
              <a:rPr lang="en-US" smtClean="0"/>
              <a:t>‹#›</a:t>
            </a:fld>
            <a:endParaRPr lang="en-US"/>
          </a:p>
        </p:txBody>
      </p:sp>
    </p:spTree>
    <p:extLst>
      <p:ext uri="{BB962C8B-B14F-4D97-AF65-F5344CB8AC3E}">
        <p14:creationId xmlns:p14="http://schemas.microsoft.com/office/powerpoint/2010/main" val="183186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D2AC45-69E4-E944-80B6-A506AD4B9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E1A3AE2-34D5-054C-8458-109A7DC2A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0BAA5E-32C4-2649-B2F2-68005F0411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E24AA-880B-2D46-8B3E-49053C34993A}" type="datetimeFigureOut">
              <a:rPr lang="en-US" smtClean="0"/>
              <a:t>9/27/21</a:t>
            </a:fld>
            <a:endParaRPr lang="en-US"/>
          </a:p>
        </p:txBody>
      </p:sp>
      <p:sp>
        <p:nvSpPr>
          <p:cNvPr id="5" name="Footer Placeholder 4">
            <a:extLst>
              <a:ext uri="{FF2B5EF4-FFF2-40B4-BE49-F238E27FC236}">
                <a16:creationId xmlns:a16="http://schemas.microsoft.com/office/drawing/2014/main" id="{1259B03B-804E-7444-A6EA-DE92E9607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E8465-17F8-AA49-898B-50D9D86567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50A24-1260-0E41-9A3F-4964F68A36AF}" type="slidenum">
              <a:rPr lang="en-US" smtClean="0"/>
              <a:t>‹#›</a:t>
            </a:fld>
            <a:endParaRPr lang="en-US"/>
          </a:p>
        </p:txBody>
      </p:sp>
    </p:spTree>
    <p:extLst>
      <p:ext uri="{BB962C8B-B14F-4D97-AF65-F5344CB8AC3E}">
        <p14:creationId xmlns:p14="http://schemas.microsoft.com/office/powerpoint/2010/main" val="144299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eremykidwell.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olicyexchange.org.uk/publication/the-two-sides-of-diversit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hristianaid.org.uk/resources/our-work/black-lives-matter-everywhere-re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299D-9CE7-7F47-AB26-A3B16E42A664}"/>
              </a:ext>
            </a:extLst>
          </p:cNvPr>
          <p:cNvSpPr>
            <a:spLocks noGrp="1"/>
          </p:cNvSpPr>
          <p:nvPr>
            <p:ph type="ctrTitle"/>
          </p:nvPr>
        </p:nvSpPr>
        <p:spPr>
          <a:xfrm>
            <a:off x="493986" y="1122363"/>
            <a:ext cx="11204028" cy="2387600"/>
          </a:xfrm>
        </p:spPr>
        <p:txBody>
          <a:bodyPr>
            <a:normAutofit fontScale="90000"/>
          </a:bodyPr>
          <a:lstStyle/>
          <a:p>
            <a:r>
              <a:rPr lang="en-US" dirty="0"/>
              <a:t>Why I Started Talking to White People </a:t>
            </a:r>
            <a:br>
              <a:rPr lang="en-US" dirty="0"/>
            </a:br>
            <a:r>
              <a:rPr lang="en-US" sz="3600" dirty="0"/>
              <a:t>(in environmental groups) </a:t>
            </a:r>
            <a:br>
              <a:rPr lang="en-US" sz="3600" dirty="0"/>
            </a:br>
            <a:r>
              <a:rPr lang="en-US" dirty="0"/>
              <a:t>About Race</a:t>
            </a:r>
          </a:p>
        </p:txBody>
      </p:sp>
      <p:sp>
        <p:nvSpPr>
          <p:cNvPr id="3" name="Subtitle 2">
            <a:extLst>
              <a:ext uri="{FF2B5EF4-FFF2-40B4-BE49-F238E27FC236}">
                <a16:creationId xmlns:a16="http://schemas.microsoft.com/office/drawing/2014/main" id="{545A1E8A-266F-A841-8FD8-FBA68E40CE7C}"/>
              </a:ext>
            </a:extLst>
          </p:cNvPr>
          <p:cNvSpPr>
            <a:spLocks noGrp="1"/>
          </p:cNvSpPr>
          <p:nvPr>
            <p:ph type="subTitle" idx="1"/>
          </p:nvPr>
        </p:nvSpPr>
        <p:spPr/>
        <p:txBody>
          <a:bodyPr>
            <a:normAutofit fontScale="92500" lnSpcReduction="10000"/>
          </a:bodyPr>
          <a:lstStyle/>
          <a:p>
            <a:r>
              <a:rPr lang="en-US" dirty="0">
                <a:latin typeface="Avenir Light" panose="020B0402020203020204" pitchFamily="34" charset="77"/>
                <a:ea typeface="Tahoma" panose="020B0604030504040204" pitchFamily="34" charset="0"/>
                <a:cs typeface="Tahoma" panose="020B0604030504040204" pitchFamily="34" charset="0"/>
              </a:rPr>
              <a:t>Jeremy Kidwell, PhD</a:t>
            </a:r>
          </a:p>
          <a:p>
            <a:r>
              <a:rPr lang="en-US" dirty="0">
                <a:latin typeface="Avenir Light" panose="020B0402020203020204" pitchFamily="34" charset="77"/>
                <a:ea typeface="Tahoma" panose="020B0604030504040204" pitchFamily="34" charset="0"/>
                <a:cs typeface="Tahoma" panose="020B0604030504040204" pitchFamily="34" charset="0"/>
                <a:hlinkClick r:id="rId2"/>
              </a:rPr>
              <a:t>https://jeremykidwell.info</a:t>
            </a:r>
            <a:endParaRPr lang="en-US" dirty="0">
              <a:latin typeface="Avenir Light" panose="020B0402020203020204" pitchFamily="34" charset="77"/>
              <a:ea typeface="Tahoma" panose="020B0604030504040204" pitchFamily="34" charset="0"/>
              <a:cs typeface="Tahoma" panose="020B0604030504040204" pitchFamily="34" charset="0"/>
            </a:endParaRPr>
          </a:p>
          <a:p>
            <a:r>
              <a:rPr lang="en-US" dirty="0">
                <a:latin typeface="Avenir Light" panose="020B0402020203020204" pitchFamily="34" charset="77"/>
                <a:ea typeface="Tahoma" panose="020B0604030504040204" pitchFamily="34" charset="0"/>
                <a:cs typeface="Tahoma" panose="020B0604030504040204" pitchFamily="34" charset="0"/>
              </a:rPr>
              <a:t>Associate Professor in Theological Ethics</a:t>
            </a:r>
          </a:p>
          <a:p>
            <a:r>
              <a:rPr lang="en-US" dirty="0">
                <a:latin typeface="Avenir Light" panose="020B0402020203020204" pitchFamily="34" charset="77"/>
                <a:ea typeface="Tahoma" panose="020B0604030504040204" pitchFamily="34" charset="0"/>
                <a:cs typeface="Tahoma" panose="020B0604030504040204" pitchFamily="34" charset="0"/>
              </a:rPr>
              <a:t>University of Birmingham</a:t>
            </a:r>
          </a:p>
        </p:txBody>
      </p:sp>
    </p:spTree>
    <p:extLst>
      <p:ext uri="{BB962C8B-B14F-4D97-AF65-F5344CB8AC3E}">
        <p14:creationId xmlns:p14="http://schemas.microsoft.com/office/powerpoint/2010/main" val="1544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19BC-46E4-3C47-BBF7-64864C846FF5}"/>
              </a:ext>
            </a:extLst>
          </p:cNvPr>
          <p:cNvSpPr>
            <a:spLocks noGrp="1"/>
          </p:cNvSpPr>
          <p:nvPr>
            <p:ph type="title"/>
          </p:nvPr>
        </p:nvSpPr>
        <p:spPr/>
        <p:txBody>
          <a:bodyPr/>
          <a:lstStyle/>
          <a:p>
            <a:r>
              <a:rPr lang="en-US" dirty="0">
                <a:latin typeface="Franklin Gothic Medium" panose="020B0603020102020204" pitchFamily="34" charset="0"/>
              </a:rPr>
              <a:t>Working with white-led </a:t>
            </a:r>
            <a:r>
              <a:rPr lang="en-US" dirty="0" err="1">
                <a:latin typeface="Franklin Gothic Medium" panose="020B0603020102020204" pitchFamily="34" charset="0"/>
              </a:rPr>
              <a:t>organisations</a:t>
            </a:r>
            <a:r>
              <a:rPr lang="en-US" dirty="0">
                <a:latin typeface="Franklin Gothic Medium" panose="020B0603020102020204" pitchFamily="34" charset="0"/>
              </a:rPr>
              <a:t>, 2</a:t>
            </a:r>
          </a:p>
        </p:txBody>
      </p:sp>
      <p:sp>
        <p:nvSpPr>
          <p:cNvPr id="3" name="Content Placeholder 2">
            <a:extLst>
              <a:ext uri="{FF2B5EF4-FFF2-40B4-BE49-F238E27FC236}">
                <a16:creationId xmlns:a16="http://schemas.microsoft.com/office/drawing/2014/main" id="{911E79D5-ECC0-1645-8042-0F63F4E16BD6}"/>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Even among large NGOs, staffing is already VERY lean, so leadership has minimal scope to improve representation in their networks / </a:t>
            </a:r>
            <a:r>
              <a:rPr lang="en-US" dirty="0" err="1">
                <a:latin typeface="Avenir Book" panose="02000503020000020003" pitchFamily="2" charset="0"/>
              </a:rPr>
              <a:t>organisational</a:t>
            </a:r>
            <a:r>
              <a:rPr lang="en-US" dirty="0">
                <a:latin typeface="Avenir Book" panose="02000503020000020003" pitchFamily="2" charset="0"/>
              </a:rPr>
              <a:t> strategies</a:t>
            </a:r>
          </a:p>
          <a:p>
            <a:r>
              <a:rPr lang="en-US" dirty="0">
                <a:latin typeface="Avenir Book" panose="02000503020000020003" pitchFamily="2" charset="0"/>
              </a:rPr>
              <a:t>They are aware that action on their part may anger white-supremacists involved in their </a:t>
            </a:r>
            <a:r>
              <a:rPr lang="en-US" dirty="0" err="1">
                <a:latin typeface="Avenir Book" panose="02000503020000020003" pitchFamily="2" charset="0"/>
              </a:rPr>
              <a:t>organisations</a:t>
            </a:r>
            <a:r>
              <a:rPr lang="en-US" dirty="0">
                <a:latin typeface="Avenir Book" panose="02000503020000020003" pitchFamily="2" charset="0"/>
              </a:rPr>
              <a:t> (Cf. National Trust</a:t>
            </a:r>
            <a:br>
              <a:rPr lang="en-US" dirty="0">
                <a:latin typeface="Avenir Book" panose="02000503020000020003" pitchFamily="2" charset="0"/>
              </a:rPr>
            </a:br>
            <a:r>
              <a:rPr lang="en-US" sz="2200" dirty="0">
                <a:latin typeface="Avenir Light" panose="020B0402020203020204" pitchFamily="34" charset="77"/>
              </a:rPr>
              <a:t>https://</a:t>
            </a:r>
            <a:r>
              <a:rPr lang="en-US" sz="2200" dirty="0" err="1">
                <a:latin typeface="Avenir Light" panose="020B0402020203020204" pitchFamily="34" charset="77"/>
              </a:rPr>
              <a:t>www.telegraph.co.uk</a:t>
            </a:r>
            <a:r>
              <a:rPr lang="en-US" sz="2200" dirty="0">
                <a:latin typeface="Avenir Light" panose="020B0402020203020204" pitchFamily="34" charset="77"/>
              </a:rPr>
              <a:t>/politics/2020/11/06/national-trust-faces-outcry-chairman-praises-black-lives-matter/</a:t>
            </a:r>
            <a:r>
              <a:rPr lang="en-US" dirty="0">
                <a:latin typeface="Avenir Book" panose="02000503020000020003" pitchFamily="2" charset="0"/>
              </a:rPr>
              <a:t>)</a:t>
            </a:r>
          </a:p>
          <a:p>
            <a:r>
              <a:rPr lang="en-US" dirty="0">
                <a:latin typeface="Avenir Book" panose="02000503020000020003" pitchFamily="2" charset="0"/>
              </a:rPr>
              <a:t>White staff often do not </a:t>
            </a:r>
            <a:r>
              <a:rPr lang="en-US" dirty="0" err="1">
                <a:latin typeface="Avenir Book" panose="02000503020000020003" pitchFamily="2" charset="0"/>
              </a:rPr>
              <a:t>realise</a:t>
            </a:r>
            <a:r>
              <a:rPr lang="en-US" dirty="0">
                <a:latin typeface="Avenir Book" panose="02000503020000020003" pitchFamily="2" charset="0"/>
              </a:rPr>
              <a:t> that there are a diversity of responses and </a:t>
            </a:r>
            <a:r>
              <a:rPr lang="en-US" dirty="0" err="1">
                <a:latin typeface="Avenir Book" panose="02000503020000020003" pitchFamily="2" charset="0"/>
              </a:rPr>
              <a:t>intersectionalities</a:t>
            </a:r>
            <a:r>
              <a:rPr lang="en-US" dirty="0">
                <a:latin typeface="Avenir Book" panose="02000503020000020003" pitchFamily="2" charset="0"/>
              </a:rPr>
              <a:t> </a:t>
            </a:r>
            <a:r>
              <a:rPr lang="en-US" i="1" dirty="0">
                <a:latin typeface="Avenir Book" panose="02000503020000020003" pitchFamily="2" charset="0"/>
              </a:rPr>
              <a:t>within </a:t>
            </a:r>
            <a:r>
              <a:rPr lang="en-US" dirty="0">
                <a:latin typeface="Avenir Book" panose="02000503020000020003" pitchFamily="2" charset="0"/>
              </a:rPr>
              <a:t>communities of </a:t>
            </a:r>
            <a:r>
              <a:rPr lang="en-US" dirty="0" err="1">
                <a:latin typeface="Avenir Book" panose="02000503020000020003" pitchFamily="2" charset="0"/>
              </a:rPr>
              <a:t>colour</a:t>
            </a:r>
            <a:endParaRPr lang="en-US" dirty="0">
              <a:latin typeface="Avenir Book" panose="02000503020000020003" pitchFamily="2" charset="0"/>
            </a:endParaRPr>
          </a:p>
          <a:p>
            <a:r>
              <a:rPr lang="en-US" dirty="0">
                <a:latin typeface="Avenir Book" panose="02000503020000020003" pitchFamily="2" charset="0"/>
              </a:rPr>
              <a:t>But they are more aware of racism than the average person and are a bit nervous about seeming stupid or racist for raising (what they know are quite basic) questions</a:t>
            </a:r>
          </a:p>
        </p:txBody>
      </p:sp>
    </p:spTree>
    <p:extLst>
      <p:ext uri="{BB962C8B-B14F-4D97-AF65-F5344CB8AC3E}">
        <p14:creationId xmlns:p14="http://schemas.microsoft.com/office/powerpoint/2010/main" val="240892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6499F7-CECB-D549-AF7E-643DBF0F1F76}"/>
              </a:ext>
            </a:extLst>
          </p:cNvPr>
          <p:cNvSpPr>
            <a:spLocks noGrp="1"/>
          </p:cNvSpPr>
          <p:nvPr>
            <p:ph type="title"/>
          </p:nvPr>
        </p:nvSpPr>
        <p:spPr>
          <a:xfrm>
            <a:off x="861347" y="2587464"/>
            <a:ext cx="10515600" cy="1325563"/>
          </a:xfrm>
        </p:spPr>
        <p:txBody>
          <a:bodyPr/>
          <a:lstStyle/>
          <a:p>
            <a:r>
              <a:rPr lang="en-US" dirty="0"/>
              <a:t>Some considerations for the work IMHO</a:t>
            </a:r>
          </a:p>
        </p:txBody>
      </p:sp>
    </p:spTree>
    <p:extLst>
      <p:ext uri="{BB962C8B-B14F-4D97-AF65-F5344CB8AC3E}">
        <p14:creationId xmlns:p14="http://schemas.microsoft.com/office/powerpoint/2010/main" val="205225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4E42-02C1-1145-A74E-9B4B796BB090}"/>
              </a:ext>
            </a:extLst>
          </p:cNvPr>
          <p:cNvSpPr>
            <a:spLocks noGrp="1"/>
          </p:cNvSpPr>
          <p:nvPr>
            <p:ph type="title"/>
          </p:nvPr>
        </p:nvSpPr>
        <p:spPr/>
        <p:txBody>
          <a:bodyPr/>
          <a:lstStyle/>
          <a:p>
            <a:r>
              <a:rPr lang="en-US" dirty="0">
                <a:latin typeface="Franklin Gothic Medium" panose="020B0603020102020204" pitchFamily="34" charset="0"/>
              </a:rPr>
              <a:t>It would be good if this work could…</a:t>
            </a:r>
          </a:p>
        </p:txBody>
      </p:sp>
      <p:sp>
        <p:nvSpPr>
          <p:cNvPr id="3" name="Content Placeholder 2">
            <a:extLst>
              <a:ext uri="{FF2B5EF4-FFF2-40B4-BE49-F238E27FC236}">
                <a16:creationId xmlns:a16="http://schemas.microsoft.com/office/drawing/2014/main" id="{83AF4972-CFE5-7A45-B51D-0AB633A36A52}"/>
              </a:ext>
            </a:extLst>
          </p:cNvPr>
          <p:cNvSpPr>
            <a:spLocks noGrp="1"/>
          </p:cNvSpPr>
          <p:nvPr>
            <p:ph idx="1"/>
          </p:nvPr>
        </p:nvSpPr>
        <p:spPr/>
        <p:txBody>
          <a:bodyPr>
            <a:normAutofit fontScale="92500" lnSpcReduction="10000"/>
          </a:bodyPr>
          <a:lstStyle/>
          <a:p>
            <a:r>
              <a:rPr lang="en-US" u="sng" dirty="0"/>
              <a:t>Build knowledge</a:t>
            </a:r>
            <a:r>
              <a:rPr lang="en-US" dirty="0"/>
              <a:t>: Help white participants understand some of the unique inflections their campaigns and outreach may be missing (diasporic connection, entrepreneurship, social justice) which prevents Black Majority Churches and Christians from responding and participating</a:t>
            </a:r>
          </a:p>
          <a:p>
            <a:r>
              <a:rPr lang="en-US" u="sng" dirty="0"/>
              <a:t>Raise awareness</a:t>
            </a:r>
            <a:r>
              <a:rPr lang="en-US" dirty="0"/>
              <a:t>: Conversely, help them to understand their relationship (e.g. the progressive Christian left/</a:t>
            </a:r>
            <a:r>
              <a:rPr lang="en-US" dirty="0" err="1"/>
              <a:t>centre</a:t>
            </a:r>
            <a:r>
              <a:rPr lang="en-US" dirty="0"/>
              <a:t>) to implicit bias, white supremacy and </a:t>
            </a:r>
            <a:r>
              <a:rPr lang="en-US" dirty="0" err="1"/>
              <a:t>marginalisation</a:t>
            </a:r>
            <a:r>
              <a:rPr lang="en-US" dirty="0"/>
              <a:t> of Black Christians</a:t>
            </a:r>
          </a:p>
          <a:p>
            <a:r>
              <a:rPr lang="en-US" u="sng" dirty="0"/>
              <a:t>Avoid distractions</a:t>
            </a:r>
            <a:r>
              <a:rPr lang="en-US" dirty="0"/>
              <a:t>: Not be overly distracted processing white guilt, but provide access to relevant resources</a:t>
            </a:r>
          </a:p>
          <a:p>
            <a:r>
              <a:rPr lang="en-US" u="sng" dirty="0"/>
              <a:t>Deconstruct stereotypes</a:t>
            </a:r>
            <a:r>
              <a:rPr lang="en-US" dirty="0"/>
              <a:t>: Enable white participants to see diverse and/or conflicting responses from Black Majority church leaders and theologians</a:t>
            </a:r>
          </a:p>
        </p:txBody>
      </p:sp>
    </p:spTree>
    <p:extLst>
      <p:ext uri="{BB962C8B-B14F-4D97-AF65-F5344CB8AC3E}">
        <p14:creationId xmlns:p14="http://schemas.microsoft.com/office/powerpoint/2010/main" val="399290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AC5-1517-9249-AAA8-59066742F9DA}"/>
              </a:ext>
            </a:extLst>
          </p:cNvPr>
          <p:cNvSpPr>
            <a:spLocks noGrp="1"/>
          </p:cNvSpPr>
          <p:nvPr>
            <p:ph type="title"/>
          </p:nvPr>
        </p:nvSpPr>
        <p:spPr/>
        <p:txBody>
          <a:bodyPr/>
          <a:lstStyle/>
          <a:p>
            <a:r>
              <a:rPr lang="en-US" dirty="0">
                <a:latin typeface="Franklin Gothic Medium" panose="020B0603020102020204" pitchFamily="34" charset="0"/>
              </a:rPr>
              <a:t>But, worth being careful also…</a:t>
            </a:r>
          </a:p>
        </p:txBody>
      </p:sp>
      <p:sp>
        <p:nvSpPr>
          <p:cNvPr id="3" name="Content Placeholder 2">
            <a:extLst>
              <a:ext uri="{FF2B5EF4-FFF2-40B4-BE49-F238E27FC236}">
                <a16:creationId xmlns:a16="http://schemas.microsoft.com/office/drawing/2014/main" id="{7CC9069D-AC82-8449-BE27-173A44D600AD}"/>
              </a:ext>
            </a:extLst>
          </p:cNvPr>
          <p:cNvSpPr>
            <a:spLocks noGrp="1"/>
          </p:cNvSpPr>
          <p:nvPr>
            <p:ph idx="1"/>
          </p:nvPr>
        </p:nvSpPr>
        <p:spPr/>
        <p:txBody>
          <a:bodyPr>
            <a:normAutofit/>
          </a:bodyPr>
          <a:lstStyle/>
          <a:p>
            <a:r>
              <a:rPr lang="en-GB" dirty="0"/>
              <a:t>White-led organisations have been using and then bypassing Black religious leaders and communities for decades</a:t>
            </a:r>
          </a:p>
          <a:p>
            <a:r>
              <a:rPr lang="en-GB" dirty="0"/>
              <a:t>When resources provided to these organisations is too digestible in the short-term, it may (ironically) sustain that long-term pattern of tokenisation, exploitation and marginalisation</a:t>
            </a:r>
          </a:p>
          <a:p>
            <a:r>
              <a:rPr lang="en-GB" dirty="0"/>
              <a:t>Maybe wise to confront this phenomena explicitly as part of the wider conversation</a:t>
            </a:r>
          </a:p>
          <a:p>
            <a:r>
              <a:rPr lang="en-GB" dirty="0"/>
              <a:t>Need to find a way to encourage </a:t>
            </a:r>
            <a:r>
              <a:rPr lang="en-GB" i="1" u="sng" dirty="0"/>
              <a:t>the right kind of</a:t>
            </a:r>
            <a:r>
              <a:rPr lang="en-GB" i="1" dirty="0"/>
              <a:t> </a:t>
            </a:r>
            <a:r>
              <a:rPr lang="en-GB" dirty="0"/>
              <a:t>sustained engagement and consultation</a:t>
            </a:r>
          </a:p>
        </p:txBody>
      </p:sp>
    </p:spTree>
    <p:extLst>
      <p:ext uri="{BB962C8B-B14F-4D97-AF65-F5344CB8AC3E}">
        <p14:creationId xmlns:p14="http://schemas.microsoft.com/office/powerpoint/2010/main" val="247036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19BC-46E4-3C47-BBF7-64864C846FF5}"/>
              </a:ext>
            </a:extLst>
          </p:cNvPr>
          <p:cNvSpPr>
            <a:spLocks noGrp="1"/>
          </p:cNvSpPr>
          <p:nvPr>
            <p:ph type="title"/>
          </p:nvPr>
        </p:nvSpPr>
        <p:spPr/>
        <p:txBody>
          <a:bodyPr>
            <a:normAutofit fontScale="90000"/>
          </a:bodyPr>
          <a:lstStyle/>
          <a:p>
            <a:r>
              <a:rPr lang="en-US" sz="3600" dirty="0">
                <a:latin typeface="Franklin Gothic Medium" panose="020B0603020102020204" pitchFamily="34" charset="0"/>
              </a:rPr>
              <a:t>My wish list for Inclusive Environmental Sustainability:</a:t>
            </a:r>
            <a:br>
              <a:rPr lang="en-US" dirty="0"/>
            </a:br>
            <a:r>
              <a:rPr lang="en-US" sz="1800" dirty="0"/>
              <a:t>(e.g. the long-term interventions I am using my influence towards)</a:t>
            </a:r>
          </a:p>
        </p:txBody>
      </p:sp>
      <p:sp>
        <p:nvSpPr>
          <p:cNvPr id="3" name="Content Placeholder 2">
            <a:extLst>
              <a:ext uri="{FF2B5EF4-FFF2-40B4-BE49-F238E27FC236}">
                <a16:creationId xmlns:a16="http://schemas.microsoft.com/office/drawing/2014/main" id="{911E79D5-ECC0-1645-8042-0F63F4E16BD6}"/>
              </a:ext>
            </a:extLst>
          </p:cNvPr>
          <p:cNvSpPr>
            <a:spLocks noGrp="1"/>
          </p:cNvSpPr>
          <p:nvPr>
            <p:ph idx="1"/>
          </p:nvPr>
        </p:nvSpPr>
        <p:spPr/>
        <p:txBody>
          <a:bodyPr>
            <a:normAutofit/>
          </a:bodyPr>
          <a:lstStyle/>
          <a:p>
            <a:r>
              <a:rPr lang="en-US" sz="2400" dirty="0">
                <a:latin typeface="Avenir Light" panose="020B0402020203020204" pitchFamily="34" charset="77"/>
              </a:rPr>
              <a:t>Meaningful permanent BAME representation among leadership and boards of environmental groups (and not just as the “E&amp;D officer”)</a:t>
            </a:r>
          </a:p>
          <a:p>
            <a:r>
              <a:rPr lang="en-US" sz="2400" dirty="0">
                <a:latin typeface="Avenir Light" panose="020B0402020203020204" pitchFamily="34" charset="77"/>
              </a:rPr>
              <a:t>Meaningful ongoing strategic consultation with BAME religious leaders (</a:t>
            </a:r>
            <a:r>
              <a:rPr lang="en-US" sz="2400" dirty="0" err="1">
                <a:latin typeface="Avenir Light" panose="020B0402020203020204" pitchFamily="34" charset="77"/>
              </a:rPr>
              <a:t>n.b.</a:t>
            </a:r>
            <a:r>
              <a:rPr lang="en-US" sz="2400" dirty="0">
                <a:latin typeface="Avenir Light" panose="020B0402020203020204" pitchFamily="34" charset="77"/>
              </a:rPr>
              <a:t> and not just older men here either)</a:t>
            </a:r>
          </a:p>
          <a:p>
            <a:r>
              <a:rPr lang="en-US" sz="2400" dirty="0">
                <a:latin typeface="Avenir Light" panose="020B0402020203020204" pitchFamily="34" charset="77"/>
              </a:rPr>
              <a:t>Bespoke, nuanced and intergenerational outreach strategies to BAME religious persons and communities in the UK</a:t>
            </a:r>
          </a:p>
          <a:p>
            <a:r>
              <a:rPr lang="en-US" sz="2400" dirty="0">
                <a:latin typeface="Avenir Light" panose="020B0402020203020204" pitchFamily="34" charset="77"/>
              </a:rPr>
              <a:t>Postgraduate studentships to train and support emerging BPOC eco-theologians, activists and environmental scientists</a:t>
            </a:r>
          </a:p>
          <a:p>
            <a:r>
              <a:rPr lang="en-US" sz="2400" dirty="0">
                <a:latin typeface="Avenir Light" panose="020B0402020203020204" pitchFamily="34" charset="77"/>
              </a:rPr>
              <a:t>Proactive anti-racist training on an organizational level regarding implicit bias, white fragility &amp; micro aggressions</a:t>
            </a:r>
          </a:p>
        </p:txBody>
      </p:sp>
    </p:spTree>
    <p:extLst>
      <p:ext uri="{BB962C8B-B14F-4D97-AF65-F5344CB8AC3E}">
        <p14:creationId xmlns:p14="http://schemas.microsoft.com/office/powerpoint/2010/main" val="217201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AC5-1517-9249-AAA8-59066742F9DA}"/>
              </a:ext>
            </a:extLst>
          </p:cNvPr>
          <p:cNvSpPr>
            <a:spLocks noGrp="1"/>
          </p:cNvSpPr>
          <p:nvPr>
            <p:ph type="title"/>
          </p:nvPr>
        </p:nvSpPr>
        <p:spPr/>
        <p:txBody>
          <a:bodyPr/>
          <a:lstStyle/>
          <a:p>
            <a:r>
              <a:rPr lang="en-US" dirty="0">
                <a:latin typeface="Franklin Gothic Medium" panose="020B0603020102020204" pitchFamily="34" charset="0"/>
              </a:rPr>
              <a:t>Resourcing the Environmental Sector</a:t>
            </a:r>
          </a:p>
        </p:txBody>
      </p:sp>
      <p:sp>
        <p:nvSpPr>
          <p:cNvPr id="3" name="Content Placeholder 2">
            <a:extLst>
              <a:ext uri="{FF2B5EF4-FFF2-40B4-BE49-F238E27FC236}">
                <a16:creationId xmlns:a16="http://schemas.microsoft.com/office/drawing/2014/main" id="{7CC9069D-AC82-8449-BE27-173A44D600AD}"/>
              </a:ext>
            </a:extLst>
          </p:cNvPr>
          <p:cNvSpPr>
            <a:spLocks noGrp="1"/>
          </p:cNvSpPr>
          <p:nvPr>
            <p:ph idx="1"/>
          </p:nvPr>
        </p:nvSpPr>
        <p:spPr/>
        <p:txBody>
          <a:bodyPr>
            <a:normAutofit fontScale="85000" lnSpcReduction="10000"/>
          </a:bodyPr>
          <a:lstStyle/>
          <a:p>
            <a:pPr marL="0" indent="0">
              <a:buNone/>
            </a:pPr>
            <a:r>
              <a:rPr lang="en-GB" dirty="0"/>
              <a:t>We can help faith-based &amp; “religion-curious” secular environmental organisations reach diverse communities on the specific issue of climate change…</a:t>
            </a:r>
          </a:p>
          <a:p>
            <a:r>
              <a:rPr lang="en-GB" dirty="0"/>
              <a:t>Organisationally: input re: how to structure a digital campaign, identifying nationally significant pathways, denominations, blocs, gatekeepers, networks, media outlets, thought leaders</a:t>
            </a:r>
          </a:p>
          <a:p>
            <a:r>
              <a:rPr lang="en-GB" dirty="0"/>
              <a:t>Thematically: highlighting the kinds of issues that frame climate change as a concern for (different kinds of) British Muslims; highlighting language that will signal forms of exclusion and privilege (and dampen interest) in the context of climate change engagement</a:t>
            </a:r>
          </a:p>
          <a:p>
            <a:r>
              <a:rPr lang="en-GB" dirty="0"/>
              <a:t>Tactically: highlighting approaches that can help/or accidentally hurt especially when an organisation is trying to champion and draw attention to the success and importance of BAME-led work on these issues.</a:t>
            </a:r>
            <a:br>
              <a:rPr lang="en-GB" dirty="0"/>
            </a:br>
            <a:endParaRPr lang="en-GB" dirty="0"/>
          </a:p>
          <a:p>
            <a:pPr marL="0" indent="0">
              <a:buNone/>
            </a:pPr>
            <a:endParaRPr lang="en-GB" dirty="0"/>
          </a:p>
          <a:p>
            <a:endParaRPr lang="en-US" dirty="0"/>
          </a:p>
        </p:txBody>
      </p:sp>
    </p:spTree>
    <p:extLst>
      <p:ext uri="{BB962C8B-B14F-4D97-AF65-F5344CB8AC3E}">
        <p14:creationId xmlns:p14="http://schemas.microsoft.com/office/powerpoint/2010/main" val="185638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EAC5-1517-9249-AAA8-59066742F9DA}"/>
              </a:ext>
            </a:extLst>
          </p:cNvPr>
          <p:cNvSpPr>
            <a:spLocks noGrp="1"/>
          </p:cNvSpPr>
          <p:nvPr>
            <p:ph type="title"/>
          </p:nvPr>
        </p:nvSpPr>
        <p:spPr/>
        <p:txBody>
          <a:bodyPr/>
          <a:lstStyle/>
          <a:p>
            <a:r>
              <a:rPr lang="en-US" b="1" dirty="0">
                <a:latin typeface="Franklin Gothic Demi Cond" panose="020B0603020102020204" pitchFamily="34" charset="0"/>
              </a:rPr>
              <a:t>Some questions for the conference:</a:t>
            </a:r>
          </a:p>
        </p:txBody>
      </p:sp>
      <p:sp>
        <p:nvSpPr>
          <p:cNvPr id="3" name="Content Placeholder 2">
            <a:extLst>
              <a:ext uri="{FF2B5EF4-FFF2-40B4-BE49-F238E27FC236}">
                <a16:creationId xmlns:a16="http://schemas.microsoft.com/office/drawing/2014/main" id="{7CC9069D-AC82-8449-BE27-173A44D600AD}"/>
              </a:ext>
            </a:extLst>
          </p:cNvPr>
          <p:cNvSpPr>
            <a:spLocks noGrp="1"/>
          </p:cNvSpPr>
          <p:nvPr>
            <p:ph idx="1"/>
          </p:nvPr>
        </p:nvSpPr>
        <p:spPr/>
        <p:txBody>
          <a:bodyPr>
            <a:normAutofit fontScale="92500" lnSpcReduction="20000"/>
          </a:bodyPr>
          <a:lstStyle/>
          <a:p>
            <a:r>
              <a:rPr lang="en-GB" dirty="0">
                <a:latin typeface="Avenir Light" panose="020B0402020203020204" pitchFamily="34" charset="77"/>
              </a:rPr>
              <a:t>How can faith groups convey the diversity of work and experience within their communities to the general public? (vs. homogenous versions of “the good eco-Muslim”)</a:t>
            </a:r>
          </a:p>
          <a:p>
            <a:r>
              <a:rPr lang="en-GB" dirty="0">
                <a:latin typeface="Avenir Light" panose="020B0402020203020204" pitchFamily="34" charset="77"/>
              </a:rPr>
              <a:t>How does modesty / theology impede sharing of achievements in public? </a:t>
            </a:r>
            <a:br>
              <a:rPr lang="en-GB" dirty="0">
                <a:latin typeface="Avenir Light" panose="020B0402020203020204" pitchFamily="34" charset="77"/>
              </a:rPr>
            </a:br>
            <a:r>
              <a:rPr lang="en-GB" sz="1700" dirty="0">
                <a:latin typeface="Avenir Light" panose="020B0402020203020204" pitchFamily="34" charset="77"/>
              </a:rPr>
              <a:t>(</a:t>
            </a:r>
            <a:r>
              <a:rPr lang="en-GB" sz="1700" i="1" dirty="0">
                <a:latin typeface="Avenir Light" panose="020B0402020203020204" pitchFamily="34" charset="77"/>
              </a:rPr>
              <a:t>See Kidwell et </a:t>
            </a:r>
            <a:r>
              <a:rPr lang="en-GB" sz="1700" i="1" dirty="0" err="1">
                <a:latin typeface="Avenir Light" panose="020B0402020203020204" pitchFamily="34" charset="77"/>
              </a:rPr>
              <a:t>al,“Christian</a:t>
            </a:r>
            <a:r>
              <a:rPr lang="en-GB" sz="1700" i="1" dirty="0">
                <a:latin typeface="Avenir Light" panose="020B0402020203020204" pitchFamily="34" charset="77"/>
              </a:rPr>
              <a:t> climate care: Slow change, modesty and eco-</a:t>
            </a:r>
            <a:r>
              <a:rPr lang="en-GB" sz="1700" i="1" dirty="0" err="1">
                <a:latin typeface="Avenir Light" panose="020B0402020203020204" pitchFamily="34" charset="77"/>
              </a:rPr>
              <a:t>theo</a:t>
            </a:r>
            <a:r>
              <a:rPr lang="en-GB" sz="1700" i="1" dirty="0">
                <a:latin typeface="Avenir Light" panose="020B0402020203020204" pitchFamily="34" charset="77"/>
              </a:rPr>
              <a:t>-citizenship” in Geo, 2018</a:t>
            </a:r>
            <a:r>
              <a:rPr lang="en-GB" sz="1700" dirty="0">
                <a:latin typeface="Avenir Light" panose="020B0402020203020204" pitchFamily="34" charset="77"/>
              </a:rPr>
              <a:t>)</a:t>
            </a:r>
          </a:p>
          <a:p>
            <a:r>
              <a:rPr lang="en-GB" dirty="0">
                <a:latin typeface="Avenir Light" panose="020B0402020203020204" pitchFamily="34" charset="77"/>
              </a:rPr>
              <a:t>Is there some value in “mapping exercises” which show breadth of work and impact?</a:t>
            </a:r>
          </a:p>
          <a:p>
            <a:r>
              <a:rPr lang="en-GB" dirty="0">
                <a:latin typeface="Avenir Light" panose="020B0402020203020204" pitchFamily="34" charset="77"/>
              </a:rPr>
              <a:t>Are there areas of work and facilitation that need to be offloaded to white-led organisations?</a:t>
            </a:r>
          </a:p>
          <a:p>
            <a:r>
              <a:rPr lang="en-GB" dirty="0">
                <a:latin typeface="Avenir Light" panose="020B0402020203020204" pitchFamily="34" charset="77"/>
              </a:rPr>
              <a:t>Where are organisations encouraging participation </a:t>
            </a:r>
            <a:r>
              <a:rPr lang="en-GB" u="sng" dirty="0">
                <a:latin typeface="Avenir Light" panose="020B0402020203020204" pitchFamily="34" charset="77"/>
              </a:rPr>
              <a:t>and leadership</a:t>
            </a:r>
            <a:r>
              <a:rPr lang="en-GB" dirty="0">
                <a:latin typeface="Avenir Light" panose="020B0402020203020204" pitchFamily="34" charset="77"/>
              </a:rPr>
              <a:t> among young persons and making meaningful participation possible for women?</a:t>
            </a:r>
          </a:p>
          <a:p>
            <a:endParaRPr lang="en-GB" dirty="0">
              <a:latin typeface="Avenir Light" panose="020B0402020203020204" pitchFamily="34" charset="77"/>
            </a:endParaRPr>
          </a:p>
        </p:txBody>
      </p:sp>
    </p:spTree>
    <p:extLst>
      <p:ext uri="{BB962C8B-B14F-4D97-AF65-F5344CB8AC3E}">
        <p14:creationId xmlns:p14="http://schemas.microsoft.com/office/powerpoint/2010/main" val="2692855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F27FEB-8031-EB47-80A2-FA43C11B2B1F}"/>
              </a:ext>
            </a:extLst>
          </p:cNvPr>
          <p:cNvSpPr txBox="1">
            <a:spLocks noGrp="1"/>
          </p:cNvSpPr>
          <p:nvPr>
            <p:ph idx="1"/>
          </p:nvPr>
        </p:nvSpPr>
        <p:spPr>
          <a:xfrm>
            <a:off x="532435" y="331742"/>
            <a:ext cx="11127129" cy="6194516"/>
          </a:xfrm>
          <a:prstGeom prst="rect">
            <a:avLst/>
          </a:prstGeom>
          <a:noFill/>
        </p:spPr>
        <p:txBody>
          <a:bodyPr wrap="square" rtlCol="0">
            <a:spAutoFit/>
          </a:bodyPr>
          <a:lstStyle/>
          <a:p>
            <a:pPr marL="0" indent="0" algn="r">
              <a:buNone/>
            </a:pPr>
            <a:r>
              <a:rPr lang="en-US" dirty="0">
                <a:latin typeface="Avenir Light" panose="020B0402020203020204" pitchFamily="34" charset="77"/>
              </a:rPr>
              <a:t>I’d like to acknowledge the assistance of a wide range of colleagues in illuminating my understanding in ways that have made this presentation possible:</a:t>
            </a:r>
          </a:p>
          <a:p>
            <a:pPr marL="0" indent="0" algn="r">
              <a:buNone/>
            </a:pPr>
            <a:r>
              <a:rPr lang="en-US" dirty="0">
                <a:latin typeface="Franklin Gothic Medium" panose="020B0603020102020204" pitchFamily="34" charset="0"/>
              </a:rPr>
              <a:t>Sarah-Jane </a:t>
            </a:r>
            <a:r>
              <a:rPr lang="en-US" dirty="0" err="1">
                <a:latin typeface="Franklin Gothic Medium" panose="020B0603020102020204" pitchFamily="34" charset="0"/>
              </a:rPr>
              <a:t>Nii</a:t>
            </a:r>
            <a:r>
              <a:rPr lang="en-US" dirty="0">
                <a:latin typeface="Franklin Gothic Medium" panose="020B0603020102020204" pitchFamily="34" charset="0"/>
              </a:rPr>
              <a:t> Adjei, Zarina Ahmad, Robert Beckford, Rosanne Brown, Rosemarie Mallett, CL Nash, Ronald Nathan, Melanie Nazareth, Charles </a:t>
            </a:r>
            <a:r>
              <a:rPr lang="en-US" dirty="0" err="1">
                <a:latin typeface="Franklin Gothic Medium" panose="020B0603020102020204" pitchFamily="34" charset="0"/>
              </a:rPr>
              <a:t>Ogunbode</a:t>
            </a:r>
            <a:r>
              <a:rPr lang="en-US" dirty="0">
                <a:latin typeface="Franklin Gothic Medium" panose="020B0603020102020204" pitchFamily="34" charset="0"/>
              </a:rPr>
              <a:t>, Israel </a:t>
            </a:r>
            <a:r>
              <a:rPr lang="en-US" dirty="0" err="1">
                <a:latin typeface="Franklin Gothic Medium" panose="020B0603020102020204" pitchFamily="34" charset="0"/>
              </a:rPr>
              <a:t>Olofinjana</a:t>
            </a:r>
            <a:r>
              <a:rPr lang="en-US" dirty="0">
                <a:latin typeface="Franklin Gothic Medium" panose="020B0603020102020204" pitchFamily="34" charset="0"/>
              </a:rPr>
              <a:t>, Anthony </a:t>
            </a:r>
            <a:r>
              <a:rPr lang="en-US" dirty="0" err="1">
                <a:latin typeface="Franklin Gothic Medium" panose="020B0603020102020204" pitchFamily="34" charset="0"/>
              </a:rPr>
              <a:t>Reddie</a:t>
            </a:r>
            <a:r>
              <a:rPr lang="en-US" dirty="0">
                <a:latin typeface="Franklin Gothic Medium" panose="020B0603020102020204" pitchFamily="34" charset="0"/>
              </a:rPr>
              <a:t>, and many others!</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Some resources:</a:t>
            </a:r>
          </a:p>
          <a:p>
            <a:pPr>
              <a:buFontTx/>
              <a:buChar char="-"/>
            </a:pPr>
            <a:r>
              <a:rPr lang="en-US" sz="1800" dirty="0"/>
              <a:t>https://</a:t>
            </a:r>
            <a:r>
              <a:rPr lang="en-US" sz="1800" dirty="0" err="1"/>
              <a:t>diversegreen.org</a:t>
            </a:r>
            <a:r>
              <a:rPr lang="en-US" sz="1800" dirty="0"/>
              <a:t>  (Diverse Green – USA)</a:t>
            </a:r>
          </a:p>
          <a:p>
            <a:pPr>
              <a:buFontTx/>
              <a:buChar char="-"/>
            </a:pPr>
            <a:r>
              <a:rPr lang="en-US" sz="1800" dirty="0"/>
              <a:t>https://</a:t>
            </a:r>
            <a:r>
              <a:rPr lang="en-US" sz="1800" dirty="0" err="1"/>
              <a:t>www.wen.org.uk</a:t>
            </a:r>
            <a:r>
              <a:rPr lang="en-US" sz="1800" dirty="0"/>
              <a:t> (Women’s Environmental Network UK)</a:t>
            </a:r>
          </a:p>
          <a:p>
            <a:pPr>
              <a:buFontTx/>
              <a:buChar char="-"/>
            </a:pPr>
            <a:r>
              <a:rPr lang="en-US" sz="1800" dirty="0"/>
              <a:t>https://</a:t>
            </a:r>
            <a:r>
              <a:rPr lang="en-US" sz="1800" dirty="0" err="1"/>
              <a:t>twitter.com</a:t>
            </a:r>
            <a:r>
              <a:rPr lang="en-US" sz="1800" dirty="0"/>
              <a:t>/</a:t>
            </a:r>
            <a:r>
              <a:rPr lang="en-US" sz="1800" dirty="0" err="1"/>
              <a:t>BEcologists</a:t>
            </a:r>
            <a:r>
              <a:rPr lang="en-US" sz="1800" dirty="0"/>
              <a:t>/ (Black Ecologists on Twitter)</a:t>
            </a:r>
          </a:p>
          <a:p>
            <a:pPr>
              <a:buFontTx/>
              <a:buChar char="-"/>
            </a:pPr>
            <a:r>
              <a:rPr lang="en-US" sz="1800" dirty="0"/>
              <a:t>https://</a:t>
            </a:r>
            <a:r>
              <a:rPr lang="en-US" sz="1800" dirty="0" err="1"/>
              <a:t>www.britishecologicalsociety.org</a:t>
            </a:r>
            <a:r>
              <a:rPr lang="en-US" sz="1800" dirty="0"/>
              <a:t>/as-a-black-zoologist-a-</a:t>
            </a:r>
            <a:r>
              <a:rPr lang="en-US" sz="1800" dirty="0" err="1"/>
              <a:t>bame</a:t>
            </a:r>
            <a:r>
              <a:rPr lang="en-US" sz="1800" dirty="0"/>
              <a:t>-network-matters/ (British Ecological Society, BAME ecologists network)</a:t>
            </a:r>
          </a:p>
        </p:txBody>
      </p:sp>
    </p:spTree>
    <p:extLst>
      <p:ext uri="{BB962C8B-B14F-4D97-AF65-F5344CB8AC3E}">
        <p14:creationId xmlns:p14="http://schemas.microsoft.com/office/powerpoint/2010/main" val="2929077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A1C30-BDD1-204C-A07B-6B18B23CE005}"/>
              </a:ext>
            </a:extLst>
          </p:cNvPr>
          <p:cNvSpPr>
            <a:spLocks noGrp="1"/>
          </p:cNvSpPr>
          <p:nvPr>
            <p:ph type="title"/>
          </p:nvPr>
        </p:nvSpPr>
        <p:spPr/>
        <p:txBody>
          <a:bodyPr/>
          <a:lstStyle/>
          <a:p>
            <a:r>
              <a:rPr lang="en-US" b="1" dirty="0">
                <a:latin typeface="Franklin Gothic Heavy" panose="020B0603020102020204" pitchFamily="34" charset="0"/>
              </a:rPr>
              <a:t>My Background</a:t>
            </a:r>
          </a:p>
        </p:txBody>
      </p:sp>
      <p:sp>
        <p:nvSpPr>
          <p:cNvPr id="3" name="Content Placeholder 2">
            <a:extLst>
              <a:ext uri="{FF2B5EF4-FFF2-40B4-BE49-F238E27FC236}">
                <a16:creationId xmlns:a16="http://schemas.microsoft.com/office/drawing/2014/main" id="{3001E7C6-90AA-294A-897B-B4CD059FECCF}"/>
              </a:ext>
            </a:extLst>
          </p:cNvPr>
          <p:cNvSpPr>
            <a:spLocks noGrp="1"/>
          </p:cNvSpPr>
          <p:nvPr>
            <p:ph idx="1"/>
          </p:nvPr>
        </p:nvSpPr>
        <p:spPr/>
        <p:txBody>
          <a:bodyPr>
            <a:normAutofit fontScale="92500" lnSpcReduction="20000"/>
          </a:bodyPr>
          <a:lstStyle/>
          <a:p>
            <a:r>
              <a:rPr lang="en-US" dirty="0">
                <a:latin typeface="Franklin Gothic Medium Cond" panose="020B0606030402020204" pitchFamily="34" charset="0"/>
              </a:rPr>
              <a:t>Christian theologian, PhD in Religious Ethics</a:t>
            </a:r>
          </a:p>
          <a:p>
            <a:r>
              <a:rPr lang="en-US" dirty="0">
                <a:latin typeface="Franklin Gothic Medium Cond" panose="020B0606030402020204" pitchFamily="34" charset="0"/>
              </a:rPr>
              <a:t>Church engaged (I’m ordained), Activist (love a demonstration), Social Scientist and hacker (mostly data science now).</a:t>
            </a:r>
          </a:p>
          <a:p>
            <a:r>
              <a:rPr lang="en-US" dirty="0">
                <a:latin typeface="Franklin Gothic Medium Cond" panose="020B0606030402020204" pitchFamily="34" charset="0"/>
              </a:rPr>
              <a:t>Post-Doctoral (3 year, 30 site) study of Eco-Congregation Scotland / Eco-Church, and comparable secular networks (RSPB, Transition, etc.)</a:t>
            </a:r>
          </a:p>
          <a:p>
            <a:r>
              <a:rPr lang="en-US" dirty="0">
                <a:latin typeface="Franklin Gothic Medium Cond" panose="020B0606030402020204" pitchFamily="34" charset="0"/>
              </a:rPr>
              <a:t>My current work involves comparative religious ethics &amp; participatory ethnographic research with religious eco-activists, and consultancy-based research with NGOs</a:t>
            </a:r>
          </a:p>
          <a:p>
            <a:r>
              <a:rPr lang="en-US" dirty="0">
                <a:latin typeface="Franklin Gothic Medium Cond" panose="020B0606030402020204" pitchFamily="34" charset="0"/>
              </a:rPr>
              <a:t>= ongoing work with Eco-Church, XR, </a:t>
            </a:r>
            <a:r>
              <a:rPr lang="en-US" dirty="0" err="1">
                <a:latin typeface="Franklin Gothic Medium Cond" panose="020B0606030402020204" pitchFamily="34" charset="0"/>
              </a:rPr>
              <a:t>A’Rocha</a:t>
            </a:r>
            <a:r>
              <a:rPr lang="en-US" dirty="0">
                <a:latin typeface="Franklin Gothic Medium Cond" panose="020B0606030402020204" pitchFamily="34" charset="0"/>
              </a:rPr>
              <a:t>, Friends of the Earth, Greenpeace, RSPB, Christian Aid, etc., etc.</a:t>
            </a:r>
          </a:p>
          <a:p>
            <a:r>
              <a:rPr lang="en-US" dirty="0">
                <a:latin typeface="Franklin Gothic Medium Cond" panose="020B0606030402020204" pitchFamily="34" charset="0"/>
              </a:rPr>
              <a:t>Active involvement with anti-racist and interreligious work since 2003, but my learning is still ongoing, so very happy to receive correction esp. in light of the audacity represented by a white guy with a PhD giving this presentation</a:t>
            </a:r>
          </a:p>
        </p:txBody>
      </p:sp>
    </p:spTree>
    <p:extLst>
      <p:ext uri="{BB962C8B-B14F-4D97-AF65-F5344CB8AC3E}">
        <p14:creationId xmlns:p14="http://schemas.microsoft.com/office/powerpoint/2010/main" val="3681476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6499F7-CECB-D549-AF7E-643DBF0F1F76}"/>
              </a:ext>
            </a:extLst>
          </p:cNvPr>
          <p:cNvSpPr>
            <a:spLocks noGrp="1"/>
          </p:cNvSpPr>
          <p:nvPr>
            <p:ph type="title"/>
          </p:nvPr>
        </p:nvSpPr>
        <p:spPr>
          <a:xfrm>
            <a:off x="861347" y="2587464"/>
            <a:ext cx="10515600" cy="1325563"/>
          </a:xfrm>
        </p:spPr>
        <p:txBody>
          <a:bodyPr/>
          <a:lstStyle/>
          <a:p>
            <a:r>
              <a:rPr lang="en-US" dirty="0"/>
              <a:t>Racism is a BIG problem for environmentalism</a:t>
            </a:r>
          </a:p>
        </p:txBody>
      </p:sp>
    </p:spTree>
    <p:extLst>
      <p:ext uri="{BB962C8B-B14F-4D97-AF65-F5344CB8AC3E}">
        <p14:creationId xmlns:p14="http://schemas.microsoft.com/office/powerpoint/2010/main" val="1179653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06B1A-15C7-6E40-AFC8-70746264C772}"/>
              </a:ext>
            </a:extLst>
          </p:cNvPr>
          <p:cNvSpPr>
            <a:spLocks noGrp="1"/>
          </p:cNvSpPr>
          <p:nvPr>
            <p:ph idx="1"/>
          </p:nvPr>
        </p:nvSpPr>
        <p:spPr>
          <a:xfrm>
            <a:off x="838200" y="775504"/>
            <a:ext cx="10515600" cy="5401459"/>
          </a:xfrm>
        </p:spPr>
        <p:txBody>
          <a:bodyPr>
            <a:normAutofit/>
          </a:bodyPr>
          <a:lstStyle/>
          <a:p>
            <a:r>
              <a:rPr lang="en-US" dirty="0"/>
              <a:t>Environmental occupations are among the least diverse in the UK, less than 1% of persons in relevant occupational categories are non-white</a:t>
            </a:r>
            <a:r>
              <a:rPr lang="en-US" baseline="30000" dirty="0"/>
              <a:t>1</a:t>
            </a:r>
          </a:p>
          <a:p>
            <a:r>
              <a:rPr lang="en-US" dirty="0"/>
              <a:t>This is intertwined with exclusion of (unsanctioned) religion within secular environmentalist spaces</a:t>
            </a:r>
          </a:p>
          <a:p>
            <a:endParaRPr lang="en-US" dirty="0"/>
          </a:p>
          <a:p>
            <a:endParaRPr lang="en-US" dirty="0"/>
          </a:p>
          <a:p>
            <a:endParaRPr lang="en-US" dirty="0"/>
          </a:p>
          <a:p>
            <a:endParaRPr lang="en-US" dirty="0"/>
          </a:p>
          <a:p>
            <a:pPr marL="0" indent="0">
              <a:buNone/>
            </a:pPr>
            <a:r>
              <a:rPr lang="en-US" sz="1600" dirty="0"/>
              <a:t>(1) 2015 UK occupational representation was: Farmers 0.8% (nonwhite), Environment professionals 0.6%, Animal care services occupations 1.8%. From </a:t>
            </a:r>
            <a:r>
              <a:rPr lang="en-GB" sz="1600" dirty="0"/>
              <a:t>Richard Norrie (Policy Exchange), “The Two Sides of Diversity: which are the most ethnically diverse occupations,” March 2017 (</a:t>
            </a:r>
            <a:r>
              <a:rPr lang="en-GB" sz="1600" dirty="0">
                <a:hlinkClick r:id="rId2"/>
              </a:rPr>
              <a:t>https://policyexchange.org.uk/publication/the-two-sides-of-diversity/</a:t>
            </a:r>
            <a:r>
              <a:rPr lang="en-GB" sz="1600" dirty="0"/>
              <a:t>)</a:t>
            </a:r>
          </a:p>
        </p:txBody>
      </p:sp>
    </p:spTree>
    <p:extLst>
      <p:ext uri="{BB962C8B-B14F-4D97-AF65-F5344CB8AC3E}">
        <p14:creationId xmlns:p14="http://schemas.microsoft.com/office/powerpoint/2010/main" val="6044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06B1A-15C7-6E40-AFC8-70746264C772}"/>
              </a:ext>
            </a:extLst>
          </p:cNvPr>
          <p:cNvSpPr>
            <a:spLocks noGrp="1"/>
          </p:cNvSpPr>
          <p:nvPr>
            <p:ph idx="1"/>
          </p:nvPr>
        </p:nvSpPr>
        <p:spPr>
          <a:xfrm>
            <a:off x="838200" y="775504"/>
            <a:ext cx="10515600" cy="5401459"/>
          </a:xfrm>
        </p:spPr>
        <p:txBody>
          <a:bodyPr>
            <a:normAutofit/>
          </a:bodyPr>
          <a:lstStyle/>
          <a:p>
            <a:r>
              <a:rPr lang="en-US" dirty="0"/>
              <a:t>Religious Environmental NGOs and activist groups are overwhelmingly white-led </a:t>
            </a:r>
            <a:r>
              <a:rPr lang="en-US" dirty="0" err="1"/>
              <a:t>organisations</a:t>
            </a:r>
            <a:r>
              <a:rPr lang="en-US" dirty="0"/>
              <a:t> with, by extension, default-white campaign and outreach platforms</a:t>
            </a:r>
          </a:p>
          <a:p>
            <a:r>
              <a:rPr lang="en-US" dirty="0"/>
              <a:t>Religious environmentalism in the UK is also dominated by implicitly-Christian leaders who are overwhelming older, white, male and can veer into paternalistic political progressive postures - assuming that they can faithfully represent other faiths in public policy contexts</a:t>
            </a:r>
          </a:p>
          <a:p>
            <a:r>
              <a:rPr lang="en-US" dirty="0"/>
              <a:t>Campaigns to improve diversity and representation in the sector have arisen and receded repeatedly since the 1980s (at least) with little lasting change</a:t>
            </a:r>
          </a:p>
        </p:txBody>
      </p:sp>
    </p:spTree>
    <p:extLst>
      <p:ext uri="{BB962C8B-B14F-4D97-AF65-F5344CB8AC3E}">
        <p14:creationId xmlns:p14="http://schemas.microsoft.com/office/powerpoint/2010/main" val="2542550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5F96-A9C0-FD4D-BF09-53CA0CE1BA3C}"/>
              </a:ext>
            </a:extLst>
          </p:cNvPr>
          <p:cNvSpPr>
            <a:spLocks noGrp="1"/>
          </p:cNvSpPr>
          <p:nvPr>
            <p:ph type="title"/>
          </p:nvPr>
        </p:nvSpPr>
        <p:spPr/>
        <p:txBody>
          <a:bodyPr/>
          <a:lstStyle/>
          <a:p>
            <a:r>
              <a:rPr lang="en-US" dirty="0"/>
              <a:t>This is a problem because</a:t>
            </a:r>
          </a:p>
        </p:txBody>
      </p:sp>
      <p:sp>
        <p:nvSpPr>
          <p:cNvPr id="3" name="Content Placeholder 2">
            <a:extLst>
              <a:ext uri="{FF2B5EF4-FFF2-40B4-BE49-F238E27FC236}">
                <a16:creationId xmlns:a16="http://schemas.microsoft.com/office/drawing/2014/main" id="{D59BFDF4-E1DE-5D47-A8ED-347B45C596E6}"/>
              </a:ext>
            </a:extLst>
          </p:cNvPr>
          <p:cNvSpPr>
            <a:spLocks noGrp="1"/>
          </p:cNvSpPr>
          <p:nvPr>
            <p:ph idx="1"/>
          </p:nvPr>
        </p:nvSpPr>
        <p:spPr/>
        <p:txBody>
          <a:bodyPr>
            <a:normAutofit fontScale="92500"/>
          </a:bodyPr>
          <a:lstStyle/>
          <a:p>
            <a:r>
              <a:rPr lang="en-US" dirty="0"/>
              <a:t>The obvious reasons: justice, communion, etc.</a:t>
            </a:r>
          </a:p>
          <a:p>
            <a:r>
              <a:rPr lang="en-US" dirty="0"/>
              <a:t>But the problem is sharpened inasmuch as non-white persons in the UK are </a:t>
            </a:r>
            <a:r>
              <a:rPr lang="en-US" i="1" dirty="0"/>
              <a:t>more</a:t>
            </a:r>
            <a:r>
              <a:rPr lang="en-US" dirty="0"/>
              <a:t> concerned about climate change and </a:t>
            </a:r>
            <a:r>
              <a:rPr lang="en-US" i="1" dirty="0"/>
              <a:t>more likely</a:t>
            </a:r>
            <a:r>
              <a:rPr lang="en-US" dirty="0"/>
              <a:t> to take action than a general sample.</a:t>
            </a:r>
            <a:r>
              <a:rPr lang="en-US" baseline="30000" dirty="0"/>
              <a:t>2</a:t>
            </a:r>
          </a:p>
          <a:p>
            <a:r>
              <a:rPr lang="en-US" dirty="0"/>
              <a:t>…and non-majority communities often have more experience and resilience with regard to long-term activism and community engagement </a:t>
            </a:r>
          </a:p>
          <a:p>
            <a:r>
              <a:rPr lang="en-US" b="1" dirty="0"/>
              <a:t>Put simply: Religious &amp; Secular Environmental orgs know the least about &amp; connect the least with the people who are most affected by climate change, care about it more, and are more willing to act</a:t>
            </a:r>
          </a:p>
          <a:p>
            <a:pPr marL="0" indent="0">
              <a:buNone/>
            </a:pPr>
            <a:r>
              <a:rPr lang="en-GB" sz="1900" dirty="0"/>
              <a:t>(2) See Christian Aid Report on Black Christian attitudes for more on this: “Black Lives Matter Everywhere,” 2 Oct 2020 (</a:t>
            </a:r>
            <a:r>
              <a:rPr lang="en-GB" sz="1900" dirty="0">
                <a:hlinkClick r:id="rId2"/>
              </a:rPr>
              <a:t>https://www.christianaid.org.uk/resources/our-work/black-lives-matter-everywhere-report</a:t>
            </a:r>
            <a:r>
              <a:rPr lang="en-GB" sz="1900" dirty="0"/>
              <a:t>)</a:t>
            </a:r>
          </a:p>
          <a:p>
            <a:pPr marL="0" indent="0">
              <a:buNone/>
            </a:pPr>
            <a:endParaRPr lang="en-US" dirty="0"/>
          </a:p>
          <a:p>
            <a:endParaRPr lang="en-US" dirty="0"/>
          </a:p>
        </p:txBody>
      </p:sp>
    </p:spTree>
    <p:extLst>
      <p:ext uri="{BB962C8B-B14F-4D97-AF65-F5344CB8AC3E}">
        <p14:creationId xmlns:p14="http://schemas.microsoft.com/office/powerpoint/2010/main" val="1320389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6499F7-CECB-D549-AF7E-643DBF0F1F76}"/>
              </a:ext>
            </a:extLst>
          </p:cNvPr>
          <p:cNvSpPr>
            <a:spLocks noGrp="1"/>
          </p:cNvSpPr>
          <p:nvPr>
            <p:ph type="title"/>
          </p:nvPr>
        </p:nvSpPr>
        <p:spPr>
          <a:xfrm>
            <a:off x="861347" y="2587464"/>
            <a:ext cx="10515600" cy="1325563"/>
          </a:xfrm>
        </p:spPr>
        <p:txBody>
          <a:bodyPr>
            <a:normAutofit/>
          </a:bodyPr>
          <a:lstStyle/>
          <a:p>
            <a:r>
              <a:rPr lang="en-US" dirty="0"/>
              <a:t>Fixing this problem is complex</a:t>
            </a:r>
          </a:p>
        </p:txBody>
      </p:sp>
    </p:spTree>
    <p:extLst>
      <p:ext uri="{BB962C8B-B14F-4D97-AF65-F5344CB8AC3E}">
        <p14:creationId xmlns:p14="http://schemas.microsoft.com/office/powerpoint/2010/main" val="329370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5F96-A9C0-FD4D-BF09-53CA0CE1BA3C}"/>
              </a:ext>
            </a:extLst>
          </p:cNvPr>
          <p:cNvSpPr>
            <a:spLocks noGrp="1"/>
          </p:cNvSpPr>
          <p:nvPr>
            <p:ph type="title"/>
          </p:nvPr>
        </p:nvSpPr>
        <p:spPr/>
        <p:txBody>
          <a:bodyPr>
            <a:normAutofit/>
          </a:bodyPr>
          <a:lstStyle/>
          <a:p>
            <a:r>
              <a:rPr lang="en-US" sz="4200" dirty="0">
                <a:latin typeface="Franklin Gothic Medium" panose="020B0603020102020204" pitchFamily="34" charset="0"/>
              </a:rPr>
              <a:t>My role and the current situation (as I see it)</a:t>
            </a:r>
          </a:p>
        </p:txBody>
      </p:sp>
      <p:sp>
        <p:nvSpPr>
          <p:cNvPr id="3" name="Content Placeholder 2">
            <a:extLst>
              <a:ext uri="{FF2B5EF4-FFF2-40B4-BE49-F238E27FC236}">
                <a16:creationId xmlns:a16="http://schemas.microsoft.com/office/drawing/2014/main" id="{D59BFDF4-E1DE-5D47-A8ED-347B45C596E6}"/>
              </a:ext>
            </a:extLst>
          </p:cNvPr>
          <p:cNvSpPr>
            <a:spLocks noGrp="1"/>
          </p:cNvSpPr>
          <p:nvPr>
            <p:ph idx="1"/>
          </p:nvPr>
        </p:nvSpPr>
        <p:spPr/>
        <p:txBody>
          <a:bodyPr>
            <a:normAutofit fontScale="77500" lnSpcReduction="20000"/>
          </a:bodyPr>
          <a:lstStyle/>
          <a:p>
            <a:pPr marL="0" indent="0">
              <a:buNone/>
            </a:pPr>
            <a:r>
              <a:rPr lang="en-GB" b="1" dirty="0">
                <a:latin typeface="Avenir Book" panose="02000503020000020003" pitchFamily="2" charset="0"/>
              </a:rPr>
              <a:t>This problem </a:t>
            </a:r>
            <a:r>
              <a:rPr lang="en-GB" b="1" u="sng" dirty="0">
                <a:latin typeface="Avenir Book" panose="02000503020000020003" pitchFamily="2" charset="0"/>
              </a:rPr>
              <a:t>demands</a:t>
            </a:r>
            <a:r>
              <a:rPr lang="en-GB" b="1" dirty="0">
                <a:latin typeface="Avenir Book" panose="02000503020000020003" pitchFamily="2" charset="0"/>
              </a:rPr>
              <a:t> a </a:t>
            </a:r>
            <a:r>
              <a:rPr lang="en-GB" b="1" i="1" dirty="0">
                <a:latin typeface="Avenir Book" panose="02000503020000020003" pitchFamily="2" charset="0"/>
              </a:rPr>
              <a:t>sustained </a:t>
            </a:r>
            <a:r>
              <a:rPr lang="en-GB" b="1" dirty="0">
                <a:latin typeface="Avenir Book" panose="02000503020000020003" pitchFamily="2" charset="0"/>
              </a:rPr>
              <a:t>self-education and issue engagement by white leaders who have a platform for influence because:</a:t>
            </a:r>
          </a:p>
          <a:p>
            <a:r>
              <a:rPr lang="en-US" dirty="0">
                <a:latin typeface="Avenir Book" panose="02000503020000020003" pitchFamily="2" charset="0"/>
              </a:rPr>
              <a:t>It wastes time and energy better spent on the work to share insights regarding campaigning and outreach etc. with white leaders</a:t>
            </a:r>
          </a:p>
          <a:p>
            <a:r>
              <a:rPr lang="en-US" dirty="0">
                <a:latin typeface="Avenir Book" panose="02000503020000020003" pitchFamily="2" charset="0"/>
              </a:rPr>
              <a:t>The process of sharing stories of everyday racism can itself be re-</a:t>
            </a:r>
            <a:r>
              <a:rPr lang="en-US" dirty="0" err="1">
                <a:latin typeface="Avenir Book" panose="02000503020000020003" pitchFamily="2" charset="0"/>
              </a:rPr>
              <a:t>traumatising</a:t>
            </a:r>
            <a:endParaRPr lang="en-US" dirty="0">
              <a:latin typeface="Avenir Book" panose="02000503020000020003" pitchFamily="2" charset="0"/>
            </a:endParaRPr>
          </a:p>
          <a:p>
            <a:r>
              <a:rPr lang="en-US" dirty="0">
                <a:latin typeface="Avenir Book" panose="02000503020000020003" pitchFamily="2" charset="0"/>
              </a:rPr>
              <a:t>When speaking up on matters of representation, people of </a:t>
            </a:r>
            <a:r>
              <a:rPr lang="en-US" dirty="0" err="1">
                <a:latin typeface="Avenir Book" panose="02000503020000020003" pitchFamily="2" charset="0"/>
              </a:rPr>
              <a:t>colour</a:t>
            </a:r>
            <a:r>
              <a:rPr lang="en-US" dirty="0">
                <a:latin typeface="Avenir Book" panose="02000503020000020003" pitchFamily="2" charset="0"/>
              </a:rPr>
              <a:t> spend social capital, energy, and expose themselves to  the risk of being labeled “angry”</a:t>
            </a:r>
          </a:p>
          <a:p>
            <a:r>
              <a:rPr lang="en-US" dirty="0">
                <a:latin typeface="Avenir Book" panose="02000503020000020003" pitchFamily="2" charset="0"/>
              </a:rPr>
              <a:t>The systematic exclusion and repression of Black voices from environmental campaigning has created a small pool of eligible experts who are and have already been providing resource to default-white </a:t>
            </a:r>
            <a:r>
              <a:rPr lang="en-US" dirty="0" err="1">
                <a:latin typeface="Avenir Book" panose="02000503020000020003" pitchFamily="2" charset="0"/>
              </a:rPr>
              <a:t>organisations</a:t>
            </a:r>
            <a:endParaRPr lang="en-US" dirty="0">
              <a:latin typeface="Avenir Book" panose="02000503020000020003" pitchFamily="2" charset="0"/>
            </a:endParaRPr>
          </a:p>
          <a:p>
            <a:r>
              <a:rPr lang="en-US" i="1" dirty="0">
                <a:latin typeface="Avenir Book" panose="02000503020000020003" pitchFamily="2" charset="0"/>
              </a:rPr>
              <a:t>Given the degree to which Black Christianity / Black Islam and environmentalism in the UK is under-researched, we need to free up experts to devote time to cutting-edge research there</a:t>
            </a:r>
          </a:p>
        </p:txBody>
      </p:sp>
    </p:spTree>
    <p:extLst>
      <p:ext uri="{BB962C8B-B14F-4D97-AF65-F5344CB8AC3E}">
        <p14:creationId xmlns:p14="http://schemas.microsoft.com/office/powerpoint/2010/main" val="270601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19BC-46E4-3C47-BBF7-64864C846FF5}"/>
              </a:ext>
            </a:extLst>
          </p:cNvPr>
          <p:cNvSpPr>
            <a:spLocks noGrp="1"/>
          </p:cNvSpPr>
          <p:nvPr>
            <p:ph type="title"/>
          </p:nvPr>
        </p:nvSpPr>
        <p:spPr/>
        <p:txBody>
          <a:bodyPr>
            <a:normAutofit/>
          </a:bodyPr>
          <a:lstStyle/>
          <a:p>
            <a:r>
              <a:rPr lang="en-US" sz="3800" dirty="0">
                <a:latin typeface="Franklin Gothic Medium" panose="020B0603020102020204" pitchFamily="34" charset="0"/>
              </a:rPr>
              <a:t>An honest appraisal of white-led </a:t>
            </a:r>
            <a:r>
              <a:rPr lang="en-US" sz="3800" dirty="0" err="1">
                <a:latin typeface="Franklin Gothic Medium" panose="020B0603020102020204" pitchFamily="34" charset="0"/>
              </a:rPr>
              <a:t>organisations</a:t>
            </a:r>
            <a:r>
              <a:rPr lang="en-US" sz="3800" dirty="0">
                <a:latin typeface="Franklin Gothic Medium" panose="020B0603020102020204" pitchFamily="34" charset="0"/>
              </a:rPr>
              <a:t>, 1</a:t>
            </a:r>
          </a:p>
        </p:txBody>
      </p:sp>
      <p:sp>
        <p:nvSpPr>
          <p:cNvPr id="3" name="Content Placeholder 2">
            <a:extLst>
              <a:ext uri="{FF2B5EF4-FFF2-40B4-BE49-F238E27FC236}">
                <a16:creationId xmlns:a16="http://schemas.microsoft.com/office/drawing/2014/main" id="{911E79D5-ECC0-1645-8042-0F63F4E16BD6}"/>
              </a:ext>
            </a:extLst>
          </p:cNvPr>
          <p:cNvSpPr>
            <a:spLocks noGrp="1"/>
          </p:cNvSpPr>
          <p:nvPr>
            <p:ph idx="1"/>
          </p:nvPr>
        </p:nvSpPr>
        <p:spPr/>
        <p:txBody>
          <a:bodyPr>
            <a:normAutofit fontScale="92500" lnSpcReduction="10000"/>
          </a:bodyPr>
          <a:lstStyle/>
          <a:p>
            <a:r>
              <a:rPr lang="en-US" dirty="0">
                <a:latin typeface="Avenir Book" panose="02000503020000020003" pitchFamily="2" charset="0"/>
              </a:rPr>
              <a:t>IMHO default-white religious and secular environmental </a:t>
            </a:r>
            <a:r>
              <a:rPr lang="en-US" dirty="0" err="1">
                <a:latin typeface="Avenir Book" panose="02000503020000020003" pitchFamily="2" charset="0"/>
              </a:rPr>
              <a:t>organisations</a:t>
            </a:r>
            <a:r>
              <a:rPr lang="en-US" dirty="0">
                <a:latin typeface="Avenir Book" panose="02000503020000020003" pitchFamily="2" charset="0"/>
              </a:rPr>
              <a:t> are starting to (again) </a:t>
            </a:r>
            <a:r>
              <a:rPr lang="en-US" dirty="0" err="1">
                <a:latin typeface="Avenir Book" panose="02000503020000020003" pitchFamily="2" charset="0"/>
              </a:rPr>
              <a:t>realise</a:t>
            </a:r>
            <a:r>
              <a:rPr lang="en-US" dirty="0">
                <a:latin typeface="Avenir Book" panose="02000503020000020003" pitchFamily="2" charset="0"/>
              </a:rPr>
              <a:t> that representation is a problem in terms of effectiveness, sustainability and justice regarding their work</a:t>
            </a:r>
          </a:p>
          <a:p>
            <a:r>
              <a:rPr lang="en-US" dirty="0">
                <a:latin typeface="Avenir Book" panose="02000503020000020003" pitchFamily="2" charset="0"/>
              </a:rPr>
              <a:t>They often do not </a:t>
            </a:r>
            <a:r>
              <a:rPr lang="en-US" dirty="0" err="1">
                <a:latin typeface="Avenir Book" panose="02000503020000020003" pitchFamily="2" charset="0"/>
              </a:rPr>
              <a:t>realise</a:t>
            </a:r>
            <a:r>
              <a:rPr lang="en-US" dirty="0">
                <a:latin typeface="Avenir Book" panose="02000503020000020003" pitchFamily="2" charset="0"/>
              </a:rPr>
              <a:t> that there are benefits to their orgs that improved representation, partnership and consultation will bring</a:t>
            </a:r>
          </a:p>
          <a:p>
            <a:r>
              <a:rPr lang="en-US" dirty="0">
                <a:latin typeface="Avenir Book" panose="02000503020000020003" pitchFamily="2" charset="0"/>
              </a:rPr>
              <a:t>They are usually unaware of the ways that implicit bias and subtle default-white messaging prevents them from connecting with BAME people of faith</a:t>
            </a:r>
          </a:p>
          <a:p>
            <a:r>
              <a:rPr lang="en-US" dirty="0">
                <a:latin typeface="Avenir Book" panose="02000503020000020003" pitchFamily="2" charset="0"/>
              </a:rPr>
              <a:t>When confronted by matters of racial bias and inequality, they may feel an urgent need to use (derail) that forum to process white guilt and/or white fragility</a:t>
            </a:r>
          </a:p>
        </p:txBody>
      </p:sp>
    </p:spTree>
    <p:extLst>
      <p:ext uri="{BB962C8B-B14F-4D97-AF65-F5344CB8AC3E}">
        <p14:creationId xmlns:p14="http://schemas.microsoft.com/office/powerpoint/2010/main" val="647340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1606</Words>
  <Application>Microsoft Macintosh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Avenir Book</vt:lpstr>
      <vt:lpstr>Avenir Light</vt:lpstr>
      <vt:lpstr>Calibri</vt:lpstr>
      <vt:lpstr>Calibri Light</vt:lpstr>
      <vt:lpstr>Franklin Gothic Demi Cond</vt:lpstr>
      <vt:lpstr>Franklin Gothic Heavy</vt:lpstr>
      <vt:lpstr>Franklin Gothic Medium</vt:lpstr>
      <vt:lpstr>Franklin Gothic Medium Cond</vt:lpstr>
      <vt:lpstr>Office Theme</vt:lpstr>
      <vt:lpstr>Why I Started Talking to White People  (in environmental groups)  About Race</vt:lpstr>
      <vt:lpstr>My Background</vt:lpstr>
      <vt:lpstr>Racism is a BIG problem for environmentalism</vt:lpstr>
      <vt:lpstr>PowerPoint Presentation</vt:lpstr>
      <vt:lpstr>PowerPoint Presentation</vt:lpstr>
      <vt:lpstr>This is a problem because</vt:lpstr>
      <vt:lpstr>Fixing this problem is complex</vt:lpstr>
      <vt:lpstr>My role and the current situation (as I see it)</vt:lpstr>
      <vt:lpstr>An honest appraisal of white-led organisations, 1</vt:lpstr>
      <vt:lpstr>Working with white-led organisations, 2</vt:lpstr>
      <vt:lpstr>Some considerations for the work IMHO</vt:lpstr>
      <vt:lpstr>It would be good if this work could…</vt:lpstr>
      <vt:lpstr>But, worth being careful also…</vt:lpstr>
      <vt:lpstr>My wish list for Inclusive Environmental Sustainability: (e.g. the long-term interventions I am using my influence towards)</vt:lpstr>
      <vt:lpstr>Resourcing the Environmental Sector</vt:lpstr>
      <vt:lpstr>Some questions for the conference: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Decolonising Creation Care</dc:title>
  <dc:creator>Jeremy</dc:creator>
  <cp:lastModifiedBy>Jeremy Kidwell (Theology and Religion)</cp:lastModifiedBy>
  <cp:revision>22</cp:revision>
  <dcterms:created xsi:type="dcterms:W3CDTF">2020-11-16T12:30:57Z</dcterms:created>
  <dcterms:modified xsi:type="dcterms:W3CDTF">2021-09-27T08:28:39Z</dcterms:modified>
</cp:coreProperties>
</file>