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157C1-313C-B4C3-7954-496C77107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FFFFFF"/>
                </a:solidFill>
                <a:effectLst/>
                <a:latin typeface="Produkt Regular" pitchFamily="2" charset="77"/>
              </a:rPr>
              <a:t>Race and Class: Data Survey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FCD0E-B0F7-C176-8864-8943350DA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FFFF"/>
                </a:solidFill>
                <a:effectLst/>
                <a:latin typeface="Produkt Light" pitchFamily="2" charset="77"/>
              </a:rPr>
              <a:t>Jeremy H. Kidwell, 17 December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78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1FCF-7178-A58D-2DA1-B396C0C9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F9F75-CCBD-EF23-6F37-91E616424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0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A5EF-B002-4E9F-9C87-32C29A5E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HESA HE Data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3F94C-32A7-5ED7-23B1-E22D46761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21795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2400" b="1" dirty="0" err="1"/>
              <a:t>Subsetting</a:t>
            </a:r>
            <a:r>
              <a:rPr lang="en-US" sz="2400" dirty="0"/>
              <a:t> </a:t>
            </a:r>
          </a:p>
          <a:p>
            <a:r>
              <a:rPr lang="en-US" sz="2400" dirty="0"/>
              <a:t>Provider short name (e.g. “Cambridge”)</a:t>
            </a:r>
          </a:p>
          <a:p>
            <a:r>
              <a:rPr lang="en-US" sz="2400" dirty="0"/>
              <a:t>Academic Year</a:t>
            </a:r>
          </a:p>
          <a:p>
            <a:r>
              <a:rPr lang="en-US" sz="2400" dirty="0"/>
              <a:t>Cost </a:t>
            </a:r>
            <a:r>
              <a:rPr lang="en-US" sz="2400" dirty="0" err="1"/>
              <a:t>centre</a:t>
            </a:r>
            <a:r>
              <a:rPr lang="en-US" sz="2400" dirty="0"/>
              <a:t> v2 (Department / school, note: 142 = TRS)</a:t>
            </a:r>
          </a:p>
          <a:p>
            <a:r>
              <a:rPr lang="en-US" sz="2400" dirty="0"/>
              <a:t>Mode of employment = PT / FT</a:t>
            </a:r>
          </a:p>
          <a:p>
            <a:r>
              <a:rPr lang="en-US" sz="2400" dirty="0"/>
              <a:t>Academic employment function = Research / teaching / both</a:t>
            </a:r>
          </a:p>
          <a:p>
            <a:r>
              <a:rPr lang="en-US" sz="2400" dirty="0"/>
              <a:t>Contract level = Permanent / non</a:t>
            </a:r>
          </a:p>
          <a:p>
            <a:pPr marL="0" indent="0">
              <a:buNone/>
            </a:pPr>
            <a:r>
              <a:rPr lang="en-US" sz="2400" b="1" dirty="0"/>
              <a:t>Data</a:t>
            </a:r>
          </a:p>
          <a:p>
            <a:r>
              <a:rPr lang="en-US" sz="2400" dirty="0"/>
              <a:t>Disability (basic, detailed)</a:t>
            </a:r>
          </a:p>
          <a:p>
            <a:r>
              <a:rPr lang="en-US" sz="2400" dirty="0"/>
              <a:t>Ethnicity (basic, detailed 6 way, detailed 12 way)</a:t>
            </a:r>
          </a:p>
          <a:p>
            <a:r>
              <a:rPr lang="en-US" sz="2400" dirty="0"/>
              <a:t>Nationality</a:t>
            </a:r>
          </a:p>
          <a:p>
            <a:r>
              <a:rPr lang="en-US" sz="2400" dirty="0"/>
              <a:t>Country of Nationality</a:t>
            </a:r>
          </a:p>
          <a:p>
            <a:r>
              <a:rPr lang="en-US" sz="2400" dirty="0"/>
              <a:t>Age at 31 August</a:t>
            </a:r>
          </a:p>
          <a:p>
            <a:r>
              <a:rPr lang="en-US" sz="2400" dirty="0"/>
              <a:t>Sex</a:t>
            </a:r>
          </a:p>
        </p:txBody>
      </p:sp>
    </p:spTree>
    <p:extLst>
      <p:ext uri="{BB962C8B-B14F-4D97-AF65-F5344CB8AC3E}">
        <p14:creationId xmlns:p14="http://schemas.microsoft.com/office/powerpoint/2010/main" val="278506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DABC-E158-16F4-18FB-F6561F57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D35B3-5E30-BBEC-19B9-BA6F0DAA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sake of anonymization, all data shared must be rounded to nearest 5</a:t>
            </a:r>
          </a:p>
          <a:p>
            <a:r>
              <a:rPr lang="en-US" dirty="0"/>
              <a:t>Any access to unrounded data (Heidi Gold dataset) requires training and a position with a recognized provider.</a:t>
            </a:r>
          </a:p>
        </p:txBody>
      </p:sp>
    </p:spTree>
    <p:extLst>
      <p:ext uri="{BB962C8B-B14F-4D97-AF65-F5344CB8AC3E}">
        <p14:creationId xmlns:p14="http://schemas.microsoft.com/office/powerpoint/2010/main" val="63780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F7B9C-0F8D-F395-A969-E8D544538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6645-FFFE-E560-1A25-B1BD83BD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6E2E6-4246-CA4F-CB72-C4E014BE6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submitting data providers (e.g. University departments) are quite small units so distortion introduced by rounding is potentially high</a:t>
            </a:r>
          </a:p>
          <a:p>
            <a:r>
              <a:rPr lang="en-US" dirty="0"/>
              <a:t>Compounding this problem representation among staff/faculty is so low as to be unreportable for most units in the UK</a:t>
            </a:r>
          </a:p>
          <a:p>
            <a:r>
              <a:rPr lang="en-US" dirty="0"/>
              <a:t>Reporting on protected characteristics of UG students is mandatory, but some submitting data providers have opted not to provide data on PGT ethnicity which became optional from 2018.</a:t>
            </a:r>
          </a:p>
          <a:p>
            <a:r>
              <a:rPr lang="en-US" dirty="0"/>
              <a:t>Also “Unknown/not applicable” varies significantly (e.g. margin of error in representing data)</a:t>
            </a:r>
          </a:p>
          <a:p>
            <a:pPr lvl="1"/>
            <a:r>
              <a:rPr lang="en-US" dirty="0"/>
              <a:t>e.g. Cambridge (2021/22) Unknown/NA = 40; Black and Minority Ethnic = 25; White = 185)</a:t>
            </a:r>
          </a:p>
          <a:p>
            <a:r>
              <a:rPr lang="en-US" dirty="0"/>
              <a:t>Reporting is FTE (full-time equivalent) and FPE (full-person equivalent) which will require some explanation.</a:t>
            </a:r>
          </a:p>
        </p:txBody>
      </p:sp>
    </p:spTree>
    <p:extLst>
      <p:ext uri="{BB962C8B-B14F-4D97-AF65-F5344CB8AC3E}">
        <p14:creationId xmlns:p14="http://schemas.microsoft.com/office/powerpoint/2010/main" val="311739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35DB-2CA0-9378-5CAE-DBCF69C5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09622-3EAC-B89A-11C4-57E6D9EFF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no proxy for class reported to HESA as it is not a legally protected characteristic. Some Universities have special </a:t>
            </a:r>
            <a:r>
              <a:rPr lang="en-US" dirty="0" err="1"/>
              <a:t>programmes</a:t>
            </a:r>
            <a:r>
              <a:rPr lang="en-US" dirty="0"/>
              <a:t> (“Access to Birmingham”) which could be used as a data point (if available) in an ad hoc way, but every Uni will have different approaches.</a:t>
            </a:r>
          </a:p>
          <a:p>
            <a:r>
              <a:rPr lang="en-US" dirty="0"/>
              <a:t>Intersectionality lurking behind different characteristics (e.g. “race” and “class” conceived as separate and implicitly as non-overlapping categories)</a:t>
            </a:r>
          </a:p>
          <a:p>
            <a:r>
              <a:rPr lang="en-US" dirty="0"/>
              <a:t>Uncertain how HESA is confirming accuracy of reported data, so we should spot-test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4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5A1FBE-58CE-5030-8C57-FA76A6832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908050"/>
            <a:ext cx="67310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3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7C36-2A93-8794-89C5-14E49470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F860-DD12-69A8-1206-72899B50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objectives in reporting for the project (e.g. representation by ethnicity at UG, PGT, PGR, FT/PT Staff)</a:t>
            </a:r>
          </a:p>
          <a:p>
            <a:r>
              <a:rPr lang="en-US" dirty="0"/>
              <a:t>Identify downstream data points which can serve as suitable targets for those reporting goals (e.g. HESA etc.)</a:t>
            </a:r>
          </a:p>
          <a:p>
            <a:r>
              <a:rPr lang="en-US" dirty="0" err="1"/>
              <a:t>Organise</a:t>
            </a:r>
            <a:r>
              <a:rPr lang="en-US" dirty="0"/>
              <a:t> and conduct additional data collection as needed</a:t>
            </a:r>
          </a:p>
          <a:p>
            <a:r>
              <a:rPr lang="en-US" dirty="0"/>
              <a:t>Provide input to broader project team regarding data on class and/or deprivation, e.g. proxies could be economic or educational attainment (note IMD domains), access to employment, services, etc.)</a:t>
            </a:r>
          </a:p>
          <a:p>
            <a:r>
              <a:rPr lang="en-US" dirty="0"/>
              <a:t>Identify educational needs around data to be reported (e.g. difference between FTE/FPE, rounding and accuracy issues, etc.)</a:t>
            </a:r>
          </a:p>
          <a:p>
            <a:r>
              <a:rPr lang="en-US" dirty="0"/>
              <a:t>Spot-testing data submissions</a:t>
            </a:r>
          </a:p>
        </p:txBody>
      </p:sp>
    </p:spTree>
    <p:extLst>
      <p:ext uri="{BB962C8B-B14F-4D97-AF65-F5344CB8AC3E}">
        <p14:creationId xmlns:p14="http://schemas.microsoft.com/office/powerpoint/2010/main" val="2824541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120</TotalTime>
  <Words>500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Produkt Light</vt:lpstr>
      <vt:lpstr>Produkt Regular</vt:lpstr>
      <vt:lpstr>Celestial</vt:lpstr>
      <vt:lpstr>Race and Class: Data Survey</vt:lpstr>
      <vt:lpstr>Introductions!</vt:lpstr>
      <vt:lpstr>Relevant HESA HE Data points</vt:lpstr>
      <vt:lpstr>Restrictions</vt:lpstr>
      <vt:lpstr>Data Problems</vt:lpstr>
      <vt:lpstr>Data Problems</vt:lpstr>
      <vt:lpstr>PowerPoint Presentation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Jeremy Kidwell (Theology and Religion)</dc:creator>
  <cp:lastModifiedBy>Jeremy Kidwell (Theology and Religion)</cp:lastModifiedBy>
  <cp:revision>4</cp:revision>
  <dcterms:created xsi:type="dcterms:W3CDTF">2024-12-17T09:50:47Z</dcterms:created>
  <dcterms:modified xsi:type="dcterms:W3CDTF">2024-12-17T14:39:07Z</dcterms:modified>
</cp:coreProperties>
</file>