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9"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59"/>
  </p:normalViewPr>
  <p:slideViewPr>
    <p:cSldViewPr snapToGrid="0">
      <p:cViewPr varScale="1">
        <p:scale>
          <a:sx n="110" d="100"/>
          <a:sy n="110" d="100"/>
        </p:scale>
        <p:origin x="632"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5610A-17B4-4656-93CF-E1D9982860F7}"/>
              </a:ext>
            </a:extLst>
          </p:cNvPr>
          <p:cNvSpPr>
            <a:spLocks noGrp="1"/>
          </p:cNvSpPr>
          <p:nvPr>
            <p:ph type="ctrTitle"/>
          </p:nvPr>
        </p:nvSpPr>
        <p:spPr>
          <a:xfrm>
            <a:off x="640080" y="1371599"/>
            <a:ext cx="6675120" cy="2951825"/>
          </a:xfrm>
        </p:spPr>
        <p:txBody>
          <a:bodyPr anchor="t">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451C80B-DFD6-415B-BA5B-E56E510CD12B}"/>
              </a:ext>
            </a:extLst>
          </p:cNvPr>
          <p:cNvSpPr>
            <a:spLocks noGrp="1"/>
          </p:cNvSpPr>
          <p:nvPr>
            <p:ph type="subTitle" idx="1"/>
          </p:nvPr>
        </p:nvSpPr>
        <p:spPr>
          <a:xfrm>
            <a:off x="640080" y="4584879"/>
            <a:ext cx="6675120" cy="1287887"/>
          </a:xfrm>
        </p:spPr>
        <p:txBody>
          <a:bodyPr anchor="b">
            <a:normAutofit/>
          </a:bodyPr>
          <a:lstStyle>
            <a:lvl1pPr marL="0" indent="0" algn="l">
              <a:lnSpc>
                <a:spcPct val="130000"/>
              </a:lnSpc>
              <a:buNone/>
              <a:defRPr sz="1800" b="1"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67A2065B-06FF-4991-9F8A-4BE25457B479}"/>
              </a:ext>
            </a:extLst>
          </p:cNvPr>
          <p:cNvSpPr>
            <a:spLocks noGrp="1"/>
          </p:cNvSpPr>
          <p:nvPr>
            <p:ph type="dt" sz="half" idx="10"/>
          </p:nvPr>
        </p:nvSpPr>
        <p:spPr/>
        <p:txBody>
          <a:bodyPr/>
          <a:lstStyle/>
          <a:p>
            <a:fld id="{6444479B-705B-4489-957E-7E8A228BDFA0}" type="datetime1">
              <a:rPr lang="en-US" smtClean="0"/>
              <a:t>2/18/25</a:t>
            </a:fld>
            <a:endParaRPr lang="en-US"/>
          </a:p>
        </p:txBody>
      </p:sp>
      <p:sp>
        <p:nvSpPr>
          <p:cNvPr id="5" name="Footer Placeholder 4">
            <a:extLst>
              <a:ext uri="{FF2B5EF4-FFF2-40B4-BE49-F238E27FC236}">
                <a16:creationId xmlns:a16="http://schemas.microsoft.com/office/drawing/2014/main" id="{B20DF2FA-C604-45D8-A633-11D3742EC14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2EE5DA9-2D04-4850-AB9F-BD353816504A}"/>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29471445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E4BB7-3F30-4C31-9BB2-8EC24FC0A1D6}"/>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1ECF4134-70F5-4EE6-88BE-49D129630CD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C19EABC7-C044-44DE-B303-55A0581DA1E8}"/>
              </a:ext>
            </a:extLst>
          </p:cNvPr>
          <p:cNvSpPr>
            <a:spLocks noGrp="1"/>
          </p:cNvSpPr>
          <p:nvPr>
            <p:ph type="dt" sz="half" idx="10"/>
          </p:nvPr>
        </p:nvSpPr>
        <p:spPr/>
        <p:txBody>
          <a:bodyPr/>
          <a:lstStyle/>
          <a:p>
            <a:fld id="{C07B66AD-7C08-490A-ADA4-B47E10FB2407}" type="datetime1">
              <a:rPr lang="en-US" smtClean="0"/>
              <a:t>2/18/25</a:t>
            </a:fld>
            <a:endParaRPr lang="en-US"/>
          </a:p>
        </p:txBody>
      </p:sp>
      <p:sp>
        <p:nvSpPr>
          <p:cNvPr id="5" name="Footer Placeholder 4">
            <a:extLst>
              <a:ext uri="{FF2B5EF4-FFF2-40B4-BE49-F238E27FC236}">
                <a16:creationId xmlns:a16="http://schemas.microsoft.com/office/drawing/2014/main" id="{4D4A63E1-5BC5-402E-9916-BAB84BCF0BB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A2EF915-AF64-4ECC-8B1A-B7E6A89B7917}"/>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36705044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1CB3635-47E1-90D8-B693-DA85A66B3831}"/>
              </a:ext>
            </a:extLst>
          </p:cNvPr>
          <p:cNvSpPr/>
          <p:nvPr/>
        </p:nvSpPr>
        <p:spPr>
          <a:xfrm>
            <a:off x="0" y="0"/>
            <a:ext cx="12192000" cy="6858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a:extLst>
              <a:ext uri="{FF2B5EF4-FFF2-40B4-BE49-F238E27FC236}">
                <a16:creationId xmlns:a16="http://schemas.microsoft.com/office/drawing/2014/main" id="{6EB09414-2AA1-4D8E-A00A-C092FBC92D91}"/>
              </a:ext>
            </a:extLst>
          </p:cNvPr>
          <p:cNvSpPr>
            <a:spLocks noGrp="1"/>
          </p:cNvSpPr>
          <p:nvPr>
            <p:ph type="title" orient="vert"/>
          </p:nvPr>
        </p:nvSpPr>
        <p:spPr>
          <a:xfrm>
            <a:off x="9209219" y="640079"/>
            <a:ext cx="1811773" cy="5536884"/>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42C3A78-37C5-46D0-9DF4-CB78AF883C2C}"/>
              </a:ext>
            </a:extLst>
          </p:cNvPr>
          <p:cNvSpPr>
            <a:spLocks noGrp="1"/>
          </p:cNvSpPr>
          <p:nvPr>
            <p:ph type="body" orient="vert" idx="1"/>
          </p:nvPr>
        </p:nvSpPr>
        <p:spPr>
          <a:xfrm>
            <a:off x="640080" y="640080"/>
            <a:ext cx="8412422" cy="553688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9D8705E-925D-4F57-8268-107CE3CF4C45}"/>
              </a:ext>
            </a:extLst>
          </p:cNvPr>
          <p:cNvSpPr>
            <a:spLocks noGrp="1"/>
          </p:cNvSpPr>
          <p:nvPr>
            <p:ph type="dt" sz="half" idx="10"/>
          </p:nvPr>
        </p:nvSpPr>
        <p:spPr/>
        <p:txBody>
          <a:bodyPr/>
          <a:lstStyle/>
          <a:p>
            <a:fld id="{05B95027-4255-49E7-9841-CD21BCC99996}" type="datetime1">
              <a:rPr lang="en-US" smtClean="0"/>
              <a:t>2/18/25</a:t>
            </a:fld>
            <a:endParaRPr lang="en-US"/>
          </a:p>
        </p:txBody>
      </p:sp>
      <p:sp>
        <p:nvSpPr>
          <p:cNvPr id="5" name="Footer Placeholder 4">
            <a:extLst>
              <a:ext uri="{FF2B5EF4-FFF2-40B4-BE49-F238E27FC236}">
                <a16:creationId xmlns:a16="http://schemas.microsoft.com/office/drawing/2014/main" id="{50FE207E-070D-4EC8-A44C-21F1815FDAA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15D01D1-C266-4161-A820-C084B980131C}"/>
              </a:ext>
            </a:extLst>
          </p:cNvPr>
          <p:cNvSpPr>
            <a:spLocks noGrp="1"/>
          </p:cNvSpPr>
          <p:nvPr>
            <p:ph type="sldNum" sz="quarter" idx="12"/>
          </p:nvPr>
        </p:nvSpPr>
        <p:spPr/>
        <p:txBody>
          <a:bodyPr/>
          <a:lstStyle/>
          <a:p>
            <a:fld id="{70C12960-6E85-460F-B6E3-5B82CB31AF3D}" type="slidenum">
              <a:rPr lang="en-US" smtClean="0"/>
              <a:t>‹#›</a:t>
            </a:fld>
            <a:endParaRPr lang="en-US"/>
          </a:p>
        </p:txBody>
      </p:sp>
      <p:cxnSp>
        <p:nvCxnSpPr>
          <p:cNvPr id="7" name="Straight Connector 6">
            <a:extLst>
              <a:ext uri="{FF2B5EF4-FFF2-40B4-BE49-F238E27FC236}">
                <a16:creationId xmlns:a16="http://schemas.microsoft.com/office/drawing/2014/main" id="{3230604F-219C-2DEE-830E-27274CC2FE19}"/>
              </a:ext>
              <a:ext uri="{C183D7F6-B498-43B3-948B-1728B52AA6E4}">
                <adec:decorative xmlns:adec="http://schemas.microsoft.com/office/drawing/2017/decorative" val="1"/>
              </a:ext>
            </a:extLst>
          </p:cNvPr>
          <p:cNvCxnSpPr>
            <a:cxnSpLocks/>
          </p:cNvCxnSpPr>
          <p:nvPr/>
        </p:nvCxnSpPr>
        <p:spPr>
          <a:xfrm rot="5400000">
            <a:off x="10872154" y="1192438"/>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9523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8B246-6A68-46BE-9DBD-614FA8CF4E26}"/>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3E47706-8D18-4093-A7C1-F30D7543CED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C7C8FC-AAEA-4AB6-9DB5-2503F58F0E69}"/>
              </a:ext>
            </a:extLst>
          </p:cNvPr>
          <p:cNvSpPr>
            <a:spLocks noGrp="1"/>
          </p:cNvSpPr>
          <p:nvPr>
            <p:ph type="dt" sz="half" idx="10"/>
          </p:nvPr>
        </p:nvSpPr>
        <p:spPr/>
        <p:txBody>
          <a:bodyPr/>
          <a:lstStyle/>
          <a:p>
            <a:fld id="{9F89F774-3FA6-43B8-9241-99959C8FD463}" type="datetime1">
              <a:rPr lang="en-US" smtClean="0"/>
              <a:t>2/18/25</a:t>
            </a:fld>
            <a:endParaRPr lang="en-US"/>
          </a:p>
        </p:txBody>
      </p:sp>
      <p:sp>
        <p:nvSpPr>
          <p:cNvPr id="5" name="Footer Placeholder 4">
            <a:extLst>
              <a:ext uri="{FF2B5EF4-FFF2-40B4-BE49-F238E27FC236}">
                <a16:creationId xmlns:a16="http://schemas.microsoft.com/office/drawing/2014/main" id="{E8B1616B-3F08-4869-A522-773C38940F6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E030CE6-9124-4B3A-A912-AE16B5C34003}"/>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3277259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1BB59B6-79B9-97F5-AC3B-DF65899D39D8}"/>
              </a:ext>
            </a:extLst>
          </p:cNvPr>
          <p:cNvSpPr/>
          <p:nvPr/>
        </p:nvSpPr>
        <p:spPr>
          <a:xfrm>
            <a:off x="0" y="0"/>
            <a:ext cx="12192000" cy="6858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6C78885-57B2-4930-BD7D-CBF916EDF1C6}"/>
              </a:ext>
            </a:extLst>
          </p:cNvPr>
          <p:cNvSpPr>
            <a:spLocks noGrp="1"/>
          </p:cNvSpPr>
          <p:nvPr>
            <p:ph type="title"/>
          </p:nvPr>
        </p:nvSpPr>
        <p:spPr>
          <a:xfrm>
            <a:off x="640080" y="1291366"/>
            <a:ext cx="9214884" cy="3159974"/>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BE495E4-2F8B-4CC7-88AC-A312067E60D2}"/>
              </a:ext>
            </a:extLst>
          </p:cNvPr>
          <p:cNvSpPr>
            <a:spLocks noGrp="1"/>
          </p:cNvSpPr>
          <p:nvPr>
            <p:ph type="body" idx="1"/>
          </p:nvPr>
        </p:nvSpPr>
        <p:spPr>
          <a:xfrm>
            <a:off x="640080" y="5018567"/>
            <a:ext cx="7907079" cy="1073889"/>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8585CC9-BAD3-4807-90BB-97DA2D6A6BE2}"/>
              </a:ext>
            </a:extLst>
          </p:cNvPr>
          <p:cNvSpPr>
            <a:spLocks noGrp="1"/>
          </p:cNvSpPr>
          <p:nvPr>
            <p:ph type="dt" sz="half" idx="10"/>
          </p:nvPr>
        </p:nvSpPr>
        <p:spPr/>
        <p:txBody>
          <a:bodyPr/>
          <a:lstStyle/>
          <a:p>
            <a:fld id="{F9504452-5DCC-4FE2-A5C9-8A5EF6714D65}" type="datetime1">
              <a:rPr lang="en-US" smtClean="0"/>
              <a:t>2/18/25</a:t>
            </a:fld>
            <a:endParaRPr lang="en-US"/>
          </a:p>
        </p:txBody>
      </p:sp>
      <p:sp>
        <p:nvSpPr>
          <p:cNvPr id="5" name="Footer Placeholder 4">
            <a:extLst>
              <a:ext uri="{FF2B5EF4-FFF2-40B4-BE49-F238E27FC236}">
                <a16:creationId xmlns:a16="http://schemas.microsoft.com/office/drawing/2014/main" id="{5F108CEF-165F-4D7E-9666-5CD0156B497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E0EBC3D-3277-4D34-9F67-71040C21E3B3}"/>
              </a:ext>
            </a:extLst>
          </p:cNvPr>
          <p:cNvSpPr>
            <a:spLocks noGrp="1"/>
          </p:cNvSpPr>
          <p:nvPr>
            <p:ph type="sldNum" sz="quarter" idx="12"/>
          </p:nvPr>
        </p:nvSpPr>
        <p:spPr/>
        <p:txBody>
          <a:bodyPr/>
          <a:lstStyle/>
          <a:p>
            <a:fld id="{70C12960-6E85-460F-B6E3-5B82CB31AF3D}" type="slidenum">
              <a:rPr lang="en-US" smtClean="0"/>
              <a:t>‹#›</a:t>
            </a:fld>
            <a:endParaRPr lang="en-US"/>
          </a:p>
        </p:txBody>
      </p:sp>
      <p:cxnSp>
        <p:nvCxnSpPr>
          <p:cNvPr id="7" name="Straight Connector 6">
            <a:extLst>
              <a:ext uri="{FF2B5EF4-FFF2-40B4-BE49-F238E27FC236}">
                <a16:creationId xmlns:a16="http://schemas.microsoft.com/office/drawing/2014/main" id="{FF05EAE5-4812-F718-6D75-9627884180BF}"/>
              </a:ext>
              <a:ext uri="{C183D7F6-B498-43B3-948B-1728B52AA6E4}">
                <adec:decorative xmlns:adec="http://schemas.microsoft.com/office/drawing/2017/decorative" val="1"/>
              </a:ext>
            </a:extLst>
          </p:cNvPr>
          <p:cNvCxnSpPr>
            <a:cxnSpLocks/>
          </p:cNvCxnSpPr>
          <p:nvPr/>
        </p:nvCxnSpPr>
        <p:spPr>
          <a:xfrm>
            <a:off x="716281" y="4715234"/>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43950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477A4-4D01-45B6-9563-0BF13BA72F7C}"/>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EE17E00-96AC-45F0-82B2-9F601E9B93C2}"/>
              </a:ext>
            </a:extLst>
          </p:cNvPr>
          <p:cNvSpPr>
            <a:spLocks noGrp="1"/>
          </p:cNvSpPr>
          <p:nvPr>
            <p:ph sz="half" idx="1"/>
          </p:nvPr>
        </p:nvSpPr>
        <p:spPr>
          <a:xfrm>
            <a:off x="640080" y="2633472"/>
            <a:ext cx="5212080" cy="35661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2BA30CD-95C0-427B-A571-A7D8A53278F4}"/>
              </a:ext>
            </a:extLst>
          </p:cNvPr>
          <p:cNvSpPr>
            <a:spLocks noGrp="1"/>
          </p:cNvSpPr>
          <p:nvPr>
            <p:ph sz="half" idx="2"/>
          </p:nvPr>
        </p:nvSpPr>
        <p:spPr>
          <a:xfrm>
            <a:off x="6318928" y="2633472"/>
            <a:ext cx="5212080" cy="35661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6F67CAC-53E4-44AF-BEAC-8FFB96F05A86}"/>
              </a:ext>
            </a:extLst>
          </p:cNvPr>
          <p:cNvSpPr>
            <a:spLocks noGrp="1"/>
          </p:cNvSpPr>
          <p:nvPr>
            <p:ph type="dt" sz="half" idx="10"/>
          </p:nvPr>
        </p:nvSpPr>
        <p:spPr/>
        <p:txBody>
          <a:bodyPr/>
          <a:lstStyle/>
          <a:p>
            <a:fld id="{E579ABC2-0180-4F3A-A895-A85BC724D472}" type="datetime1">
              <a:rPr lang="en-US" smtClean="0"/>
              <a:t>2/18/25</a:t>
            </a:fld>
            <a:endParaRPr lang="en-US"/>
          </a:p>
        </p:txBody>
      </p:sp>
      <p:sp>
        <p:nvSpPr>
          <p:cNvPr id="6" name="Footer Placeholder 5">
            <a:extLst>
              <a:ext uri="{FF2B5EF4-FFF2-40B4-BE49-F238E27FC236}">
                <a16:creationId xmlns:a16="http://schemas.microsoft.com/office/drawing/2014/main" id="{083D9F3A-E7F0-45E7-AFA8-0D4A669EC16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C5F008B-58BB-45FF-923F-5909DAB49D34}"/>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256142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7B549-9E51-42E0-992A-73E775957773}"/>
              </a:ext>
            </a:extLst>
          </p:cNvPr>
          <p:cNvSpPr>
            <a:spLocks noGrp="1"/>
          </p:cNvSpPr>
          <p:nvPr>
            <p:ph type="title"/>
          </p:nvPr>
        </p:nvSpPr>
        <p:spPr>
          <a:xfrm>
            <a:off x="640079" y="1371599"/>
            <a:ext cx="10890929" cy="93975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81A5FDC-7C4B-45FB-8462-E2CE79919F33}"/>
              </a:ext>
            </a:extLst>
          </p:cNvPr>
          <p:cNvSpPr>
            <a:spLocks noGrp="1"/>
          </p:cNvSpPr>
          <p:nvPr>
            <p:ph type="body" idx="1"/>
          </p:nvPr>
        </p:nvSpPr>
        <p:spPr>
          <a:xfrm>
            <a:off x="640079" y="2311352"/>
            <a:ext cx="5212080" cy="695373"/>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BD8B686-2E92-45B9-A3D7-9DCAA0C50B36}"/>
              </a:ext>
            </a:extLst>
          </p:cNvPr>
          <p:cNvSpPr>
            <a:spLocks noGrp="1"/>
          </p:cNvSpPr>
          <p:nvPr>
            <p:ph sz="half" idx="2"/>
          </p:nvPr>
        </p:nvSpPr>
        <p:spPr>
          <a:xfrm>
            <a:off x="640079" y="3006725"/>
            <a:ext cx="5212080" cy="31912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86ADB526-4A44-47B6-8D14-93202E590AA7}"/>
              </a:ext>
            </a:extLst>
          </p:cNvPr>
          <p:cNvSpPr>
            <a:spLocks noGrp="1"/>
          </p:cNvSpPr>
          <p:nvPr>
            <p:ph type="body" sz="quarter" idx="3"/>
          </p:nvPr>
        </p:nvSpPr>
        <p:spPr>
          <a:xfrm>
            <a:off x="6318928" y="2311352"/>
            <a:ext cx="5212080" cy="695373"/>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74177CA-5C13-4311-BFD3-B98FBD942DA5}"/>
              </a:ext>
            </a:extLst>
          </p:cNvPr>
          <p:cNvSpPr>
            <a:spLocks noGrp="1"/>
          </p:cNvSpPr>
          <p:nvPr>
            <p:ph sz="quarter" idx="4"/>
          </p:nvPr>
        </p:nvSpPr>
        <p:spPr>
          <a:xfrm>
            <a:off x="6318928" y="3006725"/>
            <a:ext cx="5212080" cy="31912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DEA255A-4CB5-40CA-B756-1AA5E27C20BF}"/>
              </a:ext>
            </a:extLst>
          </p:cNvPr>
          <p:cNvSpPr>
            <a:spLocks noGrp="1"/>
          </p:cNvSpPr>
          <p:nvPr>
            <p:ph type="dt" sz="half" idx="10"/>
          </p:nvPr>
        </p:nvSpPr>
        <p:spPr/>
        <p:txBody>
          <a:bodyPr/>
          <a:lstStyle/>
          <a:p>
            <a:fld id="{6AEEA9BA-4E8F-439E-BEA4-91FBA01E3F5F}" type="datetime1">
              <a:rPr lang="en-US" smtClean="0"/>
              <a:t>2/18/25</a:t>
            </a:fld>
            <a:endParaRPr lang="en-US"/>
          </a:p>
        </p:txBody>
      </p:sp>
      <p:sp>
        <p:nvSpPr>
          <p:cNvPr id="8" name="Footer Placeholder 7">
            <a:extLst>
              <a:ext uri="{FF2B5EF4-FFF2-40B4-BE49-F238E27FC236}">
                <a16:creationId xmlns:a16="http://schemas.microsoft.com/office/drawing/2014/main" id="{FF3072C4-10F1-49B8-B0BF-69204EDDCFAE}"/>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4A5ACC97-44C1-4887-909B-E6732D3C1FFE}"/>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41379326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7D313-943A-47E0-8A7A-DFFBCC297AB7}"/>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23AC25A7-81C8-4AA1-AD9F-C78A451FDE2E}"/>
              </a:ext>
            </a:extLst>
          </p:cNvPr>
          <p:cNvSpPr>
            <a:spLocks noGrp="1"/>
          </p:cNvSpPr>
          <p:nvPr>
            <p:ph type="dt" sz="half" idx="10"/>
          </p:nvPr>
        </p:nvSpPr>
        <p:spPr/>
        <p:txBody>
          <a:bodyPr/>
          <a:lstStyle/>
          <a:p>
            <a:fld id="{BE15BF18-0007-481C-AA29-413124BC3EE7}" type="datetime1">
              <a:rPr lang="en-US" smtClean="0"/>
              <a:t>2/18/25</a:t>
            </a:fld>
            <a:endParaRPr lang="en-US"/>
          </a:p>
        </p:txBody>
      </p:sp>
      <p:sp>
        <p:nvSpPr>
          <p:cNvPr id="4" name="Footer Placeholder 3">
            <a:extLst>
              <a:ext uri="{FF2B5EF4-FFF2-40B4-BE49-F238E27FC236}">
                <a16:creationId xmlns:a16="http://schemas.microsoft.com/office/drawing/2014/main" id="{6EF54740-6022-46B2-9C55-B60E9651684F}"/>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089497C9-6B5E-46D6-8FE9-0A5E0CF7F95B}"/>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13470103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149F9F0F-FB8C-5565-247C-BDCC156B5CAF}"/>
              </a:ext>
            </a:extLst>
          </p:cNvPr>
          <p:cNvSpPr/>
          <p:nvPr/>
        </p:nvSpPr>
        <p:spPr>
          <a:xfrm>
            <a:off x="0" y="0"/>
            <a:ext cx="12192000" cy="6858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92740D3C-270A-401A-810C-2F86BBBB87D4}"/>
              </a:ext>
            </a:extLst>
          </p:cNvPr>
          <p:cNvSpPr>
            <a:spLocks noGrp="1"/>
          </p:cNvSpPr>
          <p:nvPr>
            <p:ph type="dt" sz="half" idx="10"/>
          </p:nvPr>
        </p:nvSpPr>
        <p:spPr/>
        <p:txBody>
          <a:bodyPr/>
          <a:lstStyle/>
          <a:p>
            <a:fld id="{09BE9870-3748-43AD-B547-02A075CB4A1D}" type="datetime1">
              <a:rPr lang="en-US" smtClean="0"/>
              <a:t>2/18/25</a:t>
            </a:fld>
            <a:endParaRPr lang="en-US"/>
          </a:p>
        </p:txBody>
      </p:sp>
      <p:sp>
        <p:nvSpPr>
          <p:cNvPr id="3" name="Footer Placeholder 2">
            <a:extLst>
              <a:ext uri="{FF2B5EF4-FFF2-40B4-BE49-F238E27FC236}">
                <a16:creationId xmlns:a16="http://schemas.microsoft.com/office/drawing/2014/main" id="{DDCBE9F8-1765-4F36-A4DE-1DB136025AC9}"/>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7790CF9E-A6C6-4873-ADBE-7A2939319E58}"/>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5684277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8CDF8-00AD-4441-A6D5-9D7A659EB6C0}"/>
              </a:ext>
            </a:extLst>
          </p:cNvPr>
          <p:cNvSpPr>
            <a:spLocks noGrp="1"/>
          </p:cNvSpPr>
          <p:nvPr>
            <p:ph type="title"/>
          </p:nvPr>
        </p:nvSpPr>
        <p:spPr>
          <a:xfrm>
            <a:off x="640080" y="1371600"/>
            <a:ext cx="3859397" cy="1451723"/>
          </a:xfrm>
        </p:spPr>
        <p:txBody>
          <a:bodyPr anchor="t">
            <a:norm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8C330AF-CB7E-420A-AE8A-E02E90325885}"/>
              </a:ext>
            </a:extLst>
          </p:cNvPr>
          <p:cNvSpPr>
            <a:spLocks noGrp="1"/>
          </p:cNvSpPr>
          <p:nvPr>
            <p:ph idx="1"/>
          </p:nvPr>
        </p:nvSpPr>
        <p:spPr>
          <a:xfrm>
            <a:off x="4936519" y="1031001"/>
            <a:ext cx="6594490" cy="5166360"/>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F43257AD-2422-4CDA-9C55-700F4B5BF251}"/>
              </a:ext>
            </a:extLst>
          </p:cNvPr>
          <p:cNvSpPr>
            <a:spLocks noGrp="1"/>
          </p:cNvSpPr>
          <p:nvPr>
            <p:ph type="body" sz="half" idx="2"/>
          </p:nvPr>
        </p:nvSpPr>
        <p:spPr>
          <a:xfrm>
            <a:off x="640080" y="2972168"/>
            <a:ext cx="3859397" cy="322682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1B7454-C1CC-46F2-A6FB-1FE786C48F49}"/>
              </a:ext>
            </a:extLst>
          </p:cNvPr>
          <p:cNvSpPr>
            <a:spLocks noGrp="1"/>
          </p:cNvSpPr>
          <p:nvPr>
            <p:ph type="dt" sz="half" idx="10"/>
          </p:nvPr>
        </p:nvSpPr>
        <p:spPr/>
        <p:txBody>
          <a:bodyPr/>
          <a:lstStyle/>
          <a:p>
            <a:fld id="{558E7897-33C5-4F1A-9307-D068E37F3DC7}" type="datetime1">
              <a:rPr lang="en-US" smtClean="0"/>
              <a:t>2/18/25</a:t>
            </a:fld>
            <a:endParaRPr lang="en-US"/>
          </a:p>
        </p:txBody>
      </p:sp>
      <p:sp>
        <p:nvSpPr>
          <p:cNvPr id="6" name="Footer Placeholder 5">
            <a:extLst>
              <a:ext uri="{FF2B5EF4-FFF2-40B4-BE49-F238E27FC236}">
                <a16:creationId xmlns:a16="http://schemas.microsoft.com/office/drawing/2014/main" id="{49077DBE-6CC7-421B-AB5E-341E20BD922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FD6EAB8F-7526-4CDB-B782-FAD8B3E70B0A}"/>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32466800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1647F-5A61-44C9-81DC-331C9AE5DDAE}"/>
              </a:ext>
            </a:extLst>
          </p:cNvPr>
          <p:cNvSpPr>
            <a:spLocks noGrp="1"/>
          </p:cNvSpPr>
          <p:nvPr>
            <p:ph type="title"/>
          </p:nvPr>
        </p:nvSpPr>
        <p:spPr>
          <a:xfrm>
            <a:off x="640080" y="1371600"/>
            <a:ext cx="3859397" cy="1451723"/>
          </a:xfrm>
        </p:spPr>
        <p:txBody>
          <a:bodyPr anchor="t">
            <a:norm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31627A0F-F1B8-49BE-A0FF-7FE16E3BDCC1}"/>
              </a:ext>
            </a:extLst>
          </p:cNvPr>
          <p:cNvSpPr>
            <a:spLocks noGrp="1"/>
          </p:cNvSpPr>
          <p:nvPr>
            <p:ph type="pic" idx="1"/>
          </p:nvPr>
        </p:nvSpPr>
        <p:spPr>
          <a:xfrm>
            <a:off x="4937760" y="1033271"/>
            <a:ext cx="6592824" cy="516636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C86D1BD6-1519-4431-9FAF-7D4F4129972C}"/>
              </a:ext>
            </a:extLst>
          </p:cNvPr>
          <p:cNvSpPr>
            <a:spLocks noGrp="1"/>
          </p:cNvSpPr>
          <p:nvPr>
            <p:ph type="body" sz="half" idx="2"/>
          </p:nvPr>
        </p:nvSpPr>
        <p:spPr>
          <a:xfrm>
            <a:off x="640080" y="2972167"/>
            <a:ext cx="3859397" cy="32268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A587A0-353B-42C2-BA96-B1ADEDF642BE}"/>
              </a:ext>
            </a:extLst>
          </p:cNvPr>
          <p:cNvSpPr>
            <a:spLocks noGrp="1"/>
          </p:cNvSpPr>
          <p:nvPr>
            <p:ph type="dt" sz="half" idx="10"/>
          </p:nvPr>
        </p:nvSpPr>
        <p:spPr/>
        <p:txBody>
          <a:bodyPr/>
          <a:lstStyle/>
          <a:p>
            <a:fld id="{82E171BA-CC09-47C8-A6DF-F5C5CB59CEEC}" type="datetime1">
              <a:rPr lang="en-US" smtClean="0"/>
              <a:t>2/18/25</a:t>
            </a:fld>
            <a:endParaRPr lang="en-US"/>
          </a:p>
        </p:txBody>
      </p:sp>
      <p:sp>
        <p:nvSpPr>
          <p:cNvPr id="6" name="Footer Placeholder 5">
            <a:extLst>
              <a:ext uri="{FF2B5EF4-FFF2-40B4-BE49-F238E27FC236}">
                <a16:creationId xmlns:a16="http://schemas.microsoft.com/office/drawing/2014/main" id="{44D5A88E-3957-4B76-B1BE-4164029217B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5F7C5FD-E56A-4C66-8F23-087F95A2FD0E}"/>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30342444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AB4E786-7636-4278-8595-D365D28A796A}"/>
              </a:ext>
            </a:extLst>
          </p:cNvPr>
          <p:cNvSpPr>
            <a:spLocks noGrp="1"/>
          </p:cNvSpPr>
          <p:nvPr>
            <p:ph type="title"/>
          </p:nvPr>
        </p:nvSpPr>
        <p:spPr>
          <a:xfrm>
            <a:off x="640079" y="1371601"/>
            <a:ext cx="10890929" cy="109728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A740849-7059-4C70-992B-5304D2EE9BAB}"/>
              </a:ext>
            </a:extLst>
          </p:cNvPr>
          <p:cNvSpPr>
            <a:spLocks noGrp="1"/>
          </p:cNvSpPr>
          <p:nvPr>
            <p:ph type="body" idx="1"/>
          </p:nvPr>
        </p:nvSpPr>
        <p:spPr>
          <a:xfrm>
            <a:off x="640080" y="2633472"/>
            <a:ext cx="10890928" cy="356616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09FEBF6-CEA6-4332-87B3-697807571C84}"/>
              </a:ext>
            </a:extLst>
          </p:cNvPr>
          <p:cNvSpPr>
            <a:spLocks noGrp="1"/>
          </p:cNvSpPr>
          <p:nvPr>
            <p:ph type="dt" sz="half" idx="2"/>
          </p:nvPr>
        </p:nvSpPr>
        <p:spPr>
          <a:xfrm>
            <a:off x="640080" y="6356350"/>
            <a:ext cx="2743200" cy="365125"/>
          </a:xfrm>
          <a:prstGeom prst="rect">
            <a:avLst/>
          </a:prstGeom>
        </p:spPr>
        <p:txBody>
          <a:bodyPr vert="horz" lIns="91440" tIns="45720" rIns="91440" bIns="45720" rtlCol="0" anchor="ctr"/>
          <a:lstStyle>
            <a:lvl1pPr algn="l">
              <a:defRPr sz="900" b="1" cap="all" spc="300" baseline="0">
                <a:solidFill>
                  <a:schemeClr val="tx1"/>
                </a:solidFill>
              </a:defRPr>
            </a:lvl1pPr>
          </a:lstStyle>
          <a:p>
            <a:fld id="{7DA38F49-B3E2-4BF0-BEC7-C30D34ABBB8D}" type="datetime1">
              <a:rPr lang="en-US" smtClean="0"/>
              <a:t>2/18/25</a:t>
            </a:fld>
            <a:endParaRPr lang="en-US"/>
          </a:p>
        </p:txBody>
      </p:sp>
      <p:sp>
        <p:nvSpPr>
          <p:cNvPr id="5" name="Footer Placeholder 4">
            <a:extLst>
              <a:ext uri="{FF2B5EF4-FFF2-40B4-BE49-F238E27FC236}">
                <a16:creationId xmlns:a16="http://schemas.microsoft.com/office/drawing/2014/main" id="{BC6BAF94-621C-43E1-BA0C-410A6899031B}"/>
              </a:ext>
            </a:extLst>
          </p:cNvPr>
          <p:cNvSpPr>
            <a:spLocks noGrp="1"/>
          </p:cNvSpPr>
          <p:nvPr>
            <p:ph type="ftr" sz="quarter" idx="3"/>
          </p:nvPr>
        </p:nvSpPr>
        <p:spPr>
          <a:xfrm>
            <a:off x="6767622" y="6356350"/>
            <a:ext cx="4040373" cy="365125"/>
          </a:xfrm>
          <a:prstGeom prst="rect">
            <a:avLst/>
          </a:prstGeom>
        </p:spPr>
        <p:txBody>
          <a:bodyPr vert="horz" lIns="91440" tIns="45720" rIns="91440" bIns="45720" rtlCol="0" anchor="ctr"/>
          <a:lstStyle>
            <a:lvl1pPr algn="r">
              <a:defRPr sz="900" b="1" cap="all" spc="300" baseline="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137D19E5-9E16-48C9-AAE2-0C70679A8D7B}"/>
              </a:ext>
            </a:extLst>
          </p:cNvPr>
          <p:cNvSpPr>
            <a:spLocks noGrp="1"/>
          </p:cNvSpPr>
          <p:nvPr>
            <p:ph type="sldNum" sz="quarter" idx="4"/>
          </p:nvPr>
        </p:nvSpPr>
        <p:spPr>
          <a:xfrm>
            <a:off x="10807995" y="6356350"/>
            <a:ext cx="723014" cy="365125"/>
          </a:xfrm>
          <a:prstGeom prst="rect">
            <a:avLst/>
          </a:prstGeom>
        </p:spPr>
        <p:txBody>
          <a:bodyPr vert="horz" lIns="91440" tIns="45720" rIns="91440" bIns="45720" rtlCol="0" anchor="ctr"/>
          <a:lstStyle>
            <a:lvl1pPr algn="r">
              <a:defRPr sz="900" b="1" cap="all" spc="300" baseline="0">
                <a:solidFill>
                  <a:schemeClr val="tx1"/>
                </a:solidFill>
              </a:defRPr>
            </a:lvl1pPr>
          </a:lstStyle>
          <a:p>
            <a:fld id="{70C12960-6E85-460F-B6E3-5B82CB31AF3D}" type="slidenum">
              <a:rPr lang="en-US" smtClean="0"/>
              <a:t>‹#›</a:t>
            </a:fld>
            <a:endParaRPr lang="en-US"/>
          </a:p>
        </p:txBody>
      </p:sp>
      <p:cxnSp>
        <p:nvCxnSpPr>
          <p:cNvPr id="9" name="Straight Connector 8">
            <a:extLst>
              <a:ext uri="{FF2B5EF4-FFF2-40B4-BE49-F238E27FC236}">
                <a16:creationId xmlns:a16="http://schemas.microsoft.com/office/drawing/2014/main" id="{118E06E4-607B-144B-382B-AD3D06B1EE8C}"/>
              </a:ext>
              <a:ext uri="{C183D7F6-B498-43B3-948B-1728B52AA6E4}">
                <adec:decorative xmlns:adec="http://schemas.microsoft.com/office/drawing/2017/decorative" val="1"/>
              </a:ext>
            </a:extLst>
          </p:cNvPr>
          <p:cNvCxnSpPr>
            <a:cxnSpLocks/>
          </p:cNvCxnSpPr>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06761281"/>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8" r:id="rId6"/>
    <p:sldLayoutId id="2147483693" r:id="rId7"/>
    <p:sldLayoutId id="2147483694" r:id="rId8"/>
    <p:sldLayoutId id="2147483695" r:id="rId9"/>
    <p:sldLayoutId id="2147483697" r:id="rId10"/>
    <p:sldLayoutId id="2147483696" r:id="rId11"/>
  </p:sldLayoutIdLst>
  <p:hf sldNum="0" hdr="0" ftr="0" dt="0"/>
  <p:txStyles>
    <p:titleStyle>
      <a:lvl1pPr algn="l" defTabSz="914400" rtl="0" eaLnBrk="1" latinLnBrk="0" hangingPunct="1">
        <a:lnSpc>
          <a:spcPct val="100000"/>
        </a:lnSpc>
        <a:spcBef>
          <a:spcPct val="0"/>
        </a:spcBef>
        <a:buNone/>
        <a:defRPr sz="40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87000"/>
        <a:buFont typeface="Arial" panose="020B0604020202020204" pitchFamily="34" charset="0"/>
        <a:buChar char="•"/>
        <a:defRPr sz="2000" kern="1200">
          <a:solidFill>
            <a:schemeClr val="tx1"/>
          </a:solidFill>
          <a:latin typeface="+mn-lt"/>
          <a:ea typeface="+mn-ea"/>
          <a:cs typeface="+mn-cs"/>
        </a:defRPr>
      </a:lvl1pPr>
      <a:lvl2pPr marL="493776" indent="-228600" algn="l" defTabSz="914400" rtl="0" eaLnBrk="1" latinLnBrk="0" hangingPunct="1">
        <a:lnSpc>
          <a:spcPct val="120000"/>
        </a:lnSpc>
        <a:spcBef>
          <a:spcPts val="500"/>
        </a:spcBef>
        <a:buSzPct val="87000"/>
        <a:buFont typeface="Arial" panose="020B06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20000"/>
        </a:lnSpc>
        <a:spcBef>
          <a:spcPts val="500"/>
        </a:spcBef>
        <a:buSzPct val="87000"/>
        <a:buFont typeface="Arial" panose="020B0604020202020204" pitchFamily="34" charset="0"/>
        <a:buChar char="•"/>
        <a:defRPr sz="1600" kern="1200">
          <a:solidFill>
            <a:schemeClr val="tx1"/>
          </a:solidFill>
          <a:latin typeface="+mn-lt"/>
          <a:ea typeface="+mn-ea"/>
          <a:cs typeface="+mn-cs"/>
        </a:defRPr>
      </a:lvl3pPr>
      <a:lvl4pPr marL="1051560" indent="-28575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4pPr>
      <a:lvl5pPr marL="1298448" indent="-22860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9F9BF86-FE94-4517-B97D-026C7515E5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3E1FA3A6-1C1D-BF50-612F-94E9860074CB}"/>
              </a:ext>
            </a:extLst>
          </p:cNvPr>
          <p:cNvPicPr>
            <a:picLocks noChangeAspect="1"/>
          </p:cNvPicPr>
          <p:nvPr/>
        </p:nvPicPr>
        <p:blipFill>
          <a:blip r:embed="rId2"/>
          <a:srcRect t="1055" r="1" b="1"/>
          <a:stretch/>
        </p:blipFill>
        <p:spPr>
          <a:xfrm>
            <a:off x="20" y="10"/>
            <a:ext cx="6931132" cy="6857990"/>
          </a:xfrm>
          <a:prstGeom prst="rect">
            <a:avLst/>
          </a:prstGeom>
        </p:spPr>
      </p:pic>
      <p:sp>
        <p:nvSpPr>
          <p:cNvPr id="2" name="Title 1">
            <a:extLst>
              <a:ext uri="{FF2B5EF4-FFF2-40B4-BE49-F238E27FC236}">
                <a16:creationId xmlns:a16="http://schemas.microsoft.com/office/drawing/2014/main" id="{DA755896-A5CD-088E-36AE-F869DA6896AF}"/>
              </a:ext>
            </a:extLst>
          </p:cNvPr>
          <p:cNvSpPr>
            <a:spLocks noGrp="1"/>
          </p:cNvSpPr>
          <p:nvPr>
            <p:ph type="ctrTitle"/>
          </p:nvPr>
        </p:nvSpPr>
        <p:spPr>
          <a:xfrm>
            <a:off x="7537528" y="1032764"/>
            <a:ext cx="4308672" cy="3224045"/>
          </a:xfrm>
        </p:spPr>
        <p:txBody>
          <a:bodyPr anchor="b">
            <a:normAutofit fontScale="90000"/>
          </a:bodyPr>
          <a:lstStyle/>
          <a:p>
            <a:pPr>
              <a:lnSpc>
                <a:spcPct val="90000"/>
              </a:lnSpc>
            </a:pPr>
            <a:r>
              <a:rPr lang="en-US" dirty="0"/>
              <a:t>Going “meta”: Trends in Multispecies Studies</a:t>
            </a:r>
            <a:endParaRPr lang="en-US"/>
          </a:p>
        </p:txBody>
      </p:sp>
      <p:sp>
        <p:nvSpPr>
          <p:cNvPr id="3" name="Subtitle 2">
            <a:extLst>
              <a:ext uri="{FF2B5EF4-FFF2-40B4-BE49-F238E27FC236}">
                <a16:creationId xmlns:a16="http://schemas.microsoft.com/office/drawing/2014/main" id="{B8078193-846B-2770-1DCC-353B33A41FFB}"/>
              </a:ext>
            </a:extLst>
          </p:cNvPr>
          <p:cNvSpPr>
            <a:spLocks noGrp="1"/>
          </p:cNvSpPr>
          <p:nvPr>
            <p:ph type="subTitle" idx="1"/>
          </p:nvPr>
        </p:nvSpPr>
        <p:spPr>
          <a:xfrm>
            <a:off x="7535756" y="5046281"/>
            <a:ext cx="4308672" cy="1172408"/>
          </a:xfrm>
        </p:spPr>
        <p:txBody>
          <a:bodyPr anchor="t">
            <a:normAutofit/>
          </a:bodyPr>
          <a:lstStyle/>
          <a:p>
            <a:r>
              <a:rPr lang="en-US" dirty="0"/>
              <a:t>Jeremy H. Kidwell</a:t>
            </a:r>
          </a:p>
        </p:txBody>
      </p:sp>
      <p:cxnSp>
        <p:nvCxnSpPr>
          <p:cNvPr id="11" name="Straight Connector 10">
            <a:extLst>
              <a:ext uri="{FF2B5EF4-FFF2-40B4-BE49-F238E27FC236}">
                <a16:creationId xmlns:a16="http://schemas.microsoft.com/office/drawing/2014/main" id="{6CA391F1-4B2C-521B-F6A5-52C74B3034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675848" y="4711579"/>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70651B69-2878-B1AC-ED20-2212CA5DEEC4}"/>
              </a:ext>
            </a:extLst>
          </p:cNvPr>
          <p:cNvSpPr txBox="1"/>
          <p:nvPr/>
        </p:nvSpPr>
        <p:spPr>
          <a:xfrm>
            <a:off x="8467006" y="6471353"/>
            <a:ext cx="3724994" cy="369332"/>
          </a:xfrm>
          <a:prstGeom prst="rect">
            <a:avLst/>
          </a:prstGeom>
          <a:noFill/>
        </p:spPr>
        <p:txBody>
          <a:bodyPr wrap="none" rtlCol="0">
            <a:spAutoFit/>
          </a:bodyPr>
          <a:lstStyle/>
          <a:p>
            <a:r>
              <a:rPr lang="en-US" dirty="0"/>
              <a:t>c/w: nuclear bacteria and syringes</a:t>
            </a:r>
          </a:p>
        </p:txBody>
      </p:sp>
    </p:spTree>
    <p:extLst>
      <p:ext uri="{BB962C8B-B14F-4D97-AF65-F5344CB8AC3E}">
        <p14:creationId xmlns:p14="http://schemas.microsoft.com/office/powerpoint/2010/main" val="11070659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25460-A2F1-E5B3-4D9E-18F3887DDE80}"/>
              </a:ext>
            </a:extLst>
          </p:cNvPr>
          <p:cNvSpPr>
            <a:spLocks noGrp="1"/>
          </p:cNvSpPr>
          <p:nvPr>
            <p:ph type="title"/>
          </p:nvPr>
        </p:nvSpPr>
        <p:spPr/>
        <p:txBody>
          <a:bodyPr/>
          <a:lstStyle/>
          <a:p>
            <a:r>
              <a:rPr lang="en-US" dirty="0"/>
              <a:t>Frolicking with Fungi, Fishes and Fusion</a:t>
            </a:r>
          </a:p>
        </p:txBody>
      </p:sp>
      <p:sp>
        <p:nvSpPr>
          <p:cNvPr id="3" name="Content Placeholder 2">
            <a:extLst>
              <a:ext uri="{FF2B5EF4-FFF2-40B4-BE49-F238E27FC236}">
                <a16:creationId xmlns:a16="http://schemas.microsoft.com/office/drawing/2014/main" id="{9DEBFEC1-B1D4-1134-DA1B-938C7DC23726}"/>
              </a:ext>
            </a:extLst>
          </p:cNvPr>
          <p:cNvSpPr>
            <a:spLocks noGrp="1"/>
          </p:cNvSpPr>
          <p:nvPr>
            <p:ph idx="1"/>
          </p:nvPr>
        </p:nvSpPr>
        <p:spPr/>
        <p:txBody>
          <a:bodyPr>
            <a:normAutofit fontScale="92500"/>
          </a:bodyPr>
          <a:lstStyle/>
          <a:p>
            <a:r>
              <a:rPr lang="en-US" dirty="0"/>
              <a:t>Like critical animal studies, multispecies studies is about scholarship that emerges from immersion in creaturely lives</a:t>
            </a:r>
          </a:p>
          <a:p>
            <a:r>
              <a:rPr lang="en-US" dirty="0"/>
              <a:t>There are some points of departure </a:t>
            </a:r>
            <a:br>
              <a:rPr lang="en-US" dirty="0"/>
            </a:br>
            <a:r>
              <a:rPr lang="en-US" sz="1600" dirty="0"/>
              <a:t>(cf. “Multispecies Studies” van </a:t>
            </a:r>
            <a:r>
              <a:rPr lang="en-US" sz="1600" dirty="0" err="1"/>
              <a:t>Dooren</a:t>
            </a:r>
            <a:r>
              <a:rPr lang="en-US" sz="1600" dirty="0"/>
              <a:t>, Kirksey and Münster, </a:t>
            </a:r>
            <a:r>
              <a:rPr lang="en-US" sz="1600" i="1" dirty="0"/>
              <a:t>Environmental Humanities </a:t>
            </a:r>
            <a:r>
              <a:rPr lang="en-US" sz="1600" dirty="0"/>
              <a:t>(2016) 8 (1): 1–23)</a:t>
            </a:r>
          </a:p>
          <a:p>
            <a:pPr lvl="1"/>
            <a:r>
              <a:rPr lang="en-US" dirty="0"/>
              <a:t>Expanding the “taxonomic scope”: attending to bacteria, fish, parasites, meta-organisms like volcanoes and oceans and “abiotic liveliness” like machines, nuclear radiation and garbage dumps.</a:t>
            </a:r>
          </a:p>
          <a:p>
            <a:pPr lvl="1"/>
            <a:r>
              <a:rPr lang="en-US" dirty="0"/>
              <a:t>Webs of entangled being: “a multispecies approach focuses on the multitudes of lively agents that bring one another into being through entangled relations that include, but always also exceed, dynamics of predator and prey, parasite and host, researcher and researched, symbiotic partner, or indifferent neighbor” </a:t>
            </a:r>
            <a:br>
              <a:rPr lang="en-US" dirty="0"/>
            </a:br>
            <a:r>
              <a:rPr lang="en-US" dirty="0"/>
              <a:t>(impacts here of Deleuze, new materialism / ontologies, affect theory, actor-network theory, STS, etc.)</a:t>
            </a:r>
          </a:p>
        </p:txBody>
      </p:sp>
    </p:spTree>
    <p:extLst>
      <p:ext uri="{BB962C8B-B14F-4D97-AF65-F5344CB8AC3E}">
        <p14:creationId xmlns:p14="http://schemas.microsoft.com/office/powerpoint/2010/main" val="4175860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0" name="Rectangle 1029">
            <a:extLst>
              <a:ext uri="{FF2B5EF4-FFF2-40B4-BE49-F238E27FC236}">
                <a16:creationId xmlns:a16="http://schemas.microsoft.com/office/drawing/2014/main" id="{744CAA32-F237-419C-A2DD-43C28D920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32" name="Straight Connector 1031">
            <a:extLst>
              <a:ext uri="{FF2B5EF4-FFF2-40B4-BE49-F238E27FC236}">
                <a16:creationId xmlns:a16="http://schemas.microsoft.com/office/drawing/2014/main" id="{753FE100-D0AB-4AE2-824B-60CFA31EC6A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6281"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pic>
        <p:nvPicPr>
          <p:cNvPr id="1025" name="Picture 1">
            <a:extLst>
              <a:ext uri="{FF2B5EF4-FFF2-40B4-BE49-F238E27FC236}">
                <a16:creationId xmlns:a16="http://schemas.microsoft.com/office/drawing/2014/main" id="{3E812EFC-3AD3-D010-829F-239FF613808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b="5543"/>
          <a:stretch/>
        </p:blipFill>
        <p:spPr bwMode="auto">
          <a:xfrm>
            <a:off x="7345680" y="10"/>
            <a:ext cx="4846320" cy="685799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A7530F57-71EC-E14A-F79B-8E1148FF38A8}"/>
              </a:ext>
            </a:extLst>
          </p:cNvPr>
          <p:cNvSpPr>
            <a:spLocks noGrp="1"/>
          </p:cNvSpPr>
          <p:nvPr>
            <p:ph type="title"/>
          </p:nvPr>
        </p:nvSpPr>
        <p:spPr>
          <a:xfrm>
            <a:off x="640080" y="1371600"/>
            <a:ext cx="5852160" cy="1097280"/>
          </a:xfrm>
        </p:spPr>
        <p:txBody>
          <a:bodyPr anchor="t">
            <a:normAutofit/>
          </a:bodyPr>
          <a:lstStyle/>
          <a:p>
            <a:pPr>
              <a:lnSpc>
                <a:spcPct val="90000"/>
              </a:lnSpc>
            </a:pPr>
            <a:r>
              <a:rPr lang="en-US" sz="3400" dirty="0"/>
              <a:t>Disrupting Disciplinarity</a:t>
            </a:r>
          </a:p>
        </p:txBody>
      </p:sp>
      <p:sp>
        <p:nvSpPr>
          <p:cNvPr id="3" name="Content Placeholder 2">
            <a:extLst>
              <a:ext uri="{FF2B5EF4-FFF2-40B4-BE49-F238E27FC236}">
                <a16:creationId xmlns:a16="http://schemas.microsoft.com/office/drawing/2014/main" id="{A67A9401-B02F-6202-58F7-3685CBA49C51}"/>
              </a:ext>
            </a:extLst>
          </p:cNvPr>
          <p:cNvSpPr>
            <a:spLocks noGrp="1"/>
          </p:cNvSpPr>
          <p:nvPr>
            <p:ph idx="1"/>
          </p:nvPr>
        </p:nvSpPr>
        <p:spPr>
          <a:xfrm>
            <a:off x="640080" y="2633236"/>
            <a:ext cx="5852160" cy="3664685"/>
          </a:xfrm>
        </p:spPr>
        <p:txBody>
          <a:bodyPr>
            <a:normAutofit/>
          </a:bodyPr>
          <a:lstStyle/>
          <a:p>
            <a:r>
              <a:rPr lang="en-US" dirty="0"/>
              <a:t>Multispecies studies has also offered a home for scholars in arts &amp; humanities to participate in trans-disciplinary scholarship, e.g. engagements with, ethnography, science studies, </a:t>
            </a:r>
            <a:r>
              <a:rPr lang="en-US" dirty="0" err="1"/>
              <a:t>etho</a:t>
            </a:r>
            <a:r>
              <a:rPr lang="en-US" dirty="0"/>
              <a:t>-ethnology, etc. and establishing new cross-cutting themes, e.g. extinction studies.</a:t>
            </a:r>
          </a:p>
        </p:txBody>
      </p:sp>
    </p:spTree>
    <p:extLst>
      <p:ext uri="{BB962C8B-B14F-4D97-AF65-F5344CB8AC3E}">
        <p14:creationId xmlns:p14="http://schemas.microsoft.com/office/powerpoint/2010/main" val="11183363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EDD5F07-E410-EBCA-7357-4CBD831B4681}"/>
            </a:ext>
          </a:extLst>
        </p:cNvPr>
        <p:cNvGrpSpPr/>
        <p:nvPr/>
      </p:nvGrpSpPr>
      <p:grpSpPr>
        <a:xfrm>
          <a:off x="0" y="0"/>
          <a:ext cx="0" cy="0"/>
          <a:chOff x="0" y="0"/>
          <a:chExt cx="0" cy="0"/>
        </a:xfrm>
      </p:grpSpPr>
      <p:sp useBgFill="1">
        <p:nvSpPr>
          <p:cNvPr id="3098" name="Rectangle 3097">
            <a:extLst>
              <a:ext uri="{FF2B5EF4-FFF2-40B4-BE49-F238E27FC236}">
                <a16:creationId xmlns:a16="http://schemas.microsoft.com/office/drawing/2014/main" id="{744CAA32-F237-419C-A2DD-43C28D920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a:extLst>
              <a:ext uri="{FF2B5EF4-FFF2-40B4-BE49-F238E27FC236}">
                <a16:creationId xmlns:a16="http://schemas.microsoft.com/office/drawing/2014/main" id="{7E285A13-51B4-FC76-D856-E374186659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4780" r="4778" b="-2"/>
          <a:stretch/>
        </p:blipFill>
        <p:spPr bwMode="auto">
          <a:xfrm>
            <a:off x="5671128" y="914399"/>
            <a:ext cx="6520872" cy="5353521"/>
          </a:xfrm>
          <a:prstGeom prst="rect">
            <a:avLst/>
          </a:prstGeom>
          <a:noFill/>
          <a:extLst>
            <a:ext uri="{909E8E84-426E-40DD-AFC4-6F175D3DCCD1}">
              <a14:hiddenFill xmlns:a14="http://schemas.microsoft.com/office/drawing/2010/main">
                <a:solidFill>
                  <a:srgbClr val="FFFFFF"/>
                </a:solidFill>
              </a14:hiddenFill>
            </a:ext>
          </a:extLst>
        </p:spPr>
      </p:pic>
      <p:cxnSp>
        <p:nvCxnSpPr>
          <p:cNvPr id="3100" name="Straight Connector 3099">
            <a:extLst>
              <a:ext uri="{FF2B5EF4-FFF2-40B4-BE49-F238E27FC236}">
                <a16:creationId xmlns:a16="http://schemas.microsoft.com/office/drawing/2014/main" id="{92025DBA-8780-9CA0-2826-FF6E3BD1A0C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5672328" y="6267921"/>
            <a:ext cx="6519672" cy="2"/>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5E13E26A-AA39-EB64-7F59-8AB5F49A1140}"/>
              </a:ext>
            </a:extLst>
          </p:cNvPr>
          <p:cNvSpPr>
            <a:spLocks noGrp="1"/>
          </p:cNvSpPr>
          <p:nvPr>
            <p:ph type="title"/>
          </p:nvPr>
        </p:nvSpPr>
        <p:spPr>
          <a:xfrm>
            <a:off x="640079" y="914400"/>
            <a:ext cx="4261104" cy="1097280"/>
          </a:xfrm>
        </p:spPr>
        <p:txBody>
          <a:bodyPr anchor="t">
            <a:normAutofit/>
          </a:bodyPr>
          <a:lstStyle/>
          <a:p>
            <a:r>
              <a:rPr lang="en-US" sz="3600"/>
              <a:t>Radical Reflections</a:t>
            </a:r>
          </a:p>
        </p:txBody>
      </p:sp>
      <p:sp>
        <p:nvSpPr>
          <p:cNvPr id="3" name="Content Placeholder 2">
            <a:extLst>
              <a:ext uri="{FF2B5EF4-FFF2-40B4-BE49-F238E27FC236}">
                <a16:creationId xmlns:a16="http://schemas.microsoft.com/office/drawing/2014/main" id="{DDC04D8B-606F-1C73-1B7B-63B0ECC468A7}"/>
              </a:ext>
            </a:extLst>
          </p:cNvPr>
          <p:cNvSpPr>
            <a:spLocks noGrp="1"/>
          </p:cNvSpPr>
          <p:nvPr>
            <p:ph idx="1"/>
          </p:nvPr>
        </p:nvSpPr>
        <p:spPr>
          <a:xfrm>
            <a:off x="640079" y="2176036"/>
            <a:ext cx="4261104" cy="4121887"/>
          </a:xfrm>
        </p:spPr>
        <p:txBody>
          <a:bodyPr>
            <a:normAutofit/>
          </a:bodyPr>
          <a:lstStyle/>
          <a:p>
            <a:r>
              <a:rPr lang="en-US" dirty="0"/>
              <a:t>Working with performance art and forms of co-creation</a:t>
            </a:r>
          </a:p>
          <a:p>
            <a:r>
              <a:rPr lang="en-US" dirty="0"/>
              <a:t>Note: Please consider joining the Birmingham Multispecies Forum!</a:t>
            </a:r>
          </a:p>
          <a:p>
            <a:pPr marL="0" indent="0">
              <a:buNone/>
            </a:pPr>
            <a:endParaRPr lang="en-US" dirty="0"/>
          </a:p>
          <a:p>
            <a:pPr marL="0" indent="0">
              <a:buNone/>
            </a:pPr>
            <a:endParaRPr lang="en-US" dirty="0"/>
          </a:p>
          <a:p>
            <a:pPr marL="0" indent="0">
              <a:buNone/>
            </a:pPr>
            <a:endParaRPr lang="en-US" dirty="0"/>
          </a:p>
          <a:p>
            <a:pPr marL="0" indent="0" algn="r">
              <a:buNone/>
            </a:pPr>
            <a:r>
              <a:rPr lang="en-US" sz="1400" dirty="0"/>
              <a:t>Caitlin Berrigan offering her own blood as fertilizer to a dandelion plant</a:t>
            </a:r>
          </a:p>
        </p:txBody>
      </p:sp>
    </p:spTree>
    <p:extLst>
      <p:ext uri="{BB962C8B-B14F-4D97-AF65-F5344CB8AC3E}">
        <p14:creationId xmlns:p14="http://schemas.microsoft.com/office/powerpoint/2010/main" val="5029564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605199-006B-D57B-7D13-426B9E988C00}"/>
              </a:ext>
            </a:extLst>
          </p:cNvPr>
          <p:cNvSpPr>
            <a:spLocks noGrp="1"/>
          </p:cNvSpPr>
          <p:nvPr>
            <p:ph type="title"/>
          </p:nvPr>
        </p:nvSpPr>
        <p:spPr/>
        <p:txBody>
          <a:bodyPr/>
          <a:lstStyle/>
          <a:p>
            <a:r>
              <a:rPr lang="en-US" dirty="0"/>
              <a:t>What For the Humanities?</a:t>
            </a:r>
          </a:p>
        </p:txBody>
      </p:sp>
      <p:sp>
        <p:nvSpPr>
          <p:cNvPr id="3" name="Content Placeholder 2">
            <a:extLst>
              <a:ext uri="{FF2B5EF4-FFF2-40B4-BE49-F238E27FC236}">
                <a16:creationId xmlns:a16="http://schemas.microsoft.com/office/drawing/2014/main" id="{76D6265C-D847-4B16-F208-CD5C2D198240}"/>
              </a:ext>
            </a:extLst>
          </p:cNvPr>
          <p:cNvSpPr>
            <a:spLocks noGrp="1"/>
          </p:cNvSpPr>
          <p:nvPr>
            <p:ph idx="1"/>
          </p:nvPr>
        </p:nvSpPr>
        <p:spPr/>
        <p:txBody>
          <a:bodyPr>
            <a:normAutofit fontScale="92500"/>
          </a:bodyPr>
          <a:lstStyle/>
          <a:p>
            <a:r>
              <a:rPr lang="en-US" dirty="0"/>
              <a:t>Re-</a:t>
            </a:r>
            <a:r>
              <a:rPr lang="en-US" dirty="0" err="1"/>
              <a:t>politicising</a:t>
            </a:r>
            <a:r>
              <a:rPr lang="en-US" dirty="0"/>
              <a:t> the humanities (cf. Isabelle </a:t>
            </a:r>
            <a:r>
              <a:rPr lang="en-US" dirty="0" err="1"/>
              <a:t>Stengers</a:t>
            </a:r>
            <a:r>
              <a:rPr lang="en-US" dirty="0"/>
              <a:t>, “Cosmopolitics”)</a:t>
            </a:r>
          </a:p>
          <a:p>
            <a:r>
              <a:rPr lang="en-US" dirty="0"/>
              <a:t>Challenging neoliberal notions of </a:t>
            </a:r>
            <a:r>
              <a:rPr lang="en-US" b="1" dirty="0"/>
              <a:t>social justice </a:t>
            </a:r>
            <a:r>
              <a:rPr lang="en-US" dirty="0"/>
              <a:t>(cf. </a:t>
            </a:r>
            <a:r>
              <a:rPr lang="en-US" dirty="0" err="1"/>
              <a:t>Celermajer</a:t>
            </a:r>
            <a:r>
              <a:rPr lang="en-US" dirty="0"/>
              <a:t> et al, “Multispecies justice” 2022), governance and research methodologies (cf. Bastian et al, </a:t>
            </a:r>
            <a:r>
              <a:rPr lang="en-US" i="1" dirty="0"/>
              <a:t>Participatory Research in More-than-Human Worlds, </a:t>
            </a:r>
            <a:r>
              <a:rPr lang="en-US" dirty="0"/>
              <a:t>2016)</a:t>
            </a:r>
            <a:endParaRPr lang="en-US" i="1" dirty="0"/>
          </a:p>
          <a:p>
            <a:r>
              <a:rPr lang="en-US" dirty="0"/>
              <a:t>Expanding concepts of culture and cultural production</a:t>
            </a:r>
          </a:p>
          <a:p>
            <a:r>
              <a:rPr lang="en-US" dirty="0"/>
              <a:t>Disrupting narrow concepts of animality, working as “ontological amphibians” (</a:t>
            </a:r>
            <a:r>
              <a:rPr lang="en-US" dirty="0" err="1"/>
              <a:t>cf</a:t>
            </a:r>
            <a:r>
              <a:rPr lang="en-US" dirty="0"/>
              <a:t> Evan Kirksey, </a:t>
            </a:r>
            <a:r>
              <a:rPr lang="en-US" i="1" dirty="0"/>
              <a:t>Emergent Ecologies</a:t>
            </a:r>
            <a:r>
              <a:rPr lang="en-US" dirty="0"/>
              <a:t>)</a:t>
            </a:r>
          </a:p>
          <a:p>
            <a:r>
              <a:rPr lang="en-US" dirty="0"/>
              <a:t>Reframing “the human,” esp. formulations of embodiment, collectivity, cognition and temporality</a:t>
            </a:r>
          </a:p>
        </p:txBody>
      </p:sp>
    </p:spTree>
    <p:extLst>
      <p:ext uri="{BB962C8B-B14F-4D97-AF65-F5344CB8AC3E}">
        <p14:creationId xmlns:p14="http://schemas.microsoft.com/office/powerpoint/2010/main" val="41859233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03661-4C33-F7EA-9FDE-BCEF48D0AE3E}"/>
              </a:ext>
            </a:extLst>
          </p:cNvPr>
          <p:cNvSpPr>
            <a:spLocks noGrp="1"/>
          </p:cNvSpPr>
          <p:nvPr>
            <p:ph type="title"/>
          </p:nvPr>
        </p:nvSpPr>
        <p:spPr/>
        <p:txBody>
          <a:bodyPr>
            <a:normAutofit fontScale="90000"/>
          </a:bodyPr>
          <a:lstStyle/>
          <a:p>
            <a:r>
              <a:rPr lang="en-US" dirty="0"/>
              <a:t>Multispecies methodologies for dangerous times</a:t>
            </a:r>
          </a:p>
        </p:txBody>
      </p:sp>
      <p:sp>
        <p:nvSpPr>
          <p:cNvPr id="3" name="Content Placeholder 2">
            <a:extLst>
              <a:ext uri="{FF2B5EF4-FFF2-40B4-BE49-F238E27FC236}">
                <a16:creationId xmlns:a16="http://schemas.microsoft.com/office/drawing/2014/main" id="{6F77E5A0-4AA9-A0CE-5158-7416CCACDBAF}"/>
              </a:ext>
            </a:extLst>
          </p:cNvPr>
          <p:cNvSpPr>
            <a:spLocks noGrp="1"/>
          </p:cNvSpPr>
          <p:nvPr>
            <p:ph idx="1"/>
          </p:nvPr>
        </p:nvSpPr>
        <p:spPr/>
        <p:txBody>
          <a:bodyPr>
            <a:normAutofit/>
          </a:bodyPr>
          <a:lstStyle/>
          <a:p>
            <a:r>
              <a:rPr lang="en-US" dirty="0"/>
              <a:t>Experimental research and interdisciplinarity has reached meme-level zeitgeist, but it is unclear whether British HEI infrastructure will offer safe </a:t>
            </a:r>
            <a:r>
              <a:rPr lang="en-US" dirty="0" err="1"/>
              <a:t>harbour</a:t>
            </a:r>
            <a:r>
              <a:rPr lang="en-US" dirty="0"/>
              <a:t> for “undisciplined” academics, especially if our scholarship takes us away from </a:t>
            </a:r>
            <a:r>
              <a:rPr lang="en-US" i="1" dirty="0"/>
              <a:t>status quo </a:t>
            </a:r>
            <a:r>
              <a:rPr lang="en-US" dirty="0"/>
              <a:t>compliance into </a:t>
            </a:r>
            <a:r>
              <a:rPr lang="en-US" i="1" dirty="0"/>
              <a:t>more</a:t>
            </a:r>
            <a:r>
              <a:rPr lang="en-US" dirty="0"/>
              <a:t> political action-focused directions.</a:t>
            </a:r>
          </a:p>
          <a:p>
            <a:r>
              <a:rPr lang="en-US" dirty="0"/>
              <a:t>Is it safe to challenge disciplinary orthodoxies? </a:t>
            </a:r>
          </a:p>
          <a:p>
            <a:r>
              <a:rPr lang="en-US" dirty="0"/>
              <a:t>Michelle Bastian in “Philosophy Disturbed” (2018): “To disturb the coherence of the discipline is thus to be excluded from it” (see also Isabelle </a:t>
            </a:r>
            <a:r>
              <a:rPr lang="en-US" dirty="0" err="1"/>
              <a:t>Stengers</a:t>
            </a:r>
            <a:r>
              <a:rPr lang="en-US" dirty="0"/>
              <a:t> and </a:t>
            </a:r>
            <a:r>
              <a:rPr lang="en-US" dirty="0" err="1"/>
              <a:t>Vinciane</a:t>
            </a:r>
            <a:r>
              <a:rPr lang="en-US" dirty="0"/>
              <a:t> </a:t>
            </a:r>
            <a:r>
              <a:rPr lang="en-US" dirty="0" err="1"/>
              <a:t>Despret</a:t>
            </a:r>
            <a:r>
              <a:rPr lang="en-US" dirty="0"/>
              <a:t> </a:t>
            </a:r>
            <a:r>
              <a:rPr lang="en-US" i="1" dirty="0"/>
              <a:t>Women Who Make a Fuss </a:t>
            </a:r>
            <a:r>
              <a:rPr lang="en-US" dirty="0"/>
              <a:t>(2014)</a:t>
            </a:r>
          </a:p>
        </p:txBody>
      </p:sp>
    </p:spTree>
    <p:extLst>
      <p:ext uri="{BB962C8B-B14F-4D97-AF65-F5344CB8AC3E}">
        <p14:creationId xmlns:p14="http://schemas.microsoft.com/office/powerpoint/2010/main" val="19893241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E44147-3895-3CC7-44F7-F8F6A274359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1EEC2A7-F5D3-08C2-1CB5-F5E53DCFCFD9}"/>
              </a:ext>
            </a:extLst>
          </p:cNvPr>
          <p:cNvSpPr>
            <a:spLocks noGrp="1"/>
          </p:cNvSpPr>
          <p:nvPr>
            <p:ph type="title"/>
          </p:nvPr>
        </p:nvSpPr>
        <p:spPr/>
        <p:txBody>
          <a:bodyPr>
            <a:normAutofit fontScale="90000"/>
          </a:bodyPr>
          <a:lstStyle/>
          <a:p>
            <a:r>
              <a:rPr lang="en-US" dirty="0"/>
              <a:t>Multispecies methodologies for dangerous times</a:t>
            </a:r>
          </a:p>
        </p:txBody>
      </p:sp>
      <p:sp>
        <p:nvSpPr>
          <p:cNvPr id="3" name="Content Placeholder 2">
            <a:extLst>
              <a:ext uri="{FF2B5EF4-FFF2-40B4-BE49-F238E27FC236}">
                <a16:creationId xmlns:a16="http://schemas.microsoft.com/office/drawing/2014/main" id="{272E7000-4B1F-1AB4-7779-FFB167E3243E}"/>
              </a:ext>
            </a:extLst>
          </p:cNvPr>
          <p:cNvSpPr>
            <a:spLocks noGrp="1"/>
          </p:cNvSpPr>
          <p:nvPr>
            <p:ph idx="1"/>
          </p:nvPr>
        </p:nvSpPr>
        <p:spPr/>
        <p:txBody>
          <a:bodyPr>
            <a:normAutofit/>
          </a:bodyPr>
          <a:lstStyle/>
          <a:p>
            <a:r>
              <a:rPr lang="en-US" dirty="0"/>
              <a:t>The journey of “leaving, transversing and circling back”</a:t>
            </a:r>
          </a:p>
          <a:p>
            <a:r>
              <a:rPr lang="en-US" b="1" dirty="0"/>
              <a:t>Leaving: </a:t>
            </a:r>
            <a:r>
              <a:rPr lang="en-US" i="1" dirty="0"/>
              <a:t>In the early stages of my own career, being unable to make my interests congruent with accepted patterns, meant that the question of ‘how is this philosophy?’ was very raw. So much so that it seemed easier to give up claiming that I was still somehow a philosopher and instead present myself as an interdisciplinary scholar</a:t>
            </a:r>
          </a:p>
          <a:p>
            <a:pPr marL="0" indent="0">
              <a:buNone/>
            </a:pPr>
            <a:endParaRPr lang="en-US" dirty="0"/>
          </a:p>
        </p:txBody>
      </p:sp>
    </p:spTree>
    <p:extLst>
      <p:ext uri="{BB962C8B-B14F-4D97-AF65-F5344CB8AC3E}">
        <p14:creationId xmlns:p14="http://schemas.microsoft.com/office/powerpoint/2010/main" val="25679332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8982F3-BC55-81BA-06BD-879996A06BC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CD6C3C4-5CCB-734D-9675-248A995C63CC}"/>
              </a:ext>
            </a:extLst>
          </p:cNvPr>
          <p:cNvSpPr>
            <a:spLocks noGrp="1"/>
          </p:cNvSpPr>
          <p:nvPr>
            <p:ph type="title"/>
          </p:nvPr>
        </p:nvSpPr>
        <p:spPr/>
        <p:txBody>
          <a:bodyPr>
            <a:normAutofit fontScale="90000"/>
          </a:bodyPr>
          <a:lstStyle/>
          <a:p>
            <a:r>
              <a:rPr lang="en-US" dirty="0"/>
              <a:t>Multispecies methodologies for dangerous times</a:t>
            </a:r>
          </a:p>
        </p:txBody>
      </p:sp>
      <p:sp>
        <p:nvSpPr>
          <p:cNvPr id="3" name="Content Placeholder 2">
            <a:extLst>
              <a:ext uri="{FF2B5EF4-FFF2-40B4-BE49-F238E27FC236}">
                <a16:creationId xmlns:a16="http://schemas.microsoft.com/office/drawing/2014/main" id="{17FC7367-1F19-BB71-7C5B-3A76E067AFA4}"/>
              </a:ext>
            </a:extLst>
          </p:cNvPr>
          <p:cNvSpPr>
            <a:spLocks noGrp="1"/>
          </p:cNvSpPr>
          <p:nvPr>
            <p:ph idx="1"/>
          </p:nvPr>
        </p:nvSpPr>
        <p:spPr/>
        <p:txBody>
          <a:bodyPr>
            <a:normAutofit fontScale="62500" lnSpcReduction="20000"/>
          </a:bodyPr>
          <a:lstStyle/>
          <a:p>
            <a:endParaRPr lang="en-US" dirty="0"/>
          </a:p>
          <a:p>
            <a:r>
              <a:rPr lang="en-US" b="1" dirty="0"/>
              <a:t>Transversing</a:t>
            </a:r>
            <a:r>
              <a:rPr lang="en-US" dirty="0"/>
              <a:t>: “In one project that looked at participatory research with non-humans, a group of us found ourselves in North Devon engaging in a range of activities with/in the River Torridge. This included testing for the mixing of salt and sweet water at the river mouth, searching through culm grasslands for the river’s source, wild swimming, and playing </a:t>
            </a:r>
            <a:r>
              <a:rPr lang="en-US" dirty="0" err="1"/>
              <a:t>poohsticks</a:t>
            </a:r>
            <a:r>
              <a:rPr lang="en-US" dirty="0"/>
              <a:t>. We had a lot of fun, and we also learned things, discussed ideas, argued about concepts, and refined approaches to problems. All of these activities are parts of our normal research work, but still our location opened us up to concerns that we could potentially be read as academics using taxpayers’ money to fund a jolly. In particular we noted that certain activities opened us up to this more than others. Salinity testing, as fellow participant Niamh Moore observed, looked like a legitimate and appropriate activity in the field because it appeared scientific. But the poetry recital offered by artist Timothy Collins while we were wild-swimming did not so easily read as ‘proper’ research. As the geographers J.D. Dewsbury and Simon Naylor note, ‘much work in the social history of science has paid attention to the theme of bodies in the field—in particular, who is allowed to conduct fieldwork, who isn’t, how one acts in the field to produce information that is trustworthy and replicable, how one deals with other bodies that shouldn’t be in the </a:t>
            </a:r>
            <a:r>
              <a:rPr lang="en-US" dirty="0" err="1"/>
              <a:t>fieldsite</a:t>
            </a:r>
            <a:r>
              <a:rPr lang="en-US" dirty="0"/>
              <a:t>, and so on’. Humanities scholars, including philosophers, arguably form part of the set that is to be excluded, or are simply assumed not to be interested. There is thus a lack of readily-available legitimating structures or frame- works for this kind of work”</a:t>
            </a:r>
          </a:p>
          <a:p>
            <a:r>
              <a:rPr lang="en-US" dirty="0"/>
              <a:t>“…this lack of structures or frameworks for moving between such sites raises questions about how one’s expertise is to be mobilized. Indeed, finding yourself in a new place can feel as though you have strayed outside the boundaries where your expertise makes sense”</a:t>
            </a:r>
          </a:p>
        </p:txBody>
      </p:sp>
    </p:spTree>
    <p:extLst>
      <p:ext uri="{BB962C8B-B14F-4D97-AF65-F5344CB8AC3E}">
        <p14:creationId xmlns:p14="http://schemas.microsoft.com/office/powerpoint/2010/main" val="20168910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B62EA-A4D0-F364-F393-E4B4E897DAEF}"/>
              </a:ext>
            </a:extLst>
          </p:cNvPr>
          <p:cNvSpPr>
            <a:spLocks noGrp="1"/>
          </p:cNvSpPr>
          <p:nvPr>
            <p:ph type="title"/>
          </p:nvPr>
        </p:nvSpPr>
        <p:spPr/>
        <p:txBody>
          <a:bodyPr>
            <a:normAutofit fontScale="90000"/>
          </a:bodyPr>
          <a:lstStyle/>
          <a:p>
            <a:r>
              <a:rPr lang="en-US" dirty="0"/>
              <a:t>Multispecies methodologies for dangerous times</a:t>
            </a:r>
          </a:p>
        </p:txBody>
      </p:sp>
      <p:sp>
        <p:nvSpPr>
          <p:cNvPr id="3" name="Content Placeholder 2">
            <a:extLst>
              <a:ext uri="{FF2B5EF4-FFF2-40B4-BE49-F238E27FC236}">
                <a16:creationId xmlns:a16="http://schemas.microsoft.com/office/drawing/2014/main" id="{65600E88-E99E-A255-654B-D5C67002F75F}"/>
              </a:ext>
            </a:extLst>
          </p:cNvPr>
          <p:cNvSpPr>
            <a:spLocks noGrp="1"/>
          </p:cNvSpPr>
          <p:nvPr>
            <p:ph idx="1"/>
          </p:nvPr>
        </p:nvSpPr>
        <p:spPr/>
        <p:txBody>
          <a:bodyPr>
            <a:normAutofit fontScale="85000" lnSpcReduction="20000"/>
          </a:bodyPr>
          <a:lstStyle/>
          <a:p>
            <a:r>
              <a:rPr lang="en-US" b="1" dirty="0"/>
              <a:t>Returning</a:t>
            </a:r>
            <a:r>
              <a:rPr lang="en-US" dirty="0"/>
              <a:t>: “while the idea of leaving the discipline of philosophy was enticing, I had actually been moving in a more transverse fashion, operating across my old competencies while working to develop new ones. This became particularly clear when I moved to writing up. Here I was confronted most strongly with the disciplinarity that remained. The flexible academic identity that I had so eagerly constructed throughout the development and running of my projects ran up against the inflexibility of norms around writing style, evidentiary proof and what counts as a significant contribution. I had previously felt troubled about adapting methods from sociology and anthropology, such as qualitative interviews, focus groups and short-term ethnography. There had been some territoriality, particularly from anthropologists who held the notion of ethnography particularly dear, but in general I had been encouraged to look for ways of making these methods my own. When I came to writing up, however, I found I couldn’t, and in fact didn’t want to, write like a social scientist. I wasn’t sure if I could prove I had a representative sample, or that I had immersed myself sufficiently with my so- called ‘informants’. Despite it all, the veneer of the interdisciplinary scholar fell away and I wanted what I did to be philosophy somehow, although admittedly a significantly reworked version of it.”</a:t>
            </a:r>
          </a:p>
        </p:txBody>
      </p:sp>
    </p:spTree>
    <p:extLst>
      <p:ext uri="{BB962C8B-B14F-4D97-AF65-F5344CB8AC3E}">
        <p14:creationId xmlns:p14="http://schemas.microsoft.com/office/powerpoint/2010/main" val="3750309410"/>
      </p:ext>
    </p:extLst>
  </p:cSld>
  <p:clrMapOvr>
    <a:masterClrMapping/>
  </p:clrMapOvr>
</p:sld>
</file>

<file path=ppt/theme/theme1.xml><?xml version="1.0" encoding="utf-8"?>
<a:theme xmlns:a="http://schemas.openxmlformats.org/drawingml/2006/main" name="DashVTI">
  <a:themeElements>
    <a:clrScheme name="AnalogousFromLightSeedRightStep">
      <a:dk1>
        <a:srgbClr val="000000"/>
      </a:dk1>
      <a:lt1>
        <a:srgbClr val="FFFFFF"/>
      </a:lt1>
      <a:dk2>
        <a:srgbClr val="413324"/>
      </a:dk2>
      <a:lt2>
        <a:srgbClr val="E2E7E8"/>
      </a:lt2>
      <a:accent1>
        <a:srgbClr val="E68376"/>
      </a:accent1>
      <a:accent2>
        <a:srgbClr val="DD9442"/>
      </a:accent2>
      <a:accent3>
        <a:srgbClr val="A9A557"/>
      </a:accent3>
      <a:accent4>
        <a:srgbClr val="89B045"/>
      </a:accent4>
      <a:accent5>
        <a:srgbClr val="61B44A"/>
      </a:accent5>
      <a:accent6>
        <a:srgbClr val="43B85A"/>
      </a:accent6>
      <a:hlink>
        <a:srgbClr val="598C92"/>
      </a:hlink>
      <a:folHlink>
        <a:srgbClr val="7F7F7F"/>
      </a:folHlink>
    </a:clrScheme>
    <a:fontScheme name="grandview display">
      <a:majorFont>
        <a:latin typeface="Grandview Display"/>
        <a:ea typeface=""/>
        <a:cs typeface=""/>
      </a:majorFont>
      <a:minorFont>
        <a:latin typeface="Grandview Display"/>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shVTI" id="{0A75137F-CDEB-4E94-A788-9D255EBE1B91}" vid="{DE9A6A09-5855-45A3-8E99-4290ED24057C}"/>
    </a:ext>
  </a:extLst>
</a:theme>
</file>

<file path=docProps/app.xml><?xml version="1.0" encoding="utf-8"?>
<Properties xmlns="http://schemas.openxmlformats.org/officeDocument/2006/extended-properties" xmlns:vt="http://schemas.openxmlformats.org/officeDocument/2006/docPropsVTypes">
  <TotalTime>271</TotalTime>
  <Words>1167</Words>
  <Application>Microsoft Macintosh PowerPoint</Application>
  <PresentationFormat>Widescreen</PresentationFormat>
  <Paragraphs>36</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Grandview Display</vt:lpstr>
      <vt:lpstr>DashVTI</vt:lpstr>
      <vt:lpstr>Going “meta”: Trends in Multispecies Studies</vt:lpstr>
      <vt:lpstr>Frolicking with Fungi, Fishes and Fusion</vt:lpstr>
      <vt:lpstr>Disrupting Disciplinarity</vt:lpstr>
      <vt:lpstr>Radical Reflections</vt:lpstr>
      <vt:lpstr>What For the Humanities?</vt:lpstr>
      <vt:lpstr>Multispecies methodologies for dangerous times</vt:lpstr>
      <vt:lpstr>Multispecies methodologies for dangerous times</vt:lpstr>
      <vt:lpstr>Multispecies methodologies for dangerous times</vt:lpstr>
      <vt:lpstr>Multispecies methodologies for dangerous times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Jeremy Kidwell (Theology and Religion)</dc:creator>
  <cp:lastModifiedBy>Jeremy Kidwell (Theology and Religion)</cp:lastModifiedBy>
  <cp:revision>3</cp:revision>
  <dcterms:created xsi:type="dcterms:W3CDTF">2025-02-18T08:44:50Z</dcterms:created>
  <dcterms:modified xsi:type="dcterms:W3CDTF">2025-02-18T13:16:27Z</dcterms:modified>
</cp:coreProperties>
</file>