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68" r:id="rId2"/>
    <p:sldId id="256" r:id="rId3"/>
    <p:sldId id="261" r:id="rId4"/>
    <p:sldId id="262" r:id="rId5"/>
    <p:sldId id="263" r:id="rId6"/>
    <p:sldId id="264" r:id="rId7"/>
    <p:sldId id="265" r:id="rId8"/>
    <p:sldId id="257" r:id="rId9"/>
    <p:sldId id="258"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6/10/25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64566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6/10/25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3137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6/10/25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513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6/10/25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53531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6/10/25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79840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6/10/25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57570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6/10/25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94907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6/10/25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9987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6/10/25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34499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6/10/25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2356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6/10/25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1754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6/10/25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163881"/>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i.org/10.1353/ppp.2004.0063"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41F7C-7713-3A4D-A183-5383BBDC13BC}"/>
              </a:ext>
            </a:extLst>
          </p:cNvPr>
          <p:cNvSpPr>
            <a:spLocks noGrp="1"/>
          </p:cNvSpPr>
          <p:nvPr>
            <p:ph type="title"/>
          </p:nvPr>
        </p:nvSpPr>
        <p:spPr>
          <a:xfrm>
            <a:off x="704088" y="914400"/>
            <a:ext cx="5195889" cy="1316736"/>
          </a:xfrm>
        </p:spPr>
        <p:txBody>
          <a:bodyPr>
            <a:normAutofit/>
          </a:bodyPr>
          <a:lstStyle/>
          <a:p>
            <a:r>
              <a:rPr lang="en-US" dirty="0"/>
              <a:t>Quick plug!</a:t>
            </a:r>
          </a:p>
        </p:txBody>
      </p:sp>
      <p:cxnSp>
        <p:nvCxnSpPr>
          <p:cNvPr id="15" name="Straight Connector 14">
            <a:extLst>
              <a:ext uri="{FF2B5EF4-FFF2-40B4-BE49-F238E27FC236}">
                <a16:creationId xmlns:a16="http://schemas.microsoft.com/office/drawing/2014/main" id="{4583FD9E-C5A7-96F7-951D-7D292013CD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9AAD4C-3B51-21C3-6A23-AA61CABF157F}"/>
              </a:ext>
            </a:extLst>
          </p:cNvPr>
          <p:cNvSpPr>
            <a:spLocks noGrp="1"/>
          </p:cNvSpPr>
          <p:nvPr>
            <p:ph idx="1"/>
          </p:nvPr>
        </p:nvSpPr>
        <p:spPr>
          <a:xfrm>
            <a:off x="704088" y="2231136"/>
            <a:ext cx="5195889" cy="3931920"/>
          </a:xfrm>
        </p:spPr>
        <p:txBody>
          <a:bodyPr>
            <a:normAutofit fontScale="92500" lnSpcReduction="10000"/>
          </a:bodyPr>
          <a:lstStyle/>
          <a:p>
            <a:r>
              <a:rPr lang="en-US" dirty="0"/>
              <a:t>UOB Staff Neurodiversity Network (I’m a founder and co-chair)</a:t>
            </a:r>
          </a:p>
          <a:p>
            <a:r>
              <a:rPr lang="en-US" dirty="0"/>
              <a:t>A non-hierarchical network for any + all neurodivergent staff (we interpret “staff” in the widest possible way). </a:t>
            </a:r>
          </a:p>
          <a:p>
            <a:r>
              <a:rPr lang="en-US" dirty="0"/>
              <a:t>Join our Teams site here </a:t>
            </a:r>
            <a:r>
              <a:rPr lang="en-US" dirty="0">
                <a:sym typeface="Wingdings" pitchFamily="2" charset="2"/>
              </a:rPr>
              <a:t></a:t>
            </a:r>
          </a:p>
          <a:p>
            <a:r>
              <a:rPr lang="en-US" dirty="0">
                <a:sym typeface="Wingdings" pitchFamily="2" charset="2"/>
              </a:rPr>
              <a:t>Also we have a Discord</a:t>
            </a:r>
          </a:p>
          <a:p>
            <a:r>
              <a:rPr lang="en-US" dirty="0">
                <a:sym typeface="Wingdings" pitchFamily="2" charset="2"/>
              </a:rPr>
              <a:t>Regular anti-socials, </a:t>
            </a:r>
            <a:r>
              <a:rPr lang="en-US">
                <a:sym typeface="Wingdings" pitchFamily="2" charset="2"/>
              </a:rPr>
              <a:t>body doubling, advocacy </a:t>
            </a:r>
            <a:r>
              <a:rPr lang="en-US" dirty="0">
                <a:sym typeface="Wingdings" pitchFamily="2" charset="2"/>
              </a:rPr>
              <a:t>around support including OH, A2W, adjustments, </a:t>
            </a:r>
            <a:r>
              <a:rPr lang="en-US" dirty="0" err="1">
                <a:sym typeface="Wingdings" pitchFamily="2" charset="2"/>
              </a:rPr>
              <a:t>etc</a:t>
            </a:r>
            <a:r>
              <a:rPr lang="en-US" dirty="0">
                <a:sym typeface="Wingdings" pitchFamily="2" charset="2"/>
              </a:rPr>
              <a:t> etc. neurodiversity celebration week</a:t>
            </a:r>
            <a:endParaRPr lang="en-US" dirty="0"/>
          </a:p>
          <a:p>
            <a:endParaRPr lang="en-US" dirty="0"/>
          </a:p>
        </p:txBody>
      </p:sp>
      <p:pic>
        <p:nvPicPr>
          <p:cNvPr id="5" name="Picture 4" descr="A qr code on a white background&#10;&#10;AI-generated content may be incorrect.">
            <a:extLst>
              <a:ext uri="{FF2B5EF4-FFF2-40B4-BE49-F238E27FC236}">
                <a16:creationId xmlns:a16="http://schemas.microsoft.com/office/drawing/2014/main" id="{ABE1B8F4-DD3E-2E53-DC40-6D1D6EE91B71}"/>
              </a:ext>
            </a:extLst>
          </p:cNvPr>
          <p:cNvPicPr>
            <a:picLocks noChangeAspect="1"/>
          </p:cNvPicPr>
          <p:nvPr/>
        </p:nvPicPr>
        <p:blipFill>
          <a:blip r:embed="rId2"/>
          <a:srcRect l="687" r="6071" b="-1"/>
          <a:stretch>
            <a:fillRect/>
          </a:stretch>
        </p:blipFill>
        <p:spPr>
          <a:xfrm>
            <a:off x="6420752" y="2503714"/>
            <a:ext cx="3403463" cy="3650198"/>
          </a:xfrm>
          <a:prstGeom prst="rect">
            <a:avLst/>
          </a:prstGeom>
        </p:spPr>
      </p:pic>
    </p:spTree>
    <p:extLst>
      <p:ext uri="{BB962C8B-B14F-4D97-AF65-F5344CB8AC3E}">
        <p14:creationId xmlns:p14="http://schemas.microsoft.com/office/powerpoint/2010/main" val="3508083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C7F22-270E-1653-76D4-21E1BD431A0B}"/>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B720BF4B-03FB-8008-ACEE-C6A9F63BBFBD}"/>
              </a:ext>
            </a:extLst>
          </p:cNvPr>
          <p:cNvSpPr>
            <a:spLocks noGrp="1"/>
          </p:cNvSpPr>
          <p:nvPr>
            <p:ph idx="1"/>
          </p:nvPr>
        </p:nvSpPr>
        <p:spPr/>
        <p:txBody>
          <a:bodyPr>
            <a:normAutofit fontScale="70000" lnSpcReduction="20000"/>
          </a:bodyPr>
          <a:lstStyle/>
          <a:p>
            <a:r>
              <a:rPr lang="en-US" dirty="0"/>
              <a:t>My work is driven by a curiosity about the explanatory frameworks we use to establish and unpack subjectivity, especially in the context of difference (e.g. across forms of embodied, gendered, racialized or species difference) and the ways that we </a:t>
            </a:r>
            <a:r>
              <a:rPr lang="en-US" dirty="0" err="1"/>
              <a:t>theorise</a:t>
            </a:r>
            <a:r>
              <a:rPr lang="en-US" dirty="0"/>
              <a:t> subjectivity.</a:t>
            </a:r>
          </a:p>
          <a:p>
            <a:r>
              <a:rPr lang="en-US" dirty="0"/>
              <a:t>Phenomenology presses us to start with and linger upon the various ways subjectivity is experienced internally from inside. It then moves on quickly to anticipate the ways that we compose one another through acts of grace, violence, apprehension and rumination. This grants us a self-conscious account of the limits to our abilities to observe the experience of </a:t>
            </a:r>
            <a:r>
              <a:rPr lang="en-US" i="1" dirty="0"/>
              <a:t>the other</a:t>
            </a:r>
            <a:r>
              <a:rPr lang="en-US" dirty="0"/>
              <a:t>.</a:t>
            </a:r>
            <a:endParaRPr lang="en-US" i="1" dirty="0"/>
          </a:p>
          <a:p>
            <a:r>
              <a:rPr lang="en-US" dirty="0"/>
              <a:t>In terms of discarded features of subjectivity, this also takes us into spaces of religious experience and spiritual ontologies, not just whether religion has measurable impacts on wellbeing, but also on whether it can be seen to carry us into unique rhetorical domains in understanding “mental illness” and neurodivergence.</a:t>
            </a:r>
          </a:p>
          <a:p>
            <a:r>
              <a:rPr lang="en-US" dirty="0"/>
              <a:t>“In avoiding the eyes of ­ others, I am indeed missing out on ­things. In this regard, researchers are right: there is much that I do not learn or experience when I avert my eyes. And yet—­ there is much that I do learn, do experience, do feel and intimate and express and attract and repel. I might not know or recognize your face, but I know your scent, what you wore last Thursday, the exact date on which we first met, the rhythm of your pace, the resting cut of your hair against your shoulder, the pulsing force field of the space between our bodies. ­ There are intimacies and knowledges that exceed the eye-­ to-­ eye, that exceed the I-­ to-­ I. We might call this the ga(y)ze, the queering of field, reference, and looking... What is </a:t>
            </a:r>
            <a:r>
              <a:rPr lang="en-US" dirty="0" err="1"/>
              <a:t>neuroqueer</a:t>
            </a:r>
            <a:r>
              <a:rPr lang="en-US" dirty="0"/>
              <a:t> referentiality? If we disregard spectra and poles, how else might we index and disorient our relations? How to queer us and them?” (Yergeau, 211-212)</a:t>
            </a:r>
          </a:p>
        </p:txBody>
      </p:sp>
    </p:spTree>
    <p:extLst>
      <p:ext uri="{BB962C8B-B14F-4D97-AF65-F5344CB8AC3E}">
        <p14:creationId xmlns:p14="http://schemas.microsoft.com/office/powerpoint/2010/main" val="192612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AFC5F-6607-B1ED-782F-EF9E0C76D96B}"/>
              </a:ext>
            </a:extLst>
          </p:cNvPr>
          <p:cNvSpPr>
            <a:spLocks noGrp="1"/>
          </p:cNvSpPr>
          <p:nvPr>
            <p:ph type="title"/>
          </p:nvPr>
        </p:nvSpPr>
        <p:spPr/>
        <p:txBody>
          <a:bodyPr/>
          <a:lstStyle/>
          <a:p>
            <a:r>
              <a:rPr lang="en-US" dirty="0"/>
              <a:t>POSSIBILITIES FOR THE Research NETWORK?</a:t>
            </a:r>
          </a:p>
        </p:txBody>
      </p:sp>
      <p:sp>
        <p:nvSpPr>
          <p:cNvPr id="3" name="Content Placeholder 2">
            <a:extLst>
              <a:ext uri="{FF2B5EF4-FFF2-40B4-BE49-F238E27FC236}">
                <a16:creationId xmlns:a16="http://schemas.microsoft.com/office/drawing/2014/main" id="{8BEB5539-C94D-21EA-FAC0-3BA233688C16}"/>
              </a:ext>
            </a:extLst>
          </p:cNvPr>
          <p:cNvSpPr>
            <a:spLocks noGrp="1"/>
          </p:cNvSpPr>
          <p:nvPr>
            <p:ph idx="1"/>
          </p:nvPr>
        </p:nvSpPr>
        <p:spPr>
          <a:xfrm>
            <a:off x="239487" y="2221992"/>
            <a:ext cx="11152414" cy="3739896"/>
          </a:xfrm>
        </p:spPr>
        <p:txBody>
          <a:bodyPr>
            <a:normAutofit fontScale="85000" lnSpcReduction="10000"/>
          </a:bodyPr>
          <a:lstStyle/>
          <a:p>
            <a:pPr marL="0" indent="0">
              <a:buNone/>
            </a:pPr>
            <a:r>
              <a:rPr lang="en-US" dirty="0"/>
              <a:t>Collaborative phenomenological / ethnographic inquiry (constructive philosophy + qualitative) into </a:t>
            </a:r>
          </a:p>
          <a:p>
            <a:r>
              <a:rPr lang="en-US" dirty="0"/>
              <a:t>Reshaping clinical autism definitions in light of self-diagnosis and trans-diagnostic discoveries</a:t>
            </a:r>
          </a:p>
          <a:p>
            <a:r>
              <a:rPr lang="en-US" dirty="0"/>
              <a:t>Phenomenological subjectivity as it surfaces in lay knowledge and self-construction of autistic identity, esp. in relation to self-diagnosis, popular culture, subculture and “worldbuilding”</a:t>
            </a:r>
          </a:p>
          <a:p>
            <a:r>
              <a:rPr lang="en-US" dirty="0"/>
              <a:t>Complex and liminal subjectivity </a:t>
            </a:r>
            <a:r>
              <a:rPr lang="en-US" dirty="0" err="1"/>
              <a:t>wrt</a:t>
            </a:r>
            <a:r>
              <a:rPr lang="en-US" dirty="0"/>
              <a:t>/ concealed, layered or ineffable personal identities: unmasking and navigating camouflaging as an adult (phenomenological question: do we have access to ourselves, and if we do not… how might this awareness reshape the way we think about clinical and experimental approaches to autism research)</a:t>
            </a:r>
          </a:p>
          <a:p>
            <a:r>
              <a:rPr lang="en-US" dirty="0"/>
              <a:t>Autistic spirituality, esp. in light of self-fashioned spiritualities, new religious movements, autistic semiotics, especially in the lives of autistic carers and autistic professionals (e.g. psychologists, pastors, social workers)</a:t>
            </a:r>
          </a:p>
          <a:p>
            <a:r>
              <a:rPr lang="en-US" dirty="0"/>
              <a:t>Pluralistic framings of autism seen in historical theology of disability esp. in Islam, Christianity and Buddhism</a:t>
            </a:r>
          </a:p>
          <a:p>
            <a:endParaRPr lang="en-US" dirty="0"/>
          </a:p>
        </p:txBody>
      </p:sp>
    </p:spTree>
    <p:extLst>
      <p:ext uri="{BB962C8B-B14F-4D97-AF65-F5344CB8AC3E}">
        <p14:creationId xmlns:p14="http://schemas.microsoft.com/office/powerpoint/2010/main" val="154036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792FB-A094-103C-1ED3-3E8CE76DC04D}"/>
              </a:ext>
            </a:extLst>
          </p:cNvPr>
          <p:cNvSpPr>
            <a:spLocks noGrp="1"/>
          </p:cNvSpPr>
          <p:nvPr>
            <p:ph type="ctrTitle"/>
          </p:nvPr>
        </p:nvSpPr>
        <p:spPr>
          <a:xfrm>
            <a:off x="8399165" y="1361440"/>
            <a:ext cx="3324281" cy="2694640"/>
          </a:xfrm>
        </p:spPr>
        <p:txBody>
          <a:bodyPr anchor="b">
            <a:normAutofit/>
          </a:bodyPr>
          <a:lstStyle/>
          <a:p>
            <a:pPr>
              <a:lnSpc>
                <a:spcPct val="90000"/>
              </a:lnSpc>
            </a:pPr>
            <a:r>
              <a:rPr lang="en-US" sz="4400" dirty="0"/>
              <a:t>Can Autistic persons be known?</a:t>
            </a:r>
          </a:p>
        </p:txBody>
      </p:sp>
      <p:sp>
        <p:nvSpPr>
          <p:cNvPr id="3" name="Subtitle 2">
            <a:extLst>
              <a:ext uri="{FF2B5EF4-FFF2-40B4-BE49-F238E27FC236}">
                <a16:creationId xmlns:a16="http://schemas.microsoft.com/office/drawing/2014/main" id="{C5D3425B-6852-E06A-33B8-A2AC1793164E}"/>
              </a:ext>
            </a:extLst>
          </p:cNvPr>
          <p:cNvSpPr>
            <a:spLocks noGrp="1"/>
          </p:cNvSpPr>
          <p:nvPr>
            <p:ph type="subTitle" idx="1"/>
          </p:nvPr>
        </p:nvSpPr>
        <p:spPr>
          <a:xfrm>
            <a:off x="8399165" y="4271284"/>
            <a:ext cx="3060701" cy="1923776"/>
          </a:xfrm>
        </p:spPr>
        <p:txBody>
          <a:bodyPr anchor="t">
            <a:normAutofit fontScale="70000" lnSpcReduction="20000"/>
          </a:bodyPr>
          <a:lstStyle/>
          <a:p>
            <a:r>
              <a:rPr lang="en-US" sz="2600" dirty="0"/>
              <a:t>A phenomenological query by an unconventionally autistic philosopher</a:t>
            </a:r>
          </a:p>
          <a:p>
            <a:endParaRPr lang="en-US" dirty="0"/>
          </a:p>
          <a:p>
            <a:r>
              <a:rPr lang="en-US" sz="1500" dirty="0"/>
              <a:t>Jeremy H. Kidwell</a:t>
            </a:r>
          </a:p>
          <a:p>
            <a:r>
              <a:rPr lang="en-US" sz="1500" dirty="0"/>
              <a:t>10 June 0002025</a:t>
            </a:r>
          </a:p>
        </p:txBody>
      </p:sp>
      <p:pic>
        <p:nvPicPr>
          <p:cNvPr id="4" name="Picture 3">
            <a:extLst>
              <a:ext uri="{FF2B5EF4-FFF2-40B4-BE49-F238E27FC236}">
                <a16:creationId xmlns:a16="http://schemas.microsoft.com/office/drawing/2014/main" id="{C69E1A37-0499-3D9B-FA32-DE9CD26CC1F1}"/>
              </a:ext>
            </a:extLst>
          </p:cNvPr>
          <p:cNvPicPr>
            <a:picLocks noChangeAspect="1"/>
          </p:cNvPicPr>
          <p:nvPr/>
        </p:nvPicPr>
        <p:blipFill>
          <a:blip r:embed="rId2"/>
          <a:srcRect l="3023" r="6601"/>
          <a:stretch>
            <a:fillRect/>
          </a:stretch>
        </p:blipFill>
        <p:spPr>
          <a:xfrm>
            <a:off x="1137687" y="723900"/>
            <a:ext cx="6838491" cy="5410200"/>
          </a:xfrm>
          <a:prstGeom prst="rect">
            <a:avLst/>
          </a:prstGeom>
        </p:spPr>
      </p:pic>
      <p:cxnSp>
        <p:nvCxnSpPr>
          <p:cNvPr id="22" name="Straight Connector 21">
            <a:extLst>
              <a:ext uri="{FF2B5EF4-FFF2-40B4-BE49-F238E27FC236}">
                <a16:creationId xmlns:a16="http://schemas.microsoft.com/office/drawing/2014/main" id="{F7491F31-6557-2984-60B7-24907747D8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82959" y="662940"/>
            <a:ext cx="0" cy="55321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277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5F7DC-65E9-A817-B5E9-ADFE124D0ECF}"/>
              </a:ext>
            </a:extLst>
          </p:cNvPr>
          <p:cNvSpPr>
            <a:spLocks noGrp="1"/>
          </p:cNvSpPr>
          <p:nvPr>
            <p:ph type="title"/>
          </p:nvPr>
        </p:nvSpPr>
        <p:spPr/>
        <p:txBody>
          <a:bodyPr/>
          <a:lstStyle/>
          <a:p>
            <a:r>
              <a:rPr lang="en-US" dirty="0"/>
              <a:t>Constructing Autistic subjectivity</a:t>
            </a:r>
          </a:p>
        </p:txBody>
      </p:sp>
      <p:pic>
        <p:nvPicPr>
          <p:cNvPr id="7" name="Picture 6" descr="A book cover with blue and white text&#10;&#10;AI-generated content may be incorrect.">
            <a:extLst>
              <a:ext uri="{FF2B5EF4-FFF2-40B4-BE49-F238E27FC236}">
                <a16:creationId xmlns:a16="http://schemas.microsoft.com/office/drawing/2014/main" id="{F8F848D0-67D7-A7BD-4014-90FE042A5228}"/>
              </a:ext>
            </a:extLst>
          </p:cNvPr>
          <p:cNvPicPr>
            <a:picLocks noChangeAspect="1"/>
          </p:cNvPicPr>
          <p:nvPr/>
        </p:nvPicPr>
        <p:blipFill>
          <a:blip r:embed="rId2"/>
          <a:stretch>
            <a:fillRect/>
          </a:stretch>
        </p:blipFill>
        <p:spPr>
          <a:xfrm>
            <a:off x="527435" y="1800225"/>
            <a:ext cx="2526525" cy="3789788"/>
          </a:xfrm>
          <a:prstGeom prst="rect">
            <a:avLst/>
          </a:prstGeom>
        </p:spPr>
      </p:pic>
      <p:pic>
        <p:nvPicPr>
          <p:cNvPr id="5" name="Picture 4" descr="A person with purple hair wearing glasses&#10;&#10;AI-generated content may be incorrect.">
            <a:extLst>
              <a:ext uri="{FF2B5EF4-FFF2-40B4-BE49-F238E27FC236}">
                <a16:creationId xmlns:a16="http://schemas.microsoft.com/office/drawing/2014/main" id="{D90C74EB-F4B6-F2DE-7336-354A2891DEA8}"/>
              </a:ext>
            </a:extLst>
          </p:cNvPr>
          <p:cNvPicPr>
            <a:picLocks noChangeAspect="1"/>
          </p:cNvPicPr>
          <p:nvPr/>
        </p:nvPicPr>
        <p:blipFill>
          <a:blip r:embed="rId3"/>
          <a:stretch>
            <a:fillRect/>
          </a:stretch>
        </p:blipFill>
        <p:spPr>
          <a:xfrm>
            <a:off x="1794032" y="4318425"/>
            <a:ext cx="2163195" cy="2163195"/>
          </a:xfrm>
          <a:prstGeom prst="rect">
            <a:avLst/>
          </a:prstGeom>
        </p:spPr>
      </p:pic>
      <p:pic>
        <p:nvPicPr>
          <p:cNvPr id="11" name="Picture 10" descr="A person standing in front of a wall of art&#10;&#10;AI-generated content may be incorrect.">
            <a:extLst>
              <a:ext uri="{FF2B5EF4-FFF2-40B4-BE49-F238E27FC236}">
                <a16:creationId xmlns:a16="http://schemas.microsoft.com/office/drawing/2014/main" id="{8B5B8F35-868D-7BC0-E848-EC456F83190E}"/>
              </a:ext>
            </a:extLst>
          </p:cNvPr>
          <p:cNvPicPr>
            <a:picLocks noChangeAspect="1"/>
          </p:cNvPicPr>
          <p:nvPr/>
        </p:nvPicPr>
        <p:blipFill>
          <a:blip r:embed="rId4"/>
          <a:stretch>
            <a:fillRect/>
          </a:stretch>
        </p:blipFill>
        <p:spPr>
          <a:xfrm>
            <a:off x="7464023" y="3128925"/>
            <a:ext cx="3564750" cy="3564750"/>
          </a:xfrm>
          <a:prstGeom prst="rect">
            <a:avLst/>
          </a:prstGeom>
        </p:spPr>
      </p:pic>
      <p:pic>
        <p:nvPicPr>
          <p:cNvPr id="9" name="Picture 8" descr="A book cover with a profile of a person's head with birds&#10;&#10;AI-generated content may be incorrect.">
            <a:extLst>
              <a:ext uri="{FF2B5EF4-FFF2-40B4-BE49-F238E27FC236}">
                <a16:creationId xmlns:a16="http://schemas.microsoft.com/office/drawing/2014/main" id="{106E1710-70AE-C371-8821-C81E07C8E6E8}"/>
              </a:ext>
            </a:extLst>
          </p:cNvPr>
          <p:cNvPicPr>
            <a:picLocks noChangeAspect="1"/>
          </p:cNvPicPr>
          <p:nvPr/>
        </p:nvPicPr>
        <p:blipFill>
          <a:blip r:embed="rId5"/>
          <a:stretch>
            <a:fillRect/>
          </a:stretch>
        </p:blipFill>
        <p:spPr>
          <a:xfrm>
            <a:off x="9671505" y="2003559"/>
            <a:ext cx="2453820" cy="3789788"/>
          </a:xfrm>
          <a:prstGeom prst="rect">
            <a:avLst/>
          </a:prstGeom>
        </p:spPr>
      </p:pic>
      <p:pic>
        <p:nvPicPr>
          <p:cNvPr id="15" name="Picture 14" descr="A book cover of a person&#10;&#10;AI-generated content may be incorrect.">
            <a:extLst>
              <a:ext uri="{FF2B5EF4-FFF2-40B4-BE49-F238E27FC236}">
                <a16:creationId xmlns:a16="http://schemas.microsoft.com/office/drawing/2014/main" id="{D7A18754-73FF-4494-2FDA-6EB48D80E74D}"/>
              </a:ext>
            </a:extLst>
          </p:cNvPr>
          <p:cNvPicPr>
            <a:picLocks noChangeAspect="1"/>
          </p:cNvPicPr>
          <p:nvPr/>
        </p:nvPicPr>
        <p:blipFill>
          <a:blip r:embed="rId6"/>
          <a:stretch>
            <a:fillRect/>
          </a:stretch>
        </p:blipFill>
        <p:spPr>
          <a:xfrm>
            <a:off x="5053779" y="1800225"/>
            <a:ext cx="2323644" cy="3564750"/>
          </a:xfrm>
          <a:prstGeom prst="rect">
            <a:avLst/>
          </a:prstGeom>
        </p:spPr>
      </p:pic>
      <p:pic>
        <p:nvPicPr>
          <p:cNvPr id="13" name="Picture 12" descr="A person in a blue suit&#10;&#10;AI-generated content may be incorrect.">
            <a:extLst>
              <a:ext uri="{FF2B5EF4-FFF2-40B4-BE49-F238E27FC236}">
                <a16:creationId xmlns:a16="http://schemas.microsoft.com/office/drawing/2014/main" id="{36FE5A98-0880-4E03-A2A0-BFBFDF4834E1}"/>
              </a:ext>
            </a:extLst>
          </p:cNvPr>
          <p:cNvPicPr>
            <a:picLocks noChangeAspect="1"/>
          </p:cNvPicPr>
          <p:nvPr/>
        </p:nvPicPr>
        <p:blipFill>
          <a:blip r:embed="rId7"/>
          <a:stretch>
            <a:fillRect/>
          </a:stretch>
        </p:blipFill>
        <p:spPr>
          <a:xfrm>
            <a:off x="4158779" y="4314825"/>
            <a:ext cx="2056822" cy="2543175"/>
          </a:xfrm>
          <a:prstGeom prst="rect">
            <a:avLst/>
          </a:prstGeom>
        </p:spPr>
      </p:pic>
    </p:spTree>
    <p:extLst>
      <p:ext uri="{BB962C8B-B14F-4D97-AF65-F5344CB8AC3E}">
        <p14:creationId xmlns:p14="http://schemas.microsoft.com/office/powerpoint/2010/main" val="315135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A63D61-87A8-CEF4-04C6-253E377940AA}"/>
              </a:ext>
            </a:extLst>
          </p:cNvPr>
          <p:cNvSpPr>
            <a:spLocks noGrp="1"/>
          </p:cNvSpPr>
          <p:nvPr>
            <p:ph type="title"/>
          </p:nvPr>
        </p:nvSpPr>
        <p:spPr>
          <a:xfrm>
            <a:off x="704088" y="914400"/>
            <a:ext cx="5195889" cy="1316736"/>
          </a:xfrm>
        </p:spPr>
        <p:txBody>
          <a:bodyPr>
            <a:normAutofit/>
          </a:bodyPr>
          <a:lstStyle/>
          <a:p>
            <a:pPr>
              <a:lnSpc>
                <a:spcPct val="90000"/>
              </a:lnSpc>
            </a:pPr>
            <a:r>
              <a:rPr lang="en-US" sz="3100"/>
              <a:t>Neuro-minorities remain A theoretical Outlier</a:t>
            </a:r>
          </a:p>
        </p:txBody>
      </p:sp>
      <p:cxnSp>
        <p:nvCxnSpPr>
          <p:cNvPr id="20" name="Straight Connector 19">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50CB40-F359-2B70-E301-7F105B6C40F8}"/>
              </a:ext>
            </a:extLst>
          </p:cNvPr>
          <p:cNvSpPr>
            <a:spLocks noGrp="1"/>
          </p:cNvSpPr>
          <p:nvPr>
            <p:ph idx="1"/>
          </p:nvPr>
        </p:nvSpPr>
        <p:spPr>
          <a:xfrm>
            <a:off x="704088" y="2231136"/>
            <a:ext cx="5195889" cy="3931920"/>
          </a:xfrm>
        </p:spPr>
        <p:txBody>
          <a:bodyPr>
            <a:normAutofit fontScale="70000" lnSpcReduction="20000"/>
          </a:bodyPr>
          <a:lstStyle/>
          <a:p>
            <a:r>
              <a:rPr lang="en-US" dirty="0"/>
              <a:t>Imagine if constructions of the feminine subject were drawn by male observers…</a:t>
            </a:r>
          </a:p>
          <a:p>
            <a:r>
              <a:rPr lang="en-US" dirty="0"/>
              <a:t>Constructions of the Black subject by white observers…</a:t>
            </a:r>
          </a:p>
          <a:p>
            <a:r>
              <a:rPr lang="en-US" dirty="0"/>
              <a:t>Constructions of queer subjectivity by straight observers…</a:t>
            </a:r>
          </a:p>
          <a:p>
            <a:r>
              <a:rPr lang="en-US" dirty="0"/>
              <a:t>Constructions of deaf subjectivity by hearers </a:t>
            </a:r>
            <a:br>
              <a:rPr lang="en-US" dirty="0"/>
            </a:br>
            <a:r>
              <a:rPr lang="en-US" dirty="0"/>
              <a:t>(check out “Deaf President Now!”)</a:t>
            </a:r>
          </a:p>
          <a:p>
            <a:r>
              <a:rPr lang="en-US" dirty="0"/>
              <a:t>But one finds ongoing skepticism about so-called “self-diagnosis”</a:t>
            </a:r>
          </a:p>
          <a:p>
            <a:r>
              <a:rPr lang="en-US" dirty="0"/>
              <a:t>By and large theoretical conceptions of autistic subjectivity are written by or adjudicated by non-autistic scholars (assisted by non-scholar reference panels), caregivers and mental health professionals</a:t>
            </a:r>
          </a:p>
          <a:p>
            <a:r>
              <a:rPr lang="en-US" dirty="0"/>
              <a:t>There’s a huge opportunity for trans-disciplinary collaborative research into self-fashioning and complex </a:t>
            </a:r>
            <a:r>
              <a:rPr lang="en-US" dirty="0" err="1"/>
              <a:t>identies</a:t>
            </a:r>
            <a:r>
              <a:rPr lang="en-US" dirty="0"/>
              <a:t>!</a:t>
            </a:r>
          </a:p>
        </p:txBody>
      </p:sp>
      <p:pic>
        <p:nvPicPr>
          <p:cNvPr id="5" name="Picture 4" descr="3D art of a person">
            <a:extLst>
              <a:ext uri="{FF2B5EF4-FFF2-40B4-BE49-F238E27FC236}">
                <a16:creationId xmlns:a16="http://schemas.microsoft.com/office/drawing/2014/main" id="{42FE0FC5-D30A-1D5C-2431-D9699AC0B044}"/>
              </a:ext>
            </a:extLst>
          </p:cNvPr>
          <p:cNvPicPr>
            <a:picLocks noChangeAspect="1"/>
          </p:cNvPicPr>
          <p:nvPr/>
        </p:nvPicPr>
        <p:blipFill>
          <a:blip r:embed="rId2"/>
          <a:srcRect r="15846"/>
          <a:stretch>
            <a:fillRect/>
          </a:stretch>
        </p:blipFill>
        <p:spPr>
          <a:xfrm>
            <a:off x="6420752" y="-1"/>
            <a:ext cx="5771248" cy="6857999"/>
          </a:xfrm>
          <a:prstGeom prst="rect">
            <a:avLst/>
          </a:prstGeom>
        </p:spPr>
      </p:pic>
    </p:spTree>
    <p:extLst>
      <p:ext uri="{BB962C8B-B14F-4D97-AF65-F5344CB8AC3E}">
        <p14:creationId xmlns:p14="http://schemas.microsoft.com/office/powerpoint/2010/main" val="3094633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837A6-BA3C-0829-58E5-51170EE25B7E}"/>
              </a:ext>
            </a:extLst>
          </p:cNvPr>
          <p:cNvSpPr>
            <a:spLocks noGrp="1"/>
          </p:cNvSpPr>
          <p:nvPr>
            <p:ph type="title"/>
          </p:nvPr>
        </p:nvSpPr>
        <p:spPr/>
        <p:txBody>
          <a:bodyPr>
            <a:normAutofit/>
          </a:bodyPr>
          <a:lstStyle/>
          <a:p>
            <a:r>
              <a:rPr lang="en-US" dirty="0"/>
              <a:t>Autism Studies and Phenomenology</a:t>
            </a:r>
          </a:p>
        </p:txBody>
      </p:sp>
      <p:sp>
        <p:nvSpPr>
          <p:cNvPr id="3" name="Content Placeholder 2">
            <a:extLst>
              <a:ext uri="{FF2B5EF4-FFF2-40B4-BE49-F238E27FC236}">
                <a16:creationId xmlns:a16="http://schemas.microsoft.com/office/drawing/2014/main" id="{00B63378-F31E-0014-83B8-C6E66D8BB80E}"/>
              </a:ext>
            </a:extLst>
          </p:cNvPr>
          <p:cNvSpPr>
            <a:spLocks noGrp="1"/>
          </p:cNvSpPr>
          <p:nvPr>
            <p:ph idx="1"/>
          </p:nvPr>
        </p:nvSpPr>
        <p:spPr/>
        <p:txBody>
          <a:bodyPr>
            <a:normAutofit fontScale="70000" lnSpcReduction="20000"/>
          </a:bodyPr>
          <a:lstStyle/>
          <a:p>
            <a:r>
              <a:rPr lang="en-US" dirty="0"/>
              <a:t>Zahavi, Dan (2001). “Beyond Empathy: Phenomenological Approaches to Intersubjectivity,” Journal of Consciousness Studies, 8, No. 5–7, 2001, pp. 151–67.</a:t>
            </a:r>
          </a:p>
          <a:p>
            <a:r>
              <a:rPr lang="en-US" dirty="0"/>
              <a:t>Zahavi, D., &amp; Parnas, J. (2003). Conceptual problems in infantile autism research: Why cognitive science needs phenomenology. Journal of Consciousness Studies, 10(9–10), 53–71.</a:t>
            </a:r>
          </a:p>
          <a:p>
            <a:r>
              <a:rPr lang="en-US" dirty="0"/>
              <a:t>Gallagher, S. (2004). Understanding interpersonal problems in autism: Interaction theory as an alternative to theory of mind philosophy. Philosophy, Psychiatry, &amp; Psychology, 11(3), 199–217. </a:t>
            </a:r>
            <a:r>
              <a:rPr lang="en-US" dirty="0">
                <a:hlinkClick r:id="rId2"/>
              </a:rPr>
              <a:t>https://doi.org/10.1353/ppp.2004.0063</a:t>
            </a:r>
            <a:endParaRPr lang="en-US" dirty="0"/>
          </a:p>
          <a:p>
            <a:r>
              <a:rPr lang="en-US" dirty="0"/>
              <a:t>James Aho and Kevin Aho, Body Matters: A Phenomenology of Sickness, Disease, and Illness, (Lexington Books, 2008).</a:t>
            </a:r>
          </a:p>
          <a:p>
            <a:r>
              <a:rPr lang="en-US" dirty="0"/>
              <a:t>Thomas Fuchs, “Subjectivity and Intersubjectivity in Psychiatric Diagnosis,” Psychopathology 4 (2010): 268-274.</a:t>
            </a:r>
          </a:p>
          <a:p>
            <a:r>
              <a:rPr lang="en-US" dirty="0"/>
              <a:t>Zahavi, D. (2010). Complexities of self. Autism, 14(5), 547–551. https://</a:t>
            </a:r>
            <a:r>
              <a:rPr lang="en-US" dirty="0" err="1"/>
              <a:t>doi.org</a:t>
            </a:r>
            <a:r>
              <a:rPr lang="en-US" dirty="0"/>
              <a:t>/10.1177/1362361310370040.</a:t>
            </a:r>
          </a:p>
          <a:p>
            <a:r>
              <a:rPr lang="en-US" dirty="0"/>
              <a:t>Maria Nilsson, Peter Handest, Lena Nylander, Lennart Pedersen, Jessica Carlsson, and Sidse Arnfred, “Arguments for a Phenomenologically Informed Clinical Approach to Autism Spectrum Disorder,” Psychopathology 3 (2019): 153-160.</a:t>
            </a:r>
          </a:p>
          <a:p>
            <a:r>
              <a:rPr lang="en-US" dirty="0"/>
              <a:t>Jonathan Green and Nicola Shaughnessy, “Autistic phenomenology: past, present, and potential future,” Frontiers in Psychology  (2023), vol. 14: </a:t>
            </a:r>
            <a:r>
              <a:rPr lang="en-GB" dirty="0"/>
              <a:t>10.3389/fpsyg.2023.1287209</a:t>
            </a:r>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1144260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73296-C553-1624-1D3E-090E70CD5044}"/>
              </a:ext>
            </a:extLst>
          </p:cNvPr>
          <p:cNvSpPr>
            <a:spLocks noGrp="1"/>
          </p:cNvSpPr>
          <p:nvPr>
            <p:ph type="title"/>
          </p:nvPr>
        </p:nvSpPr>
        <p:spPr/>
        <p:txBody>
          <a:bodyPr/>
          <a:lstStyle/>
          <a:p>
            <a:r>
              <a:rPr lang="en-US" dirty="0"/>
              <a:t>Why Phenomenology?</a:t>
            </a:r>
          </a:p>
        </p:txBody>
      </p:sp>
      <p:sp>
        <p:nvSpPr>
          <p:cNvPr id="3" name="Content Placeholder 2">
            <a:extLst>
              <a:ext uri="{FF2B5EF4-FFF2-40B4-BE49-F238E27FC236}">
                <a16:creationId xmlns:a16="http://schemas.microsoft.com/office/drawing/2014/main" id="{E65E6DBE-2277-45ED-CB71-553FA1CBC3AC}"/>
              </a:ext>
            </a:extLst>
          </p:cNvPr>
          <p:cNvSpPr>
            <a:spLocks noGrp="1"/>
          </p:cNvSpPr>
          <p:nvPr>
            <p:ph idx="1"/>
          </p:nvPr>
        </p:nvSpPr>
        <p:spPr/>
        <p:txBody>
          <a:bodyPr>
            <a:normAutofit fontScale="92500" lnSpcReduction="20000"/>
          </a:bodyPr>
          <a:lstStyle/>
          <a:p>
            <a:r>
              <a:rPr lang="en-US" dirty="0"/>
              <a:t>A philosophical method that investigates the structures of consciousness as they are lived and experienced from the first-person perspective. </a:t>
            </a:r>
            <a:r>
              <a:rPr lang="en-GB" dirty="0"/>
              <a:t>It theorizes subjectivity not as an isolated interiority but as the dynamic horizon through which phenomena are disclosed, shaped by intentionality, embodiment, and temporality.</a:t>
            </a:r>
            <a:r>
              <a:rPr lang="en-US" dirty="0"/>
              <a:t> </a:t>
            </a:r>
          </a:p>
          <a:p>
            <a:r>
              <a:rPr lang="en-US" dirty="0"/>
              <a:t>Autism, schizophrenia and other “disorders of the mind” conceived as a “loss of self and the world” (Needleman, 1968, p. 388)</a:t>
            </a:r>
          </a:p>
          <a:p>
            <a:r>
              <a:rPr lang="en-US" dirty="0"/>
              <a:t>This focus on bottom-up empirical definitions from inside the self foregrounds lived experience and pays very close attention to the complexities of how we can connect across the lived experiences of others in intersubjective ways. </a:t>
            </a:r>
          </a:p>
          <a:p>
            <a:r>
              <a:rPr lang="en-US" dirty="0"/>
              <a:t>Only recently applied to mental health, disability, animal studies, etc. (cf. critical phenomenology)</a:t>
            </a:r>
          </a:p>
          <a:p>
            <a:r>
              <a:rPr lang="en-US" dirty="0"/>
              <a:t>Not hostile to bio-psycho-medical theory and outsider perspectives (cf. neo-phenomenology)</a:t>
            </a:r>
          </a:p>
        </p:txBody>
      </p:sp>
    </p:spTree>
    <p:extLst>
      <p:ext uri="{BB962C8B-B14F-4D97-AF65-F5344CB8AC3E}">
        <p14:creationId xmlns:p14="http://schemas.microsoft.com/office/powerpoint/2010/main" val="2308746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E03C-C29B-1007-211B-66B3C0363C38}"/>
              </a:ext>
            </a:extLst>
          </p:cNvPr>
          <p:cNvSpPr>
            <a:spLocks noGrp="1"/>
          </p:cNvSpPr>
          <p:nvPr>
            <p:ph type="title"/>
          </p:nvPr>
        </p:nvSpPr>
        <p:spPr/>
        <p:txBody>
          <a:bodyPr/>
          <a:lstStyle/>
          <a:p>
            <a:r>
              <a:rPr lang="en-US" dirty="0" err="1"/>
              <a:t>Korper</a:t>
            </a:r>
            <a:r>
              <a:rPr lang="en-US" dirty="0"/>
              <a:t> / Leib</a:t>
            </a:r>
          </a:p>
        </p:txBody>
      </p:sp>
      <p:sp>
        <p:nvSpPr>
          <p:cNvPr id="3" name="Content Placeholder 2">
            <a:extLst>
              <a:ext uri="{FF2B5EF4-FFF2-40B4-BE49-F238E27FC236}">
                <a16:creationId xmlns:a16="http://schemas.microsoft.com/office/drawing/2014/main" id="{A17673D9-7E44-D12F-6217-E91A2C7EC5FF}"/>
              </a:ext>
            </a:extLst>
          </p:cNvPr>
          <p:cNvSpPr>
            <a:spLocks noGrp="1"/>
          </p:cNvSpPr>
          <p:nvPr>
            <p:ph idx="1"/>
          </p:nvPr>
        </p:nvSpPr>
        <p:spPr/>
        <p:txBody>
          <a:bodyPr>
            <a:normAutofit fontScale="92500" lnSpcReduction="20000"/>
          </a:bodyPr>
          <a:lstStyle/>
          <a:p>
            <a:r>
              <a:rPr lang="en-US" dirty="0"/>
              <a:t>When it comes to describing the structures of our everyday perceptions, </a:t>
            </a:r>
            <a:r>
              <a:rPr lang="en-US" dirty="0" err="1"/>
              <a:t>phenenologists</a:t>
            </a:r>
            <a:r>
              <a:rPr lang="en-US" dirty="0"/>
              <a:t> starting with Edmund Husserl (1859-1938) describe embodiment as consisting of two ways of thinking: using the almost-but-not-quite synonymous German terms </a:t>
            </a:r>
            <a:r>
              <a:rPr lang="en-US" i="1" dirty="0" err="1"/>
              <a:t>korper</a:t>
            </a:r>
            <a:r>
              <a:rPr lang="en-US" dirty="0"/>
              <a:t> and </a:t>
            </a:r>
            <a:r>
              <a:rPr lang="en-US" i="1" dirty="0" err="1"/>
              <a:t>leib</a:t>
            </a:r>
            <a:r>
              <a:rPr lang="en-US" dirty="0"/>
              <a:t>. </a:t>
            </a:r>
          </a:p>
          <a:p>
            <a:r>
              <a:rPr lang="en-US" dirty="0"/>
              <a:t>The two concepts refer, as </a:t>
            </a:r>
            <a:r>
              <a:rPr lang="en-US" dirty="0" err="1"/>
              <a:t>Slatman</a:t>
            </a:r>
            <a:r>
              <a:rPr lang="en-US" dirty="0"/>
              <a:t> suggests, to "two different ways in which a person’s body can appear (</a:t>
            </a:r>
            <a:r>
              <a:rPr lang="en-US" dirty="0" err="1"/>
              <a:t>erscheinen</a:t>
            </a:r>
            <a:r>
              <a:rPr lang="en-US" dirty="0"/>
              <a:t>).”</a:t>
            </a:r>
          </a:p>
          <a:p>
            <a:r>
              <a:rPr lang="en-US" dirty="0" err="1"/>
              <a:t>Korper</a:t>
            </a:r>
            <a:r>
              <a:rPr lang="en-US" dirty="0"/>
              <a:t> is the measurable body, the one that psychologists seek to describe with experiments. Our senses are usually associated with </a:t>
            </a:r>
            <a:r>
              <a:rPr lang="en-US" i="1" dirty="0" err="1"/>
              <a:t>korper</a:t>
            </a:r>
            <a:r>
              <a:rPr lang="en-US" dirty="0"/>
              <a:t>, along with other physical aspects of the body, such as muscles, bones, and sensory systems. </a:t>
            </a:r>
          </a:p>
          <a:p>
            <a:r>
              <a:rPr lang="en-US" dirty="0"/>
              <a:t>However, we can account for some perceptions as feelings, which locates them within </a:t>
            </a:r>
            <a:r>
              <a:rPr lang="en-US" i="1" dirty="0" err="1"/>
              <a:t>leib</a:t>
            </a:r>
            <a:r>
              <a:rPr lang="en-US" dirty="0"/>
              <a:t>, which is, "the body as a subject, a zero-point for perception and action"</a:t>
            </a:r>
            <a:endParaRPr lang="en-GB" dirty="0"/>
          </a:p>
          <a:p>
            <a:r>
              <a:rPr lang="en-GB" i="1" dirty="0"/>
              <a:t>50 Concepts for a Critical Phenomenology</a:t>
            </a:r>
            <a:r>
              <a:rPr lang="en-GB" dirty="0"/>
              <a:t>, (Northwestern University Press, 2020), p. 203.</a:t>
            </a:r>
          </a:p>
        </p:txBody>
      </p:sp>
    </p:spTree>
    <p:extLst>
      <p:ext uri="{BB962C8B-B14F-4D97-AF65-F5344CB8AC3E}">
        <p14:creationId xmlns:p14="http://schemas.microsoft.com/office/powerpoint/2010/main" val="284533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E3D34-D385-2202-0E0B-23160C95EB9A}"/>
              </a:ext>
            </a:extLst>
          </p:cNvPr>
          <p:cNvSpPr>
            <a:spLocks noGrp="1"/>
          </p:cNvSpPr>
          <p:nvPr>
            <p:ph type="title"/>
          </p:nvPr>
        </p:nvSpPr>
        <p:spPr/>
        <p:txBody>
          <a:bodyPr/>
          <a:lstStyle/>
          <a:p>
            <a:r>
              <a:rPr lang="en-US" dirty="0"/>
              <a:t>The ineffability of the self</a:t>
            </a:r>
          </a:p>
        </p:txBody>
      </p:sp>
      <p:sp>
        <p:nvSpPr>
          <p:cNvPr id="3" name="Content Placeholder 2">
            <a:extLst>
              <a:ext uri="{FF2B5EF4-FFF2-40B4-BE49-F238E27FC236}">
                <a16:creationId xmlns:a16="http://schemas.microsoft.com/office/drawing/2014/main" id="{0994F765-CBD7-10C2-F441-D59E4B8E71C3}"/>
              </a:ext>
            </a:extLst>
          </p:cNvPr>
          <p:cNvSpPr>
            <a:spLocks noGrp="1"/>
          </p:cNvSpPr>
          <p:nvPr>
            <p:ph idx="1"/>
          </p:nvPr>
        </p:nvSpPr>
        <p:spPr/>
        <p:txBody>
          <a:bodyPr>
            <a:normAutofit fontScale="92500" lnSpcReduction="10000"/>
          </a:bodyPr>
          <a:lstStyle/>
          <a:p>
            <a:r>
              <a:rPr lang="en-US" dirty="0"/>
              <a:t>We are coherent subjects, but cannot fully understand ourselves:</a:t>
            </a:r>
          </a:p>
          <a:p>
            <a:pPr lvl="1"/>
            <a:r>
              <a:rPr lang="en-US" dirty="0"/>
              <a:t>Psychoanalytic questions about whether individuals have access to unconscious part of ourselves (Freud, Lacan)</a:t>
            </a:r>
          </a:p>
          <a:p>
            <a:pPr lvl="1"/>
            <a:r>
              <a:rPr lang="en-US" dirty="0"/>
              <a:t>Hermeneutics highlights ways t</a:t>
            </a:r>
            <a:r>
              <a:rPr lang="en-GB" dirty="0"/>
              <a:t>he self is mediated through language, history, and interpretation, making it never fully transparent to itself</a:t>
            </a:r>
          </a:p>
          <a:p>
            <a:r>
              <a:rPr lang="en-US" dirty="0"/>
              <a:t>But if we could get past those barriers to self-understanding would we find a subjectivity that is coherent, stable or otherwise perspicacious?</a:t>
            </a:r>
          </a:p>
          <a:p>
            <a:pPr lvl="1"/>
            <a:r>
              <a:rPr lang="en-US" dirty="0"/>
              <a:t>Kierkegaard (and other existentialists) - the subject is opaque to itself because it is always in the process of becoming and is shaped by anxiety, freedom, and finitude.</a:t>
            </a:r>
          </a:p>
          <a:p>
            <a:pPr lvl="1"/>
            <a:r>
              <a:rPr lang="en-GB" dirty="0"/>
              <a:t>Marx, </a:t>
            </a:r>
            <a:r>
              <a:rPr lang="en-GB" dirty="0" err="1"/>
              <a:t>Focault</a:t>
            </a:r>
            <a:r>
              <a:rPr lang="en-GB" dirty="0"/>
              <a:t>, and Derrida: The subject is not a stable, autonomous entity but is constructed through discourse, power relations, and </a:t>
            </a:r>
            <a:r>
              <a:rPr lang="en-GB" dirty="0" err="1"/>
              <a:t>différance</a:t>
            </a:r>
            <a:r>
              <a:rPr lang="en-GB" dirty="0"/>
              <a:t>, as subjects we are </a:t>
            </a:r>
            <a:r>
              <a:rPr lang="en-GB" dirty="0" err="1"/>
              <a:t>decentered</a:t>
            </a:r>
            <a:r>
              <a:rPr lang="en-GB" dirty="0"/>
              <a:t> and fragmented, always constituted by forces beyond our control or full understanding</a:t>
            </a:r>
            <a:endParaRPr lang="en-US" dirty="0"/>
          </a:p>
        </p:txBody>
      </p:sp>
    </p:spTree>
    <p:extLst>
      <p:ext uri="{BB962C8B-B14F-4D97-AF65-F5344CB8AC3E}">
        <p14:creationId xmlns:p14="http://schemas.microsoft.com/office/powerpoint/2010/main" val="282712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8C4D8-79E9-5873-3EC6-21537B6070B3}"/>
              </a:ext>
            </a:extLst>
          </p:cNvPr>
          <p:cNvSpPr>
            <a:spLocks noGrp="1"/>
          </p:cNvSpPr>
          <p:nvPr>
            <p:ph type="title"/>
          </p:nvPr>
        </p:nvSpPr>
        <p:spPr/>
        <p:txBody>
          <a:bodyPr/>
          <a:lstStyle/>
          <a:p>
            <a:r>
              <a:rPr lang="en-US" dirty="0"/>
              <a:t>Ineffability and subjectivity</a:t>
            </a:r>
          </a:p>
        </p:txBody>
      </p:sp>
      <p:sp>
        <p:nvSpPr>
          <p:cNvPr id="3" name="Content Placeholder 2">
            <a:extLst>
              <a:ext uri="{FF2B5EF4-FFF2-40B4-BE49-F238E27FC236}">
                <a16:creationId xmlns:a16="http://schemas.microsoft.com/office/drawing/2014/main" id="{62C42501-420C-35A5-EE1A-15F4D88A729B}"/>
              </a:ext>
            </a:extLst>
          </p:cNvPr>
          <p:cNvSpPr>
            <a:spLocks noGrp="1"/>
          </p:cNvSpPr>
          <p:nvPr>
            <p:ph idx="1"/>
          </p:nvPr>
        </p:nvSpPr>
        <p:spPr/>
        <p:txBody>
          <a:bodyPr>
            <a:normAutofit fontScale="92500"/>
          </a:bodyPr>
          <a:lstStyle/>
          <a:p>
            <a:r>
              <a:rPr lang="en-US" dirty="0"/>
              <a:t>Quite a lot of autism research methodologically disregards more radical accounts of indeterminacy</a:t>
            </a:r>
          </a:p>
          <a:p>
            <a:r>
              <a:rPr lang="en-US" dirty="0"/>
              <a:t>Our everyday philosophies also tend to assume that we </a:t>
            </a:r>
            <a:r>
              <a:rPr lang="en-US" i="1" dirty="0"/>
              <a:t>can</a:t>
            </a:r>
            <a:r>
              <a:rPr lang="en-US" dirty="0"/>
              <a:t> know our fundamental selves, or that if they are obscure to us that we can engage in a process of self-discovery that will result in coherent or complete self-understanding</a:t>
            </a:r>
          </a:p>
          <a:p>
            <a:r>
              <a:rPr lang="en-US" dirty="0"/>
              <a:t>But in light of emerging trans-diagnostic discoveries and questions about the coherence of our clinical definitions of autism, there are opportunities to reconstitute</a:t>
            </a:r>
          </a:p>
          <a:p>
            <a:r>
              <a:rPr lang="en-US" dirty="0"/>
              <a:t>But also the pragmatic task, the quest to know oneself is a key part of ethics. Can we affirm it as valid even if the </a:t>
            </a:r>
            <a:r>
              <a:rPr lang="en-US" dirty="0" err="1"/>
              <a:t>camoflauged</a:t>
            </a:r>
            <a:r>
              <a:rPr lang="en-US" dirty="0"/>
              <a:t> and traumatized self remains obscured under layers of trained non-authentic </a:t>
            </a:r>
            <a:r>
              <a:rPr lang="en-US" dirty="0" err="1"/>
              <a:t>behaviour</a:t>
            </a:r>
            <a:r>
              <a:rPr lang="en-US" dirty="0"/>
              <a:t>? And what consequences does this have for ethics and clinical research into autistic experience and wellbeing?</a:t>
            </a:r>
          </a:p>
        </p:txBody>
      </p:sp>
    </p:spTree>
    <p:extLst>
      <p:ext uri="{BB962C8B-B14F-4D97-AF65-F5344CB8AC3E}">
        <p14:creationId xmlns:p14="http://schemas.microsoft.com/office/powerpoint/2010/main" val="1136195061"/>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2331</TotalTime>
  <Words>1605</Words>
  <Application>Microsoft Macintosh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Calisto MT</vt:lpstr>
      <vt:lpstr>Univers Condensed</vt:lpstr>
      <vt:lpstr>Wingdings</vt:lpstr>
      <vt:lpstr>ChronicleVTI</vt:lpstr>
      <vt:lpstr>Quick plug!</vt:lpstr>
      <vt:lpstr>Can Autistic persons be known?</vt:lpstr>
      <vt:lpstr>Constructing Autistic subjectivity</vt:lpstr>
      <vt:lpstr>Neuro-minorities remain A theoretical Outlier</vt:lpstr>
      <vt:lpstr>Autism Studies and Phenomenology</vt:lpstr>
      <vt:lpstr>Why Phenomenology?</vt:lpstr>
      <vt:lpstr>Korper / Leib</vt:lpstr>
      <vt:lpstr>The ineffability of the self</vt:lpstr>
      <vt:lpstr>Ineffability and subjectivity</vt:lpstr>
      <vt:lpstr>Recap</vt:lpstr>
      <vt:lpstr>POSSIBILITIES FOR THE Research NETWORK?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Jeremy Kidwell (Theology and Religion)</dc:creator>
  <cp:lastModifiedBy>Jeremy Kidwell (Theology and Religion)</cp:lastModifiedBy>
  <cp:revision>14</cp:revision>
  <dcterms:created xsi:type="dcterms:W3CDTF">2025-05-28T07:45:36Z</dcterms:created>
  <dcterms:modified xsi:type="dcterms:W3CDTF">2025-06-10T13:25:59Z</dcterms:modified>
</cp:coreProperties>
</file>