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66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75489-F8E6-4889-8860-E338BDAEAD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1C34A0-90BD-4433-B59D-F9F9CD5D9D74}">
      <dgm:prSet/>
      <dgm:spPr/>
      <dgm:t>
        <a:bodyPr/>
        <a:lstStyle/>
        <a:p>
          <a:r>
            <a:rPr lang="en-US"/>
            <a:t>Model 1: a business, focused on individuals working together to help one another to maximise their potential </a:t>
          </a:r>
        </a:p>
      </dgm:t>
    </dgm:pt>
    <dgm:pt modelId="{8F529C7C-CCAC-4E71-BE3E-3499E1A05DA0}" type="parTrans" cxnId="{09D69D01-DCDB-4767-9CFE-6955C8A6ED28}">
      <dgm:prSet/>
      <dgm:spPr/>
      <dgm:t>
        <a:bodyPr/>
        <a:lstStyle/>
        <a:p>
          <a:endParaRPr lang="en-US"/>
        </a:p>
      </dgm:t>
    </dgm:pt>
    <dgm:pt modelId="{5DF92D5F-5256-4181-9773-F38BBBB116F6}" type="sibTrans" cxnId="{09D69D01-DCDB-4767-9CFE-6955C8A6ED28}">
      <dgm:prSet/>
      <dgm:spPr/>
      <dgm:t>
        <a:bodyPr/>
        <a:lstStyle/>
        <a:p>
          <a:endParaRPr lang="en-US"/>
        </a:p>
      </dgm:t>
    </dgm:pt>
    <dgm:pt modelId="{015ABEF7-2FE3-4149-B82C-8876118796D8}">
      <dgm:prSet/>
      <dgm:spPr/>
      <dgm:t>
        <a:bodyPr/>
        <a:lstStyle/>
        <a:p>
          <a:r>
            <a:rPr lang="en-US"/>
            <a:t>Model 2: a charitable organisation (perhaps even a community!) where we work together in the task of teaching and learning</a:t>
          </a:r>
        </a:p>
      </dgm:t>
    </dgm:pt>
    <dgm:pt modelId="{997CDCAE-0D81-4221-91AF-043D32C4F328}" type="parTrans" cxnId="{A4C28943-72D0-40C7-902E-30FE37965CFB}">
      <dgm:prSet/>
      <dgm:spPr/>
      <dgm:t>
        <a:bodyPr/>
        <a:lstStyle/>
        <a:p>
          <a:endParaRPr lang="en-US"/>
        </a:p>
      </dgm:t>
    </dgm:pt>
    <dgm:pt modelId="{262C1FF9-C4DE-482A-B0F3-A36AE18F273F}" type="sibTrans" cxnId="{A4C28943-72D0-40C7-902E-30FE37965CFB}">
      <dgm:prSet/>
      <dgm:spPr/>
      <dgm:t>
        <a:bodyPr/>
        <a:lstStyle/>
        <a:p>
          <a:endParaRPr lang="en-US"/>
        </a:p>
      </dgm:t>
    </dgm:pt>
    <dgm:pt modelId="{7AFB36CF-93C7-4674-BDCB-78BDE32A8BBF}" type="pres">
      <dgm:prSet presAssocID="{B2875489-F8E6-4889-8860-E338BDAEAD25}" presName="root" presStyleCnt="0">
        <dgm:presLayoutVars>
          <dgm:dir/>
          <dgm:resizeHandles val="exact"/>
        </dgm:presLayoutVars>
      </dgm:prSet>
      <dgm:spPr/>
    </dgm:pt>
    <dgm:pt modelId="{0644F945-F0B2-4F4F-A443-3E772A0FE85B}" type="pres">
      <dgm:prSet presAssocID="{721C34A0-90BD-4433-B59D-F9F9CD5D9D74}" presName="compNode" presStyleCnt="0"/>
      <dgm:spPr/>
    </dgm:pt>
    <dgm:pt modelId="{22379CEC-C786-45BE-9F5D-39AD7DA89199}" type="pres">
      <dgm:prSet presAssocID="{721C34A0-90BD-4433-B59D-F9F9CD5D9D74}" presName="bgRect" presStyleLbl="bgShp" presStyleIdx="0" presStyleCnt="2"/>
      <dgm:spPr/>
    </dgm:pt>
    <dgm:pt modelId="{4B5DED9B-A0C3-4307-AADB-849800AFE167}" type="pres">
      <dgm:prSet presAssocID="{721C34A0-90BD-4433-B59D-F9F9CD5D9D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F700471-336A-416B-A05A-95F18A29B343}" type="pres">
      <dgm:prSet presAssocID="{721C34A0-90BD-4433-B59D-F9F9CD5D9D74}" presName="spaceRect" presStyleCnt="0"/>
      <dgm:spPr/>
    </dgm:pt>
    <dgm:pt modelId="{492B257A-AFE8-4742-8CD4-895EC934E560}" type="pres">
      <dgm:prSet presAssocID="{721C34A0-90BD-4433-B59D-F9F9CD5D9D74}" presName="parTx" presStyleLbl="revTx" presStyleIdx="0" presStyleCnt="2">
        <dgm:presLayoutVars>
          <dgm:chMax val="0"/>
          <dgm:chPref val="0"/>
        </dgm:presLayoutVars>
      </dgm:prSet>
      <dgm:spPr/>
    </dgm:pt>
    <dgm:pt modelId="{69C35B59-582A-4BF4-980B-39A9B4E835A3}" type="pres">
      <dgm:prSet presAssocID="{5DF92D5F-5256-4181-9773-F38BBBB116F6}" presName="sibTrans" presStyleCnt="0"/>
      <dgm:spPr/>
    </dgm:pt>
    <dgm:pt modelId="{4496B2DD-CFDE-4130-9925-1F7CF98A4F23}" type="pres">
      <dgm:prSet presAssocID="{015ABEF7-2FE3-4149-B82C-8876118796D8}" presName="compNode" presStyleCnt="0"/>
      <dgm:spPr/>
    </dgm:pt>
    <dgm:pt modelId="{420A6E6E-F622-45E9-A9F9-97DD69C23DD4}" type="pres">
      <dgm:prSet presAssocID="{015ABEF7-2FE3-4149-B82C-8876118796D8}" presName="bgRect" presStyleLbl="bgShp" presStyleIdx="1" presStyleCnt="2"/>
      <dgm:spPr/>
    </dgm:pt>
    <dgm:pt modelId="{9056AFD3-4283-4F20-BE95-AE9314DD3DBD}" type="pres">
      <dgm:prSet presAssocID="{015ABEF7-2FE3-4149-B82C-887611879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21D8A91-ABAA-42D1-86B0-BF5FD38E9A14}" type="pres">
      <dgm:prSet presAssocID="{015ABEF7-2FE3-4149-B82C-8876118796D8}" presName="spaceRect" presStyleCnt="0"/>
      <dgm:spPr/>
    </dgm:pt>
    <dgm:pt modelId="{4BF9BAB5-2567-4915-B046-4847C3A37420}" type="pres">
      <dgm:prSet presAssocID="{015ABEF7-2FE3-4149-B82C-887611879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D69D01-DCDB-4767-9CFE-6955C8A6ED28}" srcId="{B2875489-F8E6-4889-8860-E338BDAEAD25}" destId="{721C34A0-90BD-4433-B59D-F9F9CD5D9D74}" srcOrd="0" destOrd="0" parTransId="{8F529C7C-CCAC-4E71-BE3E-3499E1A05DA0}" sibTransId="{5DF92D5F-5256-4181-9773-F38BBBB116F6}"/>
    <dgm:cxn modelId="{2E63F52A-6225-48F1-A460-D60E1C43DC8F}" type="presOf" srcId="{015ABEF7-2FE3-4149-B82C-8876118796D8}" destId="{4BF9BAB5-2567-4915-B046-4847C3A37420}" srcOrd="0" destOrd="0" presId="urn:microsoft.com/office/officeart/2018/2/layout/IconVerticalSolidList"/>
    <dgm:cxn modelId="{A4C28943-72D0-40C7-902E-30FE37965CFB}" srcId="{B2875489-F8E6-4889-8860-E338BDAEAD25}" destId="{015ABEF7-2FE3-4149-B82C-8876118796D8}" srcOrd="1" destOrd="0" parTransId="{997CDCAE-0D81-4221-91AF-043D32C4F328}" sibTransId="{262C1FF9-C4DE-482A-B0F3-A36AE18F273F}"/>
    <dgm:cxn modelId="{47C4B354-71B5-4FFD-AAC6-45804D47EE1B}" type="presOf" srcId="{721C34A0-90BD-4433-B59D-F9F9CD5D9D74}" destId="{492B257A-AFE8-4742-8CD4-895EC934E560}" srcOrd="0" destOrd="0" presId="urn:microsoft.com/office/officeart/2018/2/layout/IconVerticalSolidList"/>
    <dgm:cxn modelId="{ADAE50AE-EF06-4125-898C-6149DC48E0E2}" type="presOf" srcId="{B2875489-F8E6-4889-8860-E338BDAEAD25}" destId="{7AFB36CF-93C7-4674-BDCB-78BDE32A8BBF}" srcOrd="0" destOrd="0" presId="urn:microsoft.com/office/officeart/2018/2/layout/IconVerticalSolidList"/>
    <dgm:cxn modelId="{DA260E0B-1D07-4287-A8C0-61BCCAAFD601}" type="presParOf" srcId="{7AFB36CF-93C7-4674-BDCB-78BDE32A8BBF}" destId="{0644F945-F0B2-4F4F-A443-3E772A0FE85B}" srcOrd="0" destOrd="0" presId="urn:microsoft.com/office/officeart/2018/2/layout/IconVerticalSolidList"/>
    <dgm:cxn modelId="{5C14E026-351F-456D-B6B9-AC04A4B3E2F0}" type="presParOf" srcId="{0644F945-F0B2-4F4F-A443-3E772A0FE85B}" destId="{22379CEC-C786-45BE-9F5D-39AD7DA89199}" srcOrd="0" destOrd="0" presId="urn:microsoft.com/office/officeart/2018/2/layout/IconVerticalSolidList"/>
    <dgm:cxn modelId="{0788FCEB-3646-4F1C-82F3-FECAC38E727F}" type="presParOf" srcId="{0644F945-F0B2-4F4F-A443-3E772A0FE85B}" destId="{4B5DED9B-A0C3-4307-AADB-849800AFE167}" srcOrd="1" destOrd="0" presId="urn:microsoft.com/office/officeart/2018/2/layout/IconVerticalSolidList"/>
    <dgm:cxn modelId="{A200197F-2E20-4CEE-9D64-87B5F18DF074}" type="presParOf" srcId="{0644F945-F0B2-4F4F-A443-3E772A0FE85B}" destId="{AF700471-336A-416B-A05A-95F18A29B343}" srcOrd="2" destOrd="0" presId="urn:microsoft.com/office/officeart/2018/2/layout/IconVerticalSolidList"/>
    <dgm:cxn modelId="{56A72C24-7B0D-4610-9994-4CD3EE3E5B03}" type="presParOf" srcId="{0644F945-F0B2-4F4F-A443-3E772A0FE85B}" destId="{492B257A-AFE8-4742-8CD4-895EC934E560}" srcOrd="3" destOrd="0" presId="urn:microsoft.com/office/officeart/2018/2/layout/IconVerticalSolidList"/>
    <dgm:cxn modelId="{9665647E-F242-41DB-BA00-27973A9EEF28}" type="presParOf" srcId="{7AFB36CF-93C7-4674-BDCB-78BDE32A8BBF}" destId="{69C35B59-582A-4BF4-980B-39A9B4E835A3}" srcOrd="1" destOrd="0" presId="urn:microsoft.com/office/officeart/2018/2/layout/IconVerticalSolidList"/>
    <dgm:cxn modelId="{02FEA499-EF59-4BD3-8306-43A632BBD987}" type="presParOf" srcId="{7AFB36CF-93C7-4674-BDCB-78BDE32A8BBF}" destId="{4496B2DD-CFDE-4130-9925-1F7CF98A4F23}" srcOrd="2" destOrd="0" presId="urn:microsoft.com/office/officeart/2018/2/layout/IconVerticalSolidList"/>
    <dgm:cxn modelId="{2A3AF5B9-17F3-4FB9-89A1-275673D6A052}" type="presParOf" srcId="{4496B2DD-CFDE-4130-9925-1F7CF98A4F23}" destId="{420A6E6E-F622-45E9-A9F9-97DD69C23DD4}" srcOrd="0" destOrd="0" presId="urn:microsoft.com/office/officeart/2018/2/layout/IconVerticalSolidList"/>
    <dgm:cxn modelId="{D72568E0-93A6-408F-98D7-0331DF19ADA6}" type="presParOf" srcId="{4496B2DD-CFDE-4130-9925-1F7CF98A4F23}" destId="{9056AFD3-4283-4F20-BE95-AE9314DD3DBD}" srcOrd="1" destOrd="0" presId="urn:microsoft.com/office/officeart/2018/2/layout/IconVerticalSolidList"/>
    <dgm:cxn modelId="{A84D672F-A1F6-4B0E-BBB4-D45C9589B143}" type="presParOf" srcId="{4496B2DD-CFDE-4130-9925-1F7CF98A4F23}" destId="{421D8A91-ABAA-42D1-86B0-BF5FD38E9A14}" srcOrd="2" destOrd="0" presId="urn:microsoft.com/office/officeart/2018/2/layout/IconVerticalSolidList"/>
    <dgm:cxn modelId="{1815115C-DC03-4DEF-B374-F8CE287CA05A}" type="presParOf" srcId="{4496B2DD-CFDE-4130-9925-1F7CF98A4F23}" destId="{4BF9BAB5-2567-4915-B046-4847C3A37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75489-F8E6-4889-8860-E338BDAEAD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1C34A0-90BD-4433-B59D-F9F9CD5D9D74}">
      <dgm:prSet/>
      <dgm:spPr/>
      <dgm:t>
        <a:bodyPr/>
        <a:lstStyle/>
        <a:p>
          <a:r>
            <a:rPr lang="en-US"/>
            <a:t>Model 1: a business, focused on individuals working together to help one another to maximise their potential </a:t>
          </a:r>
        </a:p>
      </dgm:t>
    </dgm:pt>
    <dgm:pt modelId="{8F529C7C-CCAC-4E71-BE3E-3499E1A05DA0}" type="parTrans" cxnId="{09D69D01-DCDB-4767-9CFE-6955C8A6ED28}">
      <dgm:prSet/>
      <dgm:spPr/>
      <dgm:t>
        <a:bodyPr/>
        <a:lstStyle/>
        <a:p>
          <a:endParaRPr lang="en-US"/>
        </a:p>
      </dgm:t>
    </dgm:pt>
    <dgm:pt modelId="{5DF92D5F-5256-4181-9773-F38BBBB116F6}" type="sibTrans" cxnId="{09D69D01-DCDB-4767-9CFE-6955C8A6ED28}">
      <dgm:prSet/>
      <dgm:spPr/>
      <dgm:t>
        <a:bodyPr/>
        <a:lstStyle/>
        <a:p>
          <a:endParaRPr lang="en-US"/>
        </a:p>
      </dgm:t>
    </dgm:pt>
    <dgm:pt modelId="{015ABEF7-2FE3-4149-B82C-8876118796D8}">
      <dgm:prSet/>
      <dgm:spPr/>
      <dgm:t>
        <a:bodyPr/>
        <a:lstStyle/>
        <a:p>
          <a:r>
            <a:rPr lang="en-US"/>
            <a:t>Model 2: a charitable organisation (perhaps even a community!) where we work together in the task of teaching and learning</a:t>
          </a:r>
        </a:p>
      </dgm:t>
    </dgm:pt>
    <dgm:pt modelId="{997CDCAE-0D81-4221-91AF-043D32C4F328}" type="parTrans" cxnId="{A4C28943-72D0-40C7-902E-30FE37965CFB}">
      <dgm:prSet/>
      <dgm:spPr/>
      <dgm:t>
        <a:bodyPr/>
        <a:lstStyle/>
        <a:p>
          <a:endParaRPr lang="en-US"/>
        </a:p>
      </dgm:t>
    </dgm:pt>
    <dgm:pt modelId="{262C1FF9-C4DE-482A-B0F3-A36AE18F273F}" type="sibTrans" cxnId="{A4C28943-72D0-40C7-902E-30FE37965CFB}">
      <dgm:prSet/>
      <dgm:spPr/>
      <dgm:t>
        <a:bodyPr/>
        <a:lstStyle/>
        <a:p>
          <a:endParaRPr lang="en-US"/>
        </a:p>
      </dgm:t>
    </dgm:pt>
    <dgm:pt modelId="{7AFB36CF-93C7-4674-BDCB-78BDE32A8BBF}" type="pres">
      <dgm:prSet presAssocID="{B2875489-F8E6-4889-8860-E338BDAEAD25}" presName="root" presStyleCnt="0">
        <dgm:presLayoutVars>
          <dgm:dir/>
          <dgm:resizeHandles val="exact"/>
        </dgm:presLayoutVars>
      </dgm:prSet>
      <dgm:spPr/>
    </dgm:pt>
    <dgm:pt modelId="{0644F945-F0B2-4F4F-A443-3E772A0FE85B}" type="pres">
      <dgm:prSet presAssocID="{721C34A0-90BD-4433-B59D-F9F9CD5D9D74}" presName="compNode" presStyleCnt="0"/>
      <dgm:spPr/>
    </dgm:pt>
    <dgm:pt modelId="{22379CEC-C786-45BE-9F5D-39AD7DA89199}" type="pres">
      <dgm:prSet presAssocID="{721C34A0-90BD-4433-B59D-F9F9CD5D9D74}" presName="bgRect" presStyleLbl="bgShp" presStyleIdx="0" presStyleCnt="2"/>
      <dgm:spPr/>
    </dgm:pt>
    <dgm:pt modelId="{4B5DED9B-A0C3-4307-AADB-849800AFE167}" type="pres">
      <dgm:prSet presAssocID="{721C34A0-90BD-4433-B59D-F9F9CD5D9D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F700471-336A-416B-A05A-95F18A29B343}" type="pres">
      <dgm:prSet presAssocID="{721C34A0-90BD-4433-B59D-F9F9CD5D9D74}" presName="spaceRect" presStyleCnt="0"/>
      <dgm:spPr/>
    </dgm:pt>
    <dgm:pt modelId="{492B257A-AFE8-4742-8CD4-895EC934E560}" type="pres">
      <dgm:prSet presAssocID="{721C34A0-90BD-4433-B59D-F9F9CD5D9D74}" presName="parTx" presStyleLbl="revTx" presStyleIdx="0" presStyleCnt="2">
        <dgm:presLayoutVars>
          <dgm:chMax val="0"/>
          <dgm:chPref val="0"/>
        </dgm:presLayoutVars>
      </dgm:prSet>
      <dgm:spPr/>
    </dgm:pt>
    <dgm:pt modelId="{69C35B59-582A-4BF4-980B-39A9B4E835A3}" type="pres">
      <dgm:prSet presAssocID="{5DF92D5F-5256-4181-9773-F38BBBB116F6}" presName="sibTrans" presStyleCnt="0"/>
      <dgm:spPr/>
    </dgm:pt>
    <dgm:pt modelId="{4496B2DD-CFDE-4130-9925-1F7CF98A4F23}" type="pres">
      <dgm:prSet presAssocID="{015ABEF7-2FE3-4149-B82C-8876118796D8}" presName="compNode" presStyleCnt="0"/>
      <dgm:spPr/>
    </dgm:pt>
    <dgm:pt modelId="{420A6E6E-F622-45E9-A9F9-97DD69C23DD4}" type="pres">
      <dgm:prSet presAssocID="{015ABEF7-2FE3-4149-B82C-8876118796D8}" presName="bgRect" presStyleLbl="bgShp" presStyleIdx="1" presStyleCnt="2"/>
      <dgm:spPr/>
    </dgm:pt>
    <dgm:pt modelId="{9056AFD3-4283-4F20-BE95-AE9314DD3DBD}" type="pres">
      <dgm:prSet presAssocID="{015ABEF7-2FE3-4149-B82C-887611879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21D8A91-ABAA-42D1-86B0-BF5FD38E9A14}" type="pres">
      <dgm:prSet presAssocID="{015ABEF7-2FE3-4149-B82C-8876118796D8}" presName="spaceRect" presStyleCnt="0"/>
      <dgm:spPr/>
    </dgm:pt>
    <dgm:pt modelId="{4BF9BAB5-2567-4915-B046-4847C3A37420}" type="pres">
      <dgm:prSet presAssocID="{015ABEF7-2FE3-4149-B82C-887611879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D69D01-DCDB-4767-9CFE-6955C8A6ED28}" srcId="{B2875489-F8E6-4889-8860-E338BDAEAD25}" destId="{721C34A0-90BD-4433-B59D-F9F9CD5D9D74}" srcOrd="0" destOrd="0" parTransId="{8F529C7C-CCAC-4E71-BE3E-3499E1A05DA0}" sibTransId="{5DF92D5F-5256-4181-9773-F38BBBB116F6}"/>
    <dgm:cxn modelId="{2E63F52A-6225-48F1-A460-D60E1C43DC8F}" type="presOf" srcId="{015ABEF7-2FE3-4149-B82C-8876118796D8}" destId="{4BF9BAB5-2567-4915-B046-4847C3A37420}" srcOrd="0" destOrd="0" presId="urn:microsoft.com/office/officeart/2018/2/layout/IconVerticalSolidList"/>
    <dgm:cxn modelId="{A4C28943-72D0-40C7-902E-30FE37965CFB}" srcId="{B2875489-F8E6-4889-8860-E338BDAEAD25}" destId="{015ABEF7-2FE3-4149-B82C-8876118796D8}" srcOrd="1" destOrd="0" parTransId="{997CDCAE-0D81-4221-91AF-043D32C4F328}" sibTransId="{262C1FF9-C4DE-482A-B0F3-A36AE18F273F}"/>
    <dgm:cxn modelId="{47C4B354-71B5-4FFD-AAC6-45804D47EE1B}" type="presOf" srcId="{721C34A0-90BD-4433-B59D-F9F9CD5D9D74}" destId="{492B257A-AFE8-4742-8CD4-895EC934E560}" srcOrd="0" destOrd="0" presId="urn:microsoft.com/office/officeart/2018/2/layout/IconVerticalSolidList"/>
    <dgm:cxn modelId="{ADAE50AE-EF06-4125-898C-6149DC48E0E2}" type="presOf" srcId="{B2875489-F8E6-4889-8860-E338BDAEAD25}" destId="{7AFB36CF-93C7-4674-BDCB-78BDE32A8BBF}" srcOrd="0" destOrd="0" presId="urn:microsoft.com/office/officeart/2018/2/layout/IconVerticalSolidList"/>
    <dgm:cxn modelId="{DA260E0B-1D07-4287-A8C0-61BCCAAFD601}" type="presParOf" srcId="{7AFB36CF-93C7-4674-BDCB-78BDE32A8BBF}" destId="{0644F945-F0B2-4F4F-A443-3E772A0FE85B}" srcOrd="0" destOrd="0" presId="urn:microsoft.com/office/officeart/2018/2/layout/IconVerticalSolidList"/>
    <dgm:cxn modelId="{5C14E026-351F-456D-B6B9-AC04A4B3E2F0}" type="presParOf" srcId="{0644F945-F0B2-4F4F-A443-3E772A0FE85B}" destId="{22379CEC-C786-45BE-9F5D-39AD7DA89199}" srcOrd="0" destOrd="0" presId="urn:microsoft.com/office/officeart/2018/2/layout/IconVerticalSolidList"/>
    <dgm:cxn modelId="{0788FCEB-3646-4F1C-82F3-FECAC38E727F}" type="presParOf" srcId="{0644F945-F0B2-4F4F-A443-3E772A0FE85B}" destId="{4B5DED9B-A0C3-4307-AADB-849800AFE167}" srcOrd="1" destOrd="0" presId="urn:microsoft.com/office/officeart/2018/2/layout/IconVerticalSolidList"/>
    <dgm:cxn modelId="{A200197F-2E20-4CEE-9D64-87B5F18DF074}" type="presParOf" srcId="{0644F945-F0B2-4F4F-A443-3E772A0FE85B}" destId="{AF700471-336A-416B-A05A-95F18A29B343}" srcOrd="2" destOrd="0" presId="urn:microsoft.com/office/officeart/2018/2/layout/IconVerticalSolidList"/>
    <dgm:cxn modelId="{56A72C24-7B0D-4610-9994-4CD3EE3E5B03}" type="presParOf" srcId="{0644F945-F0B2-4F4F-A443-3E772A0FE85B}" destId="{492B257A-AFE8-4742-8CD4-895EC934E560}" srcOrd="3" destOrd="0" presId="urn:microsoft.com/office/officeart/2018/2/layout/IconVerticalSolidList"/>
    <dgm:cxn modelId="{9665647E-F242-41DB-BA00-27973A9EEF28}" type="presParOf" srcId="{7AFB36CF-93C7-4674-BDCB-78BDE32A8BBF}" destId="{69C35B59-582A-4BF4-980B-39A9B4E835A3}" srcOrd="1" destOrd="0" presId="urn:microsoft.com/office/officeart/2018/2/layout/IconVerticalSolidList"/>
    <dgm:cxn modelId="{02FEA499-EF59-4BD3-8306-43A632BBD987}" type="presParOf" srcId="{7AFB36CF-93C7-4674-BDCB-78BDE32A8BBF}" destId="{4496B2DD-CFDE-4130-9925-1F7CF98A4F23}" srcOrd="2" destOrd="0" presId="urn:microsoft.com/office/officeart/2018/2/layout/IconVerticalSolidList"/>
    <dgm:cxn modelId="{2A3AF5B9-17F3-4FB9-89A1-275673D6A052}" type="presParOf" srcId="{4496B2DD-CFDE-4130-9925-1F7CF98A4F23}" destId="{420A6E6E-F622-45E9-A9F9-97DD69C23DD4}" srcOrd="0" destOrd="0" presId="urn:microsoft.com/office/officeart/2018/2/layout/IconVerticalSolidList"/>
    <dgm:cxn modelId="{D72568E0-93A6-408F-98D7-0331DF19ADA6}" type="presParOf" srcId="{4496B2DD-CFDE-4130-9925-1F7CF98A4F23}" destId="{9056AFD3-4283-4F20-BE95-AE9314DD3DBD}" srcOrd="1" destOrd="0" presId="urn:microsoft.com/office/officeart/2018/2/layout/IconVerticalSolidList"/>
    <dgm:cxn modelId="{A84D672F-A1F6-4B0E-BBB4-D45C9589B143}" type="presParOf" srcId="{4496B2DD-CFDE-4130-9925-1F7CF98A4F23}" destId="{421D8A91-ABAA-42D1-86B0-BF5FD38E9A14}" srcOrd="2" destOrd="0" presId="urn:microsoft.com/office/officeart/2018/2/layout/IconVerticalSolidList"/>
    <dgm:cxn modelId="{1815115C-DC03-4DEF-B374-F8CE287CA05A}" type="presParOf" srcId="{4496B2DD-CFDE-4130-9925-1F7CF98A4F23}" destId="{4BF9BAB5-2567-4915-B046-4847C3A37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79CEC-C786-45BE-9F5D-39AD7DA89199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DED9B-A0C3-4307-AADB-849800AFE167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B257A-AFE8-4742-8CD4-895EC934E560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1: a business, focused on individuals working together to help one another to maximise their potential </a:t>
          </a:r>
        </a:p>
      </dsp:txBody>
      <dsp:txXfrm>
        <a:off x="2005070" y="940328"/>
        <a:ext cx="4944369" cy="1735991"/>
      </dsp:txXfrm>
    </dsp:sp>
    <dsp:sp modelId="{420A6E6E-F622-45E9-A9F9-97DD69C23DD4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6AFD3-4283-4F20-BE95-AE9314DD3DBD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BAB5-2567-4915-B046-4847C3A37420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2: a charitable organisation (perhaps even a community!) where we work together in the task of teaching and learning</a:t>
          </a:r>
        </a:p>
      </dsp:txBody>
      <dsp:txXfrm>
        <a:off x="2005070" y="3110317"/>
        <a:ext cx="4944369" cy="173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79CEC-C786-45BE-9F5D-39AD7DA89199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DED9B-A0C3-4307-AADB-849800AFE167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B257A-AFE8-4742-8CD4-895EC934E560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1: a business, focused on individuals working together to help one another to maximise their potential </a:t>
          </a:r>
        </a:p>
      </dsp:txBody>
      <dsp:txXfrm>
        <a:off x="2005070" y="940328"/>
        <a:ext cx="4944369" cy="1735991"/>
      </dsp:txXfrm>
    </dsp:sp>
    <dsp:sp modelId="{420A6E6E-F622-45E9-A9F9-97DD69C23DD4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6AFD3-4283-4F20-BE95-AE9314DD3DBD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BAB5-2567-4915-B046-4847C3A37420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2: a charitable organisation (perhaps even a community!) where we work together in the task of teaching and learning</a:t>
          </a:r>
        </a:p>
      </dsp:txBody>
      <dsp:txXfrm>
        <a:off x="2005070" y="3110317"/>
        <a:ext cx="4944369" cy="173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6750-2DFD-A14A-A91F-F743F1BD790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3E949-927A-F240-AB1F-E249F9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Person-first language is a useful way of separating a person from a condition that they consider unfortunate or negative.  Many diagnoses are not fundamental to a person’s core self and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3E949-927A-F240-AB1F-E249F97AF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98C33-471D-4244-E4C6-AC4C2CC75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94463-67DE-DA43-8B08-6660FA42F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4B880-26B1-297E-F06A-63CE88BE7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Person-first language is a useful way of separating a person from a condition that they consider unfortunate or negative.  Many diagnoses are not fundamental to a person’s core self and identity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52509-C822-AB58-4C63-E6B86CCFB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3E949-927A-F240-AB1F-E249F97AF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0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clastic.com/person-fir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7B56-9DE6-AED8-8B3B-5DD91163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184" b="21256"/>
          <a:stretch>
            <a:fillRect/>
          </a:stretch>
        </p:blipFill>
        <p:spPr>
          <a:xfrm>
            <a:off x="0" y="289866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ED259-4DA6-843D-2148-6244706E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Talking about neurodiversity (at work)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B82F3-38C2-35F5-F529-F9C6BE43F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For our Library and Learning Resources Team - </a:t>
            </a:r>
            <a:r>
              <a:rPr lang="en-US" sz="1400" b="1" dirty="0" err="1">
                <a:solidFill>
                  <a:srgbClr val="FFFFFF"/>
                </a:solidFill>
              </a:rPr>
              <a:t>CDaRC</a:t>
            </a:r>
            <a:r>
              <a:rPr lang="en-US" sz="1400" b="1" dirty="0">
                <a:solidFill>
                  <a:srgbClr val="FFFFFF"/>
                </a:solidFill>
              </a:rPr>
              <a:t> CPD July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Jeremy H. Kidwell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Associate Professor, University of Birmingham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10 July 2025</a:t>
            </a:r>
          </a:p>
        </p:txBody>
      </p:sp>
    </p:spTree>
    <p:extLst>
      <p:ext uri="{BB962C8B-B14F-4D97-AF65-F5344CB8AC3E}">
        <p14:creationId xmlns:p14="http://schemas.microsoft.com/office/powerpoint/2010/main" val="3639996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72512-6D30-55AE-D6E6-C21B6DA7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11" y="2862871"/>
            <a:ext cx="10653578" cy="1132258"/>
          </a:xfrm>
        </p:spPr>
        <p:txBody>
          <a:bodyPr/>
          <a:lstStyle/>
          <a:p>
            <a:r>
              <a:rPr lang="en-US" dirty="0"/>
              <a:t>How can we support each other in neurodiverse teams?</a:t>
            </a:r>
          </a:p>
        </p:txBody>
      </p:sp>
    </p:spTree>
    <p:extLst>
      <p:ext uri="{BB962C8B-B14F-4D97-AF65-F5344CB8AC3E}">
        <p14:creationId xmlns:p14="http://schemas.microsoft.com/office/powerpoint/2010/main" val="2873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CFF1A-E6CF-D4E8-406A-84680E41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Two models of a University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85FEF-9655-3A9A-CD5C-FEA0DB90D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1223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4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792BA-4FFA-74B8-88F5-9C6DD3B6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4D715E-8E7C-7E9D-4E95-6F7A1D039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A0396-954C-BAD8-9151-FC706948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 fontScale="90000"/>
          </a:bodyPr>
          <a:lstStyle/>
          <a:p>
            <a:r>
              <a:rPr lang="en-US" sz="2400" b="0" dirty="0"/>
              <a:t>Model 1 breaks down in the context of disability – some people require extra support and care, cannot function as successful (e.g. rugged) individuals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Model 1 also requires us to conceal our own forms of vulnerability and weakness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Model 2 is costly, in terms of finance, time, personnel, and emotional investment</a:t>
            </a:r>
            <a:br>
              <a:rPr lang="en-US" sz="2400" b="0" dirty="0"/>
            </a:br>
            <a:endParaRPr lang="en-US" sz="2400" b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13F14-8F90-BA12-ED2F-7EE81CDD9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4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C7CE-E2B7-A885-B080-C3E478BB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1045445"/>
            <a:ext cx="10178143" cy="857559"/>
          </a:xfrm>
        </p:spPr>
        <p:txBody>
          <a:bodyPr>
            <a:normAutofit fontScale="90000"/>
          </a:bodyPr>
          <a:lstStyle/>
          <a:p>
            <a:r>
              <a:rPr lang="en-US" dirty="0"/>
              <a:t>Key principles for a </a:t>
            </a:r>
            <a:r>
              <a:rPr lang="en-US" i="1" dirty="0"/>
              <a:t>successful </a:t>
            </a:r>
            <a:r>
              <a:rPr lang="en-US" dirty="0"/>
              <a:t>neurodiverse team.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C140-B2DA-B5A0-95F6-353C2556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122714"/>
            <a:ext cx="8476434" cy="396646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Leadership can involve vulnerability </a:t>
            </a:r>
            <a:r>
              <a:rPr lang="en-US" dirty="0"/>
              <a:t>- open and proactive disclosure about personal disability, past struggles and present confusion. Every member of the team has a role in creating a safe space. Start by identifying barriers to open and transparent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Constructive criticism and feedback </a:t>
            </a:r>
            <a:r>
              <a:rPr lang="en-US" dirty="0"/>
              <a:t>are important. But be intentional around timing and delivery. Create predictable feedback loops and milestones.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Insist on </a:t>
            </a:r>
            <a:r>
              <a:rPr lang="en-US" b="1" dirty="0"/>
              <a:t>co-design of policy </a:t>
            </a:r>
            <a:r>
              <a:rPr lang="en-US" dirty="0"/>
              <a:t>with affected users, be flexible in implementation, make </a:t>
            </a:r>
            <a:r>
              <a:rPr lang="en-US" i="1" dirty="0"/>
              <a:t>trust and listening </a:t>
            </a:r>
            <a:r>
              <a:rPr lang="en-US" dirty="0"/>
              <a:t>a priority.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Embrace a diversity of work patterns, rhythms and contexts</a:t>
            </a:r>
            <a:r>
              <a:rPr lang="en-US" dirty="0"/>
              <a:t>. Don’t “move fast and break things” - build in time for implementation, feedback &amp; fine-tuning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Prioritise</a:t>
            </a:r>
            <a:r>
              <a:rPr lang="en-US" b="1" dirty="0"/>
              <a:t> collaborative approaches</a:t>
            </a:r>
            <a:r>
              <a:rPr lang="en-US" dirty="0"/>
              <a:t>, encourage disabled staff to work with advocates, provide advocacy for each other.</a:t>
            </a:r>
          </a:p>
        </p:txBody>
      </p:sp>
    </p:spTree>
    <p:extLst>
      <p:ext uri="{BB962C8B-B14F-4D97-AF65-F5344CB8AC3E}">
        <p14:creationId xmlns:p14="http://schemas.microsoft.com/office/powerpoint/2010/main" val="96327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048B-E6EC-EF9B-1CCC-449B2B3A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autistic hot take on content formats &amp; neurodiversity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37C1-475E-DB8E-BFCA-8EEF6E6A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 a good day, I’m very visual, have good visual recall and am hyperlexic. I can process technically complicated information quickly. I’m an extremely low-maintenance library user.</a:t>
            </a:r>
          </a:p>
          <a:p>
            <a:r>
              <a:rPr lang="en-US" dirty="0"/>
              <a:t>But when I’m exhausted (which happens at some point most days + most weeks), I find it hard to process visual information, my processing of information halts and stops, especially my ability to develop big picture maps for navigating nitty-gritty details.</a:t>
            </a:r>
          </a:p>
          <a:p>
            <a:r>
              <a:rPr lang="en-US" dirty="0"/>
              <a:t>(apparently) auditory information comes through different neural pathways, and they aren’t necessarily tired, so switching to audio format is a HUGE help, I can hear information even when I’m shut down otherwise.</a:t>
            </a:r>
          </a:p>
          <a:p>
            <a:r>
              <a:rPr lang="en-US" dirty="0"/>
              <a:t> I think from big to small, working until I’ve been able to integrate all the information into a cohesive whole. Starting from a good survey is crucial. If my brain suddenly can’t provide the apparatus for getting </a:t>
            </a:r>
            <a:r>
              <a:rPr lang="en-US" i="1" dirty="0"/>
              <a:t>into </a:t>
            </a:r>
            <a:r>
              <a:rPr lang="en-US" dirty="0"/>
              <a:t>a book, GenAI book summaries and outlines (google </a:t>
            </a:r>
            <a:r>
              <a:rPr lang="en-US" dirty="0" err="1"/>
              <a:t>NotebookLM</a:t>
            </a:r>
            <a:r>
              <a:rPr lang="en-US" dirty="0"/>
              <a:t>) are an extremely useful in providing scaffolding for getting into material. RAG is a wonderful tool for doing this locally, and completely feasible using local LLM (Open-WebUI, LM Studio, Anything LLM)</a:t>
            </a:r>
          </a:p>
          <a:p>
            <a:r>
              <a:rPr lang="en-US" dirty="0"/>
              <a:t>PDF is a horrible proprietary format. EPUB is a good accessible open format. BUT publishers are extremely lazy about including pagination in EPUB, this makes EPUB format untrustworthy for scholarly research. Because I will often be working with very low energy reserves and deploying methods that triage energy, being able to trust my tools is paramount. So I am risk averse </a:t>
            </a:r>
            <a:r>
              <a:rPr lang="en-US" dirty="0" err="1"/>
              <a:t>wrt</a:t>
            </a:r>
            <a:r>
              <a:rPr lang="en-US" dirty="0"/>
              <a:t>/ EPUB files for academic books and articles.</a:t>
            </a:r>
          </a:p>
          <a:p>
            <a:r>
              <a:rPr lang="en-US" dirty="0"/>
              <a:t>For now, I benefit from a new range of open source software tools for devolving PDF to readable text (</a:t>
            </a:r>
            <a:r>
              <a:rPr lang="en-US" dirty="0" err="1"/>
              <a:t>docling</a:t>
            </a:r>
            <a:r>
              <a:rPr lang="en-US" dirty="0"/>
              <a:t>, </a:t>
            </a:r>
            <a:r>
              <a:rPr lang="en-US" dirty="0" err="1"/>
              <a:t>datalab</a:t>
            </a:r>
            <a:r>
              <a:rPr lang="en-US" dirty="0"/>
              <a:t> marker, mistral OCR). Text to speech (cf. </a:t>
            </a:r>
            <a:r>
              <a:rPr lang="en-US" dirty="0" err="1"/>
              <a:t>elevenlabs</a:t>
            </a:r>
            <a:r>
              <a:rPr lang="en-US" dirty="0"/>
              <a:t> API) is completely amazing and make this all pretty trivial!</a:t>
            </a:r>
          </a:p>
          <a:p>
            <a:r>
              <a:rPr lang="en-US" dirty="0"/>
              <a:t>I need diverse tools: synthesizing information by writing, taking notes, through a variety of styles – necessarily shifting from one to another. Giving me a tool that has proscribed pathways for note taking and synthesis is not helpful. I need 15 tools so I can switch.</a:t>
            </a:r>
          </a:p>
        </p:txBody>
      </p:sp>
    </p:spTree>
    <p:extLst>
      <p:ext uri="{BB962C8B-B14F-4D97-AF65-F5344CB8AC3E}">
        <p14:creationId xmlns:p14="http://schemas.microsoft.com/office/powerpoint/2010/main" val="94076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5CD4-9082-7505-8776-0F94CD5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and all other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64CB-F8FC-C6CB-A39D-8724BC62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type in chat, send me follow-up afterwards</a:t>
            </a:r>
          </a:p>
        </p:txBody>
      </p:sp>
    </p:spTree>
    <p:extLst>
      <p:ext uri="{BB962C8B-B14F-4D97-AF65-F5344CB8AC3E}">
        <p14:creationId xmlns:p14="http://schemas.microsoft.com/office/powerpoint/2010/main" val="175829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op view of books shaped like a heart">
            <a:extLst>
              <a:ext uri="{FF2B5EF4-FFF2-40B4-BE49-F238E27FC236}">
                <a16:creationId xmlns:a16="http://schemas.microsoft.com/office/drawing/2014/main" id="{B0F7B286-98FC-A933-D943-62A78F02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65" b="1699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1B43E-102B-71BB-627C-0E72021FB8EA}"/>
              </a:ext>
            </a:extLst>
          </p:cNvPr>
          <p:cNvSpPr txBox="1"/>
          <p:nvPr/>
        </p:nvSpPr>
        <p:spPr>
          <a:xfrm>
            <a:off x="3756027" y="2188608"/>
            <a:ext cx="4671319" cy="188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First… some love for the library</a:t>
            </a:r>
          </a:p>
        </p:txBody>
      </p:sp>
    </p:spTree>
    <p:extLst>
      <p:ext uri="{BB962C8B-B14F-4D97-AF65-F5344CB8AC3E}">
        <p14:creationId xmlns:p14="http://schemas.microsoft.com/office/powerpoint/2010/main" val="230232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CA16-5DE5-E6C1-A524-AFFC865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F5E9-B45A-4D45-A59E-B07B6D94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cover the basics and get a level playing field, set some parameters for future discussion.</a:t>
            </a:r>
          </a:p>
          <a:p>
            <a:pPr marL="0" indent="0">
              <a:buNone/>
            </a:pPr>
            <a:r>
              <a:rPr lang="en-US" b="1" dirty="0"/>
              <a:t>Content structure</a:t>
            </a:r>
            <a:r>
              <a:rPr lang="en-US" dirty="0"/>
              <a:t>: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What is neurodiversity?</a:t>
            </a:r>
          </a:p>
          <a:p>
            <a:r>
              <a:rPr lang="en-US" dirty="0"/>
              <a:t>What are our key terms? (good words, bad words)</a:t>
            </a:r>
          </a:p>
          <a:p>
            <a:r>
              <a:rPr lang="en-US" dirty="0"/>
              <a:t>What is neurodivergence? How does it show up at work?</a:t>
            </a:r>
          </a:p>
          <a:p>
            <a:r>
              <a:rPr lang="en-US" dirty="0"/>
              <a:t>Who is neurodivergent? (managers? team members? end-users?)</a:t>
            </a:r>
          </a:p>
          <a:p>
            <a:r>
              <a:rPr lang="en-US" dirty="0"/>
              <a:t>Key principles for a </a:t>
            </a:r>
            <a:r>
              <a:rPr lang="en-US" i="1" dirty="0"/>
              <a:t>successfully </a:t>
            </a:r>
            <a:r>
              <a:rPr lang="en-US" dirty="0"/>
              <a:t>neurodiverse team.</a:t>
            </a:r>
          </a:p>
          <a:p>
            <a:pPr marL="0" indent="0">
              <a:buNone/>
            </a:pPr>
            <a:r>
              <a:rPr lang="en-US" i="1" dirty="0"/>
              <a:t>Note: this approach today is pretty neurotypical. 1 hour with a talking head, covering a wide range of topics. The format is already adapted to a specific cognitive style!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934B1-4590-7117-E886-CF57E494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500" dirty="0"/>
              <a:t>I’m Jeremy!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/>
              <a:t>Former tech worker: 1998-2006 (</a:t>
            </a:r>
            <a:r>
              <a:rPr lang="en-US" sz="1500" dirty="0" err="1"/>
              <a:t>unix</a:t>
            </a:r>
            <a:r>
              <a:rPr lang="en-US" sz="1500" dirty="0"/>
              <a:t> admin, telecommunications infrastructure, training etc.)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/>
              <a:t>Interdisciplinary theologian, eco-philosopher, hacker &amp; activist at UOB since 2016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/>
              <a:t>Co-chair and co-founder of UOB staff neurodiversity network (please join if you are!)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 err="1"/>
              <a:t>Hyperacoustic</a:t>
            </a:r>
            <a:r>
              <a:rPr lang="en-US" sz="1500" dirty="0"/>
              <a:t>, APD, misophonia, </a:t>
            </a:r>
            <a:r>
              <a:rPr lang="en-US" sz="1500" dirty="0" err="1"/>
              <a:t>hypersensory</a:t>
            </a:r>
            <a:r>
              <a:rPr lang="en-US" sz="1500" dirty="0"/>
              <a:t> stress, alexithymia, chronic fatigue, “medication resistant” anxiety and depression, autistic, late-diagnosed, still sorting out unmasking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/>
              <a:t>Getting to the bottom of what is going on with myself has taken 25+ years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1500" dirty="0"/>
              <a:t>School and University were very hard for me: veering towards excruciating and traumatic. None of the adults around me knew this was going on because masking. So I carry a lot of solidarity with our ND and/or Disabled students.</a:t>
            </a:r>
          </a:p>
          <a:p>
            <a:pPr marL="342900" indent="-342900">
              <a:buFontTx/>
              <a:buChar char="-"/>
            </a:pPr>
            <a:r>
              <a:rPr lang="en-US" sz="1500" dirty="0"/>
              <a:t>My work styles are unconventional but for folks with enough privilege you can hide in plain sight for a long time…</a:t>
            </a:r>
          </a:p>
          <a:p>
            <a:pPr marL="228600" lvl="1" indent="0">
              <a:buNone/>
            </a:pPr>
            <a:r>
              <a:rPr lang="en-US" sz="1300" dirty="0"/>
              <a:t>Given how the world can feel out of control, I lead; create policy and facilitate processes of participatory deliberation through workshops. My own styles are unconventional, so I emphasise the strength of creative approaches to research and collaboration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F3EF8F-033B-C097-749C-ECD0C18B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81400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18B1-68F2-B336-F193-2D1A0EB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neurodiversity? 5 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87C0-DEF2-9F53-671A-8C852BC2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 form of bio-cultural diversity focused on cognitive difference </a:t>
            </a:r>
            <a:r>
              <a:rPr lang="en-US" dirty="0"/>
              <a:t>(but let’s read “cognitive” in a broad way)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 team can be neurodiverse. A person can be neurodivergent.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Neurodivergent difference is not homogenous.</a:t>
            </a:r>
            <a:br>
              <a:rPr lang="en-US" b="1" dirty="0"/>
            </a:br>
            <a:r>
              <a:rPr lang="en-US" dirty="0"/>
              <a:t>Communication style, mood, cognitive processing, sensory experience (hyper/hyposensitive), dyslexia, dyspraxia, Bi-polar, OCD, autism, ADHD, schizophrenia, </a:t>
            </a:r>
            <a:r>
              <a:rPr lang="en-US" dirty="0" err="1"/>
              <a:t>tourettes</a:t>
            </a:r>
            <a:r>
              <a:rPr lang="en-US" dirty="0"/>
              <a:t>, tics and speech differences, and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We’re all different. Not everyone is neurodivergent.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Neurodiversity is also a movement. </a:t>
            </a:r>
            <a:r>
              <a:rPr lang="en-US" dirty="0"/>
              <a:t>Arising from disability justice, emphasizing the ways that difference can be a site for bias, discrimination, and oppression.</a:t>
            </a:r>
          </a:p>
        </p:txBody>
      </p:sp>
    </p:spTree>
    <p:extLst>
      <p:ext uri="{BB962C8B-B14F-4D97-AF65-F5344CB8AC3E}">
        <p14:creationId xmlns:p14="http://schemas.microsoft.com/office/powerpoint/2010/main" val="21312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6DCD-5AD6-7E8F-D325-0643F046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77EC-A49C-FAB4-1A8C-90462FB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note:</a:t>
            </a:r>
          </a:p>
          <a:p>
            <a:r>
              <a:rPr lang="en-US" dirty="0"/>
              <a:t>There are good words and there are problematic terms.</a:t>
            </a:r>
          </a:p>
          <a:p>
            <a:r>
              <a:rPr lang="en-US" dirty="0"/>
              <a:t>We have a diversity of ways of referring to ourselves: chronic illness, sensory sensitivity, </a:t>
            </a:r>
            <a:r>
              <a:rPr lang="en-US" dirty="0" err="1"/>
              <a:t>aspie</a:t>
            </a:r>
            <a:r>
              <a:rPr lang="en-US" dirty="0"/>
              <a:t>, dyslexic, ASD, </a:t>
            </a:r>
            <a:r>
              <a:rPr lang="en-US" dirty="0">
                <a:hlinkClick r:id="rId3"/>
              </a:rPr>
              <a:t>person-first</a:t>
            </a:r>
            <a:r>
              <a:rPr lang="en-US" dirty="0"/>
              <a:t> language. </a:t>
            </a:r>
          </a:p>
          <a:p>
            <a:r>
              <a:rPr lang="en-US" dirty="0"/>
              <a:t>Individuals should have priority in choosing the labels that work for them.</a:t>
            </a:r>
          </a:p>
          <a:p>
            <a:r>
              <a:rPr lang="en-US" dirty="0"/>
              <a:t>Being honest about uncertainty and asking for guidance is a form of care.</a:t>
            </a:r>
          </a:p>
        </p:txBody>
      </p:sp>
    </p:spTree>
    <p:extLst>
      <p:ext uri="{BB962C8B-B14F-4D97-AF65-F5344CB8AC3E}">
        <p14:creationId xmlns:p14="http://schemas.microsoft.com/office/powerpoint/2010/main" val="770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F9983-74E4-F497-B9BE-B106228E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709F-3F92-ADCF-6510-CB52096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key terms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8BE9-E57E-8A25-207F-CC1CE285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Neurodiversity</a:t>
            </a:r>
          </a:p>
          <a:p>
            <a:r>
              <a:rPr lang="en-US" dirty="0"/>
              <a:t>Neurodivergent</a:t>
            </a:r>
          </a:p>
          <a:p>
            <a:r>
              <a:rPr lang="en-US" dirty="0"/>
              <a:t>Neurominority</a:t>
            </a:r>
          </a:p>
          <a:p>
            <a:r>
              <a:rPr lang="en-US" dirty="0"/>
              <a:t>Medical v. Social model of disability</a:t>
            </a:r>
          </a:p>
          <a:p>
            <a:r>
              <a:rPr lang="en-US" dirty="0"/>
              <a:t>Forming a disability identity</a:t>
            </a:r>
          </a:p>
          <a:p>
            <a:r>
              <a:rPr lang="en-US" dirty="0"/>
              <a:t>Masking, camouflaging and unmasking</a:t>
            </a:r>
          </a:p>
          <a:p>
            <a:r>
              <a:rPr lang="en-US" dirty="0"/>
              <a:t>Double empathy</a:t>
            </a:r>
          </a:p>
          <a:p>
            <a:r>
              <a:rPr lang="en-US" dirty="0"/>
              <a:t>Stimming</a:t>
            </a:r>
          </a:p>
          <a:p>
            <a:r>
              <a:rPr lang="en-US" dirty="0"/>
              <a:t>Disability act </a:t>
            </a:r>
          </a:p>
          <a:p>
            <a:r>
              <a:rPr lang="en-US" dirty="0"/>
              <a:t>Reasonable adjustments</a:t>
            </a:r>
          </a:p>
          <a:p>
            <a:r>
              <a:rPr lang="en-US" dirty="0"/>
              <a:t>Universal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480C4-7ADB-1D7B-3256-7AA01F7046A7}"/>
              </a:ext>
            </a:extLst>
          </p:cNvPr>
          <p:cNvSpPr txBox="1"/>
          <p:nvPr/>
        </p:nvSpPr>
        <p:spPr>
          <a:xfrm>
            <a:off x="6945086" y="2329543"/>
            <a:ext cx="328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 a few problematic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functioning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Autistic “traits”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sensitive person</a:t>
            </a:r>
          </a:p>
        </p:txBody>
      </p:sp>
    </p:spTree>
    <p:extLst>
      <p:ext uri="{BB962C8B-B14F-4D97-AF65-F5344CB8AC3E}">
        <p14:creationId xmlns:p14="http://schemas.microsoft.com/office/powerpoint/2010/main" val="100220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09E-FEA3-BBCD-B6B4-6DDE33BE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neurodivergence? How does it show up at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BFE5-28CC-4AC7-7939-7A1CE250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Volitional </a:t>
            </a:r>
            <a:r>
              <a:rPr lang="en-US" dirty="0"/>
              <a:t>(from the </a:t>
            </a:r>
            <a:r>
              <a:rPr lang="en-US" dirty="0" err="1"/>
              <a:t>latin</a:t>
            </a:r>
            <a:r>
              <a:rPr lang="en-US" dirty="0"/>
              <a:t> </a:t>
            </a:r>
            <a:r>
              <a:rPr lang="en-US" dirty="0" err="1"/>
              <a:t>volo</a:t>
            </a:r>
            <a:r>
              <a:rPr lang="en-US" dirty="0"/>
              <a:t>, “I will”) ability - ability to form intentions, commit to a course of action, revise intentions, act on desires, beliefs, intentions. Sometimes called “executive function” or metacognitive abilities.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Cognitive styles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access to metaphor and flexibility in language (“please be more literal or concrete…” or “…I might use words in ways you don’t expect” or BOTH!)</a:t>
            </a:r>
          </a:p>
          <a:p>
            <a:pPr lvl="1"/>
            <a:r>
              <a:rPr lang="en-US" dirty="0"/>
              <a:t>focal attention, flow and inertia (“please don’t interrupt…” “I need time to think…” “can you let me know what we’ll be talking about ahead of our meeting?”)</a:t>
            </a:r>
          </a:p>
          <a:p>
            <a:pPr lvl="1"/>
            <a:r>
              <a:rPr lang="en-US" dirty="0"/>
              <a:t>processing information: visual, auditory, virtual, in-person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Sensory difference</a:t>
            </a:r>
            <a:endParaRPr lang="en-US" dirty="0"/>
          </a:p>
          <a:p>
            <a:pPr lvl="1"/>
            <a:r>
              <a:rPr lang="en-US" dirty="0"/>
              <a:t>Hyper / hypo sensitivities (“Can I get access to a quiet space?” “the wallpaper in here makes me feel dizzy”)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9AE4-8C0E-C8E3-2166-1817EC32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(but important)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7B21-A492-7F46-2FBE-F8332E0F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UOB there are neurodivergent…</a:t>
            </a:r>
          </a:p>
          <a:p>
            <a:pPr marL="0" indent="0">
              <a:buNone/>
            </a:pPr>
            <a:r>
              <a:rPr lang="en-US" dirty="0"/>
              <a:t>					…students</a:t>
            </a:r>
          </a:p>
          <a:p>
            <a:pPr marL="0" indent="0">
              <a:buNone/>
            </a:pPr>
            <a:r>
              <a:rPr lang="en-US" dirty="0"/>
              <a:t>					….colleagues</a:t>
            </a:r>
          </a:p>
          <a:p>
            <a:pPr marL="0" indent="0">
              <a:buNone/>
            </a:pPr>
            <a:r>
              <a:rPr lang="en-US" dirty="0"/>
              <a:t>					…and managers</a:t>
            </a:r>
          </a:p>
        </p:txBody>
      </p:sp>
    </p:spTree>
    <p:extLst>
      <p:ext uri="{BB962C8B-B14F-4D97-AF65-F5344CB8AC3E}">
        <p14:creationId xmlns:p14="http://schemas.microsoft.com/office/powerpoint/2010/main" val="25992588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1573</Words>
  <Application>Microsoft Macintosh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Neue Haas Grotesk Text Pro</vt:lpstr>
      <vt:lpstr>VanillaVTI</vt:lpstr>
      <vt:lpstr>Talking about neurodiversity (at work)</vt:lpstr>
      <vt:lpstr>PowerPoint Presentation</vt:lpstr>
      <vt:lpstr>Today’s session</vt:lpstr>
      <vt:lpstr>About me</vt:lpstr>
      <vt:lpstr>What is neurodiversity? 5 key concepts:</vt:lpstr>
      <vt:lpstr>Defining key terms and concepts</vt:lpstr>
      <vt:lpstr>Defining key terms and concepts</vt:lpstr>
      <vt:lpstr>What is neurodivergence? How does it show up at work? </vt:lpstr>
      <vt:lpstr>A quick (but important) reminder</vt:lpstr>
      <vt:lpstr>How can we support each other in neurodiverse teams?</vt:lpstr>
      <vt:lpstr>Two models of a University</vt:lpstr>
      <vt:lpstr>Model 1 breaks down in the context of disability – some people require extra support and care, cannot function as successful (e.g. rugged) individuals  Model 1 also requires us to conceal our own forms of vulnerability and weakness  Model 2 is costly, in terms of finance, time, personnel, and emotional investment </vt:lpstr>
      <vt:lpstr>Key principles for a successful neurodiverse team.</vt:lpstr>
      <vt:lpstr>A quick autistic hot take on content formats &amp; neurodiversity</vt:lpstr>
      <vt:lpstr>Any and all other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Kidwell (Theology and Religion)</dc:creator>
  <cp:lastModifiedBy>Jeremy Kidwell (Theology and Religion)</cp:lastModifiedBy>
  <cp:revision>12</cp:revision>
  <dcterms:created xsi:type="dcterms:W3CDTF">2025-07-10T08:28:40Z</dcterms:created>
  <dcterms:modified xsi:type="dcterms:W3CDTF">2025-07-10T13:25:50Z</dcterms:modified>
</cp:coreProperties>
</file>