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9" r:id="rId1"/>
  </p:sldMasterIdLst>
  <p:sldIdLst>
    <p:sldId id="256" r:id="rId2"/>
    <p:sldId id="289" r:id="rId3"/>
    <p:sldId id="257" r:id="rId4"/>
    <p:sldId id="258" r:id="rId5"/>
    <p:sldId id="259" r:id="rId6"/>
    <p:sldId id="260" r:id="rId7"/>
    <p:sldId id="271" r:id="rId8"/>
    <p:sldId id="263" r:id="rId9"/>
    <p:sldId id="261" r:id="rId10"/>
    <p:sldId id="262" r:id="rId11"/>
    <p:sldId id="272" r:id="rId12"/>
    <p:sldId id="264" r:id="rId13"/>
    <p:sldId id="265" r:id="rId14"/>
    <p:sldId id="266" r:id="rId15"/>
    <p:sldId id="267" r:id="rId16"/>
    <p:sldId id="268" r:id="rId17"/>
    <p:sldId id="273" r:id="rId18"/>
    <p:sldId id="286" r:id="rId19"/>
    <p:sldId id="285" r:id="rId20"/>
    <p:sldId id="287" r:id="rId21"/>
    <p:sldId id="288" r:id="rId22"/>
    <p:sldId id="274" r:id="rId23"/>
    <p:sldId id="275" r:id="rId24"/>
    <p:sldId id="276" r:id="rId25"/>
    <p:sldId id="283" r:id="rId26"/>
    <p:sldId id="269" r:id="rId27"/>
    <p:sldId id="278"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01"/>
  </p:normalViewPr>
  <p:slideViewPr>
    <p:cSldViewPr snapToGrid="0">
      <p:cViewPr varScale="1">
        <p:scale>
          <a:sx n="110" d="100"/>
          <a:sy n="110" d="100"/>
        </p:scale>
        <p:origin x="63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dirty="0"/>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3C2B07E4-CDF9-4C88-A2F3-04620E58224D}" type="datetimeFigureOut">
              <a:rPr lang="en-US" smtClean="0"/>
              <a:t>2/9/25</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76590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3C2B07E4-CDF9-4C88-A2F3-04620E58224D}" type="datetimeFigureOut">
              <a:rPr lang="en-US" smtClean="0"/>
              <a:t>2/9/25</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532105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dirty="0"/>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3C2B07E4-CDF9-4C88-A2F3-04620E58224D}" type="datetimeFigureOut">
              <a:rPr lang="en-US" smtClean="0"/>
              <a:t>2/9/25</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4169031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3C2B07E4-CDF9-4C88-A2F3-04620E58224D}" type="datetimeFigureOut">
              <a:rPr lang="en-US" smtClean="0"/>
              <a:t>2/9/25</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41729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C2B07E4-CDF9-4C88-A2F3-04620E58224D}" type="datetimeFigureOut">
              <a:rPr lang="en-US" smtClean="0"/>
              <a:t>2/9/25</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8824317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C2B07E4-CDF9-4C88-A2F3-04620E58224D}" type="datetimeFigureOut">
              <a:rPr lang="en-US" smtClean="0"/>
              <a:t>2/9/25</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164888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3C2B07E4-CDF9-4C88-A2F3-04620E58224D}" type="datetimeFigureOut">
              <a:rPr lang="en-US" smtClean="0"/>
              <a:t>2/9/25</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EFE71E98-A417-4ECC-ACEB-C0490C20DB04}" type="slidenum">
              <a:rPr lang="en-US" smtClean="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6030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3C2B07E4-CDF9-4C88-A2F3-04620E58224D}" type="datetimeFigureOut">
              <a:rPr lang="en-US" smtClean="0"/>
              <a:t>2/9/25</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3680004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3C2B07E4-CDF9-4C88-A2F3-04620E58224D}" type="datetimeFigureOut">
              <a:rPr lang="en-US" smtClean="0"/>
              <a:t>2/9/25</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590304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3C2B07E4-CDF9-4C88-A2F3-04620E58224D}" type="datetimeFigureOut">
              <a:rPr lang="en-US" smtClean="0"/>
              <a:t>2/9/25</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1434284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dirty="0"/>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p:cNvSpPr>
          <p:nvPr>
            <p:ph type="pic" idx="1"/>
          </p:nvPr>
        </p:nvSpPr>
        <p:spPr>
          <a:xfrm>
            <a:off x="5334001" y="762000"/>
            <a:ext cx="5333999" cy="5334000"/>
          </a:xfrm>
        </p:spPr>
        <p:txBody>
          <a:bodyPr/>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3C2B07E4-CDF9-4C88-A2F3-04620E58224D}" type="datetimeFigureOut">
              <a:rPr lang="en-US" smtClean="0"/>
              <a:t>2/9/25</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EFE71E98-A417-4ECC-ACEB-C0490C20DB04}" type="slidenum">
              <a:rPr lang="en-US" smtClean="0"/>
              <a:t>‹#›</a:t>
            </a:fld>
            <a:endParaRPr lang="en-US"/>
          </a:p>
        </p:txBody>
      </p:sp>
    </p:spTree>
    <p:extLst>
      <p:ext uri="{BB962C8B-B14F-4D97-AF65-F5344CB8AC3E}">
        <p14:creationId xmlns:p14="http://schemas.microsoft.com/office/powerpoint/2010/main" val="4059995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dirty="0"/>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3C2B07E4-CDF9-4C88-A2F3-04620E58224D}" type="datetimeFigureOut">
              <a:rPr lang="en-US" smtClean="0"/>
              <a:pPr/>
              <a:t>2/9/25</a:t>
            </a:fld>
            <a:endParaRPr lang="en-US" dirty="0"/>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EFE71E98-A417-4ECC-ACEB-C0490C20DB04}" type="slidenum">
              <a:rPr lang="en-US" smtClean="0"/>
              <a:pPr/>
              <a:t>‹#›</a:t>
            </a:fld>
            <a:endParaRPr lang="en-US"/>
          </a:p>
        </p:txBody>
      </p:sp>
    </p:spTree>
    <p:extLst>
      <p:ext uri="{BB962C8B-B14F-4D97-AF65-F5344CB8AC3E}">
        <p14:creationId xmlns:p14="http://schemas.microsoft.com/office/powerpoint/2010/main" val="2391264818"/>
      </p:ext>
    </p:extLst>
  </p:cSld>
  <p:clrMap bg1="dk1" tx1="lt1" bg2="dk2" tx2="lt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8" r:id="rId6"/>
    <p:sldLayoutId id="2147483693" r:id="rId7"/>
    <p:sldLayoutId id="2147483694" r:id="rId8"/>
    <p:sldLayoutId id="2147483695" r:id="rId9"/>
    <p:sldLayoutId id="2147483697" r:id="rId10"/>
    <p:sldLayoutId id="2147483696" r:id="rId11"/>
  </p:sldLayoutIdLst>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sensingspace.bham.ac.uk/"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vevox.com/"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timeshighereducation.com/campus/supervising-neurodiverse-postgraduate-researcher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12AF4509-7039-9C88-669C-54CBC0CA02DC}"/>
              </a:ext>
            </a:extLst>
          </p:cNvPr>
          <p:cNvPicPr>
            <a:picLocks noChangeAspect="1"/>
          </p:cNvPicPr>
          <p:nvPr/>
        </p:nvPicPr>
        <p:blipFill>
          <a:blip r:embed="rId2">
            <a:alphaModFix amt="50000"/>
          </a:blip>
          <a:srcRect t="1747"/>
          <a:stretch/>
        </p:blipFill>
        <p:spPr>
          <a:xfrm>
            <a:off x="20" y="10"/>
            <a:ext cx="12191980" cy="6857990"/>
          </a:xfrm>
          <a:prstGeom prst="rect">
            <a:avLst/>
          </a:prstGeom>
        </p:spPr>
      </p:pic>
      <p:sp>
        <p:nvSpPr>
          <p:cNvPr id="2" name="Title 1">
            <a:extLst>
              <a:ext uri="{FF2B5EF4-FFF2-40B4-BE49-F238E27FC236}">
                <a16:creationId xmlns:a16="http://schemas.microsoft.com/office/drawing/2014/main" id="{00A21960-D3E5-030A-2878-1F120A82192D}"/>
              </a:ext>
            </a:extLst>
          </p:cNvPr>
          <p:cNvSpPr>
            <a:spLocks noGrp="1"/>
          </p:cNvSpPr>
          <p:nvPr>
            <p:ph type="ctrTitle"/>
          </p:nvPr>
        </p:nvSpPr>
        <p:spPr>
          <a:xfrm>
            <a:off x="2238258" y="1424473"/>
            <a:ext cx="7714388" cy="2850146"/>
          </a:xfrm>
        </p:spPr>
        <p:txBody>
          <a:bodyPr>
            <a:normAutofit/>
          </a:bodyPr>
          <a:lstStyle/>
          <a:p>
            <a:pPr algn="ctr"/>
            <a:r>
              <a:rPr lang="en-GB" dirty="0"/>
              <a:t>How to survive (and thrive!) as a neurodivergent researcher</a:t>
            </a:r>
            <a:endParaRPr lang="en-US" dirty="0"/>
          </a:p>
        </p:txBody>
      </p:sp>
      <p:sp>
        <p:nvSpPr>
          <p:cNvPr id="3" name="Subtitle 2">
            <a:extLst>
              <a:ext uri="{FF2B5EF4-FFF2-40B4-BE49-F238E27FC236}">
                <a16:creationId xmlns:a16="http://schemas.microsoft.com/office/drawing/2014/main" id="{13105FD7-8F92-9196-EE9B-1E457620E01A}"/>
              </a:ext>
            </a:extLst>
          </p:cNvPr>
          <p:cNvSpPr>
            <a:spLocks noGrp="1"/>
          </p:cNvSpPr>
          <p:nvPr>
            <p:ph type="subTitle" idx="1"/>
          </p:nvPr>
        </p:nvSpPr>
        <p:spPr>
          <a:xfrm>
            <a:off x="2238258" y="4848464"/>
            <a:ext cx="7714388" cy="1085849"/>
          </a:xfrm>
        </p:spPr>
        <p:txBody>
          <a:bodyPr>
            <a:normAutofit/>
          </a:bodyPr>
          <a:lstStyle/>
          <a:p>
            <a:pPr algn="ctr"/>
            <a:r>
              <a:rPr lang="en-US" dirty="0"/>
              <a:t>Jeremy H. Kidwell, PhD, FHEA</a:t>
            </a:r>
          </a:p>
          <a:p>
            <a:pPr algn="ctr"/>
            <a:endParaRPr lang="en-US" dirty="0"/>
          </a:p>
          <a:p>
            <a:pPr algn="ctr"/>
            <a:endParaRPr lang="en-US" dirty="0"/>
          </a:p>
        </p:txBody>
      </p:sp>
      <p:cxnSp>
        <p:nvCxnSpPr>
          <p:cNvPr id="11" name="Straight Connector 10">
            <a:extLst>
              <a:ext uri="{FF2B5EF4-FFF2-40B4-BE49-F238E27FC236}">
                <a16:creationId xmlns:a16="http://schemas.microsoft.com/office/drawing/2014/main" id="{D4EDB048-C82F-4E9B-BCE9-3D1DBE5D59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09875"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62368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1C3281D-A46F-4842-9340-4CBC29E1B2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Cat under blankets">
            <a:extLst>
              <a:ext uri="{FF2B5EF4-FFF2-40B4-BE49-F238E27FC236}">
                <a16:creationId xmlns:a16="http://schemas.microsoft.com/office/drawing/2014/main" id="{539850D5-4426-A98A-52D1-58C4D2ABD475}"/>
              </a:ext>
            </a:extLst>
          </p:cNvPr>
          <p:cNvPicPr>
            <a:picLocks noChangeAspect="1"/>
          </p:cNvPicPr>
          <p:nvPr/>
        </p:nvPicPr>
        <p:blipFill>
          <a:blip r:embed="rId2">
            <a:alphaModFix amt="50000"/>
          </a:blip>
          <a:srcRect t="6967" b="8763"/>
          <a:stretch/>
        </p:blipFill>
        <p:spPr>
          <a:xfrm>
            <a:off x="20" y="10"/>
            <a:ext cx="12191980" cy="6857990"/>
          </a:xfrm>
          <a:prstGeom prst="rect">
            <a:avLst/>
          </a:prstGeom>
        </p:spPr>
      </p:pic>
      <p:sp>
        <p:nvSpPr>
          <p:cNvPr id="2" name="Title 1">
            <a:extLst>
              <a:ext uri="{FF2B5EF4-FFF2-40B4-BE49-F238E27FC236}">
                <a16:creationId xmlns:a16="http://schemas.microsoft.com/office/drawing/2014/main" id="{9B3CD389-175F-6A64-BDC5-76798457CAEA}"/>
              </a:ext>
            </a:extLst>
          </p:cNvPr>
          <p:cNvSpPr>
            <a:spLocks noGrp="1"/>
          </p:cNvSpPr>
          <p:nvPr>
            <p:ph type="title"/>
          </p:nvPr>
        </p:nvSpPr>
        <p:spPr>
          <a:xfrm>
            <a:off x="1429612" y="1013984"/>
            <a:ext cx="6952388" cy="3260635"/>
          </a:xfrm>
        </p:spPr>
        <p:txBody>
          <a:bodyPr vert="horz" lIns="91440" tIns="45720" rIns="91440" bIns="45720" rtlCol="0" anchor="b">
            <a:normAutofit/>
          </a:bodyPr>
          <a:lstStyle/>
          <a:p>
            <a:r>
              <a:rPr lang="en-US">
                <a:solidFill>
                  <a:srgbClr val="FFFFFF"/>
                </a:solidFill>
              </a:rPr>
              <a:t>But can’t I just keep my head down and carry on being invisible?</a:t>
            </a:r>
          </a:p>
        </p:txBody>
      </p:sp>
      <p:cxnSp>
        <p:nvCxnSpPr>
          <p:cNvPr id="22" name="Straight Connector 21">
            <a:extLst>
              <a:ext uri="{FF2B5EF4-FFF2-40B4-BE49-F238E27FC236}">
                <a16:creationId xmlns:a16="http://schemas.microsoft.com/office/drawing/2014/main" id="{313FECB8-44EE-4A45-9F7B-66ECF1C3C8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8595"/>
            <a:ext cx="971155" cy="0"/>
          </a:xfrm>
          <a:prstGeom prst="line">
            <a:avLst/>
          </a:prstGeom>
          <a:ln w="317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3357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44754C-E3A6-8A21-20EB-768192B015C2}"/>
              </a:ext>
            </a:extLst>
          </p:cNvPr>
          <p:cNvSpPr>
            <a:spLocks noGrp="1"/>
          </p:cNvSpPr>
          <p:nvPr>
            <p:ph type="title"/>
          </p:nvPr>
        </p:nvSpPr>
        <p:spPr>
          <a:xfrm>
            <a:off x="1044054" y="2286000"/>
            <a:ext cx="3965456" cy="2285999"/>
          </a:xfrm>
        </p:spPr>
        <p:txBody>
          <a:bodyPr anchor="ctr">
            <a:normAutofit/>
          </a:bodyPr>
          <a:lstStyle/>
          <a:p>
            <a:pPr algn="ctr"/>
            <a:endParaRPr lang="en-US" dirty="0">
              <a:solidFill>
                <a:schemeClr val="bg1"/>
              </a:solidFill>
            </a:endParaRPr>
          </a:p>
        </p:txBody>
      </p:sp>
      <p:sp>
        <p:nvSpPr>
          <p:cNvPr id="14" name="Content Placeholder 2">
            <a:extLst>
              <a:ext uri="{FF2B5EF4-FFF2-40B4-BE49-F238E27FC236}">
                <a16:creationId xmlns:a16="http://schemas.microsoft.com/office/drawing/2014/main" id="{85CFA828-874D-E306-CF13-93B81B39489B}"/>
              </a:ext>
            </a:extLst>
          </p:cNvPr>
          <p:cNvSpPr>
            <a:spLocks noGrp="1"/>
          </p:cNvSpPr>
          <p:nvPr>
            <p:ph idx="1"/>
          </p:nvPr>
        </p:nvSpPr>
        <p:spPr>
          <a:xfrm>
            <a:off x="6096000" y="762000"/>
            <a:ext cx="4572000" cy="5334000"/>
          </a:xfrm>
        </p:spPr>
        <p:txBody>
          <a:bodyPr anchor="ctr">
            <a:normAutofit/>
          </a:bodyPr>
          <a:lstStyle/>
          <a:p>
            <a:r>
              <a:rPr lang="en-US" dirty="0"/>
              <a:t>Invisibility is not a safe &amp; stable space from which to develop your vocation</a:t>
            </a:r>
          </a:p>
          <a:p>
            <a:r>
              <a:rPr lang="en-US" dirty="0"/>
              <a:t>It is also important to emphasise that some ND people may not relate to “disability” because they have not experienced oppression and/or discrimination. </a:t>
            </a:r>
          </a:p>
          <a:p>
            <a:r>
              <a:rPr lang="en-US" dirty="0"/>
              <a:t>So… let’s flip the coin to the other side</a:t>
            </a:r>
          </a:p>
        </p:txBody>
      </p:sp>
    </p:spTree>
    <p:extLst>
      <p:ext uri="{BB962C8B-B14F-4D97-AF65-F5344CB8AC3E}">
        <p14:creationId xmlns:p14="http://schemas.microsoft.com/office/powerpoint/2010/main" val="1050465665"/>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332EEF4A-2308-46A8-854C-7932E2F59A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9" name="Oval 18">
            <a:extLst>
              <a:ext uri="{FF2B5EF4-FFF2-40B4-BE49-F238E27FC236}">
                <a16:creationId xmlns:a16="http://schemas.microsoft.com/office/drawing/2014/main" id="{53EA78BE-B416-4E78-8FA0-80D94FD78D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85E9B8-AF0A-E555-B13F-4A56B8B875D9}"/>
              </a:ext>
            </a:extLst>
          </p:cNvPr>
          <p:cNvSpPr>
            <a:spLocks noGrp="1"/>
          </p:cNvSpPr>
          <p:nvPr>
            <p:ph type="title"/>
          </p:nvPr>
        </p:nvSpPr>
        <p:spPr>
          <a:xfrm>
            <a:off x="1212377" y="2285999"/>
            <a:ext cx="3671247" cy="2286001"/>
          </a:xfrm>
        </p:spPr>
        <p:txBody>
          <a:bodyPr vert="horz" lIns="91440" tIns="45720" rIns="91440" bIns="45720" rtlCol="0" anchor="ctr">
            <a:normAutofit/>
          </a:bodyPr>
          <a:lstStyle/>
          <a:p>
            <a:pPr algn="ctr"/>
            <a:r>
              <a:rPr lang="en-US" dirty="0"/>
              <a:t>Side 2. Difference</a:t>
            </a:r>
            <a:endParaRPr lang="en-US"/>
          </a:p>
        </p:txBody>
      </p:sp>
      <p:sp useBgFill="1">
        <p:nvSpPr>
          <p:cNvPr id="21" name="Rectangle 20">
            <a:extLst>
              <a:ext uri="{FF2B5EF4-FFF2-40B4-BE49-F238E27FC236}">
                <a16:creationId xmlns:a16="http://schemas.microsoft.com/office/drawing/2014/main" id="{545EDAE6-0047-4553-AA6C-0CB337CFEA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9E01169-DF26-6775-EB97-4DECB1EB93CC}"/>
              </a:ext>
            </a:extLst>
          </p:cNvPr>
          <p:cNvSpPr>
            <a:spLocks noGrp="1"/>
          </p:cNvSpPr>
          <p:nvPr>
            <p:ph idx="1"/>
          </p:nvPr>
        </p:nvSpPr>
        <p:spPr>
          <a:xfrm>
            <a:off x="6747641" y="693683"/>
            <a:ext cx="4845269" cy="5507420"/>
          </a:xfrm>
        </p:spPr>
        <p:txBody>
          <a:bodyPr vert="horz" lIns="91440" tIns="45720" rIns="91440" bIns="45720" rtlCol="0" anchor="ctr">
            <a:normAutofit lnSpcReduction="10000"/>
          </a:bodyPr>
          <a:lstStyle/>
          <a:p>
            <a:pPr marL="0" indent="0">
              <a:buNone/>
            </a:pPr>
            <a:r>
              <a:rPr lang="en-US" dirty="0"/>
              <a:t>Nearly everyone will experience moments of eccentricity</a:t>
            </a:r>
            <a:br>
              <a:rPr lang="en-US" dirty="0"/>
            </a:br>
            <a:endParaRPr lang="en-US" dirty="0"/>
          </a:p>
          <a:p>
            <a:pPr lvl="1"/>
            <a:r>
              <a:rPr lang="en-US" dirty="0"/>
              <a:t>Communication missed / mismatched</a:t>
            </a:r>
          </a:p>
          <a:p>
            <a:pPr lvl="1"/>
            <a:r>
              <a:rPr lang="en-US" dirty="0"/>
              <a:t>style / work pattern unaccommodated</a:t>
            </a:r>
          </a:p>
          <a:p>
            <a:pPr lvl="1"/>
            <a:endParaRPr lang="en-US" dirty="0"/>
          </a:p>
          <a:p>
            <a:pPr marL="0" indent="0">
              <a:buNone/>
            </a:pPr>
            <a:r>
              <a:rPr lang="en-US" dirty="0"/>
              <a:t>The experience of being misunderstood</a:t>
            </a:r>
          </a:p>
          <a:p>
            <a:pPr marL="0" indent="0">
              <a:buNone/>
            </a:pPr>
            <a:r>
              <a:rPr lang="en-US" dirty="0"/>
              <a:t>…translating your thoughts and experiences for others</a:t>
            </a:r>
          </a:p>
          <a:p>
            <a:pPr marL="0" indent="0">
              <a:buNone/>
            </a:pPr>
            <a:r>
              <a:rPr lang="en-US" dirty="0"/>
              <a:t>…and developing compassion for others</a:t>
            </a:r>
          </a:p>
          <a:p>
            <a:pPr marL="0" indent="0">
              <a:buNone/>
            </a:pPr>
            <a:r>
              <a:rPr lang="en-US" dirty="0"/>
              <a:t>Makes you a better researcher and communicator</a:t>
            </a:r>
          </a:p>
          <a:p>
            <a:pPr marL="0" indent="0">
              <a:buNone/>
            </a:pPr>
            <a:r>
              <a:rPr lang="en-US" dirty="0"/>
              <a:t>But it is </a:t>
            </a:r>
            <a:r>
              <a:rPr lang="en-US" u="sng" dirty="0"/>
              <a:t>hard</a:t>
            </a:r>
            <a:r>
              <a:rPr lang="en-US" dirty="0"/>
              <a:t> work. </a:t>
            </a:r>
            <a:r>
              <a:rPr lang="en-US" i="1" dirty="0"/>
              <a:t>And some of us have to do a lot more of that work than others.</a:t>
            </a:r>
          </a:p>
        </p:txBody>
      </p:sp>
    </p:spTree>
    <p:extLst>
      <p:ext uri="{BB962C8B-B14F-4D97-AF65-F5344CB8AC3E}">
        <p14:creationId xmlns:p14="http://schemas.microsoft.com/office/powerpoint/2010/main" val="2727949202"/>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31C7CE-E2B7-A885-B080-C3E478BBABB7}"/>
              </a:ext>
            </a:extLst>
          </p:cNvPr>
          <p:cNvSpPr>
            <a:spLocks noGrp="1"/>
          </p:cNvSpPr>
          <p:nvPr>
            <p:ph type="title"/>
          </p:nvPr>
        </p:nvSpPr>
        <p:spPr>
          <a:xfrm>
            <a:off x="1429566" y="1045445"/>
            <a:ext cx="9238434" cy="857559"/>
          </a:xfrm>
        </p:spPr>
        <p:txBody>
          <a:bodyPr>
            <a:normAutofit/>
          </a:bodyPr>
          <a:lstStyle/>
          <a:p>
            <a:r>
              <a:rPr lang="en-US" dirty="0"/>
              <a:t>Talking about ND difference</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A45C140-B2DA-B5A0-95F6-353C255656B0}"/>
              </a:ext>
            </a:extLst>
          </p:cNvPr>
          <p:cNvSpPr>
            <a:spLocks noGrp="1"/>
          </p:cNvSpPr>
          <p:nvPr>
            <p:ph idx="1"/>
          </p:nvPr>
        </p:nvSpPr>
        <p:spPr>
          <a:xfrm>
            <a:off x="1429566" y="2729554"/>
            <a:ext cx="8476434" cy="3359621"/>
          </a:xfrm>
        </p:spPr>
        <p:txBody>
          <a:bodyPr>
            <a:normAutofit/>
          </a:bodyPr>
          <a:lstStyle/>
          <a:p>
            <a:pPr marL="0" indent="0">
              <a:buNone/>
            </a:pPr>
            <a:r>
              <a:rPr lang="en-US" dirty="0"/>
              <a:t>1. Volitional difference</a:t>
            </a:r>
          </a:p>
          <a:p>
            <a:pPr lvl="1"/>
            <a:r>
              <a:rPr lang="en-US" i="1" dirty="0"/>
              <a:t>(historians take note: languor, melancholia, </a:t>
            </a:r>
            <a:r>
              <a:rPr lang="en-US" i="1" dirty="0" err="1"/>
              <a:t>avolitional</a:t>
            </a:r>
            <a:r>
              <a:rPr lang="en-US" i="1" dirty="0"/>
              <a:t>, </a:t>
            </a:r>
            <a:r>
              <a:rPr lang="en-US" i="1" dirty="0" err="1"/>
              <a:t>acaedia</a:t>
            </a:r>
            <a:r>
              <a:rPr lang="en-US" i="1" dirty="0"/>
              <a:t>, sloth, cowardice, weak-willed)</a:t>
            </a:r>
          </a:p>
          <a:p>
            <a:pPr lvl="1"/>
            <a:r>
              <a:rPr lang="en-US" dirty="0"/>
              <a:t>Ability to form intentions</a:t>
            </a:r>
          </a:p>
          <a:p>
            <a:pPr lvl="1"/>
            <a:r>
              <a:rPr lang="en-US" dirty="0"/>
              <a:t>Commitment vs. revision of intentions</a:t>
            </a:r>
          </a:p>
          <a:p>
            <a:pPr lvl="1"/>
            <a:r>
              <a:rPr lang="en-US" dirty="0"/>
              <a:t>Acting on desires, beliefs, intentions (so called “executive function” or metacognitive abilities)</a:t>
            </a:r>
          </a:p>
        </p:txBody>
      </p:sp>
    </p:spTree>
    <p:extLst>
      <p:ext uri="{BB962C8B-B14F-4D97-AF65-F5344CB8AC3E}">
        <p14:creationId xmlns:p14="http://schemas.microsoft.com/office/powerpoint/2010/main" val="963270313"/>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160A74E-A7D2-C4F2-C474-D1B39079FB0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C870142-100A-7ED0-26D1-7599828226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B26927-EA2D-A006-953F-4A1B52894652}"/>
              </a:ext>
            </a:extLst>
          </p:cNvPr>
          <p:cNvSpPr>
            <a:spLocks noGrp="1"/>
          </p:cNvSpPr>
          <p:nvPr>
            <p:ph type="title"/>
          </p:nvPr>
        </p:nvSpPr>
        <p:spPr>
          <a:xfrm>
            <a:off x="1429566" y="1045445"/>
            <a:ext cx="9238434" cy="857559"/>
          </a:xfrm>
        </p:spPr>
        <p:txBody>
          <a:bodyPr>
            <a:normAutofit/>
          </a:bodyPr>
          <a:lstStyle/>
          <a:p>
            <a:r>
              <a:rPr lang="en-US" dirty="0"/>
              <a:t>Talking about ND difference</a:t>
            </a:r>
          </a:p>
        </p:txBody>
      </p:sp>
      <p:cxnSp>
        <p:nvCxnSpPr>
          <p:cNvPr id="10" name="Straight Connector 9">
            <a:extLst>
              <a:ext uri="{FF2B5EF4-FFF2-40B4-BE49-F238E27FC236}">
                <a16:creationId xmlns:a16="http://schemas.microsoft.com/office/drawing/2014/main" id="{E72DB44F-53F1-AFE4-F48F-86E9A794AA3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BDFCC8-32F5-32BB-EF0E-D2F72265BE09}"/>
              </a:ext>
            </a:extLst>
          </p:cNvPr>
          <p:cNvSpPr>
            <a:spLocks noGrp="1"/>
          </p:cNvSpPr>
          <p:nvPr>
            <p:ph idx="1"/>
          </p:nvPr>
        </p:nvSpPr>
        <p:spPr>
          <a:xfrm>
            <a:off x="1429566" y="2729554"/>
            <a:ext cx="8476434" cy="3359621"/>
          </a:xfrm>
        </p:spPr>
        <p:txBody>
          <a:bodyPr>
            <a:normAutofit/>
          </a:bodyPr>
          <a:lstStyle/>
          <a:p>
            <a:pPr marL="0" indent="0">
              <a:buNone/>
            </a:pPr>
            <a:r>
              <a:rPr lang="en-US" dirty="0"/>
              <a:t>2. Cognitive difference</a:t>
            </a:r>
          </a:p>
          <a:p>
            <a:pPr marL="342900" lvl="1" indent="-342900">
              <a:buFont typeface="Arial" panose="020B0604020202020204" pitchFamily="34" charset="0"/>
              <a:buChar char="•"/>
            </a:pPr>
            <a:r>
              <a:rPr lang="en-US" dirty="0"/>
              <a:t>Flow, inertia, focality, bottom-up, top-down, abstract / concrete</a:t>
            </a:r>
          </a:p>
          <a:p>
            <a:pPr marL="342900" lvl="1" indent="-342900">
              <a:buFont typeface="Arial" panose="020B0604020202020204" pitchFamily="34" charset="0"/>
              <a:buChar char="•"/>
            </a:pPr>
            <a:r>
              <a:rPr lang="en-US" dirty="0"/>
              <a:t>Creativity, delusion, hallucination</a:t>
            </a:r>
          </a:p>
          <a:p>
            <a:pPr marL="342900" lvl="1" indent="-342900">
              <a:buFont typeface="Arial" panose="020B0604020202020204" pitchFamily="34" charset="0"/>
              <a:buChar char="•"/>
            </a:pPr>
            <a:r>
              <a:rPr lang="en-US" dirty="0"/>
              <a:t>Use of language, semiotics, rhetoric</a:t>
            </a:r>
          </a:p>
          <a:p>
            <a:pPr marL="342900" lvl="1" indent="-342900">
              <a:buFont typeface="Arial" panose="020B0604020202020204" pitchFamily="34" charset="0"/>
              <a:buChar char="•"/>
            </a:pPr>
            <a:r>
              <a:rPr lang="en-US" dirty="0"/>
              <a:t>Plural subjectivity, gender diversity</a:t>
            </a:r>
          </a:p>
          <a:p>
            <a:pPr marL="342900" lvl="1" indent="-342900">
              <a:buFont typeface="Arial" panose="020B0604020202020204" pitchFamily="34" charset="0"/>
              <a:buChar char="•"/>
            </a:pPr>
            <a:r>
              <a:rPr lang="en-US" dirty="0"/>
              <a:t>Alternative forms of social interaction</a:t>
            </a:r>
          </a:p>
        </p:txBody>
      </p:sp>
    </p:spTree>
    <p:extLst>
      <p:ext uri="{BB962C8B-B14F-4D97-AF65-F5344CB8AC3E}">
        <p14:creationId xmlns:p14="http://schemas.microsoft.com/office/powerpoint/2010/main" val="33147208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190036-2934-1F75-0ED4-3D1FB32D10D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1D2E80D-4D9E-0D29-2792-A4207DD6B9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A67B2A-9FDA-85AE-D4FE-B358A1F0F3DE}"/>
              </a:ext>
            </a:extLst>
          </p:cNvPr>
          <p:cNvSpPr>
            <a:spLocks noGrp="1"/>
          </p:cNvSpPr>
          <p:nvPr>
            <p:ph type="title"/>
          </p:nvPr>
        </p:nvSpPr>
        <p:spPr>
          <a:xfrm>
            <a:off x="1429566" y="1045445"/>
            <a:ext cx="9238434" cy="857559"/>
          </a:xfrm>
        </p:spPr>
        <p:txBody>
          <a:bodyPr>
            <a:normAutofit/>
          </a:bodyPr>
          <a:lstStyle/>
          <a:p>
            <a:r>
              <a:rPr lang="en-US" dirty="0"/>
              <a:t>Talking about ND difference</a:t>
            </a:r>
          </a:p>
        </p:txBody>
      </p:sp>
      <p:cxnSp>
        <p:nvCxnSpPr>
          <p:cNvPr id="10" name="Straight Connector 9">
            <a:extLst>
              <a:ext uri="{FF2B5EF4-FFF2-40B4-BE49-F238E27FC236}">
                <a16:creationId xmlns:a16="http://schemas.microsoft.com/office/drawing/2014/main" id="{13BF5292-CA82-F085-C5B8-982B27C8F3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F3D35C69-342B-EDE2-5671-B9A99FFB4FB6}"/>
              </a:ext>
            </a:extLst>
          </p:cNvPr>
          <p:cNvSpPr>
            <a:spLocks noGrp="1"/>
          </p:cNvSpPr>
          <p:nvPr>
            <p:ph idx="1"/>
          </p:nvPr>
        </p:nvSpPr>
        <p:spPr>
          <a:xfrm>
            <a:off x="1429566" y="2729554"/>
            <a:ext cx="8476434" cy="3359621"/>
          </a:xfrm>
        </p:spPr>
        <p:txBody>
          <a:bodyPr>
            <a:normAutofit/>
          </a:bodyPr>
          <a:lstStyle/>
          <a:p>
            <a:pPr marL="0" indent="0">
              <a:buNone/>
            </a:pPr>
            <a:r>
              <a:rPr lang="en-US" dirty="0"/>
              <a:t>3. Sensory difference</a:t>
            </a:r>
          </a:p>
          <a:p>
            <a:r>
              <a:rPr lang="en-US" dirty="0"/>
              <a:t>Hyper / hypo sensitivities</a:t>
            </a:r>
          </a:p>
          <a:p>
            <a:r>
              <a:rPr lang="en-US" dirty="0"/>
              <a:t>Embodied movement</a:t>
            </a:r>
          </a:p>
          <a:p>
            <a:endParaRPr lang="en-US" dirty="0"/>
          </a:p>
          <a:p>
            <a:pPr marL="0" indent="0">
              <a:buNone/>
            </a:pPr>
            <a:r>
              <a:rPr lang="en-US" dirty="0"/>
              <a:t>See </a:t>
            </a:r>
            <a:r>
              <a:rPr lang="en-US" dirty="0">
                <a:hlinkClick r:id="rId2"/>
              </a:rPr>
              <a:t>https://sensingspace.bham.ac.uk/</a:t>
            </a:r>
            <a:endParaRPr lang="en-US" dirty="0"/>
          </a:p>
        </p:txBody>
      </p:sp>
    </p:spTree>
    <p:extLst>
      <p:ext uri="{BB962C8B-B14F-4D97-AF65-F5344CB8AC3E}">
        <p14:creationId xmlns:p14="http://schemas.microsoft.com/office/powerpoint/2010/main" val="1443181470"/>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709982-A180-1C6E-8532-7DA53D267E5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8D9B68-0973-502D-908E-E73D5370BF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D37114-50D0-C5B8-C6E4-CE734FB8424F}"/>
              </a:ext>
            </a:extLst>
          </p:cNvPr>
          <p:cNvSpPr>
            <a:spLocks noGrp="1"/>
          </p:cNvSpPr>
          <p:nvPr>
            <p:ph type="title"/>
          </p:nvPr>
        </p:nvSpPr>
        <p:spPr>
          <a:xfrm>
            <a:off x="1429566" y="1045445"/>
            <a:ext cx="9238434" cy="857559"/>
          </a:xfrm>
        </p:spPr>
        <p:txBody>
          <a:bodyPr>
            <a:normAutofit/>
          </a:bodyPr>
          <a:lstStyle/>
          <a:p>
            <a:r>
              <a:rPr lang="en-US" dirty="0"/>
              <a:t>Talking about ND difference</a:t>
            </a:r>
          </a:p>
        </p:txBody>
      </p:sp>
      <p:cxnSp>
        <p:nvCxnSpPr>
          <p:cNvPr id="10" name="Straight Connector 9">
            <a:extLst>
              <a:ext uri="{FF2B5EF4-FFF2-40B4-BE49-F238E27FC236}">
                <a16:creationId xmlns:a16="http://schemas.microsoft.com/office/drawing/2014/main" id="{5056BD87-03CA-EB73-25C9-DA47E067E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74968C1-39A5-6A68-B726-C642080AE52C}"/>
              </a:ext>
            </a:extLst>
          </p:cNvPr>
          <p:cNvSpPr>
            <a:spLocks noGrp="1"/>
          </p:cNvSpPr>
          <p:nvPr>
            <p:ph idx="1"/>
          </p:nvPr>
        </p:nvSpPr>
        <p:spPr>
          <a:xfrm>
            <a:off x="1429566" y="2729554"/>
            <a:ext cx="8476434" cy="3359621"/>
          </a:xfrm>
        </p:spPr>
        <p:txBody>
          <a:bodyPr>
            <a:normAutofit/>
          </a:bodyPr>
          <a:lstStyle/>
          <a:p>
            <a:pPr marL="0" indent="0">
              <a:buNone/>
            </a:pPr>
            <a:r>
              <a:rPr lang="en-US" dirty="0"/>
              <a:t>4. Co-occurring conditions</a:t>
            </a:r>
          </a:p>
          <a:p>
            <a:r>
              <a:rPr lang="en-US" dirty="0"/>
              <a:t>Pain, stress, anxiety, mood regulation</a:t>
            </a:r>
          </a:p>
        </p:txBody>
      </p:sp>
    </p:spTree>
    <p:extLst>
      <p:ext uri="{BB962C8B-B14F-4D97-AF65-F5344CB8AC3E}">
        <p14:creationId xmlns:p14="http://schemas.microsoft.com/office/powerpoint/2010/main" val="1733277087"/>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2B598DCE-49A4-46FC-89A2-87E971ABE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AF448D61-FD92-4997-B065-204334124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9" name="Oval 28">
            <a:extLst>
              <a:ext uri="{FF2B5EF4-FFF2-40B4-BE49-F238E27FC236}">
                <a16:creationId xmlns:a16="http://schemas.microsoft.com/office/drawing/2014/main" id="{ED903D6B-9D52-4138-9E24-EB3F7AFA8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7864" y="760144"/>
            <a:ext cx="5356272" cy="53562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461079D-2441-B63D-B67D-4307AD10CE6F}"/>
              </a:ext>
            </a:extLst>
          </p:cNvPr>
          <p:cNvSpPr>
            <a:spLocks noGrp="1"/>
          </p:cNvSpPr>
          <p:nvPr>
            <p:ph type="title"/>
          </p:nvPr>
        </p:nvSpPr>
        <p:spPr>
          <a:xfrm>
            <a:off x="4014717" y="1746913"/>
            <a:ext cx="4162567" cy="1883392"/>
          </a:xfrm>
        </p:spPr>
        <p:txBody>
          <a:bodyPr vert="horz" lIns="91440" tIns="45720" rIns="91440" bIns="45720" rtlCol="0" anchor="b">
            <a:normAutofit/>
          </a:bodyPr>
          <a:lstStyle/>
          <a:p>
            <a:pPr algn="ctr"/>
            <a:r>
              <a:rPr lang="en-US" sz="2800" dirty="0"/>
              <a:t>Part 2: </a:t>
            </a:r>
            <a:br>
              <a:rPr lang="en-US" sz="2800" dirty="0"/>
            </a:br>
            <a:r>
              <a:rPr lang="en-US" sz="2800" dirty="0"/>
              <a:t>Getting to work</a:t>
            </a:r>
          </a:p>
        </p:txBody>
      </p:sp>
      <p:sp>
        <p:nvSpPr>
          <p:cNvPr id="5" name="Text Placeholder 4">
            <a:extLst>
              <a:ext uri="{FF2B5EF4-FFF2-40B4-BE49-F238E27FC236}">
                <a16:creationId xmlns:a16="http://schemas.microsoft.com/office/drawing/2014/main" id="{59533272-F3EE-5A74-FA59-8FDAB7592469}"/>
              </a:ext>
            </a:extLst>
          </p:cNvPr>
          <p:cNvSpPr>
            <a:spLocks noGrp="1"/>
          </p:cNvSpPr>
          <p:nvPr>
            <p:ph type="body" idx="1"/>
          </p:nvPr>
        </p:nvSpPr>
        <p:spPr>
          <a:xfrm>
            <a:off x="4487275" y="4290867"/>
            <a:ext cx="3217451" cy="1318351"/>
          </a:xfrm>
        </p:spPr>
        <p:txBody>
          <a:bodyPr vert="horz" lIns="91440" tIns="45720" rIns="91440" bIns="45720" rtlCol="0" anchor="t">
            <a:normAutofit/>
          </a:bodyPr>
          <a:lstStyle/>
          <a:p>
            <a:pPr algn="ctr"/>
            <a:r>
              <a:rPr lang="en-US" dirty="0">
                <a:solidFill>
                  <a:schemeClr val="tx1"/>
                </a:solidFill>
              </a:rPr>
              <a:t>Three things I’d say </a:t>
            </a:r>
            <a:br>
              <a:rPr lang="en-US" dirty="0">
                <a:solidFill>
                  <a:schemeClr val="tx1"/>
                </a:solidFill>
              </a:rPr>
            </a:br>
            <a:r>
              <a:rPr lang="en-US" dirty="0">
                <a:solidFill>
                  <a:schemeClr val="tx1"/>
                </a:solidFill>
              </a:rPr>
              <a:t>to my past self</a:t>
            </a:r>
          </a:p>
        </p:txBody>
      </p:sp>
      <p:cxnSp>
        <p:nvCxnSpPr>
          <p:cNvPr id="31" name="Straight Connector 30">
            <a:extLst>
              <a:ext uri="{FF2B5EF4-FFF2-40B4-BE49-F238E27FC236}">
                <a16:creationId xmlns:a16="http://schemas.microsoft.com/office/drawing/2014/main" id="{E651A8F8-7445-4C49-926D-816D687651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4657664"/>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053D4-90C8-8901-5781-DED4624F5640}"/>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8A66995-D1EA-1CE5-C93D-60E553A8A6A3}"/>
              </a:ext>
            </a:extLst>
          </p:cNvPr>
          <p:cNvSpPr>
            <a:spLocks noGrp="1"/>
          </p:cNvSpPr>
          <p:nvPr>
            <p:ph type="title"/>
          </p:nvPr>
        </p:nvSpPr>
        <p:spPr/>
        <p:txBody>
          <a:bodyPr/>
          <a:lstStyle/>
          <a:p>
            <a:r>
              <a:rPr lang="en-US" dirty="0"/>
              <a:t>1. Perfection is a </a:t>
            </a:r>
            <a:r>
              <a:rPr lang="en-US" i="1" dirty="0"/>
              <a:t>terrible</a:t>
            </a:r>
            <a:r>
              <a:rPr lang="en-US" dirty="0"/>
              <a:t> thing</a:t>
            </a:r>
          </a:p>
        </p:txBody>
      </p:sp>
      <p:sp>
        <p:nvSpPr>
          <p:cNvPr id="8" name="Content Placeholder 7">
            <a:extLst>
              <a:ext uri="{FF2B5EF4-FFF2-40B4-BE49-F238E27FC236}">
                <a16:creationId xmlns:a16="http://schemas.microsoft.com/office/drawing/2014/main" id="{23FB2342-8F67-AF05-F978-29C02FED12AD}"/>
              </a:ext>
            </a:extLst>
          </p:cNvPr>
          <p:cNvSpPr>
            <a:spLocks noGrp="1"/>
          </p:cNvSpPr>
          <p:nvPr>
            <p:ph idx="1"/>
          </p:nvPr>
        </p:nvSpPr>
        <p:spPr/>
        <p:txBody>
          <a:bodyPr>
            <a:normAutofit fontScale="92500" lnSpcReduction="10000"/>
          </a:bodyPr>
          <a:lstStyle/>
          <a:p>
            <a:r>
              <a:rPr lang="en-US" dirty="0"/>
              <a:t>Speaking about areas of struggle is not a sign of weakness </a:t>
            </a:r>
          </a:p>
          <a:p>
            <a:r>
              <a:rPr lang="en-US" dirty="0"/>
              <a:t>Asking for help is ok: get an extension, LOA, adjustments</a:t>
            </a:r>
          </a:p>
          <a:p>
            <a:r>
              <a:rPr lang="en-US" dirty="0"/>
              <a:t>Sometimes it’s easy to start with small things and scaffold up</a:t>
            </a:r>
          </a:p>
          <a:p>
            <a:r>
              <a:rPr lang="en-US" dirty="0"/>
              <a:t>Start to develop a disability identity (1) at </a:t>
            </a:r>
            <a:r>
              <a:rPr lang="en-US" i="1" dirty="0"/>
              <a:t>your </a:t>
            </a:r>
            <a:r>
              <a:rPr lang="en-US" dirty="0"/>
              <a:t>pace and (2) with safe people</a:t>
            </a:r>
          </a:p>
          <a:p>
            <a:pPr marL="0" indent="0">
              <a:buNone/>
            </a:pPr>
            <a:r>
              <a:rPr lang="en-US" b="1" i="1" dirty="0"/>
              <a:t>A quick word on supervisors:</a:t>
            </a:r>
          </a:p>
          <a:p>
            <a:r>
              <a:rPr lang="en-US" dirty="0"/>
              <a:t>Remember, we’re humans too and are navigating our own invisible struggles</a:t>
            </a:r>
          </a:p>
          <a:p>
            <a:r>
              <a:rPr lang="en-GB" dirty="0"/>
              <a:t>Develop a supervision agreement and discuss expectations, especially around styles of communication </a:t>
            </a:r>
            <a:endParaRPr lang="en-US" dirty="0"/>
          </a:p>
          <a:p>
            <a:r>
              <a:rPr lang="en-US" dirty="0"/>
              <a:t>It can help to have a buddy / mediator – ND staff network can help!</a:t>
            </a:r>
            <a:endParaRPr lang="en-GB" dirty="0"/>
          </a:p>
        </p:txBody>
      </p:sp>
    </p:spTree>
    <p:extLst>
      <p:ext uri="{BB962C8B-B14F-4D97-AF65-F5344CB8AC3E}">
        <p14:creationId xmlns:p14="http://schemas.microsoft.com/office/powerpoint/2010/main" val="33226632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5A81E7C-86C0-F62B-7D5B-D3017C4C1530}"/>
              </a:ext>
            </a:extLst>
          </p:cNvPr>
          <p:cNvSpPr>
            <a:spLocks noGrp="1"/>
          </p:cNvSpPr>
          <p:nvPr>
            <p:ph type="title"/>
          </p:nvPr>
        </p:nvSpPr>
        <p:spPr/>
        <p:txBody>
          <a:bodyPr/>
          <a:lstStyle/>
          <a:p>
            <a:r>
              <a:rPr lang="en-US" dirty="0"/>
              <a:t>2. It’s ok to be misunderstood</a:t>
            </a:r>
          </a:p>
        </p:txBody>
      </p:sp>
      <p:sp>
        <p:nvSpPr>
          <p:cNvPr id="8" name="Content Placeholder 7">
            <a:extLst>
              <a:ext uri="{FF2B5EF4-FFF2-40B4-BE49-F238E27FC236}">
                <a16:creationId xmlns:a16="http://schemas.microsoft.com/office/drawing/2014/main" id="{478F3B95-C4E6-9422-8032-EBA8646FBF55}"/>
              </a:ext>
            </a:extLst>
          </p:cNvPr>
          <p:cNvSpPr>
            <a:spLocks noGrp="1"/>
          </p:cNvSpPr>
          <p:nvPr>
            <p:ph idx="1"/>
          </p:nvPr>
        </p:nvSpPr>
        <p:spPr/>
        <p:txBody>
          <a:bodyPr>
            <a:normAutofit/>
          </a:bodyPr>
          <a:lstStyle/>
          <a:p>
            <a:r>
              <a:rPr lang="en-US" dirty="0"/>
              <a:t>Sometimes people don’t understand you because your stuff is creative and innovative</a:t>
            </a:r>
          </a:p>
          <a:p>
            <a:r>
              <a:rPr lang="en-US" dirty="0"/>
              <a:t>Sometimes people don’t understand because your stuff is genuinely confusing – it can take a while (as in decades) to get from intuitive sensibility to reasoned and accessible argument</a:t>
            </a:r>
          </a:p>
          <a:p>
            <a:r>
              <a:rPr lang="en-US" dirty="0"/>
              <a:t>You may take a longer time to find expression (or the right audience!) for your thinking</a:t>
            </a:r>
          </a:p>
          <a:p>
            <a:r>
              <a:rPr lang="en-US" dirty="0"/>
              <a:t>It may take extra effort to establish understanding</a:t>
            </a:r>
            <a:r>
              <a:rPr lang="en-US" dirty="0">
                <a:sym typeface="Wingdings" pitchFamily="2" charset="2"/>
              </a:rPr>
              <a:t> (the d</a:t>
            </a:r>
            <a:r>
              <a:rPr lang="en-US" dirty="0"/>
              <a:t>ouble-empathy problem)</a:t>
            </a:r>
          </a:p>
          <a:p>
            <a:r>
              <a:rPr lang="en-US" dirty="0"/>
              <a:t>Your scholarly arc may be necessarily longer because (a) you’re working holistically, (b) establishing forms of translation</a:t>
            </a:r>
          </a:p>
        </p:txBody>
      </p:sp>
    </p:spTree>
    <p:extLst>
      <p:ext uri="{BB962C8B-B14F-4D97-AF65-F5344CB8AC3E}">
        <p14:creationId xmlns:p14="http://schemas.microsoft.com/office/powerpoint/2010/main" val="640251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7CCB7-8094-26BB-B632-A20539701DC0}"/>
              </a:ext>
            </a:extLst>
          </p:cNvPr>
          <p:cNvSpPr>
            <a:spLocks noGrp="1"/>
          </p:cNvSpPr>
          <p:nvPr>
            <p:ph type="title"/>
          </p:nvPr>
        </p:nvSpPr>
        <p:spPr/>
        <p:txBody>
          <a:bodyPr/>
          <a:lstStyle/>
          <a:p>
            <a:r>
              <a:rPr lang="en-US" dirty="0"/>
              <a:t>Format for today</a:t>
            </a:r>
          </a:p>
        </p:txBody>
      </p:sp>
      <p:sp>
        <p:nvSpPr>
          <p:cNvPr id="3" name="Content Placeholder 2">
            <a:extLst>
              <a:ext uri="{FF2B5EF4-FFF2-40B4-BE49-F238E27FC236}">
                <a16:creationId xmlns:a16="http://schemas.microsoft.com/office/drawing/2014/main" id="{9CE8C48A-DBE1-EBE0-B673-5D5974482AF3}"/>
              </a:ext>
            </a:extLst>
          </p:cNvPr>
          <p:cNvSpPr>
            <a:spLocks noGrp="1"/>
          </p:cNvSpPr>
          <p:nvPr>
            <p:ph idx="1"/>
          </p:nvPr>
        </p:nvSpPr>
        <p:spPr/>
        <p:txBody>
          <a:bodyPr/>
          <a:lstStyle/>
          <a:p>
            <a:r>
              <a:rPr lang="en-US" dirty="0"/>
              <a:t>About 40 minutes of talking with a short chat at the end – I’ll respond to questions you submit (using </a:t>
            </a:r>
            <a:r>
              <a:rPr lang="en-US" dirty="0">
                <a:hlinkClick r:id="rId2"/>
              </a:rPr>
              <a:t>https://vevox.com</a:t>
            </a:r>
            <a:r>
              <a:rPr lang="en-US" dirty="0"/>
              <a:t>) as we go along</a:t>
            </a:r>
          </a:p>
          <a:p>
            <a:r>
              <a:rPr lang="en-US" dirty="0"/>
              <a:t>This will be recorded with a follow-on workshop where you can ask prepared questions in a few weeks.</a:t>
            </a:r>
          </a:p>
          <a:p>
            <a:r>
              <a:rPr lang="en-US" dirty="0"/>
              <a:t>Feel free to pop up your hand any time if you want a clarification that feels urgent or time-sensitive. I may defer my answers to some questions, but I'll let you know if this is the case.</a:t>
            </a:r>
          </a:p>
          <a:p>
            <a:r>
              <a:rPr lang="en-US" dirty="0"/>
              <a:t>Feedback after the session is VERY welcome. </a:t>
            </a:r>
          </a:p>
        </p:txBody>
      </p:sp>
    </p:spTree>
    <p:extLst>
      <p:ext uri="{BB962C8B-B14F-4D97-AF65-F5344CB8AC3E}">
        <p14:creationId xmlns:p14="http://schemas.microsoft.com/office/powerpoint/2010/main" val="435989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9C1C1-0DED-53AF-6381-EC830C52B8B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7E2A28B-7DCA-04EC-F52C-E99B600E5309}"/>
              </a:ext>
            </a:extLst>
          </p:cNvPr>
          <p:cNvSpPr>
            <a:spLocks noGrp="1"/>
          </p:cNvSpPr>
          <p:nvPr>
            <p:ph type="title"/>
          </p:nvPr>
        </p:nvSpPr>
        <p:spPr/>
        <p:txBody>
          <a:bodyPr/>
          <a:lstStyle/>
          <a:p>
            <a:r>
              <a:rPr lang="en-US" dirty="0"/>
              <a:t>3. Work Better not harder</a:t>
            </a:r>
          </a:p>
        </p:txBody>
      </p:sp>
      <p:sp>
        <p:nvSpPr>
          <p:cNvPr id="8" name="Content Placeholder 7">
            <a:extLst>
              <a:ext uri="{FF2B5EF4-FFF2-40B4-BE49-F238E27FC236}">
                <a16:creationId xmlns:a16="http://schemas.microsoft.com/office/drawing/2014/main" id="{8F03EA10-4FE5-9966-684C-6D7C37121E23}"/>
              </a:ext>
            </a:extLst>
          </p:cNvPr>
          <p:cNvSpPr>
            <a:spLocks noGrp="1"/>
          </p:cNvSpPr>
          <p:nvPr>
            <p:ph idx="1"/>
          </p:nvPr>
        </p:nvSpPr>
        <p:spPr/>
        <p:txBody>
          <a:bodyPr/>
          <a:lstStyle/>
          <a:p>
            <a:r>
              <a:rPr lang="en-US" dirty="0"/>
              <a:t>If things aren’t working it may be because you are:</a:t>
            </a:r>
          </a:p>
          <a:p>
            <a:pPr lvl="1"/>
            <a:r>
              <a:rPr lang="en-US" dirty="0"/>
              <a:t>Exhausted</a:t>
            </a:r>
          </a:p>
          <a:p>
            <a:pPr lvl="1"/>
            <a:r>
              <a:rPr lang="en-US" dirty="0"/>
              <a:t>Overwhelmed</a:t>
            </a:r>
          </a:p>
          <a:p>
            <a:pPr lvl="1"/>
            <a:r>
              <a:rPr lang="en-US" dirty="0"/>
              <a:t>Working with other people’s patterns</a:t>
            </a:r>
          </a:p>
          <a:p>
            <a:r>
              <a:rPr lang="en-US" dirty="0"/>
              <a:t>Get some rest and then…</a:t>
            </a:r>
          </a:p>
          <a:p>
            <a:pPr lvl="1"/>
            <a:r>
              <a:rPr lang="en-US" dirty="0"/>
              <a:t>Do an audit! (worksheet time)</a:t>
            </a:r>
          </a:p>
        </p:txBody>
      </p:sp>
    </p:spTree>
    <p:extLst>
      <p:ext uri="{BB962C8B-B14F-4D97-AF65-F5344CB8AC3E}">
        <p14:creationId xmlns:p14="http://schemas.microsoft.com/office/powerpoint/2010/main" val="3737709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6C282C6-2BA6-D296-7786-6B01F4057447}"/>
            </a:ext>
          </a:extLst>
        </p:cNvPr>
        <p:cNvGrpSpPr/>
        <p:nvPr/>
      </p:nvGrpSpPr>
      <p:grpSpPr>
        <a:xfrm>
          <a:off x="0" y="0"/>
          <a:ext cx="0" cy="0"/>
          <a:chOff x="0" y="0"/>
          <a:chExt cx="0" cy="0"/>
        </a:xfrm>
      </p:grpSpPr>
      <p:cxnSp>
        <p:nvCxnSpPr>
          <p:cNvPr id="23" name="Straight Connector 22">
            <a:extLst>
              <a:ext uri="{FF2B5EF4-FFF2-40B4-BE49-F238E27FC236}">
                <a16:creationId xmlns:a16="http://schemas.microsoft.com/office/drawing/2014/main" id="{EFBCF7DD-4C76-46B1-F3AE-F8E53775DD1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25" name="Rectangle 24">
            <a:extLst>
              <a:ext uri="{FF2B5EF4-FFF2-40B4-BE49-F238E27FC236}">
                <a16:creationId xmlns:a16="http://schemas.microsoft.com/office/drawing/2014/main" id="{2E5F53AE-4DA8-E3C4-61F3-73C6F7A1EE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799C0D07-8158-49A1-23FC-AD609A103F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9" name="Oval 28">
            <a:extLst>
              <a:ext uri="{FF2B5EF4-FFF2-40B4-BE49-F238E27FC236}">
                <a16:creationId xmlns:a16="http://schemas.microsoft.com/office/drawing/2014/main" id="{273D8082-BE26-78A3-3990-062EDCA092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7864" y="760144"/>
            <a:ext cx="5356272" cy="53562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CF8605EE-F419-7631-EC96-F56FC9889876}"/>
              </a:ext>
            </a:extLst>
          </p:cNvPr>
          <p:cNvSpPr>
            <a:spLocks noGrp="1"/>
          </p:cNvSpPr>
          <p:nvPr>
            <p:ph type="title"/>
          </p:nvPr>
        </p:nvSpPr>
        <p:spPr>
          <a:xfrm>
            <a:off x="4014717" y="1746913"/>
            <a:ext cx="4162567" cy="1883392"/>
          </a:xfrm>
        </p:spPr>
        <p:txBody>
          <a:bodyPr vert="horz" lIns="91440" tIns="45720" rIns="91440" bIns="45720" rtlCol="0" anchor="b">
            <a:normAutofit/>
          </a:bodyPr>
          <a:lstStyle/>
          <a:p>
            <a:pPr algn="ctr"/>
            <a:r>
              <a:rPr lang="en-US" sz="2800" dirty="0"/>
              <a:t>Part 2: </a:t>
            </a:r>
            <a:br>
              <a:rPr lang="en-US" sz="2800" dirty="0"/>
            </a:br>
            <a:r>
              <a:rPr lang="en-US" sz="2800" dirty="0"/>
              <a:t>Getting to work</a:t>
            </a:r>
          </a:p>
        </p:txBody>
      </p:sp>
      <p:sp>
        <p:nvSpPr>
          <p:cNvPr id="5" name="Text Placeholder 4">
            <a:extLst>
              <a:ext uri="{FF2B5EF4-FFF2-40B4-BE49-F238E27FC236}">
                <a16:creationId xmlns:a16="http://schemas.microsoft.com/office/drawing/2014/main" id="{1519766D-84BA-B320-1F77-1D1F51836622}"/>
              </a:ext>
            </a:extLst>
          </p:cNvPr>
          <p:cNvSpPr>
            <a:spLocks noGrp="1"/>
          </p:cNvSpPr>
          <p:nvPr>
            <p:ph type="body" idx="1"/>
          </p:nvPr>
        </p:nvSpPr>
        <p:spPr>
          <a:xfrm>
            <a:off x="4487275" y="4290867"/>
            <a:ext cx="3217451" cy="1318351"/>
          </a:xfrm>
        </p:spPr>
        <p:txBody>
          <a:bodyPr vert="horz" lIns="91440" tIns="45720" rIns="91440" bIns="45720" rtlCol="0" anchor="t">
            <a:normAutofit/>
          </a:bodyPr>
          <a:lstStyle/>
          <a:p>
            <a:pPr algn="ctr"/>
            <a:r>
              <a:rPr lang="en-US" dirty="0">
                <a:solidFill>
                  <a:schemeClr val="tx1"/>
                </a:solidFill>
              </a:rPr>
              <a:t>Three tips for getting to work</a:t>
            </a:r>
          </a:p>
        </p:txBody>
      </p:sp>
      <p:cxnSp>
        <p:nvCxnSpPr>
          <p:cNvPr id="31" name="Straight Connector 30">
            <a:extLst>
              <a:ext uri="{FF2B5EF4-FFF2-40B4-BE49-F238E27FC236}">
                <a16:creationId xmlns:a16="http://schemas.microsoft.com/office/drawing/2014/main" id="{E02FA177-6ECC-A2AE-BF7E-531B13AD63E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400474"/>
      </p:ext>
    </p:extLst>
  </p:cSld>
  <p:clrMapOvr>
    <a:overrideClrMapping bg1="lt1" tx1="dk1" bg2="lt2" tx2="dk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A0DFA6-F97F-9C02-05F2-C0EFBE3501CB}"/>
              </a:ext>
            </a:extLst>
          </p:cNvPr>
          <p:cNvSpPr>
            <a:spLocks noGrp="1"/>
          </p:cNvSpPr>
          <p:nvPr>
            <p:ph type="title"/>
          </p:nvPr>
        </p:nvSpPr>
        <p:spPr/>
        <p:txBody>
          <a:bodyPr/>
          <a:lstStyle/>
          <a:p>
            <a:r>
              <a:rPr lang="en-US" dirty="0"/>
              <a:t>1. Finding motivation</a:t>
            </a:r>
          </a:p>
        </p:txBody>
      </p:sp>
      <p:sp>
        <p:nvSpPr>
          <p:cNvPr id="5" name="Content Placeholder 4">
            <a:extLst>
              <a:ext uri="{FF2B5EF4-FFF2-40B4-BE49-F238E27FC236}">
                <a16:creationId xmlns:a16="http://schemas.microsoft.com/office/drawing/2014/main" id="{6185B35C-49C6-A995-8C70-2C8911810CD8}"/>
              </a:ext>
            </a:extLst>
          </p:cNvPr>
          <p:cNvSpPr>
            <a:spLocks noGrp="1"/>
          </p:cNvSpPr>
          <p:nvPr>
            <p:ph idx="1"/>
          </p:nvPr>
        </p:nvSpPr>
        <p:spPr/>
        <p:txBody>
          <a:bodyPr/>
          <a:lstStyle/>
          <a:p>
            <a:r>
              <a:rPr lang="en-US" dirty="0"/>
              <a:t>Getting “the work” done requires, positively speaking (1) inspiration, (2) motivation and (3) work.</a:t>
            </a:r>
          </a:p>
          <a:p>
            <a:r>
              <a:rPr lang="en-US" dirty="0"/>
              <a:t>Negatively speaking, getting the work done requires an absence of bad stress and a presence of good stress.</a:t>
            </a:r>
          </a:p>
          <a:p>
            <a:r>
              <a:rPr lang="en-US" dirty="0"/>
              <a:t>When you are stuck in fight/flight/freeze states you won’t be able to do deep critical thinking or coherent synthetic analysis, it is biologically impossible!</a:t>
            </a:r>
          </a:p>
        </p:txBody>
      </p:sp>
    </p:spTree>
    <p:extLst>
      <p:ext uri="{BB962C8B-B14F-4D97-AF65-F5344CB8AC3E}">
        <p14:creationId xmlns:p14="http://schemas.microsoft.com/office/powerpoint/2010/main" val="3449431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EDB6F6-471D-7D5A-2C91-FACF81E0479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69731B5-09CB-F104-66BF-0DC5F769BA97}"/>
              </a:ext>
            </a:extLst>
          </p:cNvPr>
          <p:cNvSpPr>
            <a:spLocks noGrp="1"/>
          </p:cNvSpPr>
          <p:nvPr>
            <p:ph type="title"/>
          </p:nvPr>
        </p:nvSpPr>
        <p:spPr/>
        <p:txBody>
          <a:bodyPr/>
          <a:lstStyle/>
          <a:p>
            <a:r>
              <a:rPr lang="en-US" dirty="0"/>
              <a:t>Affective neuroscience </a:t>
            </a:r>
            <a:br>
              <a:rPr lang="en-US" dirty="0"/>
            </a:br>
            <a:r>
              <a:rPr lang="en-US" dirty="0"/>
              <a:t>(or sex, drugs and Research)</a:t>
            </a:r>
          </a:p>
        </p:txBody>
      </p:sp>
      <p:sp>
        <p:nvSpPr>
          <p:cNvPr id="5" name="Content Placeholder 4">
            <a:extLst>
              <a:ext uri="{FF2B5EF4-FFF2-40B4-BE49-F238E27FC236}">
                <a16:creationId xmlns:a16="http://schemas.microsoft.com/office/drawing/2014/main" id="{2359944D-C011-9E57-EDD9-7D7F4EFD918F}"/>
              </a:ext>
            </a:extLst>
          </p:cNvPr>
          <p:cNvSpPr>
            <a:spLocks noGrp="1"/>
          </p:cNvSpPr>
          <p:nvPr>
            <p:ph idx="1"/>
          </p:nvPr>
        </p:nvSpPr>
        <p:spPr/>
        <p:txBody>
          <a:bodyPr>
            <a:normAutofit/>
          </a:bodyPr>
          <a:lstStyle/>
          <a:p>
            <a:r>
              <a:rPr lang="en-US" dirty="0"/>
              <a:t>Affective neuroscientists doing research on the mesolimbic cortex remind us that </a:t>
            </a:r>
            <a:r>
              <a:rPr lang="en-US" i="1" dirty="0"/>
              <a:t>context </a:t>
            </a:r>
            <a:r>
              <a:rPr lang="en-US" dirty="0"/>
              <a:t>is a vital part of motivation, a change in context can wildly change the way we view an activity or event</a:t>
            </a:r>
          </a:p>
          <a:p>
            <a:r>
              <a:rPr lang="en-US" dirty="0"/>
              <a:t>Everything is framed by our brains around enjoyment, expectation, and eagerness</a:t>
            </a:r>
          </a:p>
          <a:p>
            <a:r>
              <a:rPr lang="en-US" dirty="0"/>
              <a:t>Is your research fun? (enjoyment) Do you scaffold up anticipation and planning for your work in a way that leaves you feeling eager to get the work done?</a:t>
            </a:r>
          </a:p>
          <a:p>
            <a:r>
              <a:rPr lang="en-US" dirty="0"/>
              <a:t>What things prevent any of the above from being a regular experience?</a:t>
            </a:r>
          </a:p>
          <a:p>
            <a:r>
              <a:rPr lang="en-US" dirty="0"/>
              <a:t>Elements of context: audience, </a:t>
            </a:r>
            <a:r>
              <a:rPr lang="en-US" dirty="0" err="1"/>
              <a:t>compulsarity</a:t>
            </a:r>
            <a:r>
              <a:rPr lang="en-US" dirty="0"/>
              <a:t>, collaborators, disciplinary location / restriction, style expectations (casual / formal)</a:t>
            </a:r>
          </a:p>
        </p:txBody>
      </p:sp>
    </p:spTree>
    <p:extLst>
      <p:ext uri="{BB962C8B-B14F-4D97-AF65-F5344CB8AC3E}">
        <p14:creationId xmlns:p14="http://schemas.microsoft.com/office/powerpoint/2010/main" val="31062584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92CFB-DB9E-74C7-870E-37376954910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602EE57-EE2B-17BF-486A-D6470C3F639A}"/>
              </a:ext>
            </a:extLst>
          </p:cNvPr>
          <p:cNvSpPr>
            <a:spLocks noGrp="1"/>
          </p:cNvSpPr>
          <p:nvPr>
            <p:ph type="title"/>
          </p:nvPr>
        </p:nvSpPr>
        <p:spPr/>
        <p:txBody>
          <a:bodyPr/>
          <a:lstStyle/>
          <a:p>
            <a:r>
              <a:rPr lang="en-US" dirty="0"/>
              <a:t>hacking your context</a:t>
            </a:r>
          </a:p>
        </p:txBody>
      </p:sp>
      <p:sp>
        <p:nvSpPr>
          <p:cNvPr id="5" name="Content Placeholder 4">
            <a:extLst>
              <a:ext uri="{FF2B5EF4-FFF2-40B4-BE49-F238E27FC236}">
                <a16:creationId xmlns:a16="http://schemas.microsoft.com/office/drawing/2014/main" id="{7CAF1232-45F3-2FAF-8160-F2809E9337CB}"/>
              </a:ext>
            </a:extLst>
          </p:cNvPr>
          <p:cNvSpPr>
            <a:spLocks noGrp="1"/>
          </p:cNvSpPr>
          <p:nvPr>
            <p:ph idx="1"/>
          </p:nvPr>
        </p:nvSpPr>
        <p:spPr/>
        <p:txBody>
          <a:bodyPr/>
          <a:lstStyle/>
          <a:p>
            <a:r>
              <a:rPr lang="en-US" dirty="0"/>
              <a:t>When you get </a:t>
            </a:r>
            <a:r>
              <a:rPr lang="en-US" i="1" dirty="0"/>
              <a:t>stuck </a:t>
            </a:r>
            <a:r>
              <a:rPr lang="en-US" dirty="0"/>
              <a:t>(or just aren’t even getting started)</a:t>
            </a:r>
            <a:r>
              <a:rPr lang="en-US" i="1" dirty="0"/>
              <a:t>, </a:t>
            </a:r>
            <a:r>
              <a:rPr lang="en-US" dirty="0"/>
              <a:t>you can </a:t>
            </a:r>
            <a:r>
              <a:rPr lang="en-US" b="1" dirty="0"/>
              <a:t>hack your context</a:t>
            </a:r>
          </a:p>
          <a:p>
            <a:r>
              <a:rPr lang="en-US" dirty="0"/>
              <a:t>Shift your style: from formal (conferences, journal articles) to informal (pub chat, teaching, popular audience) n.b. </a:t>
            </a:r>
            <a:r>
              <a:rPr lang="en-US" u="sng" dirty="0"/>
              <a:t>this shift does not negate the status of your work as research</a:t>
            </a:r>
          </a:p>
          <a:p>
            <a:r>
              <a:rPr lang="en-US" dirty="0"/>
              <a:t>Change your setting: identify catalysts for thinking</a:t>
            </a:r>
          </a:p>
          <a:p>
            <a:r>
              <a:rPr lang="en-US" dirty="0"/>
              <a:t>Change your audience OR community / collaborators: from lecturers or supervisors to friends; from familiar people to strangers; peer review to supportive affirming friends; from humans to AI; do people in your community change or is it stable?</a:t>
            </a:r>
          </a:p>
          <a:p>
            <a:r>
              <a:rPr lang="en-US" dirty="0"/>
              <a:t>Geek out! Change your other contexts to do research for you: teaching, socializing, etc.</a:t>
            </a:r>
          </a:p>
          <a:p>
            <a:endParaRPr lang="en-US" dirty="0"/>
          </a:p>
        </p:txBody>
      </p:sp>
    </p:spTree>
    <p:extLst>
      <p:ext uri="{BB962C8B-B14F-4D97-AF65-F5344CB8AC3E}">
        <p14:creationId xmlns:p14="http://schemas.microsoft.com/office/powerpoint/2010/main" val="25488562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D3901-2F4C-9AE5-E84A-E1CBE8497EFE}"/>
              </a:ext>
            </a:extLst>
          </p:cNvPr>
          <p:cNvSpPr>
            <a:spLocks noGrp="1"/>
          </p:cNvSpPr>
          <p:nvPr>
            <p:ph type="title"/>
          </p:nvPr>
        </p:nvSpPr>
        <p:spPr/>
        <p:txBody>
          <a:bodyPr/>
          <a:lstStyle/>
          <a:p>
            <a:r>
              <a:rPr lang="en-US" dirty="0" err="1"/>
              <a:t>ChangE</a:t>
            </a:r>
            <a:r>
              <a:rPr lang="en-US" dirty="0"/>
              <a:t> the script</a:t>
            </a:r>
          </a:p>
        </p:txBody>
      </p:sp>
      <p:sp>
        <p:nvSpPr>
          <p:cNvPr id="3" name="Content Placeholder 2">
            <a:extLst>
              <a:ext uri="{FF2B5EF4-FFF2-40B4-BE49-F238E27FC236}">
                <a16:creationId xmlns:a16="http://schemas.microsoft.com/office/drawing/2014/main" id="{D574A1AE-53DB-4FC3-2657-2CE3302182C8}"/>
              </a:ext>
            </a:extLst>
          </p:cNvPr>
          <p:cNvSpPr>
            <a:spLocks noGrp="1"/>
          </p:cNvSpPr>
          <p:nvPr>
            <p:ph idx="1"/>
          </p:nvPr>
        </p:nvSpPr>
        <p:spPr/>
        <p:txBody>
          <a:bodyPr>
            <a:normAutofit/>
          </a:bodyPr>
          <a:lstStyle/>
          <a:p>
            <a:r>
              <a:rPr lang="en-US" dirty="0"/>
              <a:t>Find a better audience</a:t>
            </a:r>
          </a:p>
          <a:p>
            <a:r>
              <a:rPr lang="en-US" dirty="0"/>
              <a:t>Reduce your goals: anxiety + perfectionism = interdisciplinarity</a:t>
            </a:r>
          </a:p>
          <a:p>
            <a:r>
              <a:rPr lang="en-US" dirty="0" err="1"/>
              <a:t>Monotropism</a:t>
            </a:r>
            <a:r>
              <a:rPr lang="en-US" dirty="0"/>
              <a:t>: great when you’re doing some kinds of PhDs, not so great when you have to write UG essays on other people’s topics. Some essays are just really not going to go your way. </a:t>
            </a:r>
          </a:p>
          <a:p>
            <a:r>
              <a:rPr lang="en-US" dirty="0"/>
              <a:t>Flow and inertia: finding good patterns that work for </a:t>
            </a:r>
            <a:r>
              <a:rPr lang="en-US" i="1" dirty="0"/>
              <a:t>you</a:t>
            </a:r>
          </a:p>
          <a:p>
            <a:r>
              <a:rPr lang="en-US" i="1" dirty="0"/>
              <a:t>Work with the long arc</a:t>
            </a:r>
          </a:p>
          <a:p>
            <a:r>
              <a:rPr lang="en-US" dirty="0"/>
              <a:t>For the people who just </a:t>
            </a:r>
            <a:r>
              <a:rPr lang="en-US" i="1" dirty="0"/>
              <a:t>have</a:t>
            </a:r>
            <a:r>
              <a:rPr lang="en-US" dirty="0"/>
              <a:t> to finish the whole thing</a:t>
            </a:r>
          </a:p>
          <a:p>
            <a:endParaRPr lang="en-US" i="1" dirty="0"/>
          </a:p>
          <a:p>
            <a:endParaRPr lang="en-US" dirty="0"/>
          </a:p>
        </p:txBody>
      </p:sp>
    </p:spTree>
    <p:extLst>
      <p:ext uri="{BB962C8B-B14F-4D97-AF65-F5344CB8AC3E}">
        <p14:creationId xmlns:p14="http://schemas.microsoft.com/office/powerpoint/2010/main" val="1763948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257B480-F81F-A278-2440-F2A7D205E6D2}"/>
              </a:ext>
            </a:extLst>
          </p:cNvPr>
          <p:cNvSpPr>
            <a:spLocks noGrp="1"/>
          </p:cNvSpPr>
          <p:nvPr>
            <p:ph type="title"/>
          </p:nvPr>
        </p:nvSpPr>
        <p:spPr>
          <a:xfrm>
            <a:off x="1429566" y="1045445"/>
            <a:ext cx="9238434" cy="857559"/>
          </a:xfrm>
        </p:spPr>
        <p:txBody>
          <a:bodyPr>
            <a:normAutofit/>
          </a:bodyPr>
          <a:lstStyle/>
          <a:p>
            <a:r>
              <a:rPr lang="en-US" dirty="0"/>
              <a:t>Principles for success</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12DD4F4A-2379-69F7-ADE4-82D93BEB9CA7}"/>
              </a:ext>
            </a:extLst>
          </p:cNvPr>
          <p:cNvSpPr>
            <a:spLocks noGrp="1"/>
          </p:cNvSpPr>
          <p:nvPr>
            <p:ph idx="1"/>
          </p:nvPr>
        </p:nvSpPr>
        <p:spPr>
          <a:xfrm>
            <a:off x="1429566" y="2729554"/>
            <a:ext cx="8476434" cy="3359621"/>
          </a:xfrm>
        </p:spPr>
        <p:txBody>
          <a:bodyPr>
            <a:normAutofit fontScale="70000" lnSpcReduction="20000"/>
          </a:bodyPr>
          <a:lstStyle/>
          <a:p>
            <a:r>
              <a:rPr lang="en-US" dirty="0"/>
              <a:t>Find your voice: it will be incoherent to some people, and this journey will be more complex because of masking</a:t>
            </a:r>
          </a:p>
          <a:p>
            <a:r>
              <a:rPr lang="en-US" dirty="0"/>
              <a:t>Find safe community for critique (the above journey makes this all the more important, so you can work out questions of quality without fielding concerns of threat / abuse / discrimination</a:t>
            </a:r>
          </a:p>
          <a:p>
            <a:r>
              <a:rPr lang="en-US" dirty="0"/>
              <a:t>Accept your past self and move forward</a:t>
            </a:r>
          </a:p>
          <a:p>
            <a:r>
              <a:rPr lang="en-US" dirty="0"/>
              <a:t>Form a disclosure plan you are comfortable with, develop a disability identity your story, told your way, to the people you want to share it with</a:t>
            </a:r>
          </a:p>
          <a:p>
            <a:r>
              <a:rPr lang="en-US" dirty="0"/>
              <a:t>Stop trying to emulate other models of success for people who experience the world differently from yourself, identify how </a:t>
            </a:r>
            <a:r>
              <a:rPr lang="en-US" i="1" dirty="0"/>
              <a:t>you</a:t>
            </a:r>
            <a:r>
              <a:rPr lang="en-US" dirty="0"/>
              <a:t> best process learning and communication</a:t>
            </a:r>
          </a:p>
          <a:p>
            <a:r>
              <a:rPr lang="en-US" dirty="0"/>
              <a:t>Recruit an advocate: never attend an EC panel by yourself, bring a buddy to office hours</a:t>
            </a:r>
          </a:p>
          <a:p>
            <a:r>
              <a:rPr lang="en-US" b="1" dirty="0"/>
              <a:t>Exposure therapy is NOT effective for learning</a:t>
            </a:r>
            <a:r>
              <a:rPr lang="en-US" dirty="0"/>
              <a:t>. Track stressors and eliminate or confront them strategically</a:t>
            </a:r>
          </a:p>
          <a:p>
            <a:endParaRPr lang="en-US" dirty="0"/>
          </a:p>
        </p:txBody>
      </p:sp>
    </p:spTree>
    <p:extLst>
      <p:ext uri="{BB962C8B-B14F-4D97-AF65-F5344CB8AC3E}">
        <p14:creationId xmlns:p14="http://schemas.microsoft.com/office/powerpoint/2010/main" val="57198180"/>
      </p:ext>
    </p:extLst>
  </p:cSld>
  <p:clrMapOvr>
    <a:overrideClrMapping bg1="lt1" tx1="dk1" bg2="lt2" tx2="dk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7B47A-E7DC-D849-37CD-177DC7E6AC5A}"/>
              </a:ext>
            </a:extLst>
          </p:cNvPr>
          <p:cNvSpPr>
            <a:spLocks noGrp="1"/>
          </p:cNvSpPr>
          <p:nvPr>
            <p:ph type="title"/>
          </p:nvPr>
        </p:nvSpPr>
        <p:spPr/>
        <p:txBody>
          <a:bodyPr/>
          <a:lstStyle/>
          <a:p>
            <a:r>
              <a:rPr lang="en-US" dirty="0"/>
              <a:t>Useful resources</a:t>
            </a:r>
          </a:p>
        </p:txBody>
      </p:sp>
      <p:sp>
        <p:nvSpPr>
          <p:cNvPr id="3" name="Content Placeholder 2">
            <a:extLst>
              <a:ext uri="{FF2B5EF4-FFF2-40B4-BE49-F238E27FC236}">
                <a16:creationId xmlns:a16="http://schemas.microsoft.com/office/drawing/2014/main" id="{D1DB6103-717F-A943-0333-05E795E3909B}"/>
              </a:ext>
            </a:extLst>
          </p:cNvPr>
          <p:cNvSpPr>
            <a:spLocks noGrp="1"/>
          </p:cNvSpPr>
          <p:nvPr>
            <p:ph idx="1"/>
          </p:nvPr>
        </p:nvSpPr>
        <p:spPr/>
        <p:txBody>
          <a:bodyPr/>
          <a:lstStyle/>
          <a:p>
            <a:r>
              <a:rPr lang="en-US" dirty="0">
                <a:hlinkClick r:id="rId2"/>
              </a:rPr>
              <a:t>https://www.timeshighereducation.com/campus/supervising-neurodiverse-postgraduate-researchers</a:t>
            </a:r>
            <a:endParaRPr lang="en-US" dirty="0"/>
          </a:p>
          <a:p>
            <a:endParaRPr lang="en-US" dirty="0"/>
          </a:p>
        </p:txBody>
      </p:sp>
    </p:spTree>
    <p:extLst>
      <p:ext uri="{BB962C8B-B14F-4D97-AF65-F5344CB8AC3E}">
        <p14:creationId xmlns:p14="http://schemas.microsoft.com/office/powerpoint/2010/main" val="12260362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FD1050-FA95-E635-E8A4-42DA309D36EB}"/>
              </a:ext>
            </a:extLst>
          </p:cNvPr>
          <p:cNvSpPr>
            <a:spLocks noGrp="1"/>
          </p:cNvSpPr>
          <p:nvPr>
            <p:ph type="title"/>
          </p:nvPr>
        </p:nvSpPr>
        <p:spPr>
          <a:xfrm>
            <a:off x="1429566" y="1045445"/>
            <a:ext cx="9238434" cy="857559"/>
          </a:xfrm>
        </p:spPr>
        <p:txBody>
          <a:bodyPr>
            <a:normAutofit/>
          </a:bodyPr>
          <a:lstStyle/>
          <a:p>
            <a:r>
              <a:rPr lang="en-US" dirty="0"/>
              <a:t>Goals for the session</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31BA46CB-F70B-5D11-8353-3260EB92DD6D}"/>
              </a:ext>
            </a:extLst>
          </p:cNvPr>
          <p:cNvSpPr>
            <a:spLocks noGrp="1"/>
          </p:cNvSpPr>
          <p:nvPr>
            <p:ph idx="1"/>
          </p:nvPr>
        </p:nvSpPr>
        <p:spPr>
          <a:xfrm>
            <a:off x="1429566" y="2729554"/>
            <a:ext cx="8476434" cy="3359621"/>
          </a:xfrm>
        </p:spPr>
        <p:txBody>
          <a:bodyPr>
            <a:normAutofit/>
          </a:bodyPr>
          <a:lstStyle/>
          <a:p>
            <a:pPr marL="457200" indent="-457200">
              <a:buAutoNum type="arabicPeriod"/>
            </a:pPr>
            <a:r>
              <a:rPr lang="en-US" dirty="0"/>
              <a:t>Tell you about my journey as a researcher</a:t>
            </a:r>
          </a:p>
          <a:p>
            <a:pPr marL="457200" indent="-457200">
              <a:buAutoNum type="arabicPeriod"/>
            </a:pPr>
            <a:r>
              <a:rPr lang="en-US" dirty="0"/>
              <a:t>Talk about ways being neurodivergent made that journey unique</a:t>
            </a:r>
          </a:p>
          <a:p>
            <a:pPr marL="457200" indent="-457200">
              <a:buAutoNum type="arabicPeriod"/>
            </a:pPr>
            <a:r>
              <a:rPr lang="en-US" dirty="0"/>
              <a:t>Identify alternatives to </a:t>
            </a:r>
            <a:r>
              <a:rPr lang="en-US" dirty="0" err="1"/>
              <a:t>pathologising</a:t>
            </a:r>
            <a:r>
              <a:rPr lang="en-US" dirty="0"/>
              <a:t> and superhero language:</a:t>
            </a:r>
            <a:br>
              <a:rPr lang="en-US" dirty="0"/>
            </a:br>
            <a:r>
              <a:rPr lang="en-US" u="sng" dirty="0"/>
              <a:t>difference</a:t>
            </a:r>
            <a:r>
              <a:rPr lang="en-US" dirty="0"/>
              <a:t> and </a:t>
            </a:r>
            <a:r>
              <a:rPr lang="en-US" u="sng" dirty="0"/>
              <a:t>diversity</a:t>
            </a:r>
          </a:p>
          <a:p>
            <a:endParaRPr lang="en-US" dirty="0"/>
          </a:p>
          <a:p>
            <a:r>
              <a:rPr lang="en-US" dirty="0"/>
              <a:t>c/w: discussion of lived experience of sensory trauma, depression &amp; anxiety, probably some profanity</a:t>
            </a:r>
          </a:p>
          <a:p>
            <a:endParaRPr lang="en-US" dirty="0"/>
          </a:p>
        </p:txBody>
      </p:sp>
    </p:spTree>
    <p:extLst>
      <p:ext uri="{BB962C8B-B14F-4D97-AF65-F5344CB8AC3E}">
        <p14:creationId xmlns:p14="http://schemas.microsoft.com/office/powerpoint/2010/main" val="2432086972"/>
      </p:ext>
    </p:extLst>
  </p:cSld>
  <p:clrMapOvr>
    <a:overrideClrMapping bg1="lt1" tx1="dk1" bg2="lt2" tx2="dk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BEDA3EC-1C1B-2B43-3FCF-CD55FB4F2C55}"/>
              </a:ext>
            </a:extLst>
          </p:cNvPr>
          <p:cNvSpPr>
            <a:spLocks noGrp="1"/>
          </p:cNvSpPr>
          <p:nvPr>
            <p:ph type="title"/>
          </p:nvPr>
        </p:nvSpPr>
        <p:spPr>
          <a:xfrm>
            <a:off x="1044054" y="2286000"/>
            <a:ext cx="3965456" cy="2285999"/>
          </a:xfrm>
        </p:spPr>
        <p:txBody>
          <a:bodyPr anchor="ctr">
            <a:normAutofit/>
          </a:bodyPr>
          <a:lstStyle/>
          <a:p>
            <a:pPr algn="ctr"/>
            <a:r>
              <a:rPr lang="en-US">
                <a:solidFill>
                  <a:schemeClr val="bg1"/>
                </a:solidFill>
              </a:rPr>
              <a:t>About me</a:t>
            </a:r>
          </a:p>
        </p:txBody>
      </p:sp>
      <p:sp>
        <p:nvSpPr>
          <p:cNvPr id="3" name="Content Placeholder 2">
            <a:extLst>
              <a:ext uri="{FF2B5EF4-FFF2-40B4-BE49-F238E27FC236}">
                <a16:creationId xmlns:a16="http://schemas.microsoft.com/office/drawing/2014/main" id="{5C25C330-5538-3066-E72A-F08E1246FD58}"/>
              </a:ext>
            </a:extLst>
          </p:cNvPr>
          <p:cNvSpPr>
            <a:spLocks noGrp="1"/>
          </p:cNvSpPr>
          <p:nvPr>
            <p:ph idx="1"/>
          </p:nvPr>
        </p:nvSpPr>
        <p:spPr>
          <a:xfrm>
            <a:off x="6096000" y="762000"/>
            <a:ext cx="4572000" cy="5334000"/>
          </a:xfrm>
        </p:spPr>
        <p:txBody>
          <a:bodyPr anchor="ctr">
            <a:normAutofit/>
          </a:bodyPr>
          <a:lstStyle/>
          <a:p>
            <a:pPr marL="342900" indent="-342900">
              <a:lnSpc>
                <a:spcPct val="120000"/>
              </a:lnSpc>
              <a:buFontTx/>
              <a:buChar char="-"/>
            </a:pPr>
            <a:r>
              <a:rPr lang="en-US" sz="1500" dirty="0"/>
              <a:t>I’m Jeremy!</a:t>
            </a:r>
          </a:p>
          <a:p>
            <a:pPr marL="342900" indent="-342900">
              <a:lnSpc>
                <a:spcPct val="120000"/>
              </a:lnSpc>
              <a:buFontTx/>
              <a:buChar char="-"/>
            </a:pPr>
            <a:r>
              <a:rPr lang="en-US" sz="1500" dirty="0"/>
              <a:t>An interdisciplinary theologian, eco-philosopher, hacker &amp; activist</a:t>
            </a:r>
          </a:p>
          <a:p>
            <a:pPr marL="342900" indent="-342900">
              <a:lnSpc>
                <a:spcPct val="120000"/>
              </a:lnSpc>
              <a:buFontTx/>
              <a:buChar char="-"/>
            </a:pPr>
            <a:r>
              <a:rPr lang="en-US" sz="1500" dirty="0"/>
              <a:t>I approach my research in unconventional ways</a:t>
            </a:r>
          </a:p>
          <a:p>
            <a:pPr marL="342900" indent="-342900">
              <a:lnSpc>
                <a:spcPct val="120000"/>
              </a:lnSpc>
              <a:buFontTx/>
              <a:buChar char="-"/>
            </a:pPr>
            <a:r>
              <a:rPr lang="en-US" sz="1500" dirty="0"/>
              <a:t>I tend to be “undisciplined” in the way I occupy fields of research</a:t>
            </a:r>
          </a:p>
          <a:p>
            <a:pPr marL="342900" indent="-342900">
              <a:lnSpc>
                <a:spcPct val="120000"/>
              </a:lnSpc>
              <a:buFontTx/>
              <a:buChar char="-"/>
            </a:pPr>
            <a:r>
              <a:rPr lang="en-US" sz="1500" dirty="0" err="1"/>
              <a:t>Hyperacoustic</a:t>
            </a:r>
            <a:r>
              <a:rPr lang="en-US" sz="1500" dirty="0"/>
              <a:t>, APD, misophonia, vivid sensory world and stress</a:t>
            </a:r>
          </a:p>
          <a:p>
            <a:pPr marL="342900" indent="-342900">
              <a:lnSpc>
                <a:spcPct val="120000"/>
              </a:lnSpc>
              <a:buFontTx/>
              <a:buChar char="-"/>
            </a:pPr>
            <a:r>
              <a:rPr lang="en-US" sz="1500" dirty="0"/>
              <a:t>“medication resistant” anxiety and depression</a:t>
            </a:r>
          </a:p>
          <a:p>
            <a:pPr marL="342900" indent="-342900">
              <a:lnSpc>
                <a:spcPct val="120000"/>
              </a:lnSpc>
              <a:buFontTx/>
              <a:buChar char="-"/>
            </a:pPr>
            <a:r>
              <a:rPr lang="en-US" sz="1500" dirty="0"/>
              <a:t>Autistic, late- &amp; self-diagnosed, still sorting out unmasking</a:t>
            </a:r>
          </a:p>
          <a:p>
            <a:pPr marL="342900" indent="-342900">
              <a:lnSpc>
                <a:spcPct val="120000"/>
              </a:lnSpc>
              <a:buFontTx/>
              <a:buChar char="-"/>
            </a:pPr>
            <a:r>
              <a:rPr lang="en-US" sz="1500" dirty="0"/>
              <a:t>Getting to the bottom of what is going on with myself has taken 25+ years</a:t>
            </a:r>
          </a:p>
          <a:p>
            <a:pPr marL="342900" indent="-342900">
              <a:lnSpc>
                <a:spcPct val="120000"/>
              </a:lnSpc>
              <a:buFontTx/>
              <a:buChar char="-"/>
            </a:pPr>
            <a:r>
              <a:rPr lang="en-US" sz="1500" dirty="0"/>
              <a:t>Not anti-social, not “under-developed,” not a big fan of DSM</a:t>
            </a:r>
          </a:p>
          <a:p>
            <a:pPr>
              <a:lnSpc>
                <a:spcPct val="120000"/>
              </a:lnSpc>
            </a:pPr>
            <a:endParaRPr lang="en-US" sz="1500" dirty="0"/>
          </a:p>
        </p:txBody>
      </p:sp>
    </p:spTree>
    <p:extLst>
      <p:ext uri="{BB962C8B-B14F-4D97-AF65-F5344CB8AC3E}">
        <p14:creationId xmlns:p14="http://schemas.microsoft.com/office/powerpoint/2010/main" val="1480633897"/>
      </p:ext>
    </p:extLst>
  </p:cSld>
  <p:clrMapOvr>
    <a:overrideClrMapping bg1="lt1" tx1="dk1" bg2="lt2" tx2="dk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146A7F-BFDF-4CB0-292B-2EC19D6DBFE1}"/>
              </a:ext>
            </a:extLst>
          </p:cNvPr>
          <p:cNvSpPr>
            <a:spLocks noGrp="1"/>
          </p:cNvSpPr>
          <p:nvPr>
            <p:ph type="title"/>
          </p:nvPr>
        </p:nvSpPr>
        <p:spPr>
          <a:xfrm>
            <a:off x="1429566" y="1045445"/>
            <a:ext cx="9238434" cy="857559"/>
          </a:xfrm>
        </p:spPr>
        <p:txBody>
          <a:bodyPr>
            <a:normAutofit fontScale="90000"/>
          </a:bodyPr>
          <a:lstStyle/>
          <a:p>
            <a:r>
              <a:rPr lang="en-US" dirty="0"/>
              <a:t>I experience the pathologized traits of autism in my own ways</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2B782C03-251A-F959-2EB6-34AD1DDB238C}"/>
              </a:ext>
            </a:extLst>
          </p:cNvPr>
          <p:cNvSpPr>
            <a:spLocks noGrp="1"/>
          </p:cNvSpPr>
          <p:nvPr>
            <p:ph idx="1"/>
          </p:nvPr>
        </p:nvSpPr>
        <p:spPr>
          <a:xfrm>
            <a:off x="1429566" y="2729554"/>
            <a:ext cx="8476434" cy="3359621"/>
          </a:xfrm>
        </p:spPr>
        <p:txBody>
          <a:bodyPr>
            <a:normAutofit fontScale="85000" lnSpcReduction="10000"/>
          </a:bodyPr>
          <a:lstStyle/>
          <a:p>
            <a:pPr marL="342900" indent="-342900">
              <a:buFontTx/>
              <a:buChar char="-"/>
            </a:pPr>
            <a:r>
              <a:rPr lang="en-US" dirty="0"/>
              <a:t>CPTSD from sensory overstimulation, so always hypervigilant</a:t>
            </a:r>
          </a:p>
          <a:p>
            <a:pPr marL="342900" indent="-342900">
              <a:buFontTx/>
              <a:buChar char="-"/>
            </a:pPr>
            <a:r>
              <a:rPr lang="en-US" dirty="0"/>
              <a:t>Oversaturation from vivid world, so I </a:t>
            </a:r>
            <a:r>
              <a:rPr lang="en-US" i="1" dirty="0"/>
              <a:t>retreat</a:t>
            </a:r>
            <a:r>
              <a:rPr lang="en-US" dirty="0"/>
              <a:t> (discreetly) when overloaded</a:t>
            </a:r>
          </a:p>
          <a:p>
            <a:pPr marL="342900" indent="-342900">
              <a:buFontTx/>
              <a:buChar char="-"/>
            </a:pPr>
            <a:r>
              <a:rPr lang="en-US" dirty="0"/>
              <a:t>Things can seem out of control, so I </a:t>
            </a:r>
            <a:r>
              <a:rPr lang="en-US" i="1" dirty="0"/>
              <a:t>lead</a:t>
            </a:r>
            <a:r>
              <a:rPr lang="en-US" dirty="0"/>
              <a:t>; create policy and facilitate processes of participatory deliberation through workshops</a:t>
            </a:r>
          </a:p>
          <a:p>
            <a:pPr marL="342900" indent="-342900">
              <a:buFontTx/>
              <a:buChar char="-"/>
            </a:pPr>
            <a:r>
              <a:rPr lang="en-US" dirty="0"/>
              <a:t>Unconventional so I emphasise </a:t>
            </a:r>
            <a:r>
              <a:rPr lang="en-US" i="1" dirty="0"/>
              <a:t>creative </a:t>
            </a:r>
            <a:r>
              <a:rPr lang="en-US" dirty="0"/>
              <a:t>approaches</a:t>
            </a:r>
          </a:p>
          <a:p>
            <a:pPr marL="342900" indent="-342900">
              <a:buFontTx/>
              <a:buChar char="-"/>
            </a:pPr>
            <a:r>
              <a:rPr lang="en-US" dirty="0"/>
              <a:t>Bottom-up, so my research is </a:t>
            </a:r>
            <a:r>
              <a:rPr lang="en-US" i="1" dirty="0"/>
              <a:t>problem-focused </a:t>
            </a:r>
            <a:r>
              <a:rPr lang="en-US" dirty="0"/>
              <a:t>and interdisciplinary</a:t>
            </a:r>
          </a:p>
          <a:p>
            <a:pPr marL="342900" indent="-342900">
              <a:buFontTx/>
              <a:buChar char="-"/>
            </a:pPr>
            <a:r>
              <a:rPr lang="en-US" dirty="0"/>
              <a:t>Denied access to accessible technologies, so I make my own tools</a:t>
            </a:r>
          </a:p>
          <a:p>
            <a:pPr marL="342900" indent="-342900">
              <a:buFontTx/>
              <a:buChar char="-"/>
            </a:pPr>
            <a:r>
              <a:rPr lang="en-US" dirty="0"/>
              <a:t>School and University were very hard for me: veering towards excruciating and traumatic. None of the adults around me knew this was going on because masking.</a:t>
            </a:r>
          </a:p>
          <a:p>
            <a:endParaRPr lang="en-US" dirty="0"/>
          </a:p>
        </p:txBody>
      </p:sp>
    </p:spTree>
    <p:extLst>
      <p:ext uri="{BB962C8B-B14F-4D97-AF65-F5344CB8AC3E}">
        <p14:creationId xmlns:p14="http://schemas.microsoft.com/office/powerpoint/2010/main" val="3960427272"/>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7DD8518-4289-43CE-9E36-8E7E0D7DDF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A7970A-B2A9-0E86-2C97-703C1A16C840}"/>
              </a:ext>
            </a:extLst>
          </p:cNvPr>
          <p:cNvSpPr>
            <a:spLocks noGrp="1"/>
          </p:cNvSpPr>
          <p:nvPr>
            <p:ph type="title"/>
          </p:nvPr>
        </p:nvSpPr>
        <p:spPr>
          <a:xfrm>
            <a:off x="1104897" y="762001"/>
            <a:ext cx="4991103" cy="1141004"/>
          </a:xfrm>
        </p:spPr>
        <p:txBody>
          <a:bodyPr>
            <a:normAutofit/>
          </a:bodyPr>
          <a:lstStyle/>
          <a:p>
            <a:r>
              <a:rPr lang="en-US" dirty="0"/>
              <a:t>Finding </a:t>
            </a:r>
            <a:r>
              <a:rPr lang="en-US" i="1" dirty="0"/>
              <a:t>your</a:t>
            </a:r>
            <a:r>
              <a:rPr lang="en-US" dirty="0"/>
              <a:t> way</a:t>
            </a:r>
          </a:p>
        </p:txBody>
      </p:sp>
      <p:sp>
        <p:nvSpPr>
          <p:cNvPr id="3" name="Content Placeholder 2">
            <a:extLst>
              <a:ext uri="{FF2B5EF4-FFF2-40B4-BE49-F238E27FC236}">
                <a16:creationId xmlns:a16="http://schemas.microsoft.com/office/drawing/2014/main" id="{F4633434-0C19-DEB9-68EE-AF94163B5D0F}"/>
              </a:ext>
            </a:extLst>
          </p:cNvPr>
          <p:cNvSpPr>
            <a:spLocks noGrp="1"/>
          </p:cNvSpPr>
          <p:nvPr>
            <p:ph idx="1"/>
          </p:nvPr>
        </p:nvSpPr>
        <p:spPr>
          <a:xfrm>
            <a:off x="1104897" y="2286000"/>
            <a:ext cx="4991103" cy="3809999"/>
          </a:xfrm>
        </p:spPr>
        <p:txBody>
          <a:bodyPr>
            <a:normAutofit/>
          </a:bodyPr>
          <a:lstStyle/>
          <a:p>
            <a:r>
              <a:rPr lang="en-US" dirty="0"/>
              <a:t>Redefine tasks, workflows, outcomes and measures of success.</a:t>
            </a:r>
          </a:p>
        </p:txBody>
      </p:sp>
      <p:pic>
        <p:nvPicPr>
          <p:cNvPr id="7" name="Graphic 6" descr="Maze">
            <a:extLst>
              <a:ext uri="{FF2B5EF4-FFF2-40B4-BE49-F238E27FC236}">
                <a16:creationId xmlns:a16="http://schemas.microsoft.com/office/drawing/2014/main" id="{153ED51A-3A87-4992-9BC1-F4C79F594F2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858001" y="1140012"/>
            <a:ext cx="4577976" cy="4577976"/>
          </a:xfrm>
          <a:prstGeom prst="rect">
            <a:avLst/>
          </a:prstGeom>
        </p:spPr>
      </p:pic>
    </p:spTree>
    <p:extLst>
      <p:ext uri="{BB962C8B-B14F-4D97-AF65-F5344CB8AC3E}">
        <p14:creationId xmlns:p14="http://schemas.microsoft.com/office/powerpoint/2010/main" val="349646332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AEED5540-64E5-4258-ABA4-753F07B71B3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1" name="Rectangle 10">
            <a:extLst>
              <a:ext uri="{FF2B5EF4-FFF2-40B4-BE49-F238E27FC236}">
                <a16:creationId xmlns:a16="http://schemas.microsoft.com/office/drawing/2014/main" id="{2B598DCE-49A4-46FC-89A2-87E971ABED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AF448D61-FD92-4997-B065-2043341242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Oval 14">
            <a:extLst>
              <a:ext uri="{FF2B5EF4-FFF2-40B4-BE49-F238E27FC236}">
                <a16:creationId xmlns:a16="http://schemas.microsoft.com/office/drawing/2014/main" id="{ED903D6B-9D52-4138-9E24-EB3F7AFA8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17864" y="760144"/>
            <a:ext cx="5356272" cy="53562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F2AFE4-5219-A4D4-08CE-5C95C71193B8}"/>
              </a:ext>
            </a:extLst>
          </p:cNvPr>
          <p:cNvSpPr>
            <a:spLocks noGrp="1"/>
          </p:cNvSpPr>
          <p:nvPr>
            <p:ph type="title"/>
          </p:nvPr>
        </p:nvSpPr>
        <p:spPr>
          <a:xfrm>
            <a:off x="4014717" y="1746913"/>
            <a:ext cx="4162567" cy="1883392"/>
          </a:xfrm>
        </p:spPr>
        <p:txBody>
          <a:bodyPr vert="horz" lIns="91440" tIns="45720" rIns="91440" bIns="45720" rtlCol="0" anchor="b">
            <a:normAutofit/>
          </a:bodyPr>
          <a:lstStyle/>
          <a:p>
            <a:pPr algn="ctr">
              <a:lnSpc>
                <a:spcPct val="110000"/>
              </a:lnSpc>
            </a:pPr>
            <a:br>
              <a:rPr lang="en-US" sz="2000" dirty="0"/>
            </a:br>
            <a:r>
              <a:rPr lang="en-US" sz="2000" dirty="0"/>
              <a:t>Part 1:</a:t>
            </a:r>
            <a:br>
              <a:rPr lang="en-US" sz="2000" dirty="0"/>
            </a:br>
            <a:r>
              <a:rPr lang="en-US" sz="2000" dirty="0"/>
              <a:t>two sides of the coin for neurodivergent researchers</a:t>
            </a:r>
          </a:p>
        </p:txBody>
      </p:sp>
      <p:sp>
        <p:nvSpPr>
          <p:cNvPr id="4" name="Text Placeholder 3">
            <a:extLst>
              <a:ext uri="{FF2B5EF4-FFF2-40B4-BE49-F238E27FC236}">
                <a16:creationId xmlns:a16="http://schemas.microsoft.com/office/drawing/2014/main" id="{12E94859-F47C-95F9-CF6C-CC33C72D1AF9}"/>
              </a:ext>
            </a:extLst>
          </p:cNvPr>
          <p:cNvSpPr>
            <a:spLocks noGrp="1"/>
          </p:cNvSpPr>
          <p:nvPr>
            <p:ph type="body" idx="1"/>
          </p:nvPr>
        </p:nvSpPr>
        <p:spPr>
          <a:xfrm>
            <a:off x="4487275" y="4290867"/>
            <a:ext cx="3217451" cy="1318351"/>
          </a:xfrm>
        </p:spPr>
        <p:txBody>
          <a:bodyPr vert="horz" lIns="91440" tIns="45720" rIns="91440" bIns="45720" rtlCol="0" anchor="t">
            <a:normAutofit/>
          </a:bodyPr>
          <a:lstStyle/>
          <a:p>
            <a:pPr algn="ctr"/>
            <a:r>
              <a:rPr lang="en-US" sz="3600" dirty="0">
                <a:solidFill>
                  <a:schemeClr val="tx1"/>
                </a:solidFill>
              </a:rPr>
              <a:t>About </a:t>
            </a:r>
            <a:r>
              <a:rPr lang="en-US" sz="3600" i="1" dirty="0">
                <a:solidFill>
                  <a:schemeClr val="tx1"/>
                </a:solidFill>
              </a:rPr>
              <a:t>us</a:t>
            </a:r>
          </a:p>
        </p:txBody>
      </p:sp>
      <p:cxnSp>
        <p:nvCxnSpPr>
          <p:cNvPr id="17" name="Straight Connector 16">
            <a:extLst>
              <a:ext uri="{FF2B5EF4-FFF2-40B4-BE49-F238E27FC236}">
                <a16:creationId xmlns:a16="http://schemas.microsoft.com/office/drawing/2014/main" id="{E651A8F8-7445-4C49-926D-816D687651D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610423" y="396058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7345058"/>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0DB4423-716D-4B40-9498-69F5F3E5E0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0B339CD8-1850-4DF2-BCDF-1CAAE5F872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197" y="1113411"/>
            <a:ext cx="4629606" cy="4629606"/>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FCFF1A-E6CF-D4E8-406A-84680E418E3E}"/>
              </a:ext>
            </a:extLst>
          </p:cNvPr>
          <p:cNvSpPr>
            <a:spLocks noGrp="1"/>
          </p:cNvSpPr>
          <p:nvPr>
            <p:ph type="title"/>
          </p:nvPr>
        </p:nvSpPr>
        <p:spPr>
          <a:xfrm>
            <a:off x="1044054" y="2286000"/>
            <a:ext cx="3965456" cy="2285999"/>
          </a:xfrm>
        </p:spPr>
        <p:txBody>
          <a:bodyPr anchor="ctr">
            <a:normAutofit/>
          </a:bodyPr>
          <a:lstStyle/>
          <a:p>
            <a:pPr algn="ctr"/>
            <a:r>
              <a:rPr lang="en-US">
                <a:solidFill>
                  <a:schemeClr val="bg1"/>
                </a:solidFill>
              </a:rPr>
              <a:t>Side 1. Disability</a:t>
            </a:r>
          </a:p>
        </p:txBody>
      </p:sp>
      <p:sp>
        <p:nvSpPr>
          <p:cNvPr id="3" name="Content Placeholder 2">
            <a:extLst>
              <a:ext uri="{FF2B5EF4-FFF2-40B4-BE49-F238E27FC236}">
                <a16:creationId xmlns:a16="http://schemas.microsoft.com/office/drawing/2014/main" id="{DEA01F72-A25D-C760-03F1-B3E573EEC81F}"/>
              </a:ext>
            </a:extLst>
          </p:cNvPr>
          <p:cNvSpPr>
            <a:spLocks noGrp="1"/>
          </p:cNvSpPr>
          <p:nvPr>
            <p:ph idx="1"/>
          </p:nvPr>
        </p:nvSpPr>
        <p:spPr>
          <a:xfrm>
            <a:off x="6096000" y="762000"/>
            <a:ext cx="4572000" cy="5334000"/>
          </a:xfrm>
        </p:spPr>
        <p:txBody>
          <a:bodyPr anchor="ctr">
            <a:normAutofit/>
          </a:bodyPr>
          <a:lstStyle/>
          <a:p>
            <a:r>
              <a:rPr lang="en-US" dirty="0"/>
              <a:t>Some of us experience disabling experiences of (sensory, interpersonal, trauma-related) stress that will require planning and mitigation</a:t>
            </a:r>
          </a:p>
          <a:p>
            <a:r>
              <a:rPr lang="en-US" dirty="0"/>
              <a:t>There are knock-on implications around vulnerability and energy</a:t>
            </a:r>
          </a:p>
          <a:p>
            <a:r>
              <a:rPr lang="en-US" dirty="0"/>
              <a:t>Potential for volitional disability arising from stress-induced fragmentation</a:t>
            </a:r>
          </a:p>
          <a:p>
            <a:pPr marL="0" indent="0">
              <a:buNone/>
            </a:pPr>
            <a:endParaRPr lang="en-US" dirty="0"/>
          </a:p>
        </p:txBody>
      </p:sp>
    </p:spTree>
    <p:extLst>
      <p:ext uri="{BB962C8B-B14F-4D97-AF65-F5344CB8AC3E}">
        <p14:creationId xmlns:p14="http://schemas.microsoft.com/office/powerpoint/2010/main" val="12494939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4E9F8B3-8282-4A93-BBF8-3342538A70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4422BCD-5675-5FE9-9299-1B9A476FB0CA}"/>
              </a:ext>
            </a:extLst>
          </p:cNvPr>
          <p:cNvSpPr>
            <a:spLocks noGrp="1"/>
          </p:cNvSpPr>
          <p:nvPr>
            <p:ph type="title"/>
          </p:nvPr>
        </p:nvSpPr>
        <p:spPr>
          <a:xfrm>
            <a:off x="1429566" y="1045445"/>
            <a:ext cx="9238434" cy="857559"/>
          </a:xfrm>
        </p:spPr>
        <p:txBody>
          <a:bodyPr>
            <a:normAutofit/>
          </a:bodyPr>
          <a:lstStyle/>
          <a:p>
            <a:r>
              <a:rPr lang="en-US" dirty="0"/>
              <a:t>The work of Handling disability</a:t>
            </a:r>
          </a:p>
        </p:txBody>
      </p:sp>
      <p:cxnSp>
        <p:nvCxnSpPr>
          <p:cNvPr id="10" name="Straight Connector 9">
            <a:extLst>
              <a:ext uri="{FF2B5EF4-FFF2-40B4-BE49-F238E27FC236}">
                <a16:creationId xmlns:a16="http://schemas.microsoft.com/office/drawing/2014/main" id="{58EFA797-975B-41D8-BC96-56CDC2CFA3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524000" y="2286000"/>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4766671-7F9D-D91E-0691-9F35DB00BBE7}"/>
              </a:ext>
            </a:extLst>
          </p:cNvPr>
          <p:cNvSpPr>
            <a:spLocks noGrp="1"/>
          </p:cNvSpPr>
          <p:nvPr>
            <p:ph idx="1"/>
          </p:nvPr>
        </p:nvSpPr>
        <p:spPr>
          <a:xfrm>
            <a:off x="1429566" y="2729554"/>
            <a:ext cx="8476434" cy="3359621"/>
          </a:xfrm>
        </p:spPr>
        <p:txBody>
          <a:bodyPr>
            <a:normAutofit/>
          </a:bodyPr>
          <a:lstStyle/>
          <a:p>
            <a:r>
              <a:rPr lang="en-US" dirty="0"/>
              <a:t>Develop a disability identity</a:t>
            </a:r>
          </a:p>
          <a:p>
            <a:r>
              <a:rPr lang="en-US" dirty="0"/>
              <a:t>Plan around disclosure &amp; unmasking</a:t>
            </a:r>
          </a:p>
          <a:p>
            <a:r>
              <a:rPr lang="en-US" dirty="0"/>
              <a:t>While this work is underway: prepare for volitional challenges, recovery days</a:t>
            </a:r>
          </a:p>
          <a:p>
            <a:r>
              <a:rPr lang="en-US" dirty="0"/>
              <a:t>Getting “adjustments” and “accommodations”</a:t>
            </a:r>
          </a:p>
          <a:p>
            <a:pPr marL="0" indent="0">
              <a:buNone/>
            </a:pPr>
            <a:endParaRPr lang="en-US" dirty="0"/>
          </a:p>
        </p:txBody>
      </p:sp>
    </p:spTree>
    <p:extLst>
      <p:ext uri="{BB962C8B-B14F-4D97-AF65-F5344CB8AC3E}">
        <p14:creationId xmlns:p14="http://schemas.microsoft.com/office/powerpoint/2010/main" val="2265136882"/>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PortalVTI">
  <a:themeElements>
    <a:clrScheme name="AnalogousFromRegularSeedLeftStep">
      <a:dk1>
        <a:srgbClr val="000000"/>
      </a:dk1>
      <a:lt1>
        <a:srgbClr val="FFFFFF"/>
      </a:lt1>
      <a:dk2>
        <a:srgbClr val="1B3025"/>
      </a:dk2>
      <a:lt2>
        <a:srgbClr val="F3F0F1"/>
      </a:lt2>
      <a:accent1>
        <a:srgbClr val="20B786"/>
      </a:accent1>
      <a:accent2>
        <a:srgbClr val="14BB3F"/>
      </a:accent2>
      <a:accent3>
        <a:srgbClr val="39BA21"/>
      </a:accent3>
      <a:accent4>
        <a:srgbClr val="6FB213"/>
      </a:accent4>
      <a:accent5>
        <a:srgbClr val="A4A51D"/>
      </a:accent5>
      <a:accent6>
        <a:srgbClr val="D58817"/>
      </a:accent6>
      <a:hlink>
        <a:srgbClr val="C34C73"/>
      </a:hlink>
      <a:folHlink>
        <a:srgbClr val="7F7F7F"/>
      </a:folHlink>
    </a:clrScheme>
    <a:fontScheme name="Earth">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0E0D5035-C7F2-4607-91F4-D5D5F886A15A}" vid="{EAFF3D8B-AC13-4E90-80A9-182200FBC866}"/>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0F4774CF-8347-4349-9F48-CA231040CD28}">
  <we:reference id="4567b711-9f2d-454d-b0d0-74708a29b461" version="1.0.0.0" store="EXCatalog" storeType="EXCatalog"/>
  <we:alternateReferences>
    <we:reference id="WA200001313" version="1.0.0.0" store="en-GB"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1350</TotalTime>
  <Words>1613</Words>
  <Application>Microsoft Macintosh PowerPoint</Application>
  <PresentationFormat>Widescreen</PresentationFormat>
  <Paragraphs>139</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Trade Gothic Next Cond</vt:lpstr>
      <vt:lpstr>Trade Gothic Next Light</vt:lpstr>
      <vt:lpstr>Wingdings</vt:lpstr>
      <vt:lpstr>PortalVTI</vt:lpstr>
      <vt:lpstr>How to survive (and thrive!) as a neurodivergent researcher</vt:lpstr>
      <vt:lpstr>Format for today</vt:lpstr>
      <vt:lpstr>Goals for the session</vt:lpstr>
      <vt:lpstr>About me</vt:lpstr>
      <vt:lpstr>I experience the pathologized traits of autism in my own ways</vt:lpstr>
      <vt:lpstr>Finding your way</vt:lpstr>
      <vt:lpstr> Part 1: two sides of the coin for neurodivergent researchers</vt:lpstr>
      <vt:lpstr>Side 1. Disability</vt:lpstr>
      <vt:lpstr>The work of Handling disability</vt:lpstr>
      <vt:lpstr>But can’t I just keep my head down and carry on being invisible?</vt:lpstr>
      <vt:lpstr>PowerPoint Presentation</vt:lpstr>
      <vt:lpstr>Side 2. Difference</vt:lpstr>
      <vt:lpstr>Talking about ND difference</vt:lpstr>
      <vt:lpstr>Talking about ND difference</vt:lpstr>
      <vt:lpstr>Talking about ND difference</vt:lpstr>
      <vt:lpstr>Talking about ND difference</vt:lpstr>
      <vt:lpstr>Part 2:  Getting to work</vt:lpstr>
      <vt:lpstr>1. Perfection is a terrible thing</vt:lpstr>
      <vt:lpstr>2. It’s ok to be misunderstood</vt:lpstr>
      <vt:lpstr>3. Work Better not harder</vt:lpstr>
      <vt:lpstr>Part 2:  Getting to work</vt:lpstr>
      <vt:lpstr>1. Finding motivation</vt:lpstr>
      <vt:lpstr>Affective neuroscience  (or sex, drugs and Research)</vt:lpstr>
      <vt:lpstr>hacking your context</vt:lpstr>
      <vt:lpstr>ChangE the script</vt:lpstr>
      <vt:lpstr>Principles for success</vt:lpstr>
      <vt:lpstr>Useful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Jeremy Kidwell (Theology and Religion)</dc:creator>
  <cp:lastModifiedBy>Jeremy Kidwell (Theology and Religion)</cp:lastModifiedBy>
  <cp:revision>17</cp:revision>
  <dcterms:created xsi:type="dcterms:W3CDTF">2024-11-26T13:59:43Z</dcterms:created>
  <dcterms:modified xsi:type="dcterms:W3CDTF">2025-02-09T19:38:51Z</dcterms:modified>
</cp:coreProperties>
</file>