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4601BF-DE26-9A4C-96B7-D5A881DABF87}" v="6" dt="2025-09-05T11:33:05.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8"/>
  </p:normalViewPr>
  <p:slideViewPr>
    <p:cSldViewPr snapToGrid="0">
      <p:cViewPr varScale="1">
        <p:scale>
          <a:sx n="117" d="100"/>
          <a:sy n="117" d="100"/>
        </p:scale>
        <p:origin x="2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Kidwell (Theology and Religion)" userId="ce43a738-f003-43fe-8e34-1defa7b33f33" providerId="ADAL" clId="{DF831DC6-3CF0-5CCA-9430-71385B36859C}"/>
    <pc:docChg chg="undo custSel addSld modSld sldOrd">
      <pc:chgData name="Jeremy Kidwell (Theology and Religion)" userId="ce43a738-f003-43fe-8e34-1defa7b33f33" providerId="ADAL" clId="{DF831DC6-3CF0-5CCA-9430-71385B36859C}" dt="2025-09-05T11:33:20.118" v="854" actId="1076"/>
      <pc:docMkLst>
        <pc:docMk/>
      </pc:docMkLst>
      <pc:sldChg chg="modSp mod">
        <pc:chgData name="Jeremy Kidwell (Theology and Religion)" userId="ce43a738-f003-43fe-8e34-1defa7b33f33" providerId="ADAL" clId="{DF831DC6-3CF0-5CCA-9430-71385B36859C}" dt="2025-09-05T09:30:46.926" v="637" actId="20577"/>
        <pc:sldMkLst>
          <pc:docMk/>
          <pc:sldMk cId="1109159957" sldId="257"/>
        </pc:sldMkLst>
        <pc:spChg chg="mod">
          <ac:chgData name="Jeremy Kidwell (Theology and Religion)" userId="ce43a738-f003-43fe-8e34-1defa7b33f33" providerId="ADAL" clId="{DF831DC6-3CF0-5CCA-9430-71385B36859C}" dt="2025-09-05T09:30:46.926" v="637" actId="20577"/>
          <ac:spMkLst>
            <pc:docMk/>
            <pc:sldMk cId="1109159957" sldId="257"/>
            <ac:spMk id="5" creationId="{6B039E1B-3197-5434-29DE-DFB4864F3C3D}"/>
          </ac:spMkLst>
        </pc:spChg>
      </pc:sldChg>
      <pc:sldChg chg="modSp mod">
        <pc:chgData name="Jeremy Kidwell (Theology and Religion)" userId="ce43a738-f003-43fe-8e34-1defa7b33f33" providerId="ADAL" clId="{DF831DC6-3CF0-5CCA-9430-71385B36859C}" dt="2025-09-05T09:23:47.600" v="280" actId="114"/>
        <pc:sldMkLst>
          <pc:docMk/>
          <pc:sldMk cId="3380059015" sldId="259"/>
        </pc:sldMkLst>
        <pc:spChg chg="mod">
          <ac:chgData name="Jeremy Kidwell (Theology and Religion)" userId="ce43a738-f003-43fe-8e34-1defa7b33f33" providerId="ADAL" clId="{DF831DC6-3CF0-5CCA-9430-71385B36859C}" dt="2025-09-05T09:23:47.600" v="280" actId="114"/>
          <ac:spMkLst>
            <pc:docMk/>
            <pc:sldMk cId="3380059015" sldId="259"/>
            <ac:spMk id="3" creationId="{E9B95CCF-8FCC-CA01-7C0D-3EE1E647E06C}"/>
          </ac:spMkLst>
        </pc:spChg>
      </pc:sldChg>
      <pc:sldChg chg="modSp mod">
        <pc:chgData name="Jeremy Kidwell (Theology and Religion)" userId="ce43a738-f003-43fe-8e34-1defa7b33f33" providerId="ADAL" clId="{DF831DC6-3CF0-5CCA-9430-71385B36859C}" dt="2025-09-05T09:23:57.311" v="283" actId="6549"/>
        <pc:sldMkLst>
          <pc:docMk/>
          <pc:sldMk cId="957925099" sldId="260"/>
        </pc:sldMkLst>
        <pc:spChg chg="mod">
          <ac:chgData name="Jeremy Kidwell (Theology and Religion)" userId="ce43a738-f003-43fe-8e34-1defa7b33f33" providerId="ADAL" clId="{DF831DC6-3CF0-5CCA-9430-71385B36859C}" dt="2025-09-05T09:23:57.311" v="283" actId="6549"/>
          <ac:spMkLst>
            <pc:docMk/>
            <pc:sldMk cId="957925099" sldId="260"/>
            <ac:spMk id="3" creationId="{660399F2-8181-DC35-D076-94643FA09FAE}"/>
          </ac:spMkLst>
        </pc:spChg>
      </pc:sldChg>
      <pc:sldChg chg="addSp modSp new mod ord modClrScheme chgLayout">
        <pc:chgData name="Jeremy Kidwell (Theology and Religion)" userId="ce43a738-f003-43fe-8e34-1defa7b33f33" providerId="ADAL" clId="{DF831DC6-3CF0-5CCA-9430-71385B36859C}" dt="2025-09-05T11:33:20.118" v="854" actId="1076"/>
        <pc:sldMkLst>
          <pc:docMk/>
          <pc:sldMk cId="3049768887" sldId="261"/>
        </pc:sldMkLst>
        <pc:spChg chg="add mod">
          <ac:chgData name="Jeremy Kidwell (Theology and Religion)" userId="ce43a738-f003-43fe-8e34-1defa7b33f33" providerId="ADAL" clId="{DF831DC6-3CF0-5CCA-9430-71385B36859C}" dt="2025-09-05T11:29:25.596" v="769" actId="255"/>
          <ac:spMkLst>
            <pc:docMk/>
            <pc:sldMk cId="3049768887" sldId="261"/>
            <ac:spMk id="2" creationId="{E0CD43E9-2D07-76F7-052E-DC67BFB26E9D}"/>
          </ac:spMkLst>
        </pc:spChg>
        <pc:spChg chg="add mod">
          <ac:chgData name="Jeremy Kidwell (Theology and Religion)" userId="ce43a738-f003-43fe-8e34-1defa7b33f33" providerId="ADAL" clId="{DF831DC6-3CF0-5CCA-9430-71385B36859C}" dt="2025-09-05T11:29:00.994" v="764" actId="20577"/>
          <ac:spMkLst>
            <pc:docMk/>
            <pc:sldMk cId="3049768887" sldId="261"/>
            <ac:spMk id="3" creationId="{C5E308D0-265C-34F9-C639-A3985D52C4B7}"/>
          </ac:spMkLst>
        </pc:spChg>
        <pc:spChg chg="add mod">
          <ac:chgData name="Jeremy Kidwell (Theology and Religion)" userId="ce43a738-f003-43fe-8e34-1defa7b33f33" providerId="ADAL" clId="{DF831DC6-3CF0-5CCA-9430-71385B36859C}" dt="2025-09-05T11:33:20.118" v="854" actId="1076"/>
          <ac:spMkLst>
            <pc:docMk/>
            <pc:sldMk cId="3049768887" sldId="261"/>
            <ac:spMk id="4" creationId="{AF9CDF6F-8EEA-42FD-99E3-09AF33FD00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AD66-D96F-22CE-CA92-423061AC62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077C8E-07C3-B1D0-FFD3-67DC0982C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221607-6A98-0E0D-F6F7-837529D77DEA}"/>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7E9296C5-2C9F-D686-4DBC-9FDDA679D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AD5BB-BFD1-7A19-E510-A9D47BD1E059}"/>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299275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74AA-E9A4-7519-02A2-6E15C73C29B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095F23-9574-9667-9E9E-9243CF2C68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D7BDF5-993C-B01D-3273-D0097467BA28}"/>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C7D7F45E-55F8-7212-CA18-7DB05E4EE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68A4F-4699-4330-F8F2-F839EA866C2A}"/>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150310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497AFE-2A49-8AE5-0293-EA7ABEBA0F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21C93D-7E73-8076-4653-1E382B6292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5B0FCA-41D6-C97B-5FA1-66FD4F84909A}"/>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7C0CDF38-5353-061F-65AB-31E843BA4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50BAC-1EA6-FEEB-F841-75BF9D6F1505}"/>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101616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5824-4B16-D6EF-0685-31C2FBD4B4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F4CCFA-DD6B-652B-DC49-678FC779B4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D0FA-C6F8-699C-7724-1184CB44D196}"/>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2EE99699-6B32-C653-42BB-DB787DAD4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8B4D6-64F3-4D0F-D49E-D18A1AAA6954}"/>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424068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1FC5-31DB-2D51-B74A-0F44FD349B8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9118D0A-1A3F-0AD6-5FB7-D0B71D5918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AEEBD09-F78C-7F59-AA18-02CAA29DA882}"/>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37FFC4C8-15C0-F8D0-56DE-1213FBB65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B5570-132E-28C5-A520-34DCB4D8CCBA}"/>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301328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2A2D-AEE9-101D-4903-FD14A0C9C3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F0E4BC-EABF-A987-0363-05083E2EC3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2FBADDE-91F7-6BF8-1022-D180ED1DDAA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96641C-010C-79DD-45EC-F87207F8089E}"/>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6" name="Footer Placeholder 5">
            <a:extLst>
              <a:ext uri="{FF2B5EF4-FFF2-40B4-BE49-F238E27FC236}">
                <a16:creationId xmlns:a16="http://schemas.microsoft.com/office/drawing/2014/main" id="{016E646C-2AA4-8768-25AB-29C1FC7F9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F529E7-F2A2-7309-0962-C2DD647A0A93}"/>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149367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B4AF-856B-2B58-3FCE-88639D534C9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F6026A-285A-7FC6-C288-9B66434721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040ECD-CF91-8C9F-7605-219003837A8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D09F005-9A5A-6F69-0606-B9E41AD07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379EC9A-7CF3-38CD-82C6-4DD775E56BF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EF9C11-2E34-8069-6218-0C9352E4EDC7}"/>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8" name="Footer Placeholder 7">
            <a:extLst>
              <a:ext uri="{FF2B5EF4-FFF2-40B4-BE49-F238E27FC236}">
                <a16:creationId xmlns:a16="http://schemas.microsoft.com/office/drawing/2014/main" id="{DC8C9F67-73C9-7100-DF64-3C903A699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70563-EFB0-BC53-1FEE-56B08AB60FD9}"/>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2539521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1E280-0E43-CE8E-203D-9E866D31E58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0D1C9BB-350A-F306-0684-3F660237A0BF}"/>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4" name="Footer Placeholder 3">
            <a:extLst>
              <a:ext uri="{FF2B5EF4-FFF2-40B4-BE49-F238E27FC236}">
                <a16:creationId xmlns:a16="http://schemas.microsoft.com/office/drawing/2014/main" id="{837856A7-F14D-ACD7-E6CC-6330311814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B6652D-6BEB-044B-B701-3A57919D0C42}"/>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285672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946F0-355B-099E-E9D2-58BAAFD3D556}"/>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3" name="Footer Placeholder 2">
            <a:extLst>
              <a:ext uri="{FF2B5EF4-FFF2-40B4-BE49-F238E27FC236}">
                <a16:creationId xmlns:a16="http://schemas.microsoft.com/office/drawing/2014/main" id="{18074B1C-40FF-43BF-0F8C-5B6488AD4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7CD6ED-2391-DEFF-7261-666D3B6BB487}"/>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55864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D141-01C2-1F24-D40B-3FD7366D94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4359F91-B12F-F09C-B072-506D9155E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AE6BB5-7CA1-D015-088D-1FEBF753A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06D85D-8E45-9C8D-D978-6AB582D126AE}"/>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6" name="Footer Placeholder 5">
            <a:extLst>
              <a:ext uri="{FF2B5EF4-FFF2-40B4-BE49-F238E27FC236}">
                <a16:creationId xmlns:a16="http://schemas.microsoft.com/office/drawing/2014/main" id="{C74A4CBC-336C-89CD-E309-64F72EB616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74A61-4982-B5B1-A249-EF695BCEC573}"/>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27994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B72A-C083-B73A-7D2D-C25A239F03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7DC7282-917D-AB29-AD37-F89F32422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EFA6E3-37CC-329E-A45D-4E1952410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6E72C4-B0B5-B002-A25F-8A571BA9FEE7}"/>
              </a:ext>
            </a:extLst>
          </p:cNvPr>
          <p:cNvSpPr>
            <a:spLocks noGrp="1"/>
          </p:cNvSpPr>
          <p:nvPr>
            <p:ph type="dt" sz="half" idx="10"/>
          </p:nvPr>
        </p:nvSpPr>
        <p:spPr/>
        <p:txBody>
          <a:bodyPr/>
          <a:lstStyle/>
          <a:p>
            <a:fld id="{4B9A42FC-2008-9847-9394-DCE34A496961}" type="datetimeFigureOut">
              <a:rPr lang="en-US" smtClean="0"/>
              <a:t>9/5/25</a:t>
            </a:fld>
            <a:endParaRPr lang="en-US"/>
          </a:p>
        </p:txBody>
      </p:sp>
      <p:sp>
        <p:nvSpPr>
          <p:cNvPr id="6" name="Footer Placeholder 5">
            <a:extLst>
              <a:ext uri="{FF2B5EF4-FFF2-40B4-BE49-F238E27FC236}">
                <a16:creationId xmlns:a16="http://schemas.microsoft.com/office/drawing/2014/main" id="{7AF48284-7B87-1176-6E07-9A61E1058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963B7-D41F-67E5-A279-8FCDDD95BBCF}"/>
              </a:ext>
            </a:extLst>
          </p:cNvPr>
          <p:cNvSpPr>
            <a:spLocks noGrp="1"/>
          </p:cNvSpPr>
          <p:nvPr>
            <p:ph type="sldNum" sz="quarter" idx="12"/>
          </p:nvPr>
        </p:nvSpPr>
        <p:spPr/>
        <p:txBody>
          <a:bodyPr/>
          <a:lstStyle/>
          <a:p>
            <a:fld id="{227C1584-1013-A143-8DD0-DDCC3509A3BE}" type="slidenum">
              <a:rPr lang="en-US" smtClean="0"/>
              <a:t>‹#›</a:t>
            </a:fld>
            <a:endParaRPr lang="en-US"/>
          </a:p>
        </p:txBody>
      </p:sp>
    </p:spTree>
    <p:extLst>
      <p:ext uri="{BB962C8B-B14F-4D97-AF65-F5344CB8AC3E}">
        <p14:creationId xmlns:p14="http://schemas.microsoft.com/office/powerpoint/2010/main" val="71738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1F9004-CD9A-10AB-B3C4-533DD7432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43BECEF-73DB-0BCA-7F57-3E19188E3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F74D3B-B273-BA05-7894-8785341BC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9A42FC-2008-9847-9394-DCE34A496961}" type="datetimeFigureOut">
              <a:rPr lang="en-US" smtClean="0"/>
              <a:t>9/5/25</a:t>
            </a:fld>
            <a:endParaRPr lang="en-US"/>
          </a:p>
        </p:txBody>
      </p:sp>
      <p:sp>
        <p:nvSpPr>
          <p:cNvPr id="5" name="Footer Placeholder 4">
            <a:extLst>
              <a:ext uri="{FF2B5EF4-FFF2-40B4-BE49-F238E27FC236}">
                <a16:creationId xmlns:a16="http://schemas.microsoft.com/office/drawing/2014/main" id="{25C330AE-A285-092F-8DB9-8477C1EBB2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E29E62-048E-E94C-017C-213A2695B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7C1584-1013-A143-8DD0-DDCC3509A3BE}" type="slidenum">
              <a:rPr lang="en-US" smtClean="0"/>
              <a:t>‹#›</a:t>
            </a:fld>
            <a:endParaRPr lang="en-US"/>
          </a:p>
        </p:txBody>
      </p:sp>
    </p:spTree>
    <p:extLst>
      <p:ext uri="{BB962C8B-B14F-4D97-AF65-F5344CB8AC3E}">
        <p14:creationId xmlns:p14="http://schemas.microsoft.com/office/powerpoint/2010/main" val="4122441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it.ly/against-ab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43E9-2D07-76F7-052E-DC67BFB26E9D}"/>
              </a:ext>
            </a:extLst>
          </p:cNvPr>
          <p:cNvSpPr>
            <a:spLocks noGrp="1"/>
          </p:cNvSpPr>
          <p:nvPr>
            <p:ph type="ctrTitle"/>
          </p:nvPr>
        </p:nvSpPr>
        <p:spPr/>
        <p:txBody>
          <a:bodyPr>
            <a:normAutofit/>
          </a:bodyPr>
          <a:lstStyle/>
          <a:p>
            <a:r>
              <a:rPr lang="en-US" sz="4200" dirty="0"/>
              <a:t>Is Conversion a Christian Concept? A Christian Ethics Response to Autistic Conversion Therapy</a:t>
            </a:r>
          </a:p>
        </p:txBody>
      </p:sp>
      <p:sp>
        <p:nvSpPr>
          <p:cNvPr id="3" name="Subtitle 2">
            <a:extLst>
              <a:ext uri="{FF2B5EF4-FFF2-40B4-BE49-F238E27FC236}">
                <a16:creationId xmlns:a16="http://schemas.microsoft.com/office/drawing/2014/main" id="{C5E308D0-265C-34F9-C639-A3985D52C4B7}"/>
              </a:ext>
            </a:extLst>
          </p:cNvPr>
          <p:cNvSpPr>
            <a:spLocks noGrp="1"/>
          </p:cNvSpPr>
          <p:nvPr>
            <p:ph type="subTitle" idx="1"/>
          </p:nvPr>
        </p:nvSpPr>
        <p:spPr/>
        <p:txBody>
          <a:bodyPr>
            <a:normAutofit lnSpcReduction="10000"/>
          </a:bodyPr>
          <a:lstStyle/>
          <a:p>
            <a:r>
              <a:rPr lang="en-US" dirty="0"/>
              <a:t>Jeremy H. Kidwell</a:t>
            </a:r>
          </a:p>
          <a:p>
            <a:r>
              <a:rPr lang="en-US" dirty="0"/>
              <a:t>Associate Professor in Philosophical Theology</a:t>
            </a:r>
          </a:p>
          <a:p>
            <a:r>
              <a:rPr lang="en-US" dirty="0"/>
              <a:t>University of Birmingham</a:t>
            </a:r>
          </a:p>
          <a:p>
            <a:r>
              <a:rPr lang="en-US" dirty="0"/>
              <a:t>#</a:t>
            </a:r>
            <a:r>
              <a:rPr lang="en-US" dirty="0" err="1"/>
              <a:t>ActuallyAutistic</a:t>
            </a:r>
            <a:endParaRPr lang="en-US" dirty="0"/>
          </a:p>
        </p:txBody>
      </p:sp>
      <p:sp>
        <p:nvSpPr>
          <p:cNvPr id="4" name="TextBox 3">
            <a:extLst>
              <a:ext uri="{FF2B5EF4-FFF2-40B4-BE49-F238E27FC236}">
                <a16:creationId xmlns:a16="http://schemas.microsoft.com/office/drawing/2014/main" id="{AF9CDF6F-8EEA-42FD-99E3-09AF33FD0014}"/>
              </a:ext>
            </a:extLst>
          </p:cNvPr>
          <p:cNvSpPr txBox="1"/>
          <p:nvPr/>
        </p:nvSpPr>
        <p:spPr>
          <a:xfrm>
            <a:off x="130628" y="5735637"/>
            <a:ext cx="10337895" cy="923330"/>
          </a:xfrm>
          <a:prstGeom prst="rect">
            <a:avLst/>
          </a:prstGeom>
          <a:noFill/>
        </p:spPr>
        <p:txBody>
          <a:bodyPr wrap="none" rtlCol="0">
            <a:spAutoFit/>
          </a:bodyPr>
          <a:lstStyle/>
          <a:p>
            <a:r>
              <a:rPr lang="en-US" dirty="0"/>
              <a:t>Content warnings: mentions of trauma, aversive, violent and abusive therapies, suicide and early death</a:t>
            </a:r>
            <a:br>
              <a:rPr lang="en-US" dirty="0"/>
            </a:br>
            <a:endParaRPr lang="en-US" dirty="0"/>
          </a:p>
          <a:p>
            <a:r>
              <a:rPr lang="en-US" dirty="0"/>
              <a:t>If you would rather read than listen, you can download a copy here: </a:t>
            </a:r>
            <a:r>
              <a:rPr lang="en-US" dirty="0">
                <a:hlinkClick r:id="rId2"/>
              </a:rPr>
              <a:t>https://bit.ly/against-aba</a:t>
            </a:r>
            <a:endParaRPr lang="en-US" dirty="0"/>
          </a:p>
        </p:txBody>
      </p:sp>
    </p:spTree>
    <p:extLst>
      <p:ext uri="{BB962C8B-B14F-4D97-AF65-F5344CB8AC3E}">
        <p14:creationId xmlns:p14="http://schemas.microsoft.com/office/powerpoint/2010/main" val="304976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039E1B-3197-5434-29DE-DFB4864F3C3D}"/>
              </a:ext>
            </a:extLst>
          </p:cNvPr>
          <p:cNvSpPr txBox="1"/>
          <p:nvPr/>
        </p:nvSpPr>
        <p:spPr>
          <a:xfrm>
            <a:off x="1480457" y="1443841"/>
            <a:ext cx="7663543" cy="4247317"/>
          </a:xfrm>
          <a:prstGeom prst="rect">
            <a:avLst/>
          </a:prstGeom>
          <a:noFill/>
        </p:spPr>
        <p:txBody>
          <a:bodyPr wrap="square">
            <a:spAutoFit/>
          </a:bodyPr>
          <a:lstStyle/>
          <a:p>
            <a:pPr marL="285750" indent="-285750">
              <a:buFont typeface="Arial" panose="020B0604020202020204" pitchFamily="34" charset="0"/>
              <a:buChar char="•"/>
            </a:pPr>
            <a:r>
              <a:rPr lang="en-US" b="1" dirty="0"/>
              <a:t>Movement/balance</a:t>
            </a:r>
            <a:r>
              <a:rPr lang="en-US" dirty="0"/>
              <a:t>: hand flapping, rocking, swinging, jumping, spinning</a:t>
            </a:r>
          </a:p>
          <a:p>
            <a:pPr marL="285750" indent="-285750">
              <a:buFont typeface="Arial" panose="020B0604020202020204" pitchFamily="34" charset="0"/>
              <a:buChar char="•"/>
            </a:pPr>
            <a:r>
              <a:rPr lang="en-US" b="1" dirty="0"/>
              <a:t>Sight</a:t>
            </a:r>
            <a:r>
              <a:rPr lang="en-US" dirty="0"/>
              <a:t>: watching spinning toys, patterns, glitter, </a:t>
            </a:r>
            <a:r>
              <a:rPr lang="en-US" dirty="0" err="1"/>
              <a:t>colours</a:t>
            </a:r>
            <a:r>
              <a:rPr lang="en-US" dirty="0"/>
              <a:t> or lights (possibly making the light flicker); repeated blinking </a:t>
            </a:r>
          </a:p>
          <a:p>
            <a:pPr marL="285750" indent="-285750">
              <a:buFont typeface="Arial" panose="020B0604020202020204" pitchFamily="34" charset="0"/>
              <a:buChar char="•"/>
            </a:pPr>
            <a:r>
              <a:rPr lang="en-US" b="1" dirty="0"/>
              <a:t>Hearing and vestibular sensation</a:t>
            </a:r>
            <a:r>
              <a:rPr lang="en-US" dirty="0"/>
              <a:t>: listening to the same song on repeat; tapping ears; repeating sounds, words or phrases (also sometimes called ‘echolalia’), choosing loud, percussive or tonally saturating music</a:t>
            </a:r>
          </a:p>
          <a:p>
            <a:pPr marL="285750" indent="-285750">
              <a:buFont typeface="Arial" panose="020B0604020202020204" pitchFamily="34" charset="0"/>
              <a:buChar char="•"/>
            </a:pPr>
            <a:r>
              <a:rPr lang="en-US" b="1" dirty="0"/>
              <a:t>Touch</a:t>
            </a:r>
            <a:r>
              <a:rPr lang="en-US" dirty="0"/>
              <a:t>: hair twirling, scratching, rubbing, touching and stroking fabrics and specific textures, holding soft toys, tapping feet and fingers</a:t>
            </a:r>
          </a:p>
          <a:p>
            <a:pPr marL="285750" indent="-285750">
              <a:buFont typeface="Arial" panose="020B0604020202020204" pitchFamily="34" charset="0"/>
              <a:buChar char="•"/>
            </a:pPr>
            <a:r>
              <a:rPr lang="en-US" b="1" dirty="0"/>
              <a:t>Smell and taste</a:t>
            </a:r>
            <a:r>
              <a:rPr lang="en-US" dirty="0"/>
              <a:t>: sniffing, licking or chewing objects.</a:t>
            </a:r>
          </a:p>
          <a:p>
            <a:pPr marL="285750" indent="-285750">
              <a:buFont typeface="Arial" panose="020B0604020202020204" pitchFamily="34" charset="0"/>
              <a:buChar char="•"/>
            </a:pPr>
            <a:r>
              <a:rPr lang="en-US" b="1" dirty="0"/>
              <a:t>Eating </a:t>
            </a:r>
            <a:r>
              <a:rPr lang="en-US" dirty="0"/>
              <a:t>foods with intense salty/sweet/sour </a:t>
            </a:r>
            <a:r>
              <a:rPr lang="en-US" dirty="0" err="1"/>
              <a:t>flavours</a:t>
            </a:r>
            <a:r>
              <a:rPr lang="en-US" dirty="0"/>
              <a:t>, crunchy textures</a:t>
            </a:r>
          </a:p>
          <a:p>
            <a:endParaRPr lang="en-US" dirty="0"/>
          </a:p>
          <a:p>
            <a:endParaRPr lang="en-US" dirty="0"/>
          </a:p>
          <a:p>
            <a:r>
              <a:rPr lang="en-US" dirty="0"/>
              <a:t>Adapted from https://</a:t>
            </a:r>
            <a:r>
              <a:rPr lang="en-US" dirty="0" err="1"/>
              <a:t>www.autism.org.uk</a:t>
            </a:r>
            <a:r>
              <a:rPr lang="en-US" dirty="0"/>
              <a:t>/advice-and-guidance/topics/about-autism/repeated-movements-and-</a:t>
            </a:r>
            <a:r>
              <a:rPr lang="en-US" dirty="0" err="1"/>
              <a:t>behaviour</a:t>
            </a:r>
            <a:r>
              <a:rPr lang="en-US" dirty="0"/>
              <a:t>-stimming</a:t>
            </a:r>
          </a:p>
        </p:txBody>
      </p:sp>
      <p:sp>
        <p:nvSpPr>
          <p:cNvPr id="6" name="TextBox 5">
            <a:extLst>
              <a:ext uri="{FF2B5EF4-FFF2-40B4-BE49-F238E27FC236}">
                <a16:creationId xmlns:a16="http://schemas.microsoft.com/office/drawing/2014/main" id="{F12FBA5D-A5D8-27DF-ACF6-9DCDBB700699}"/>
              </a:ext>
            </a:extLst>
          </p:cNvPr>
          <p:cNvSpPr txBox="1"/>
          <p:nvPr/>
        </p:nvSpPr>
        <p:spPr>
          <a:xfrm>
            <a:off x="1480457" y="642257"/>
            <a:ext cx="2079159" cy="369332"/>
          </a:xfrm>
          <a:prstGeom prst="rect">
            <a:avLst/>
          </a:prstGeom>
          <a:noFill/>
        </p:spPr>
        <p:txBody>
          <a:bodyPr wrap="none" rtlCol="0">
            <a:spAutoFit/>
          </a:bodyPr>
          <a:lstStyle/>
          <a:p>
            <a:r>
              <a:rPr lang="en-US" b="1" dirty="0"/>
              <a:t>Sensory Comforts</a:t>
            </a:r>
          </a:p>
        </p:txBody>
      </p:sp>
    </p:spTree>
    <p:extLst>
      <p:ext uri="{BB962C8B-B14F-4D97-AF65-F5344CB8AC3E}">
        <p14:creationId xmlns:p14="http://schemas.microsoft.com/office/powerpoint/2010/main" val="1109159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6547B8-7853-311A-726E-B9FE3747F140}"/>
              </a:ext>
            </a:extLst>
          </p:cNvPr>
          <p:cNvSpPr txBox="1"/>
          <p:nvPr/>
        </p:nvSpPr>
        <p:spPr>
          <a:xfrm>
            <a:off x="3048000" y="1859340"/>
            <a:ext cx="6096000" cy="3416320"/>
          </a:xfrm>
          <a:prstGeom prst="rect">
            <a:avLst/>
          </a:prstGeom>
          <a:noFill/>
        </p:spPr>
        <p:txBody>
          <a:bodyPr wrap="square">
            <a:spAutoFit/>
          </a:bodyPr>
          <a:lstStyle/>
          <a:p>
            <a:r>
              <a:rPr lang="en-US" dirty="0"/>
              <a:t>One respondent highlighted his reasons for spinning as bringing a sense of stasis and control:</a:t>
            </a:r>
          </a:p>
          <a:p>
            <a:endParaRPr lang="en-US" dirty="0"/>
          </a:p>
          <a:p>
            <a:r>
              <a:rPr lang="en-US" dirty="0"/>
              <a:t>... very anxious waiting for something to happen, and then I will just walk and walk around in circles while waiting ... when I spin around, I won’t feel like I am staying in a certain place, so it won’t feel like waiting ... it feels like moving all the way to where I wanted to go ... I feel lighter, I feel not being restricted, it feels like I am lifting off to somewhere ... it feels like I am fluttering around like a butterfly!</a:t>
            </a:r>
          </a:p>
          <a:p>
            <a:endParaRPr lang="en-US" dirty="0"/>
          </a:p>
          <a:p>
            <a:r>
              <a:rPr lang="en-US" dirty="0"/>
              <a:t>[@mccormackwongetal_2023, p. 2443].</a:t>
            </a:r>
          </a:p>
        </p:txBody>
      </p:sp>
    </p:spTree>
    <p:extLst>
      <p:ext uri="{BB962C8B-B14F-4D97-AF65-F5344CB8AC3E}">
        <p14:creationId xmlns:p14="http://schemas.microsoft.com/office/powerpoint/2010/main" val="158470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95CCF-8FCC-CA01-7C0D-3EE1E647E06C}"/>
              </a:ext>
            </a:extLst>
          </p:cNvPr>
          <p:cNvSpPr txBox="1"/>
          <p:nvPr/>
        </p:nvSpPr>
        <p:spPr>
          <a:xfrm>
            <a:off x="2438399" y="335846"/>
            <a:ext cx="7979229" cy="6740307"/>
          </a:xfrm>
          <a:prstGeom prst="rect">
            <a:avLst/>
          </a:prstGeom>
          <a:noFill/>
        </p:spPr>
        <p:txBody>
          <a:bodyPr wrap="square">
            <a:spAutoFit/>
          </a:bodyPr>
          <a:lstStyle/>
          <a:p>
            <a:r>
              <a:rPr lang="en-US" dirty="0"/>
              <a:t>From the website of a firm that offers ABA training and support in the USA:</a:t>
            </a:r>
          </a:p>
          <a:p>
            <a:endParaRPr lang="en-US" dirty="0"/>
          </a:p>
          <a:p>
            <a:r>
              <a:rPr lang="en-US" dirty="0"/>
              <a:t>Talking face-to-face, your child with autism doesn’t look at you. Her eyes have never intentionally met yours. </a:t>
            </a:r>
            <a:r>
              <a:rPr lang="en-US" b="1" dirty="0"/>
              <a:t>It’s hurtful sometimes – it would feel so connective if she’d gaze at you when you said I love you – and at other times it comes across as rude</a:t>
            </a:r>
            <a:r>
              <a:rPr lang="en-US" dirty="0"/>
              <a:t>. It’s not her fault and it’s not yours. Many people on the spectrum struggle with eye contact, finding it uncomfortable or, for some, extremely stressful. Given that eye contact doesn’t come naturally to kiddos with ASD, should you encourage Penny to peek into your peepers? We think so.</a:t>
            </a:r>
          </a:p>
          <a:p>
            <a:endParaRPr lang="en-US" dirty="0"/>
          </a:p>
          <a:p>
            <a:r>
              <a:rPr lang="en-US" dirty="0"/>
              <a:t>Socially, eye contact has a lot of weight. It shows that we care to hear another’s thoughts, we’re engaged in the conversation and it allows us to pick up on subtle social cues. On the other hand, </a:t>
            </a:r>
            <a:r>
              <a:rPr lang="en-US" b="1" dirty="0"/>
              <a:t>not looking at someone can convey disinterest, disrespect or dishonesty</a:t>
            </a:r>
            <a:r>
              <a:rPr lang="en-US" dirty="0"/>
              <a:t>. So, Penny is more likely to interact successfully with others when she can make eye contact.</a:t>
            </a:r>
          </a:p>
          <a:p>
            <a:endParaRPr lang="en-US" dirty="0"/>
          </a:p>
          <a:p>
            <a:r>
              <a:rPr lang="en-US" dirty="0"/>
              <a:t>(taken from https://</a:t>
            </a:r>
            <a:r>
              <a:rPr lang="en-US" dirty="0" err="1"/>
              <a:t>howtoaba.com</a:t>
            </a:r>
            <a:r>
              <a:rPr lang="en-US" dirty="0"/>
              <a:t>/eye-contact/)</a:t>
            </a:r>
            <a:br>
              <a:rPr lang="en-US" dirty="0"/>
            </a:br>
            <a:br>
              <a:rPr lang="en-US" dirty="0"/>
            </a:br>
            <a:r>
              <a:rPr lang="en-US" i="1" dirty="0"/>
              <a:t>JK: Note the foregrounding of caregiver suffering, and the slippage into </a:t>
            </a:r>
            <a:r>
              <a:rPr lang="en-US" i="1" dirty="0" err="1"/>
              <a:t>moralising</a:t>
            </a:r>
            <a:r>
              <a:rPr lang="en-US" i="1" dirty="0"/>
              <a:t> of </a:t>
            </a:r>
            <a:r>
              <a:rPr lang="en-US" i="1" dirty="0" err="1"/>
              <a:t>behaviour</a:t>
            </a:r>
            <a:r>
              <a:rPr lang="en-US" i="1" dirty="0"/>
              <a:t> in the account above, where practitioners tacitly maintain that eye-contact is a universal way to show interest, respect... even honesty (and the failure to anticipate that caregivers may be able to reprogram their expectations)</a:t>
            </a:r>
          </a:p>
          <a:p>
            <a:endParaRPr lang="en-US" dirty="0"/>
          </a:p>
        </p:txBody>
      </p:sp>
    </p:spTree>
    <p:extLst>
      <p:ext uri="{BB962C8B-B14F-4D97-AF65-F5344CB8AC3E}">
        <p14:creationId xmlns:p14="http://schemas.microsoft.com/office/powerpoint/2010/main" val="3380059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0399F2-8181-DC35-D076-94643FA09FAE}"/>
              </a:ext>
            </a:extLst>
          </p:cNvPr>
          <p:cNvSpPr txBox="1"/>
          <p:nvPr/>
        </p:nvSpPr>
        <p:spPr>
          <a:xfrm>
            <a:off x="3048000" y="889844"/>
            <a:ext cx="6096000" cy="4524315"/>
          </a:xfrm>
          <a:prstGeom prst="rect">
            <a:avLst/>
          </a:prstGeom>
          <a:noFill/>
        </p:spPr>
        <p:txBody>
          <a:bodyPr wrap="square">
            <a:spAutoFit/>
          </a:bodyPr>
          <a:lstStyle/>
          <a:p>
            <a:r>
              <a:rPr lang="en-US" dirty="0"/>
              <a:t>My early encounters with ABA were a whirlwind of structured sessions, each punctuated by rewards and gentle corrections. I remember the vibrant stickers I earned for tasks like sustaining eye contact, responding promptly to my name, or suppressing my stimming — the rhythmic hand-flapping that anchored me in moments of sensory overload. These achievements were celebrated as milestones, yet they often left me with a lingering sense that my natural ways of being were obstacles to overcome. The goal, it seemed, was to sculpt me into a version of myself that others found more palatable, rather than nurturing the unique ways I experienced and expressed myself. While I gained practical skills, I also absorbed a subtle message: my Autistic traits were problems to be fixed.</a:t>
            </a:r>
          </a:p>
          <a:p>
            <a:endParaRPr lang="en-US" dirty="0"/>
          </a:p>
          <a:p>
            <a:r>
              <a:rPr lang="en-US" dirty="0"/>
              <a:t>(https://</a:t>
            </a:r>
            <a:r>
              <a:rPr lang="en-US" dirty="0" err="1"/>
              <a:t>ndconnection.co.uk</a:t>
            </a:r>
            <a:r>
              <a:rPr lang="en-US" dirty="0"/>
              <a:t>/blog/steep-price-aba)</a:t>
            </a:r>
          </a:p>
        </p:txBody>
      </p:sp>
    </p:spTree>
    <p:extLst>
      <p:ext uri="{BB962C8B-B14F-4D97-AF65-F5344CB8AC3E}">
        <p14:creationId xmlns:p14="http://schemas.microsoft.com/office/powerpoint/2010/main" val="95792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1146</TotalTime>
  <Words>744</Words>
  <Application>Microsoft Macintosh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Is Conversion a Christian Concept? A Christian Ethics Response to Autistic Conversion Therapy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Kidwell (Theology and Religion)</dc:creator>
  <cp:lastModifiedBy>Jeremy Kidwell (Theology and Religion)</cp:lastModifiedBy>
  <cp:revision>1</cp:revision>
  <dcterms:created xsi:type="dcterms:W3CDTF">2025-09-04T12:44:13Z</dcterms:created>
  <dcterms:modified xsi:type="dcterms:W3CDTF">2025-09-05T11:33:23Z</dcterms:modified>
</cp:coreProperties>
</file>