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9" r:id="rId1"/>
  </p:sldMasterIdLst>
  <p:notesMasterIdLst>
    <p:notesMasterId r:id="rId11"/>
  </p:notesMasterIdLst>
  <p:sldIdLst>
    <p:sldId id="256" r:id="rId2"/>
    <p:sldId id="257" r:id="rId3"/>
    <p:sldId id="258" r:id="rId4"/>
    <p:sldId id="259" r:id="rId5"/>
    <p:sldId id="260" r:id="rId6"/>
    <p:sldId id="263" r:id="rId7"/>
    <p:sldId id="261"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3973"/>
  </p:normalViewPr>
  <p:slideViewPr>
    <p:cSldViewPr snapToGrid="0" snapToObjects="1">
      <p:cViewPr varScale="1">
        <p:scale>
          <a:sx n="70" d="100"/>
          <a:sy n="70" d="100"/>
        </p:scale>
        <p:origin x="6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2A89D-E5DE-1745-9AD8-E3DE422C451D}" type="datetimeFigureOut">
              <a:rPr lang="en-US" smtClean="0"/>
              <a:t>6/25/21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F2082-B475-CC4E-AE1F-5F8222E09CF7}" type="slidenum">
              <a:rPr lang="en-US" smtClean="0"/>
              <a:t>‹#›</a:t>
            </a:fld>
            <a:endParaRPr lang="en-US"/>
          </a:p>
        </p:txBody>
      </p:sp>
    </p:spTree>
    <p:extLst>
      <p:ext uri="{BB962C8B-B14F-4D97-AF65-F5344CB8AC3E}">
        <p14:creationId xmlns:p14="http://schemas.microsoft.com/office/powerpoint/2010/main" val="2049890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F2082-B475-CC4E-AE1F-5F8222E09CF7}" type="slidenum">
              <a:rPr lang="en-US" smtClean="0"/>
              <a:t>7</a:t>
            </a:fld>
            <a:endParaRPr lang="en-US"/>
          </a:p>
        </p:txBody>
      </p:sp>
    </p:spTree>
    <p:extLst>
      <p:ext uri="{BB962C8B-B14F-4D97-AF65-F5344CB8AC3E}">
        <p14:creationId xmlns:p14="http://schemas.microsoft.com/office/powerpoint/2010/main" val="1677619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34792169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C46AE6-1F69-5147-8D64-502272D0E201}"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99121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45943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1547882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3100001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269785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334575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2836310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209799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12122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BC46AE6-1F69-5147-8D64-502272D0E201}" type="datetimeFigureOut">
              <a:rPr lang="en-US" smtClean="0"/>
              <a:t>6/25/21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43922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BC46AE6-1F69-5147-8D64-502272D0E201}"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419272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BC46AE6-1F69-5147-8D64-502272D0E201}" type="datetimeFigureOut">
              <a:rPr lang="en-US" smtClean="0"/>
              <a:t>6/25/21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14913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BC46AE6-1F69-5147-8D64-502272D0E201}" type="datetimeFigureOut">
              <a:rPr lang="en-US" smtClean="0"/>
              <a:t>6/25/21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2167331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C46AE6-1F69-5147-8D64-502272D0E201}" type="datetimeFigureOut">
              <a:rPr lang="en-US" smtClean="0"/>
              <a:t>6/25/21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313513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C46AE6-1F69-5147-8D64-502272D0E201}"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351068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BC46AE6-1F69-5147-8D64-502272D0E201}" type="datetimeFigureOut">
              <a:rPr lang="en-US" smtClean="0"/>
              <a:t>6/25/21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284C5-D3E6-A747-AEBC-20CFB66D7117}" type="slidenum">
              <a:rPr lang="en-US" smtClean="0"/>
              <a:t>‹#›</a:t>
            </a:fld>
            <a:endParaRPr lang="en-US"/>
          </a:p>
        </p:txBody>
      </p:sp>
    </p:spTree>
    <p:extLst>
      <p:ext uri="{BB962C8B-B14F-4D97-AF65-F5344CB8AC3E}">
        <p14:creationId xmlns:p14="http://schemas.microsoft.com/office/powerpoint/2010/main" val="6593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C46AE6-1F69-5147-8D64-502272D0E201}" type="datetimeFigureOut">
              <a:rPr lang="en-US" smtClean="0"/>
              <a:t>6/25/21</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D0284C5-D3E6-A747-AEBC-20CFB66D7117}" type="slidenum">
              <a:rPr lang="en-US" smtClean="0"/>
              <a:t>‹#›</a:t>
            </a:fld>
            <a:endParaRPr lang="en-US"/>
          </a:p>
        </p:txBody>
      </p:sp>
    </p:spTree>
    <p:extLst>
      <p:ext uri="{BB962C8B-B14F-4D97-AF65-F5344CB8AC3E}">
        <p14:creationId xmlns:p14="http://schemas.microsoft.com/office/powerpoint/2010/main" val="3471681404"/>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url=https%3A%2F%2Fwww.dailymail.co.uk%2Fnews%2Farticle-8751259%2FBoris-Johnsons-allies-angered-brutal-personal-attack-PM.html&amp;psig=AOvVaw2tGn1HESLwXH1cY-jVvWjb&amp;ust=1624699308045000&amp;source=images&amp;cd=vfe&amp;ved=0CAoQjRxqFwoTCPDboum6svECFQAAAAAdAAAAABA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newframe.com/from-the-archive-the-quarrel-with-history/"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7DBE-51EF-7648-9210-F56819BFECDE}"/>
              </a:ext>
            </a:extLst>
          </p:cNvPr>
          <p:cNvSpPr>
            <a:spLocks noGrp="1"/>
          </p:cNvSpPr>
          <p:nvPr>
            <p:ph type="ctrTitle"/>
          </p:nvPr>
        </p:nvSpPr>
        <p:spPr/>
        <p:txBody>
          <a:bodyPr/>
          <a:lstStyle/>
          <a:p>
            <a:r>
              <a:rPr lang="en-US" dirty="0"/>
              <a:t>Theology and Deep Time</a:t>
            </a:r>
          </a:p>
        </p:txBody>
      </p:sp>
      <p:sp>
        <p:nvSpPr>
          <p:cNvPr id="3" name="Subtitle 2">
            <a:extLst>
              <a:ext uri="{FF2B5EF4-FFF2-40B4-BE49-F238E27FC236}">
                <a16:creationId xmlns:a16="http://schemas.microsoft.com/office/drawing/2014/main" id="{72A01A70-8B4E-B744-ACF3-1C408E525221}"/>
              </a:ext>
            </a:extLst>
          </p:cNvPr>
          <p:cNvSpPr>
            <a:spLocks noGrp="1"/>
          </p:cNvSpPr>
          <p:nvPr>
            <p:ph type="subTitle" idx="1"/>
          </p:nvPr>
        </p:nvSpPr>
        <p:spPr/>
        <p:txBody>
          <a:bodyPr>
            <a:normAutofit/>
          </a:bodyPr>
          <a:lstStyle/>
          <a:p>
            <a:r>
              <a:rPr lang="en-US" dirty="0"/>
              <a:t>Jeremy H. Kidwell, University of Birmingham</a:t>
            </a:r>
          </a:p>
          <a:p>
            <a:r>
              <a:rPr lang="en-US" dirty="0"/>
              <a:t>25 June 2021</a:t>
            </a:r>
          </a:p>
        </p:txBody>
      </p:sp>
    </p:spTree>
    <p:extLst>
      <p:ext uri="{BB962C8B-B14F-4D97-AF65-F5344CB8AC3E}">
        <p14:creationId xmlns:p14="http://schemas.microsoft.com/office/powerpoint/2010/main" val="271260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7FE37-73F0-5E4F-A497-578DDB5A1862}"/>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sz="4400"/>
              <a:t>The Venerable Bede</a:t>
            </a:r>
          </a:p>
        </p:txBody>
      </p:sp>
      <p:sp>
        <p:nvSpPr>
          <p:cNvPr id="6" name="Text Placeholder 5">
            <a:extLst>
              <a:ext uri="{FF2B5EF4-FFF2-40B4-BE49-F238E27FC236}">
                <a16:creationId xmlns:a16="http://schemas.microsoft.com/office/drawing/2014/main" id="{5FB3424D-AABB-5342-A957-89006C3BEA8B}"/>
              </a:ext>
            </a:extLst>
          </p:cNvPr>
          <p:cNvSpPr>
            <a:spLocks noGrp="1"/>
          </p:cNvSpPr>
          <p:nvPr>
            <p:ph type="body" sz="half" idx="2"/>
          </p:nvPr>
        </p:nvSpPr>
        <p:spPr>
          <a:xfrm>
            <a:off x="4965431" y="2438400"/>
            <a:ext cx="6586489" cy="3785419"/>
          </a:xfrm>
        </p:spPr>
        <p:txBody>
          <a:bodyPr vert="horz" lIns="91440" tIns="45720" rIns="91440" bIns="45720" rtlCol="0">
            <a:normAutofit/>
          </a:bodyPr>
          <a:lstStyle/>
          <a:p>
            <a:pPr indent="-228600">
              <a:buFont typeface="Arial" panose="020B0604020202020204" pitchFamily="34" charset="0"/>
              <a:buChar char="•"/>
            </a:pPr>
            <a:r>
              <a:rPr lang="en-US" sz="2000" dirty="0"/>
              <a:t>In "An Ecclesiastical History of the English People,” history is not just for the sake of preserving data regarding the past, but to show an instance of the "Providence-guided advance of a people” (Walter </a:t>
            </a:r>
            <a:r>
              <a:rPr lang="en-US" sz="2000" dirty="0" err="1"/>
              <a:t>Goffart</a:t>
            </a:r>
            <a:r>
              <a:rPr lang="en-US" sz="2000" dirty="0"/>
              <a:t>)</a:t>
            </a:r>
          </a:p>
        </p:txBody>
      </p:sp>
      <p:pic>
        <p:nvPicPr>
          <p:cNvPr id="1025" name="Picture 1">
            <a:extLst>
              <a:ext uri="{FF2B5EF4-FFF2-40B4-BE49-F238E27FC236}">
                <a16:creationId xmlns:a16="http://schemas.microsoft.com/office/drawing/2014/main" id="{CAF68A5C-215D-3746-93E5-6BB8AE5653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57" r="14176" b="1"/>
          <a:stretch/>
        </p:blipFill>
        <p:spPr bwMode="auto">
          <a:xfrm>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38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8D7ABC-C4C3-134F-8F54-F9F62FA76F55}"/>
              </a:ext>
            </a:extLst>
          </p:cNvPr>
          <p:cNvSpPr>
            <a:spLocks noGrp="1"/>
          </p:cNvSpPr>
          <p:nvPr>
            <p:ph type="title"/>
          </p:nvPr>
        </p:nvSpPr>
        <p:spPr/>
        <p:txBody>
          <a:bodyPr/>
          <a:lstStyle/>
          <a:p>
            <a:r>
              <a:rPr lang="en-US" dirty="0"/>
              <a:t>Modern Christian Historiography</a:t>
            </a:r>
          </a:p>
        </p:txBody>
      </p:sp>
      <p:sp>
        <p:nvSpPr>
          <p:cNvPr id="6" name="Content Placeholder 5">
            <a:extLst>
              <a:ext uri="{FF2B5EF4-FFF2-40B4-BE49-F238E27FC236}">
                <a16:creationId xmlns:a16="http://schemas.microsoft.com/office/drawing/2014/main" id="{BAE39AAF-74EF-3644-881F-713B5D11772A}"/>
              </a:ext>
            </a:extLst>
          </p:cNvPr>
          <p:cNvSpPr>
            <a:spLocks noGrp="1"/>
          </p:cNvSpPr>
          <p:nvPr>
            <p:ph idx="1"/>
          </p:nvPr>
        </p:nvSpPr>
        <p:spPr/>
        <p:txBody>
          <a:bodyPr>
            <a:normAutofit/>
          </a:bodyPr>
          <a:lstStyle/>
          <a:p>
            <a:r>
              <a:rPr lang="en-US" dirty="0"/>
              <a:t>David Bebbington, </a:t>
            </a:r>
            <a:r>
              <a:rPr lang="en-US" i="1" dirty="0"/>
              <a:t>Patterns in History: A Christian View</a:t>
            </a:r>
            <a:r>
              <a:rPr lang="en-US" dirty="0"/>
              <a:t> (IVP, 1979)</a:t>
            </a:r>
          </a:p>
          <a:p>
            <a:pPr lvl="1"/>
            <a:r>
              <a:rPr lang="en-US" dirty="0"/>
              <a:t>“there is sometimes a need for the providential framework of history to be portrayed without reserve. For the church, it provides the encouragement of knowing that hitherto the Lord has helped his people” (Patterns in History, pp. 187-188)</a:t>
            </a:r>
          </a:p>
          <a:p>
            <a:r>
              <a:rPr lang="en-US" dirty="0"/>
              <a:t>Jay D. Green, </a:t>
            </a:r>
            <a:r>
              <a:rPr lang="en-US" i="1" dirty="0"/>
              <a:t>Christian Historiography: Five Rival Versions</a:t>
            </a:r>
            <a:r>
              <a:rPr lang="en-US" dirty="0"/>
              <a:t> (Baylor UP, 2015)</a:t>
            </a:r>
          </a:p>
          <a:p>
            <a:r>
              <a:rPr lang="en-US" dirty="0"/>
              <a:t>Herbert Butterfield, </a:t>
            </a:r>
            <a:r>
              <a:rPr lang="en-US" i="1" dirty="0"/>
              <a:t>The Whig Interpretation of History</a:t>
            </a:r>
            <a:r>
              <a:rPr lang="en-US" dirty="0"/>
              <a:t> (1931), </a:t>
            </a:r>
            <a:r>
              <a:rPr lang="en-GB" i="1" dirty="0"/>
              <a:t>Christianity and History (1949)</a:t>
            </a:r>
            <a:endParaRPr lang="en-US" dirty="0"/>
          </a:p>
        </p:txBody>
      </p:sp>
    </p:spTree>
    <p:extLst>
      <p:ext uri="{BB962C8B-B14F-4D97-AF65-F5344CB8AC3E}">
        <p14:creationId xmlns:p14="http://schemas.microsoft.com/office/powerpoint/2010/main" val="2329002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53629-0EF9-554E-BB21-75E403799EC8}"/>
              </a:ext>
            </a:extLst>
          </p:cNvPr>
          <p:cNvSpPr>
            <a:spLocks noGrp="1"/>
          </p:cNvSpPr>
          <p:nvPr>
            <p:ph type="title"/>
          </p:nvPr>
        </p:nvSpPr>
        <p:spPr/>
        <p:txBody>
          <a:bodyPr>
            <a:normAutofit/>
          </a:bodyPr>
          <a:lstStyle/>
          <a:p>
            <a:r>
              <a:rPr lang="en-US" dirty="0"/>
              <a:t>Defending the Myth of Historical Singularity</a:t>
            </a:r>
          </a:p>
        </p:txBody>
      </p:sp>
      <p:sp>
        <p:nvSpPr>
          <p:cNvPr id="3" name="Content Placeholder 2">
            <a:extLst>
              <a:ext uri="{FF2B5EF4-FFF2-40B4-BE49-F238E27FC236}">
                <a16:creationId xmlns:a16="http://schemas.microsoft.com/office/drawing/2014/main" id="{0EC9A0AD-463B-0643-A70D-D9B6EAA1E59D}"/>
              </a:ext>
            </a:extLst>
          </p:cNvPr>
          <p:cNvSpPr>
            <a:spLocks noGrp="1"/>
          </p:cNvSpPr>
          <p:nvPr>
            <p:ph idx="1"/>
          </p:nvPr>
        </p:nvSpPr>
        <p:spPr>
          <a:xfrm>
            <a:off x="838200" y="1825625"/>
            <a:ext cx="7519987" cy="4351338"/>
          </a:xfrm>
        </p:spPr>
        <p:txBody>
          <a:bodyPr wrap="square">
            <a:normAutofit fontScale="85000" lnSpcReduction="10000"/>
          </a:bodyPr>
          <a:lstStyle/>
          <a:p>
            <a:pPr marL="0" indent="0">
              <a:buNone/>
            </a:pPr>
            <a:r>
              <a:rPr lang="en-US" dirty="0"/>
              <a:t>“The statue of Winston Churchill in Parliament Square is a permanent reminder of his achievement in saving this country – and the whole of Europe – from a fascist and racist tyranny. It is absurd and shameful that this national monument should today be at risk of attack by violent protestors. Yes, he sometimes expressed opinions that were and are unacceptable to us today, but he was a hero, and he fully deserves his memorial. </a:t>
            </a:r>
            <a:r>
              <a:rPr lang="en-US" b="1" i="1" u="sng" dirty="0"/>
              <a:t>We</a:t>
            </a:r>
            <a:r>
              <a:rPr lang="en-US" b="1" i="1" dirty="0"/>
              <a:t> cannot now try to edit or censor </a:t>
            </a:r>
            <a:r>
              <a:rPr lang="en-US" b="1" i="1" u="sng" dirty="0"/>
              <a:t>our past</a:t>
            </a:r>
            <a:r>
              <a:rPr lang="en-US" b="1" i="1" dirty="0"/>
              <a:t>. </a:t>
            </a:r>
            <a:r>
              <a:rPr lang="en-US" b="1" i="1" u="sng" dirty="0"/>
              <a:t>We</a:t>
            </a:r>
            <a:r>
              <a:rPr lang="en-US" b="1" i="1" dirty="0"/>
              <a:t> cannot pretend to have a different </a:t>
            </a:r>
            <a:r>
              <a:rPr lang="en-US" b="1" i="1" u="sng" dirty="0"/>
              <a:t>history</a:t>
            </a:r>
            <a:r>
              <a:rPr lang="en-US" b="1" i="1" dirty="0"/>
              <a:t>. The statues in our cities and towns were put up by previous generations. They had different perspectives, different understandings of right and wrong. But those statues teach us about </a:t>
            </a:r>
            <a:r>
              <a:rPr lang="en-US" b="1" i="1" u="sng" dirty="0"/>
              <a:t>our past</a:t>
            </a:r>
            <a:r>
              <a:rPr lang="en-US" b="1" i="1" dirty="0"/>
              <a:t>, with all its faults. To tear them down would be to lie about </a:t>
            </a:r>
            <a:r>
              <a:rPr lang="en-US" b="1" i="1" u="sng" dirty="0"/>
              <a:t>our history</a:t>
            </a:r>
            <a:r>
              <a:rPr lang="en-US" b="1" i="1" dirty="0"/>
              <a:t>, and impoverish the education of generations to come</a:t>
            </a:r>
            <a:r>
              <a:rPr lang="en-US" dirty="0"/>
              <a:t>. As for the planned demonstrations, we all understand the legitimate feelings of outrage at what happened in Minnesota and the legitimate desire to protest against discrimination. Whatever progress this country has made in fighting racism - and it has been huge - we all </a:t>
            </a:r>
            <a:r>
              <a:rPr lang="en-US" dirty="0" err="1"/>
              <a:t>recognise</a:t>
            </a:r>
            <a:r>
              <a:rPr lang="en-US" dirty="0"/>
              <a:t> that there is much more work to do. But it is clear that the protests have been sadly hijacked by extremists intent on violence. The attacks on the police and indiscriminate acts of violence which we have witnessed over the last week are intolerable and they are abhorrent. The only responsible course of action is to stay away from these protests.”</a:t>
            </a:r>
          </a:p>
          <a:p>
            <a:pPr marL="0" indent="0">
              <a:buNone/>
            </a:pPr>
            <a:r>
              <a:rPr lang="en-US" dirty="0"/>
              <a:t>Boris Johnson, June 12, 2020</a:t>
            </a:r>
          </a:p>
        </p:txBody>
      </p:sp>
      <p:pic>
        <p:nvPicPr>
          <p:cNvPr id="2050" name="Picture 2" descr="Boris Johnson&amp;#39;s allies angered by &amp;#39;brutal and personal&amp;#39; attack on the PM |  Daily Mail Online">
            <a:hlinkClick r:id="rId2"/>
            <a:extLst>
              <a:ext uri="{FF2B5EF4-FFF2-40B4-BE49-F238E27FC236}">
                <a16:creationId xmlns:a16="http://schemas.microsoft.com/office/drawing/2014/main" id="{B391C5D6-96B4-A941-95D1-B7AD2C336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8187" y="1825625"/>
            <a:ext cx="3648074" cy="205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53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037766-EBB9-6549-AECC-710F1E09CC0D}"/>
              </a:ext>
            </a:extLst>
          </p:cNvPr>
          <p:cNvSpPr/>
          <p:nvPr/>
        </p:nvSpPr>
        <p:spPr>
          <a:xfrm>
            <a:off x="631371" y="3105834"/>
            <a:ext cx="14054659" cy="646331"/>
          </a:xfrm>
          <a:prstGeom prst="rect">
            <a:avLst/>
          </a:prstGeom>
        </p:spPr>
        <p:txBody>
          <a:bodyPr wrap="square">
            <a:spAutoFit/>
          </a:bodyPr>
          <a:lstStyle/>
          <a:p>
            <a:r>
              <a:rPr lang="en-US" sz="3600" dirty="0"/>
              <a:t>Why and how is this myth of a single history so persuasive?</a:t>
            </a:r>
          </a:p>
        </p:txBody>
      </p:sp>
    </p:spTree>
    <p:extLst>
      <p:ext uri="{BB962C8B-B14F-4D97-AF65-F5344CB8AC3E}">
        <p14:creationId xmlns:p14="http://schemas.microsoft.com/office/powerpoint/2010/main" val="354463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034F42-1901-9F4B-9FE2-1B3BE0FA5296}"/>
              </a:ext>
            </a:extLst>
          </p:cNvPr>
          <p:cNvSpPr/>
          <p:nvPr/>
        </p:nvSpPr>
        <p:spPr>
          <a:xfrm>
            <a:off x="402771" y="3105835"/>
            <a:ext cx="11615058" cy="1200329"/>
          </a:xfrm>
          <a:prstGeom prst="rect">
            <a:avLst/>
          </a:prstGeom>
        </p:spPr>
        <p:txBody>
          <a:bodyPr wrap="square">
            <a:spAutoFit/>
          </a:bodyPr>
          <a:lstStyle/>
          <a:p>
            <a:pPr algn="ctr"/>
            <a:r>
              <a:rPr lang="en-US" sz="3600" dirty="0"/>
              <a:t>As long as it is unconfronted, this myth will distort our attempts to engage with deep / ecological time(s)</a:t>
            </a:r>
          </a:p>
        </p:txBody>
      </p:sp>
    </p:spTree>
    <p:extLst>
      <p:ext uri="{BB962C8B-B14F-4D97-AF65-F5344CB8AC3E}">
        <p14:creationId xmlns:p14="http://schemas.microsoft.com/office/powerpoint/2010/main" val="346166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CD1157-C1A4-1845-9504-C05C79524F99}"/>
              </a:ext>
            </a:extLst>
          </p:cNvPr>
          <p:cNvSpPr/>
          <p:nvPr/>
        </p:nvSpPr>
        <p:spPr>
          <a:xfrm>
            <a:off x="5489801" y="612844"/>
            <a:ext cx="6096000" cy="5632311"/>
          </a:xfrm>
          <a:prstGeom prst="rect">
            <a:avLst/>
          </a:prstGeom>
        </p:spPr>
        <p:txBody>
          <a:bodyPr wrap="square">
            <a:spAutoFit/>
          </a:bodyPr>
          <a:lstStyle/>
          <a:p>
            <a:r>
              <a:rPr lang="en-US" sz="2000" dirty="0"/>
              <a:t>“It's a very serious question in my mind whether or not the people of this country, the bulk of population of this country, have enough sense of what is really happening to their black co-citizens to understand why they're in the streets. I know of this moment they maybe don't know it, and this is proved by the reaction to the civil disorders... </a:t>
            </a:r>
          </a:p>
          <a:p>
            <a:endParaRPr lang="en-US" sz="2000" dirty="0"/>
          </a:p>
          <a:p>
            <a:r>
              <a:rPr lang="en-US" sz="2000" b="1" dirty="0"/>
              <a:t>All that can save you now is your confrontation with </a:t>
            </a:r>
            <a:r>
              <a:rPr lang="en-US" sz="2000" b="1" u="sng" dirty="0"/>
              <a:t>your own history</a:t>
            </a:r>
            <a:r>
              <a:rPr lang="en-US" sz="2000" b="1" dirty="0"/>
              <a:t>... which is not your past, but your present.</a:t>
            </a:r>
            <a:r>
              <a:rPr lang="en-US" sz="2000" dirty="0"/>
              <a:t> Nobody cares what happened in the past. One can't afford to care what happened in the past. But your history has led you to this moment, and you can only begin to change yourself by looking at what you are doing in the name of your history, in the name of your gods, in the name of your language.”</a:t>
            </a:r>
          </a:p>
          <a:p>
            <a:endParaRPr lang="en-US" sz="2000" dirty="0"/>
          </a:p>
          <a:p>
            <a:r>
              <a:rPr lang="en-US" sz="2000" dirty="0"/>
              <a:t>James Baldwin, July 1968, </a:t>
            </a:r>
            <a:r>
              <a:rPr lang="en-US" sz="2000" i="1" dirty="0"/>
              <a:t>Esquire Magazine</a:t>
            </a:r>
          </a:p>
        </p:txBody>
      </p:sp>
      <p:pic>
        <p:nvPicPr>
          <p:cNvPr id="3074" name="Picture 2">
            <a:extLst>
              <a:ext uri="{FF2B5EF4-FFF2-40B4-BE49-F238E27FC236}">
                <a16:creationId xmlns:a16="http://schemas.microsoft.com/office/drawing/2014/main" id="{9855A72E-2ADF-6344-92CD-5FAB7DB54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813085" cy="327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96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551FE7-D6C3-7144-9396-9810FAB15D65}"/>
              </a:ext>
            </a:extLst>
          </p:cNvPr>
          <p:cNvSpPr/>
          <p:nvPr/>
        </p:nvSpPr>
        <p:spPr>
          <a:xfrm>
            <a:off x="364671" y="474345"/>
            <a:ext cx="11462657" cy="5909310"/>
          </a:xfrm>
          <a:prstGeom prst="rect">
            <a:avLst/>
          </a:prstGeom>
        </p:spPr>
        <p:txBody>
          <a:bodyPr wrap="square">
            <a:spAutoFit/>
          </a:bodyPr>
          <a:lstStyle/>
          <a:p>
            <a:r>
              <a:rPr lang="en-US" dirty="0"/>
              <a:t>If it is ridiculous to claim that a people “has no history”... because the lived circumstances of this daily reality do not form part of a continuum, which means that its relation with its surroundings (what we would call its nature) is in a discontinuous relation to its accumulation of experiences (what we would call its culture). </a:t>
            </a:r>
          </a:p>
          <a:p>
            <a:endParaRPr lang="en-US" dirty="0"/>
          </a:p>
          <a:p>
            <a:r>
              <a:rPr lang="en-US" dirty="0"/>
              <a:t>In such a context, history as far as it is a discipline and claims to clarify the reality lived by this people, will suffer from a serious epistemological deficiency: it will not know how to make the link. </a:t>
            </a:r>
            <a:r>
              <a:rPr lang="en-US" i="1" u="sng" dirty="0"/>
              <a:t>The problem faced by collective consciousness makes a creative approach necessary, in that the rigid demands made by the historical approach can constitute, if they are not restrained, a </a:t>
            </a:r>
            <a:r>
              <a:rPr lang="en-US" i="1" u="sng" dirty="0" err="1"/>
              <a:t>paralysing</a:t>
            </a:r>
            <a:r>
              <a:rPr lang="en-US" i="1" u="sng" dirty="0"/>
              <a:t> handicap. Methodologies passively assimilated, far from reinforcing a global consciousness or permitting the historical process to be established beyond the ruptures experienced, will simply contribute to worsening the problem.</a:t>
            </a:r>
            <a:r>
              <a:rPr lang="en-US" dirty="0"/>
              <a:t> </a:t>
            </a:r>
          </a:p>
          <a:p>
            <a:endParaRPr lang="en-US" dirty="0"/>
          </a:p>
          <a:p>
            <a:r>
              <a:rPr lang="en-US" dirty="0"/>
              <a:t>The French Caribbean is the site of a history </a:t>
            </a:r>
            <a:r>
              <a:rPr lang="en-US" dirty="0" err="1"/>
              <a:t>characterised</a:t>
            </a:r>
            <a:r>
              <a:rPr lang="en-US" dirty="0"/>
              <a:t> by ruptures and that began with a brutal dislocation, the slave trade. Our historical consciousness could not be deposited gradually and continuously like sediment, as it were, as happened with those peoples who have frequently produced a totalitarian philosophy of history, for instance, European peoples, but came together in the context of shock, contraction, painful negation and explosive forces. </a:t>
            </a:r>
            <a:r>
              <a:rPr lang="en-US" i="1" u="sng" dirty="0"/>
              <a:t>This dislocation of the continuum, and the inability of the collective consciousness to absorb it </a:t>
            </a:r>
            <a:r>
              <a:rPr lang="en-US" i="1" u="sng" dirty="0" err="1"/>
              <a:t>aIl</a:t>
            </a:r>
            <a:r>
              <a:rPr lang="en-US" i="1" u="sng" dirty="0"/>
              <a:t>, </a:t>
            </a:r>
            <a:r>
              <a:rPr lang="en-US" i="1" u="sng" dirty="0" err="1"/>
              <a:t>characterise</a:t>
            </a:r>
            <a:r>
              <a:rPr lang="en-US" i="1" u="sng" dirty="0"/>
              <a:t> what I call a </a:t>
            </a:r>
            <a:r>
              <a:rPr lang="en-US" i="1" u="sng" dirty="0" err="1"/>
              <a:t>nonhistory</a:t>
            </a:r>
            <a:r>
              <a:rPr lang="en-US" i="1" u="sng" dirty="0"/>
              <a:t>.</a:t>
            </a:r>
          </a:p>
          <a:p>
            <a:r>
              <a:rPr lang="en-US" dirty="0"/>
              <a:t> </a:t>
            </a:r>
          </a:p>
          <a:p>
            <a:r>
              <a:rPr lang="en-US" dirty="0"/>
              <a:t>Édouard </a:t>
            </a:r>
            <a:r>
              <a:rPr lang="en-US" dirty="0" err="1"/>
              <a:t>Glissant</a:t>
            </a:r>
            <a:r>
              <a:rPr lang="en-US" dirty="0"/>
              <a:t>, "The quarrel with history" </a:t>
            </a:r>
          </a:p>
          <a:p>
            <a:r>
              <a:rPr lang="en-US" dirty="0">
                <a:hlinkClick r:id="rId2"/>
              </a:rPr>
              <a:t>https://www.newframe.com/from-the-archive-the-quarrel-with-history/</a:t>
            </a:r>
            <a:r>
              <a:rPr lang="en-US" dirty="0"/>
              <a:t> </a:t>
            </a:r>
            <a:br>
              <a:rPr lang="en-US" dirty="0"/>
            </a:br>
            <a:r>
              <a:rPr lang="en-US" dirty="0"/>
              <a:t>(written in response to Edward Baugh, "The West Indian Writer and His Quarrel with History"</a:t>
            </a:r>
          </a:p>
          <a:p>
            <a:r>
              <a:rPr lang="en-US" dirty="0"/>
              <a:t>https://</a:t>
            </a:r>
            <a:r>
              <a:rPr lang="en-US" dirty="0" err="1"/>
              <a:t>muse.jhu.edu</a:t>
            </a:r>
            <a:r>
              <a:rPr lang="en-US" dirty="0"/>
              <a:t>/article/483217/pdf)</a:t>
            </a:r>
          </a:p>
        </p:txBody>
      </p:sp>
      <p:pic>
        <p:nvPicPr>
          <p:cNvPr id="4098" name="Picture 2">
            <a:extLst>
              <a:ext uri="{FF2B5EF4-FFF2-40B4-BE49-F238E27FC236}">
                <a16:creationId xmlns:a16="http://schemas.microsoft.com/office/drawing/2014/main" id="{3524A830-4DC8-5E46-B18E-C0753AFBA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5454" y="5214938"/>
            <a:ext cx="2906546" cy="164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660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5902-D68D-4F4B-9F60-5333F9A17DC8}"/>
              </a:ext>
            </a:extLst>
          </p:cNvPr>
          <p:cNvSpPr>
            <a:spLocks noGrp="1"/>
          </p:cNvSpPr>
          <p:nvPr>
            <p:ph type="title"/>
          </p:nvPr>
        </p:nvSpPr>
        <p:spPr/>
        <p:txBody>
          <a:bodyPr/>
          <a:lstStyle/>
          <a:p>
            <a:r>
              <a:rPr lang="en-US" dirty="0"/>
              <a:t>Suggestions for Theology and “deep time”</a:t>
            </a:r>
          </a:p>
        </p:txBody>
      </p:sp>
      <p:sp>
        <p:nvSpPr>
          <p:cNvPr id="3" name="Content Placeholder 2">
            <a:extLst>
              <a:ext uri="{FF2B5EF4-FFF2-40B4-BE49-F238E27FC236}">
                <a16:creationId xmlns:a16="http://schemas.microsoft.com/office/drawing/2014/main" id="{0CD7B0AD-CA66-E544-A0AC-4E5D3EEF85BB}"/>
              </a:ext>
            </a:extLst>
          </p:cNvPr>
          <p:cNvSpPr>
            <a:spLocks noGrp="1"/>
          </p:cNvSpPr>
          <p:nvPr>
            <p:ph idx="1"/>
          </p:nvPr>
        </p:nvSpPr>
        <p:spPr/>
        <p:txBody>
          <a:bodyPr>
            <a:noAutofit/>
          </a:bodyPr>
          <a:lstStyle/>
          <a:p>
            <a:pPr marL="514350" indent="-514350">
              <a:buFont typeface="+mj-lt"/>
              <a:buAutoNum type="arabicPeriod"/>
            </a:pPr>
            <a:r>
              <a:rPr lang="en-US" sz="2800" dirty="0"/>
              <a:t>We might begin with an act of of repentance and epistemological clearing - connecting our hegemonic faux-histories with the violence they have underwritten (cf. James Cone, “Whose Earth is it Anyway?”)</a:t>
            </a:r>
          </a:p>
          <a:p>
            <a:pPr marL="514350" indent="-514350">
              <a:buFont typeface="+mj-lt"/>
              <a:buAutoNum type="arabicPeriod"/>
            </a:pPr>
            <a:r>
              <a:rPr lang="en-US" sz="2800" dirty="0"/>
              <a:t>We need a rehabilitation on the level of epistemology – and I think this can occur in the seeking of mutuality amidst plural and entangled “histories”</a:t>
            </a:r>
          </a:p>
        </p:txBody>
      </p:sp>
    </p:spTree>
    <p:extLst>
      <p:ext uri="{BB962C8B-B14F-4D97-AF65-F5344CB8AC3E}">
        <p14:creationId xmlns:p14="http://schemas.microsoft.com/office/powerpoint/2010/main" val="3490594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{0608475C-24CD-3149-9916-71FDD6562C5F}tf10001058</Template>
  <TotalTime>399</TotalTime>
  <Words>1051</Words>
  <Application>Microsoft Macintosh PowerPoint</Application>
  <PresentationFormat>Widescreen</PresentationFormat>
  <Paragraphs>33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Theology and Deep Time</vt:lpstr>
      <vt:lpstr>The Venerable Bede</vt:lpstr>
      <vt:lpstr>Modern Christian Historiography</vt:lpstr>
      <vt:lpstr>Defending the Myth of Historical Singularity</vt:lpstr>
      <vt:lpstr>PowerPoint Presentation</vt:lpstr>
      <vt:lpstr>PowerPoint Presentation</vt:lpstr>
      <vt:lpstr>PowerPoint Presentation</vt:lpstr>
      <vt:lpstr>PowerPoint Presentation</vt:lpstr>
      <vt:lpstr>Suggestions for Theology and “deep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Theology and Deep Time</dc:title>
  <dc:creator>Jeremy Kidwell (Theology and Religion)</dc:creator>
  <cp:lastModifiedBy>Jeremy Kidwell (Theology and Religion)</cp:lastModifiedBy>
  <cp:revision>19</cp:revision>
  <dcterms:created xsi:type="dcterms:W3CDTF">2021-06-25T08:55:57Z</dcterms:created>
  <dcterms:modified xsi:type="dcterms:W3CDTF">2021-06-25T15:35:23Z</dcterms:modified>
</cp:coreProperties>
</file>