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9" r:id="rId2"/>
    <p:sldId id="337" r:id="rId3"/>
    <p:sldId id="340" r:id="rId4"/>
    <p:sldId id="342" r:id="rId5"/>
    <p:sldId id="343" r:id="rId6"/>
    <p:sldId id="344" r:id="rId7"/>
    <p:sldId id="33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4A74C-F69A-40BF-868C-AE17408811A6}">
          <p14:sldIdLst>
            <p14:sldId id="339"/>
            <p14:sldId id="337"/>
            <p14:sldId id="340"/>
            <p14:sldId id="342"/>
            <p14:sldId id="343"/>
            <p14:sldId id="344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159"/>
    <a:srgbClr val="112C0B"/>
    <a:srgbClr val="B92121"/>
    <a:srgbClr val="D92A2B"/>
    <a:srgbClr val="004648"/>
    <a:srgbClr val="005E60"/>
    <a:srgbClr val="00766E"/>
    <a:srgbClr val="009186"/>
    <a:srgbClr val="009BBD"/>
    <a:srgbClr val="55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4771" autoAdjust="0"/>
  </p:normalViewPr>
  <p:slideViewPr>
    <p:cSldViewPr snapToGrid="0" snapToObjects="1">
      <p:cViewPr varScale="1">
        <p:scale>
          <a:sx n="62" d="100"/>
          <a:sy n="62" d="100"/>
        </p:scale>
        <p:origin x="122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6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25/06/2018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-1"/>
            <a:ext cx="12192000" cy="6858001"/>
          </a:xfrm>
          <a:prstGeom prst="rect">
            <a:avLst/>
          </a:prstGeom>
          <a:blipFill>
            <a:blip r:embed="rId2"/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0">
                <a:srgbClr val="0E6394">
                  <a:alpha val="45000"/>
                </a:srgbClr>
              </a:gs>
              <a:gs pos="17000">
                <a:schemeClr val="tx2">
                  <a:alpha val="45000"/>
                </a:schemeClr>
              </a:gs>
              <a:gs pos="100000">
                <a:schemeClr val="accent2">
                  <a:alpha val="4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396000" y="729000"/>
            <a:ext cx="5400000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878" cy="10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2"/>
            <a:ext cx="10185395" cy="896472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 mod="1"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10" y="-1"/>
            <a:ext cx="10185395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3" y="0"/>
            <a:ext cx="12190413" cy="89647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8964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112F-1B58-4F80-8548-230F871317D2}" type="datetimeFigureOut">
              <a:rPr lang="en-GB" smtClean="0"/>
              <a:t>25/06/2018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696455" cy="62599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D6D5-F6C2-4C88-B07F-0F9DC0B2C38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1997242" y="0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231456"/>
            <a:ext cx="5359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Religion and Social Values for Sustainability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398" y="3812583"/>
            <a:ext cx="5359206" cy="2309248"/>
          </a:xfrm>
        </p:spPr>
        <p:txBody>
          <a:bodyPr>
            <a:normAutofit fontScale="70000" lnSpcReduction="20000"/>
          </a:bodyPr>
          <a:lstStyle/>
          <a:p>
            <a:r>
              <a:rPr lang="en-GB" sz="3400" dirty="0" smtClean="0"/>
              <a:t>Christopher Ives</a:t>
            </a:r>
            <a:r>
              <a:rPr lang="en-GB" sz="3400" baseline="30000" dirty="0" smtClean="0"/>
              <a:t>1</a:t>
            </a:r>
            <a:r>
              <a:rPr lang="en-GB" sz="3400" dirty="0" smtClean="0"/>
              <a:t> and Jeremy Kidwell</a:t>
            </a:r>
            <a:r>
              <a:rPr lang="en-GB" sz="3400" baseline="30000" dirty="0" smtClean="0"/>
              <a:t>2</a:t>
            </a:r>
            <a:br>
              <a:rPr lang="en-GB" sz="3400" baseline="30000" dirty="0" smtClean="0"/>
            </a:br>
            <a:endParaRPr lang="en-GB" sz="3400" baseline="30000" dirty="0" smtClean="0"/>
          </a:p>
          <a:p>
            <a:r>
              <a:rPr lang="en-GB" baseline="30000" dirty="0" smtClean="0"/>
              <a:t>1</a:t>
            </a:r>
            <a:r>
              <a:rPr lang="en-GB" dirty="0" smtClean="0"/>
              <a:t>School of Geography, University of Nottingham.</a:t>
            </a:r>
            <a:br>
              <a:rPr lang="en-GB" dirty="0" smtClean="0"/>
            </a:br>
            <a:r>
              <a:rPr lang="en-GB" u="sng" dirty="0" smtClean="0"/>
              <a:t>chris.ives@nottingham.ac.uk</a:t>
            </a:r>
          </a:p>
          <a:p>
            <a:r>
              <a:rPr lang="en-GB" baseline="30000" dirty="0" smtClean="0"/>
              <a:t>2</a:t>
            </a:r>
            <a:r>
              <a:rPr lang="en-GB" dirty="0" smtClean="0"/>
              <a:t>Department of Theology and Religion, University of Birmingham.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15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890794" y="2340244"/>
            <a:ext cx="80436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+mj-lt"/>
              </a:rPr>
              <a:t>To highlight ho</a:t>
            </a:r>
            <a:r>
              <a:rPr lang="en-GB" sz="2800" b="1" dirty="0" smtClean="0">
                <a:latin typeface="+mj-lt"/>
              </a:rPr>
              <a:t>w religion intersects with social values for sustainability.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While religion might align closely with certain transcendental values, it is a far more complex phenomenon and cannot be removed from its context.</a:t>
            </a:r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92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Theoretical traditions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4553" y="1249017"/>
            <a:ext cx="389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Theory of Universal Human Values (Shalom Schwartz)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64" y="4013718"/>
            <a:ext cx="4882767" cy="27622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5691" y="5865223"/>
            <a:ext cx="402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>
                <a:latin typeface="+mj-lt"/>
              </a:rPr>
              <a:t>Saroglou</a:t>
            </a:r>
            <a:r>
              <a:rPr lang="en-GB" sz="2400" dirty="0" smtClean="0">
                <a:latin typeface="+mj-lt"/>
              </a:rPr>
              <a:t> et al. (2004)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52" y="941606"/>
            <a:ext cx="4321065" cy="301548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681080" y="1242799"/>
            <a:ext cx="1280160" cy="6611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33480" y="2881759"/>
            <a:ext cx="1280160" cy="6611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43085" y="2969703"/>
            <a:ext cx="5191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latin typeface="+mj-lt"/>
              </a:rPr>
              <a:t>Pos</a:t>
            </a:r>
            <a:r>
              <a:rPr lang="en-GB" sz="2400" b="1" dirty="0" err="1" smtClean="0">
                <a:latin typeface="+mj-lt"/>
              </a:rPr>
              <a:t>tsecularism</a:t>
            </a:r>
            <a:r>
              <a:rPr lang="en-GB" sz="2400" b="1" dirty="0" smtClean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Peter Berger et 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“The world today is as furiously religious as it ever </a:t>
            </a:r>
            <a:r>
              <a:rPr lang="en-GB" sz="2400" dirty="0" smtClean="0">
                <a:latin typeface="+mj-lt"/>
              </a:rPr>
              <a:t>was”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endParaRPr lang="en-GB" sz="2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6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arguments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22888" y="1394847"/>
            <a:ext cx="88185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Religion is more than social values (although it relates to them), and must be understood in context. </a:t>
            </a:r>
            <a:r>
              <a:rPr lang="en-GB" sz="2400" dirty="0">
                <a:latin typeface="+mj-lt"/>
              </a:rPr>
              <a:t>Includes </a:t>
            </a:r>
            <a:r>
              <a:rPr lang="en-GB" sz="2400" b="1" dirty="0">
                <a:latin typeface="+mj-lt"/>
              </a:rPr>
              <a:t>axiology</a:t>
            </a:r>
            <a:r>
              <a:rPr lang="en-GB" sz="2400" dirty="0">
                <a:latin typeface="+mj-lt"/>
              </a:rPr>
              <a:t> (core values), as well as </a:t>
            </a:r>
            <a:r>
              <a:rPr lang="en-GB" sz="2400" b="1" dirty="0">
                <a:latin typeface="+mj-lt"/>
              </a:rPr>
              <a:t>ontology</a:t>
            </a:r>
            <a:r>
              <a:rPr lang="en-GB" sz="2400" dirty="0">
                <a:latin typeface="+mj-lt"/>
              </a:rPr>
              <a:t> (including a cosmogony), </a:t>
            </a:r>
            <a:r>
              <a:rPr lang="en-GB" sz="2400" b="1" dirty="0">
                <a:latin typeface="+mj-lt"/>
              </a:rPr>
              <a:t>anthropology</a:t>
            </a:r>
            <a:r>
              <a:rPr lang="en-GB" sz="2400" dirty="0">
                <a:latin typeface="+mj-lt"/>
              </a:rPr>
              <a:t> (the purpose of the human being) and </a:t>
            </a:r>
            <a:r>
              <a:rPr lang="en-GB" sz="2400" b="1" dirty="0">
                <a:latin typeface="+mj-lt"/>
              </a:rPr>
              <a:t>societal vision</a:t>
            </a:r>
            <a:r>
              <a:rPr lang="en-GB" sz="2400" dirty="0">
                <a:latin typeface="+mj-lt"/>
              </a:rPr>
              <a:t> (how society should be organised or function</a:t>
            </a:r>
            <a:r>
              <a:rPr lang="en-GB" sz="2400" dirty="0" smtClean="0">
                <a:latin typeface="+mj-lt"/>
              </a:rPr>
              <a:t>). Also encompasses </a:t>
            </a:r>
            <a:r>
              <a:rPr lang="en-GB" sz="2400" b="1" dirty="0" smtClean="0">
                <a:latin typeface="+mj-lt"/>
              </a:rPr>
              <a:t>social practices</a:t>
            </a:r>
            <a:r>
              <a:rPr lang="en-GB" sz="2400" dirty="0" smtClean="0">
                <a:latin typeface="+mj-lt"/>
              </a:rPr>
              <a:t> and </a:t>
            </a:r>
            <a:r>
              <a:rPr lang="en-GB" sz="2400" b="1" dirty="0" smtClean="0">
                <a:latin typeface="+mj-lt"/>
              </a:rPr>
              <a:t>institutional dynamics</a:t>
            </a:r>
            <a:r>
              <a:rPr lang="en-GB" sz="2400" dirty="0" smtClean="0">
                <a:latin typeface="+mj-lt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Religion and ‘sustainability’ may not always align neatly.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Sustainability scholars need to be conscious of religious perspectives and not impose social values theory inappropriately. Local contextualisation is essential.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Guard against </a:t>
            </a:r>
            <a:r>
              <a:rPr lang="en-GB" sz="2400" dirty="0" err="1" smtClean="0">
                <a:latin typeface="+mj-lt"/>
              </a:rPr>
              <a:t>instrumentalisation</a:t>
            </a:r>
            <a:r>
              <a:rPr lang="en-GB" sz="2400" dirty="0" smtClean="0">
                <a:latin typeface="+mj-lt"/>
              </a:rPr>
              <a:t> of religion for sustainability.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>
              <a:spcAft>
                <a:spcPts val="1200"/>
              </a:spcAft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1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26943" y="1255363"/>
            <a:ext cx="94694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Religion can be a powerful vehicle for transformative change.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Religious </a:t>
            </a:r>
            <a:r>
              <a:rPr lang="en-GB" sz="2400" dirty="0">
                <a:latin typeface="+mj-lt"/>
              </a:rPr>
              <a:t>communities are excellent examples of social learning in practice (e.g. Quaker </a:t>
            </a:r>
            <a:r>
              <a:rPr lang="en-GB" sz="2400" dirty="0" smtClean="0">
                <a:latin typeface="+mj-lt"/>
              </a:rPr>
              <a:t>consensus </a:t>
            </a:r>
            <a:r>
              <a:rPr lang="en-GB" sz="2400" dirty="0">
                <a:latin typeface="+mj-lt"/>
              </a:rPr>
              <a:t>decision-making</a:t>
            </a:r>
            <a:r>
              <a:rPr lang="en-GB" sz="2400" dirty="0" smtClean="0">
                <a:latin typeface="+mj-lt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482"/>
          <a:stretch/>
        </p:blipFill>
        <p:spPr>
          <a:xfrm>
            <a:off x="939050" y="2644027"/>
            <a:ext cx="4655838" cy="4110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45318" y="4055845"/>
            <a:ext cx="497729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04800" indent="-304800"/>
            <a:r>
              <a:rPr lang="en-GB" dirty="0"/>
              <a:t>O’Brien, K. 2018. Is the 1.5°C target possible? Exploring the three spheres of transformation. </a:t>
            </a:r>
            <a:r>
              <a:rPr lang="en-GB" i="1" dirty="0"/>
              <a:t>Current Opinion in Environmental Sustainability</a:t>
            </a:r>
            <a:r>
              <a:rPr lang="en-GB" dirty="0"/>
              <a:t> 31.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96389" y="3631474"/>
            <a:ext cx="3540034" cy="10319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“nature is something that we cultivate rather than create”</a:t>
            </a:r>
            <a:endParaRPr lang="en-GB" sz="24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6389" y="4815839"/>
            <a:ext cx="3540034" cy="13628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“Nature? I prefer the word </a:t>
            </a:r>
            <a:r>
              <a:rPr lang="en-US" i="1" dirty="0" smtClean="0">
                <a:solidFill>
                  <a:schemeClr val="tx1"/>
                </a:solidFill>
              </a:rPr>
              <a:t>creation. Creation </a:t>
            </a:r>
            <a:r>
              <a:rPr lang="en-US" i="1" dirty="0">
                <a:solidFill>
                  <a:schemeClr val="tx1"/>
                </a:solidFill>
              </a:rPr>
              <a:t>has a </a:t>
            </a:r>
            <a:r>
              <a:rPr lang="en-US" i="1" dirty="0" smtClean="0">
                <a:solidFill>
                  <a:schemeClr val="tx1"/>
                </a:solidFill>
              </a:rPr>
              <a:t>telos; </a:t>
            </a:r>
            <a:r>
              <a:rPr lang="en-US" i="1" dirty="0">
                <a:solidFill>
                  <a:schemeClr val="tx1"/>
                </a:solidFill>
              </a:rPr>
              <a:t>it already has meaning </a:t>
            </a:r>
            <a:r>
              <a:rPr lang="en-US" i="1" dirty="0" smtClean="0">
                <a:solidFill>
                  <a:schemeClr val="tx1"/>
                </a:solidFill>
              </a:rPr>
              <a:t>as </a:t>
            </a:r>
            <a:r>
              <a:rPr lang="en-US" i="1" dirty="0">
                <a:solidFill>
                  <a:schemeClr val="tx1"/>
                </a:solidFill>
              </a:rPr>
              <a:t>a gift from God”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389" y="1224366"/>
            <a:ext cx="5454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Concepts that go beyond ‘values’</a:t>
            </a:r>
            <a:br>
              <a:rPr lang="en-GB" sz="2400" dirty="0" smtClean="0">
                <a:latin typeface="+mj-lt"/>
              </a:rPr>
            </a:br>
            <a:r>
              <a:rPr lang="en-GB" sz="2400" dirty="0" smtClean="0">
                <a:latin typeface="+mj-lt"/>
              </a:rPr>
              <a:t>(e.g. benevolence vs. ‘image of God’; care for the biosphere vs. care for creation)</a:t>
            </a:r>
          </a:p>
          <a:p>
            <a:endParaRPr lang="en-GB" sz="24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780" y="1224366"/>
            <a:ext cx="4308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7 </a:t>
            </a:r>
            <a:r>
              <a:rPr lang="en-GB" sz="2400" dirty="0" smtClean="0">
                <a:latin typeface="+mj-lt"/>
              </a:rPr>
              <a:t>monastic spaces.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Cell (reflection/prayer)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Chapel (worship)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Chapter (decision-making)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Cloister (conversation)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Garden (work, rest, stewardship)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Refectory (hospitality)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Scriptorium (learning)</a:t>
            </a:r>
            <a:endParaRPr lang="en-GB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004" y="5052069"/>
            <a:ext cx="340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Quaker consensus decision-making</a:t>
            </a:r>
            <a:endParaRPr lang="en-GB" sz="24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3031" y="5052068"/>
            <a:ext cx="340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Climate Outreach &amp; Information Network</a:t>
            </a:r>
            <a:endParaRPr lang="en-GB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07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TT_6103 (PowerPoint Guidelines) POT_Widescreen_001" id="{81F3E3EA-E64F-4445-9547-4C0E98DD302B}" vid="{B96464EC-35CD-433F-A30D-F35B5417D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Ives_Mindset_2018-02-07</Template>
  <TotalTime>1646</TotalTime>
  <Words>334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Office Theme</vt:lpstr>
      <vt:lpstr>Religion and Social Values for Sustainability</vt:lpstr>
      <vt:lpstr>Aim</vt:lpstr>
      <vt:lpstr>Theoretical traditions</vt:lpstr>
      <vt:lpstr>Key arguments</vt:lpstr>
      <vt:lpstr>Implications</vt:lpstr>
      <vt:lpstr>PowerPoint Presentation</vt:lpstr>
      <vt:lpstr>Examples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Slide</dc:title>
  <dc:creator>Ives Chris</dc:creator>
  <cp:lastModifiedBy>Chris Ives</cp:lastModifiedBy>
  <cp:revision>139</cp:revision>
  <dcterms:created xsi:type="dcterms:W3CDTF">2018-02-05T13:12:52Z</dcterms:created>
  <dcterms:modified xsi:type="dcterms:W3CDTF">2018-06-26T08:14:04Z</dcterms:modified>
</cp:coreProperties>
</file>