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drawings/drawing1.xml" ContentType="application/vnd.openxmlformats-officedocument.drawingml.chartshapes+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77" r:id="rId4"/>
    <p:sldId id="261" r:id="rId5"/>
    <p:sldId id="279" r:id="rId6"/>
    <p:sldId id="280" r:id="rId7"/>
    <p:sldId id="281" r:id="rId8"/>
    <p:sldId id="260" r:id="rId9"/>
    <p:sldId id="268" r:id="rId10"/>
    <p:sldId id="265" r:id="rId11"/>
    <p:sldId id="271" r:id="rId12"/>
    <p:sldId id="270" r:id="rId13"/>
    <p:sldId id="278" r:id="rId14"/>
    <p:sldId id="282"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0"/>
    <p:restoredTop sz="96197"/>
  </p:normalViewPr>
  <p:slideViewPr>
    <p:cSldViewPr snapToGrid="0">
      <p:cViewPr varScale="1">
        <p:scale>
          <a:sx n="121" d="100"/>
          <a:sy n="121" d="100"/>
        </p:scale>
        <p:origin x="200" y="2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chartUserShapes" Target="../drawings/drawing1.xml"/></Relationships>
</file>

<file path=ppt/charts/_rels/chart5.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6.xml"/><Relationship Id="rId1" Type="http://schemas.microsoft.com/office/2011/relationships/chartStyle" Target="style6.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dLbls>
          <c:showLegendKey val="0"/>
          <c:showVal val="0"/>
          <c:showCatName val="0"/>
          <c:showSerName val="0"/>
          <c:showPercent val="0"/>
          <c:showBubbleSize val="0"/>
        </c:dLbls>
        <c:gapWidth val="182"/>
        <c:axId val="495005808"/>
        <c:axId val="495008080"/>
      </c:barChart>
      <c:catAx>
        <c:axId val="4950058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008080"/>
        <c:crosses val="autoZero"/>
        <c:auto val="1"/>
        <c:lblAlgn val="ctr"/>
        <c:lblOffset val="100"/>
        <c:noMultiLvlLbl val="0"/>
      </c:catAx>
      <c:valAx>
        <c:axId val="495008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005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Sheet1!$A$3</c:f>
              <c:strCache>
                <c:ptCount val="1"/>
                <c:pt idx="0">
                  <c:v>Mental health condition</c:v>
                </c:pt>
              </c:strCache>
            </c:strRef>
          </c:tx>
          <c:spPr>
            <a:solidFill>
              <a:schemeClr val="accent1"/>
            </a:solidFill>
            <a:ln>
              <a:noFill/>
            </a:ln>
            <a:effectLst/>
          </c:spPr>
          <c:invertIfNegative val="0"/>
          <c:cat>
            <c:strRef>
              <c:f>Sheet1!$B$1:$I$1</c:f>
              <c:strCache>
                <c:ptCount val="8"/>
                <c:pt idx="0">
                  <c:v>UOB female students</c:v>
                </c:pt>
                <c:pt idx="1">
                  <c:v>Asian students</c:v>
                </c:pt>
                <c:pt idx="2">
                  <c:v>Black students</c:v>
                </c:pt>
                <c:pt idx="3">
                  <c:v>Multiethnic students</c:v>
                </c:pt>
                <c:pt idx="4">
                  <c:v>UOB</c:v>
                </c:pt>
                <c:pt idx="5">
                  <c:v>all HEI</c:v>
                </c:pt>
                <c:pt idx="6">
                  <c:v>general prevalence low</c:v>
                </c:pt>
                <c:pt idx="7">
                  <c:v>general prevalence hi</c:v>
                </c:pt>
              </c:strCache>
            </c:strRef>
          </c:cat>
          <c:val>
            <c:numRef>
              <c:f>Sheet1!$B$3:$I$3</c:f>
              <c:numCache>
                <c:formatCode>General</c:formatCode>
                <c:ptCount val="8"/>
                <c:pt idx="0">
                  <c:v>8.5299999999999994</c:v>
                </c:pt>
                <c:pt idx="1">
                  <c:v>3.78</c:v>
                </c:pt>
                <c:pt idx="2">
                  <c:v>4.22</c:v>
                </c:pt>
                <c:pt idx="3">
                  <c:v>7.63</c:v>
                </c:pt>
                <c:pt idx="4">
                  <c:v>4.7</c:v>
                </c:pt>
                <c:pt idx="5">
                  <c:v>6.06</c:v>
                </c:pt>
                <c:pt idx="6">
                  <c:v>15</c:v>
                </c:pt>
                <c:pt idx="7">
                  <c:v>30</c:v>
                </c:pt>
              </c:numCache>
            </c:numRef>
          </c:val>
          <c:extLst>
            <c:ext xmlns:c16="http://schemas.microsoft.com/office/drawing/2014/chart" uri="{C3380CC4-5D6E-409C-BE32-E72D297353CC}">
              <c16:uniqueId val="{00000000-5FE6-B34F-BA0D-E0C37980BE59}"/>
            </c:ext>
          </c:extLst>
        </c:ser>
        <c:dLbls>
          <c:showLegendKey val="0"/>
          <c:showVal val="0"/>
          <c:showCatName val="0"/>
          <c:showSerName val="0"/>
          <c:showPercent val="0"/>
          <c:showBubbleSize val="0"/>
        </c:dLbls>
        <c:gapWidth val="182"/>
        <c:axId val="1549172511"/>
        <c:axId val="1549299807"/>
      </c:barChart>
      <c:catAx>
        <c:axId val="1549172511"/>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9299807"/>
        <c:crosses val="autoZero"/>
        <c:auto val="1"/>
        <c:lblAlgn val="ctr"/>
        <c:lblOffset val="100"/>
        <c:noMultiLvlLbl val="0"/>
      </c:catAx>
      <c:valAx>
        <c:axId val="154929980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549172511"/>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dLbls>
          <c:showLegendKey val="0"/>
          <c:showVal val="0"/>
          <c:showCatName val="0"/>
          <c:showSerName val="0"/>
          <c:showPercent val="0"/>
          <c:showBubbleSize val="0"/>
        </c:dLbls>
        <c:gapWidth val="182"/>
        <c:axId val="495005808"/>
        <c:axId val="495008080"/>
      </c:barChart>
      <c:catAx>
        <c:axId val="4950058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008080"/>
        <c:crosses val="autoZero"/>
        <c:auto val="1"/>
        <c:lblAlgn val="ctr"/>
        <c:lblOffset val="100"/>
        <c:noMultiLvlLbl val="0"/>
      </c:catAx>
      <c:valAx>
        <c:axId val="495008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005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Sheet1!$A$2</c:f>
              <c:strCache>
                <c:ptCount val="1"/>
                <c:pt idx="0">
                  <c:v>SpLD (ADHD/Dyslexia)</c:v>
                </c:pt>
              </c:strCache>
            </c:strRef>
          </c:tx>
          <c:spPr>
            <a:solidFill>
              <a:schemeClr val="accent1"/>
            </a:solidFill>
            <a:ln>
              <a:noFill/>
            </a:ln>
            <a:effectLst/>
          </c:spPr>
          <c:invertIfNegative val="0"/>
          <c:cat>
            <c:strRef>
              <c:f>Sheet1!$B$1:$I$1</c:f>
              <c:strCache>
                <c:ptCount val="8"/>
                <c:pt idx="0">
                  <c:v>UOB female students</c:v>
                </c:pt>
                <c:pt idx="1">
                  <c:v>Asian students</c:v>
                </c:pt>
                <c:pt idx="2">
                  <c:v>Black students</c:v>
                </c:pt>
                <c:pt idx="3">
                  <c:v>Multiethnic students</c:v>
                </c:pt>
                <c:pt idx="4">
                  <c:v>UOB</c:v>
                </c:pt>
                <c:pt idx="5">
                  <c:v>all HEI</c:v>
                </c:pt>
                <c:pt idx="6">
                  <c:v>general prevalence low</c:v>
                </c:pt>
                <c:pt idx="7">
                  <c:v>general prevalence hi</c:v>
                </c:pt>
              </c:strCache>
            </c:strRef>
          </c:cat>
          <c:val>
            <c:numRef>
              <c:f>Sheet1!$B$2:$I$2</c:f>
              <c:numCache>
                <c:formatCode>General</c:formatCode>
                <c:ptCount val="8"/>
                <c:pt idx="0">
                  <c:v>4.5</c:v>
                </c:pt>
                <c:pt idx="1">
                  <c:v>1.79</c:v>
                </c:pt>
                <c:pt idx="2">
                  <c:v>2.41</c:v>
                </c:pt>
                <c:pt idx="3">
                  <c:v>4.96</c:v>
                </c:pt>
                <c:pt idx="4">
                  <c:v>3.5</c:v>
                </c:pt>
                <c:pt idx="5">
                  <c:v>5.72</c:v>
                </c:pt>
                <c:pt idx="6">
                  <c:v>10</c:v>
                </c:pt>
                <c:pt idx="7">
                  <c:v>30</c:v>
                </c:pt>
              </c:numCache>
            </c:numRef>
          </c:val>
          <c:extLst>
            <c:ext xmlns:c16="http://schemas.microsoft.com/office/drawing/2014/chart" uri="{C3380CC4-5D6E-409C-BE32-E72D297353CC}">
              <c16:uniqueId val="{00000000-8067-EC4D-A1F5-FD87AC11A96F}"/>
            </c:ext>
          </c:extLst>
        </c:ser>
        <c:dLbls>
          <c:showLegendKey val="0"/>
          <c:showVal val="0"/>
          <c:showCatName val="0"/>
          <c:showSerName val="0"/>
          <c:showPercent val="0"/>
          <c:showBubbleSize val="0"/>
        </c:dLbls>
        <c:gapWidth val="182"/>
        <c:axId val="1380168399"/>
        <c:axId val="822967919"/>
      </c:barChart>
      <c:catAx>
        <c:axId val="1380168399"/>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822967919"/>
        <c:crosses val="autoZero"/>
        <c:auto val="1"/>
        <c:lblAlgn val="ctr"/>
        <c:lblOffset val="100"/>
        <c:noMultiLvlLbl val="0"/>
      </c:catAx>
      <c:valAx>
        <c:axId val="822967919"/>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380168399"/>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userShapes r:id="rId4"/>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barChart>
        <c:barDir val="bar"/>
        <c:grouping val="clustered"/>
        <c:varyColors val="0"/>
        <c:dLbls>
          <c:showLegendKey val="0"/>
          <c:showVal val="0"/>
          <c:showCatName val="0"/>
          <c:showSerName val="0"/>
          <c:showPercent val="0"/>
          <c:showBubbleSize val="0"/>
        </c:dLbls>
        <c:gapWidth val="182"/>
        <c:axId val="495005808"/>
        <c:axId val="495008080"/>
      </c:barChart>
      <c:catAx>
        <c:axId val="495005808"/>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008080"/>
        <c:crosses val="autoZero"/>
        <c:auto val="1"/>
        <c:lblAlgn val="ctr"/>
        <c:lblOffset val="100"/>
        <c:noMultiLvlLbl val="0"/>
      </c:catAx>
      <c:valAx>
        <c:axId val="495008080"/>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950058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GB"/>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bar"/>
        <c:grouping val="clustered"/>
        <c:varyColors val="0"/>
        <c:ser>
          <c:idx val="0"/>
          <c:order val="0"/>
          <c:tx>
            <c:strRef>
              <c:f>Sheet1!$A$7</c:f>
              <c:strCache>
                <c:ptCount val="1"/>
                <c:pt idx="0">
                  <c:v>Autism</c:v>
                </c:pt>
              </c:strCache>
            </c:strRef>
          </c:tx>
          <c:spPr>
            <a:solidFill>
              <a:schemeClr val="accent1"/>
            </a:solidFill>
            <a:ln>
              <a:noFill/>
            </a:ln>
            <a:effectLst/>
          </c:spPr>
          <c:invertIfNegative val="0"/>
          <c:cat>
            <c:strRef>
              <c:f>Sheet1!$B$6:$J$6</c:f>
              <c:strCache>
                <c:ptCount val="9"/>
                <c:pt idx="0">
                  <c:v>UOB female students</c:v>
                </c:pt>
                <c:pt idx="1">
                  <c:v>UOB "other" gender</c:v>
                </c:pt>
                <c:pt idx="2">
                  <c:v>Asian students</c:v>
                </c:pt>
                <c:pt idx="3">
                  <c:v>Black students</c:v>
                </c:pt>
                <c:pt idx="4">
                  <c:v>Multiethnic students</c:v>
                </c:pt>
                <c:pt idx="5">
                  <c:v>UOB</c:v>
                </c:pt>
                <c:pt idx="6">
                  <c:v>all HEI</c:v>
                </c:pt>
                <c:pt idx="7">
                  <c:v>general prevalence low</c:v>
                </c:pt>
                <c:pt idx="8">
                  <c:v>general prevalence hi</c:v>
                </c:pt>
              </c:strCache>
            </c:strRef>
          </c:cat>
          <c:val>
            <c:numRef>
              <c:f>Sheet1!$B$7:$J$7</c:f>
              <c:numCache>
                <c:formatCode>General</c:formatCode>
                <c:ptCount val="9"/>
                <c:pt idx="0">
                  <c:v>0.27</c:v>
                </c:pt>
                <c:pt idx="1">
                  <c:v>3.24</c:v>
                </c:pt>
                <c:pt idx="2">
                  <c:v>0.2</c:v>
                </c:pt>
                <c:pt idx="3">
                  <c:v>0.3</c:v>
                </c:pt>
                <c:pt idx="4">
                  <c:v>1.1499999999999999</c:v>
                </c:pt>
                <c:pt idx="5">
                  <c:v>0.5</c:v>
                </c:pt>
                <c:pt idx="6">
                  <c:v>0.74</c:v>
                </c:pt>
                <c:pt idx="7">
                  <c:v>2</c:v>
                </c:pt>
                <c:pt idx="8">
                  <c:v>5</c:v>
                </c:pt>
              </c:numCache>
            </c:numRef>
          </c:val>
          <c:extLst>
            <c:ext xmlns:c16="http://schemas.microsoft.com/office/drawing/2014/chart" uri="{C3380CC4-5D6E-409C-BE32-E72D297353CC}">
              <c16:uniqueId val="{00000000-278B-A74B-BA3B-95C192EF5094}"/>
            </c:ext>
          </c:extLst>
        </c:ser>
        <c:dLbls>
          <c:showLegendKey val="0"/>
          <c:showVal val="0"/>
          <c:showCatName val="0"/>
          <c:showSerName val="0"/>
          <c:showPercent val="0"/>
          <c:showBubbleSize val="0"/>
        </c:dLbls>
        <c:gapWidth val="182"/>
        <c:axId val="485766416"/>
        <c:axId val="485768688"/>
      </c:barChart>
      <c:catAx>
        <c:axId val="485766416"/>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400" b="0" i="0" u="none" strike="noStrike" kern="1200" baseline="0">
                <a:solidFill>
                  <a:schemeClr val="tx1">
                    <a:lumMod val="65000"/>
                    <a:lumOff val="35000"/>
                  </a:schemeClr>
                </a:solidFill>
                <a:latin typeface="+mn-lt"/>
                <a:ea typeface="+mn-ea"/>
                <a:cs typeface="+mn-cs"/>
              </a:defRPr>
            </a:pPr>
            <a:endParaRPr lang="en-US"/>
          </a:p>
        </c:txPr>
        <c:crossAx val="485768688"/>
        <c:crosses val="autoZero"/>
        <c:auto val="1"/>
        <c:lblAlgn val="ctr"/>
        <c:lblOffset val="100"/>
        <c:noMultiLvlLbl val="0"/>
      </c:catAx>
      <c:valAx>
        <c:axId val="485768688"/>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48576641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rawings/drawing1.xml><?xml version="1.0" encoding="utf-8"?>
<c:userShapes xmlns:c="http://schemas.openxmlformats.org/drawingml/2006/chart">
  <cdr:relSizeAnchor xmlns:cdr="http://schemas.openxmlformats.org/drawingml/2006/chartDrawing">
    <cdr:from>
      <cdr:x>0.51722</cdr:x>
      <cdr:y>0.106</cdr:y>
    </cdr:from>
    <cdr:to>
      <cdr:x>0.87632</cdr:x>
      <cdr:y>0.932</cdr:y>
    </cdr:to>
    <cdr:sp macro="" textlink="">
      <cdr:nvSpPr>
        <cdr:cNvPr id="2" name="Rectangle 1">
          <a:extLst xmlns:a="http://schemas.openxmlformats.org/drawingml/2006/main">
            <a:ext uri="{FF2B5EF4-FFF2-40B4-BE49-F238E27FC236}">
              <a16:creationId xmlns:a16="http://schemas.microsoft.com/office/drawing/2014/main" id="{B364C98B-1104-D55B-C0BE-7D1551A6E66D}"/>
            </a:ext>
          </a:extLst>
        </cdr:cNvPr>
        <cdr:cNvSpPr/>
      </cdr:nvSpPr>
      <cdr:spPr>
        <a:xfrm xmlns:a="http://schemas.openxmlformats.org/drawingml/2006/main">
          <a:off x="2929812" y="534038"/>
          <a:ext cx="2034073" cy="4161453"/>
        </a:xfrm>
        <a:prstGeom xmlns:a="http://schemas.openxmlformats.org/drawingml/2006/main" prst="rect">
          <a:avLst/>
        </a:prstGeom>
        <a:noFill xmlns:a="http://schemas.openxmlformats.org/drawingml/2006/main"/>
      </cdr:spPr>
      <cdr:style>
        <a:lnRef xmlns:a="http://schemas.openxmlformats.org/drawingml/2006/main" idx="2">
          <a:schemeClr val="accent1">
            <a:shade val="15000"/>
          </a:schemeClr>
        </a:lnRef>
        <a:fillRef xmlns:a="http://schemas.openxmlformats.org/drawingml/2006/main" idx="1">
          <a:schemeClr val="accent1"/>
        </a:fillRef>
        <a:effectRef xmlns:a="http://schemas.openxmlformats.org/drawingml/2006/main" idx="0">
          <a:schemeClr val="accent1"/>
        </a:effectRef>
        <a:fontRef xmlns:a="http://schemas.openxmlformats.org/drawingml/2006/main" idx="minor">
          <a:schemeClr val="lt1"/>
        </a:fontRef>
      </cdr:style>
      <cdr:txBody>
        <a:bodyPr xmlns:a="http://schemas.openxmlformats.org/drawingml/2006/main" vertOverflow="clip"/>
        <a:lstStyle xmlns:a="http://schemas.openxmlformats.org/drawingml/2006/main"/>
        <a:p xmlns:a="http://schemas.openxmlformats.org/drawingml/2006/main">
          <a:endParaRPr lang="en-US"/>
        </a:p>
      </cdr:txBody>
    </cdr:sp>
  </cdr:relSizeAnchor>
</c:userShap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5D25AC-B2DA-0B43-E77D-D0ADEF754D65}"/>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4371826-2AA3-14A7-030D-C80E5C6A20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5A7935BD-C9D8-6DDB-FCB2-D53E8A4CE018}"/>
              </a:ext>
            </a:extLst>
          </p:cNvPr>
          <p:cNvSpPr>
            <a:spLocks noGrp="1"/>
          </p:cNvSpPr>
          <p:nvPr>
            <p:ph type="dt" sz="half" idx="10"/>
          </p:nvPr>
        </p:nvSpPr>
        <p:spPr/>
        <p:txBody>
          <a:bodyPr/>
          <a:lstStyle/>
          <a:p>
            <a:fld id="{84A3A10C-1A54-934F-BF89-587DC9008006}" type="datetimeFigureOut">
              <a:rPr lang="en-US" smtClean="0"/>
              <a:t>9/19/23</a:t>
            </a:fld>
            <a:endParaRPr lang="en-US"/>
          </a:p>
        </p:txBody>
      </p:sp>
      <p:sp>
        <p:nvSpPr>
          <p:cNvPr id="5" name="Footer Placeholder 4">
            <a:extLst>
              <a:ext uri="{FF2B5EF4-FFF2-40B4-BE49-F238E27FC236}">
                <a16:creationId xmlns:a16="http://schemas.microsoft.com/office/drawing/2014/main" id="{773654A2-F99C-730E-910F-9AD5D6C704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0EC29A-9909-08BB-4DC3-BDAC34F89141}"/>
              </a:ext>
            </a:extLst>
          </p:cNvPr>
          <p:cNvSpPr>
            <a:spLocks noGrp="1"/>
          </p:cNvSpPr>
          <p:nvPr>
            <p:ph type="sldNum" sz="quarter" idx="12"/>
          </p:nvPr>
        </p:nvSpPr>
        <p:spPr/>
        <p:txBody>
          <a:bodyPr/>
          <a:lstStyle/>
          <a:p>
            <a:fld id="{C3E09A87-BDFE-8F44-8980-28A6524A3C33}" type="slidenum">
              <a:rPr lang="en-US" smtClean="0"/>
              <a:t>‹#›</a:t>
            </a:fld>
            <a:endParaRPr lang="en-US"/>
          </a:p>
        </p:txBody>
      </p:sp>
    </p:spTree>
    <p:extLst>
      <p:ext uri="{BB962C8B-B14F-4D97-AF65-F5344CB8AC3E}">
        <p14:creationId xmlns:p14="http://schemas.microsoft.com/office/powerpoint/2010/main" val="191153937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46B97E-0FC8-A028-49EC-F75D6F6A0B0F}"/>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18C5A5E2-8178-DCF7-49F0-B7935C2B5FE1}"/>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DD3047CD-09A2-AC4E-D8A8-E131327A69BC}"/>
              </a:ext>
            </a:extLst>
          </p:cNvPr>
          <p:cNvSpPr>
            <a:spLocks noGrp="1"/>
          </p:cNvSpPr>
          <p:nvPr>
            <p:ph type="dt" sz="half" idx="10"/>
          </p:nvPr>
        </p:nvSpPr>
        <p:spPr/>
        <p:txBody>
          <a:bodyPr/>
          <a:lstStyle/>
          <a:p>
            <a:fld id="{84A3A10C-1A54-934F-BF89-587DC9008006}" type="datetimeFigureOut">
              <a:rPr lang="en-US" smtClean="0"/>
              <a:t>9/19/23</a:t>
            </a:fld>
            <a:endParaRPr lang="en-US"/>
          </a:p>
        </p:txBody>
      </p:sp>
      <p:sp>
        <p:nvSpPr>
          <p:cNvPr id="5" name="Footer Placeholder 4">
            <a:extLst>
              <a:ext uri="{FF2B5EF4-FFF2-40B4-BE49-F238E27FC236}">
                <a16:creationId xmlns:a16="http://schemas.microsoft.com/office/drawing/2014/main" id="{CE4BAFD8-AEB0-E892-BAA0-70A55C5D4F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ECCF859-9E12-BAD7-CE66-D5380DEC9EA7}"/>
              </a:ext>
            </a:extLst>
          </p:cNvPr>
          <p:cNvSpPr>
            <a:spLocks noGrp="1"/>
          </p:cNvSpPr>
          <p:nvPr>
            <p:ph type="sldNum" sz="quarter" idx="12"/>
          </p:nvPr>
        </p:nvSpPr>
        <p:spPr/>
        <p:txBody>
          <a:bodyPr/>
          <a:lstStyle/>
          <a:p>
            <a:fld id="{C3E09A87-BDFE-8F44-8980-28A6524A3C33}" type="slidenum">
              <a:rPr lang="en-US" smtClean="0"/>
              <a:t>‹#›</a:t>
            </a:fld>
            <a:endParaRPr lang="en-US"/>
          </a:p>
        </p:txBody>
      </p:sp>
    </p:spTree>
    <p:extLst>
      <p:ext uri="{BB962C8B-B14F-4D97-AF65-F5344CB8AC3E}">
        <p14:creationId xmlns:p14="http://schemas.microsoft.com/office/powerpoint/2010/main" val="3510496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4F411A6-7BF6-7DFE-F04C-F7C129A0F1E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A8BC5038-34D7-9118-D24A-4C9D02702024}"/>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6915B38-6109-DBDF-F38F-910536EA1F47}"/>
              </a:ext>
            </a:extLst>
          </p:cNvPr>
          <p:cNvSpPr>
            <a:spLocks noGrp="1"/>
          </p:cNvSpPr>
          <p:nvPr>
            <p:ph type="dt" sz="half" idx="10"/>
          </p:nvPr>
        </p:nvSpPr>
        <p:spPr/>
        <p:txBody>
          <a:bodyPr/>
          <a:lstStyle/>
          <a:p>
            <a:fld id="{84A3A10C-1A54-934F-BF89-587DC9008006}" type="datetimeFigureOut">
              <a:rPr lang="en-US" smtClean="0"/>
              <a:t>9/19/23</a:t>
            </a:fld>
            <a:endParaRPr lang="en-US"/>
          </a:p>
        </p:txBody>
      </p:sp>
      <p:sp>
        <p:nvSpPr>
          <p:cNvPr id="5" name="Footer Placeholder 4">
            <a:extLst>
              <a:ext uri="{FF2B5EF4-FFF2-40B4-BE49-F238E27FC236}">
                <a16:creationId xmlns:a16="http://schemas.microsoft.com/office/drawing/2014/main" id="{C3ECEFFA-2102-5E7D-6A8F-3D7BCEB419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F51A6-0E0A-F8BD-8D40-D8F4EDF05C17}"/>
              </a:ext>
            </a:extLst>
          </p:cNvPr>
          <p:cNvSpPr>
            <a:spLocks noGrp="1"/>
          </p:cNvSpPr>
          <p:nvPr>
            <p:ph type="sldNum" sz="quarter" idx="12"/>
          </p:nvPr>
        </p:nvSpPr>
        <p:spPr/>
        <p:txBody>
          <a:bodyPr/>
          <a:lstStyle/>
          <a:p>
            <a:fld id="{C3E09A87-BDFE-8F44-8980-28A6524A3C33}" type="slidenum">
              <a:rPr lang="en-US" smtClean="0"/>
              <a:t>‹#›</a:t>
            </a:fld>
            <a:endParaRPr lang="en-US"/>
          </a:p>
        </p:txBody>
      </p:sp>
    </p:spTree>
    <p:extLst>
      <p:ext uri="{BB962C8B-B14F-4D97-AF65-F5344CB8AC3E}">
        <p14:creationId xmlns:p14="http://schemas.microsoft.com/office/powerpoint/2010/main" val="31777157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49914-048D-47D5-4DA8-8AFF63716976}"/>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2B09AA6-DCCD-EFFE-59F9-4AD7146604F0}"/>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4683EA3E-1EBE-80D7-49E2-A51756351DC0}"/>
              </a:ext>
            </a:extLst>
          </p:cNvPr>
          <p:cNvSpPr>
            <a:spLocks noGrp="1"/>
          </p:cNvSpPr>
          <p:nvPr>
            <p:ph type="dt" sz="half" idx="10"/>
          </p:nvPr>
        </p:nvSpPr>
        <p:spPr/>
        <p:txBody>
          <a:bodyPr/>
          <a:lstStyle/>
          <a:p>
            <a:fld id="{84A3A10C-1A54-934F-BF89-587DC9008006}" type="datetimeFigureOut">
              <a:rPr lang="en-US" smtClean="0"/>
              <a:t>9/19/23</a:t>
            </a:fld>
            <a:endParaRPr lang="en-US"/>
          </a:p>
        </p:txBody>
      </p:sp>
      <p:sp>
        <p:nvSpPr>
          <p:cNvPr id="5" name="Footer Placeholder 4">
            <a:extLst>
              <a:ext uri="{FF2B5EF4-FFF2-40B4-BE49-F238E27FC236}">
                <a16:creationId xmlns:a16="http://schemas.microsoft.com/office/drawing/2014/main" id="{37D1D7B0-0B87-452A-31BA-919B12187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B90916-9725-36C7-B497-17F8E5F47A0D}"/>
              </a:ext>
            </a:extLst>
          </p:cNvPr>
          <p:cNvSpPr>
            <a:spLocks noGrp="1"/>
          </p:cNvSpPr>
          <p:nvPr>
            <p:ph type="sldNum" sz="quarter" idx="12"/>
          </p:nvPr>
        </p:nvSpPr>
        <p:spPr/>
        <p:txBody>
          <a:bodyPr/>
          <a:lstStyle/>
          <a:p>
            <a:fld id="{C3E09A87-BDFE-8F44-8980-28A6524A3C33}" type="slidenum">
              <a:rPr lang="en-US" smtClean="0"/>
              <a:t>‹#›</a:t>
            </a:fld>
            <a:endParaRPr lang="en-US"/>
          </a:p>
        </p:txBody>
      </p:sp>
    </p:spTree>
    <p:extLst>
      <p:ext uri="{BB962C8B-B14F-4D97-AF65-F5344CB8AC3E}">
        <p14:creationId xmlns:p14="http://schemas.microsoft.com/office/powerpoint/2010/main" val="1753106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C540D-1B05-E2CB-C359-AB557A3BCB0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175A0631-470E-B284-820A-083284664D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0E9A9AC-C997-10D6-5470-2C618F4D68F9}"/>
              </a:ext>
            </a:extLst>
          </p:cNvPr>
          <p:cNvSpPr>
            <a:spLocks noGrp="1"/>
          </p:cNvSpPr>
          <p:nvPr>
            <p:ph type="dt" sz="half" idx="10"/>
          </p:nvPr>
        </p:nvSpPr>
        <p:spPr/>
        <p:txBody>
          <a:bodyPr/>
          <a:lstStyle/>
          <a:p>
            <a:fld id="{84A3A10C-1A54-934F-BF89-587DC9008006}" type="datetimeFigureOut">
              <a:rPr lang="en-US" smtClean="0"/>
              <a:t>9/19/23</a:t>
            </a:fld>
            <a:endParaRPr lang="en-US"/>
          </a:p>
        </p:txBody>
      </p:sp>
      <p:sp>
        <p:nvSpPr>
          <p:cNvPr id="5" name="Footer Placeholder 4">
            <a:extLst>
              <a:ext uri="{FF2B5EF4-FFF2-40B4-BE49-F238E27FC236}">
                <a16:creationId xmlns:a16="http://schemas.microsoft.com/office/drawing/2014/main" id="{369642E5-47D1-EB1E-B4E8-B883E7805B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5077423-F572-6C49-971F-7A629D5233C3}"/>
              </a:ext>
            </a:extLst>
          </p:cNvPr>
          <p:cNvSpPr>
            <a:spLocks noGrp="1"/>
          </p:cNvSpPr>
          <p:nvPr>
            <p:ph type="sldNum" sz="quarter" idx="12"/>
          </p:nvPr>
        </p:nvSpPr>
        <p:spPr/>
        <p:txBody>
          <a:bodyPr/>
          <a:lstStyle/>
          <a:p>
            <a:fld id="{C3E09A87-BDFE-8F44-8980-28A6524A3C33}" type="slidenum">
              <a:rPr lang="en-US" smtClean="0"/>
              <a:t>‹#›</a:t>
            </a:fld>
            <a:endParaRPr lang="en-US"/>
          </a:p>
        </p:txBody>
      </p:sp>
    </p:spTree>
    <p:extLst>
      <p:ext uri="{BB962C8B-B14F-4D97-AF65-F5344CB8AC3E}">
        <p14:creationId xmlns:p14="http://schemas.microsoft.com/office/powerpoint/2010/main" val="28440800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47B99-CAB2-AFE9-C81A-57E0E6A3496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78549D8E-333E-309D-AB4D-B197636C176C}"/>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7B7CB655-BD92-1640-EE03-9B5E1BAF91D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FE60666-EA0C-6E08-AE22-898DE5CED441}"/>
              </a:ext>
            </a:extLst>
          </p:cNvPr>
          <p:cNvSpPr>
            <a:spLocks noGrp="1"/>
          </p:cNvSpPr>
          <p:nvPr>
            <p:ph type="dt" sz="half" idx="10"/>
          </p:nvPr>
        </p:nvSpPr>
        <p:spPr/>
        <p:txBody>
          <a:bodyPr/>
          <a:lstStyle/>
          <a:p>
            <a:fld id="{84A3A10C-1A54-934F-BF89-587DC9008006}" type="datetimeFigureOut">
              <a:rPr lang="en-US" smtClean="0"/>
              <a:t>9/19/23</a:t>
            </a:fld>
            <a:endParaRPr lang="en-US"/>
          </a:p>
        </p:txBody>
      </p:sp>
      <p:sp>
        <p:nvSpPr>
          <p:cNvPr id="6" name="Footer Placeholder 5">
            <a:extLst>
              <a:ext uri="{FF2B5EF4-FFF2-40B4-BE49-F238E27FC236}">
                <a16:creationId xmlns:a16="http://schemas.microsoft.com/office/drawing/2014/main" id="{80E4A31C-1E32-50BD-2021-9886788C44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8A20404-3C6F-D656-1912-141E4CC63419}"/>
              </a:ext>
            </a:extLst>
          </p:cNvPr>
          <p:cNvSpPr>
            <a:spLocks noGrp="1"/>
          </p:cNvSpPr>
          <p:nvPr>
            <p:ph type="sldNum" sz="quarter" idx="12"/>
          </p:nvPr>
        </p:nvSpPr>
        <p:spPr/>
        <p:txBody>
          <a:bodyPr/>
          <a:lstStyle/>
          <a:p>
            <a:fld id="{C3E09A87-BDFE-8F44-8980-28A6524A3C33}" type="slidenum">
              <a:rPr lang="en-US" smtClean="0"/>
              <a:t>‹#›</a:t>
            </a:fld>
            <a:endParaRPr lang="en-US"/>
          </a:p>
        </p:txBody>
      </p:sp>
    </p:spTree>
    <p:extLst>
      <p:ext uri="{BB962C8B-B14F-4D97-AF65-F5344CB8AC3E}">
        <p14:creationId xmlns:p14="http://schemas.microsoft.com/office/powerpoint/2010/main" val="15037170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069A0-212D-FFC3-BBBB-E5C0DB466AB4}"/>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1B34D101-9DBE-81AB-D750-C52CEFD938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5F868D9C-7D69-EBAB-4C6D-6B946A1251B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2B95120B-DE0C-4BA2-E716-AB9171A72B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E600BE5A-60CE-A1DD-EEFF-362AE7C65A3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B72D2AF2-F380-A971-A5E0-4CBA0E900BCB}"/>
              </a:ext>
            </a:extLst>
          </p:cNvPr>
          <p:cNvSpPr>
            <a:spLocks noGrp="1"/>
          </p:cNvSpPr>
          <p:nvPr>
            <p:ph type="dt" sz="half" idx="10"/>
          </p:nvPr>
        </p:nvSpPr>
        <p:spPr/>
        <p:txBody>
          <a:bodyPr/>
          <a:lstStyle/>
          <a:p>
            <a:fld id="{84A3A10C-1A54-934F-BF89-587DC9008006}" type="datetimeFigureOut">
              <a:rPr lang="en-US" smtClean="0"/>
              <a:t>9/19/23</a:t>
            </a:fld>
            <a:endParaRPr lang="en-US"/>
          </a:p>
        </p:txBody>
      </p:sp>
      <p:sp>
        <p:nvSpPr>
          <p:cNvPr id="8" name="Footer Placeholder 7">
            <a:extLst>
              <a:ext uri="{FF2B5EF4-FFF2-40B4-BE49-F238E27FC236}">
                <a16:creationId xmlns:a16="http://schemas.microsoft.com/office/drawing/2014/main" id="{EAB05CEB-2336-1F7D-E2C3-85038E7FA69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55BADE8-D35F-127E-FB9B-DFD99FAF432B}"/>
              </a:ext>
            </a:extLst>
          </p:cNvPr>
          <p:cNvSpPr>
            <a:spLocks noGrp="1"/>
          </p:cNvSpPr>
          <p:nvPr>
            <p:ph type="sldNum" sz="quarter" idx="12"/>
          </p:nvPr>
        </p:nvSpPr>
        <p:spPr/>
        <p:txBody>
          <a:bodyPr/>
          <a:lstStyle/>
          <a:p>
            <a:fld id="{C3E09A87-BDFE-8F44-8980-28A6524A3C33}" type="slidenum">
              <a:rPr lang="en-US" smtClean="0"/>
              <a:t>‹#›</a:t>
            </a:fld>
            <a:endParaRPr lang="en-US"/>
          </a:p>
        </p:txBody>
      </p:sp>
    </p:spTree>
    <p:extLst>
      <p:ext uri="{BB962C8B-B14F-4D97-AF65-F5344CB8AC3E}">
        <p14:creationId xmlns:p14="http://schemas.microsoft.com/office/powerpoint/2010/main" val="25874546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F16FFC-854F-CC4A-5FE7-C4DFF28158A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64E54B6-6EDB-81AE-1861-78612C0F0487}"/>
              </a:ext>
            </a:extLst>
          </p:cNvPr>
          <p:cNvSpPr>
            <a:spLocks noGrp="1"/>
          </p:cNvSpPr>
          <p:nvPr>
            <p:ph type="dt" sz="half" idx="10"/>
          </p:nvPr>
        </p:nvSpPr>
        <p:spPr/>
        <p:txBody>
          <a:bodyPr/>
          <a:lstStyle/>
          <a:p>
            <a:fld id="{84A3A10C-1A54-934F-BF89-587DC9008006}" type="datetimeFigureOut">
              <a:rPr lang="en-US" smtClean="0"/>
              <a:t>9/19/23</a:t>
            </a:fld>
            <a:endParaRPr lang="en-US"/>
          </a:p>
        </p:txBody>
      </p:sp>
      <p:sp>
        <p:nvSpPr>
          <p:cNvPr id="4" name="Footer Placeholder 3">
            <a:extLst>
              <a:ext uri="{FF2B5EF4-FFF2-40B4-BE49-F238E27FC236}">
                <a16:creationId xmlns:a16="http://schemas.microsoft.com/office/drawing/2014/main" id="{4AFA77B0-B749-EAF3-4885-C79C0B369729}"/>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7F3D27B-4878-177E-F1FA-3AF1F7BC3D49}"/>
              </a:ext>
            </a:extLst>
          </p:cNvPr>
          <p:cNvSpPr>
            <a:spLocks noGrp="1"/>
          </p:cNvSpPr>
          <p:nvPr>
            <p:ph type="sldNum" sz="quarter" idx="12"/>
          </p:nvPr>
        </p:nvSpPr>
        <p:spPr/>
        <p:txBody>
          <a:bodyPr/>
          <a:lstStyle/>
          <a:p>
            <a:fld id="{C3E09A87-BDFE-8F44-8980-28A6524A3C33}" type="slidenum">
              <a:rPr lang="en-US" smtClean="0"/>
              <a:t>‹#›</a:t>
            </a:fld>
            <a:endParaRPr lang="en-US"/>
          </a:p>
        </p:txBody>
      </p:sp>
    </p:spTree>
    <p:extLst>
      <p:ext uri="{BB962C8B-B14F-4D97-AF65-F5344CB8AC3E}">
        <p14:creationId xmlns:p14="http://schemas.microsoft.com/office/powerpoint/2010/main" val="42420561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FDA45C7-2DB4-9369-2FC9-EE87DF9AC83E}"/>
              </a:ext>
            </a:extLst>
          </p:cNvPr>
          <p:cNvSpPr>
            <a:spLocks noGrp="1"/>
          </p:cNvSpPr>
          <p:nvPr>
            <p:ph type="dt" sz="half" idx="10"/>
          </p:nvPr>
        </p:nvSpPr>
        <p:spPr/>
        <p:txBody>
          <a:bodyPr/>
          <a:lstStyle/>
          <a:p>
            <a:fld id="{84A3A10C-1A54-934F-BF89-587DC9008006}" type="datetimeFigureOut">
              <a:rPr lang="en-US" smtClean="0"/>
              <a:t>9/19/23</a:t>
            </a:fld>
            <a:endParaRPr lang="en-US"/>
          </a:p>
        </p:txBody>
      </p:sp>
      <p:sp>
        <p:nvSpPr>
          <p:cNvPr id="3" name="Footer Placeholder 2">
            <a:extLst>
              <a:ext uri="{FF2B5EF4-FFF2-40B4-BE49-F238E27FC236}">
                <a16:creationId xmlns:a16="http://schemas.microsoft.com/office/drawing/2014/main" id="{7A39E03B-2F00-3A00-C3F2-994C4833E5E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B6E4064-BACC-BE21-3537-2C81D413F828}"/>
              </a:ext>
            </a:extLst>
          </p:cNvPr>
          <p:cNvSpPr>
            <a:spLocks noGrp="1"/>
          </p:cNvSpPr>
          <p:nvPr>
            <p:ph type="sldNum" sz="quarter" idx="12"/>
          </p:nvPr>
        </p:nvSpPr>
        <p:spPr/>
        <p:txBody>
          <a:bodyPr/>
          <a:lstStyle/>
          <a:p>
            <a:fld id="{C3E09A87-BDFE-8F44-8980-28A6524A3C33}" type="slidenum">
              <a:rPr lang="en-US" smtClean="0"/>
              <a:t>‹#›</a:t>
            </a:fld>
            <a:endParaRPr lang="en-US"/>
          </a:p>
        </p:txBody>
      </p:sp>
    </p:spTree>
    <p:extLst>
      <p:ext uri="{BB962C8B-B14F-4D97-AF65-F5344CB8AC3E}">
        <p14:creationId xmlns:p14="http://schemas.microsoft.com/office/powerpoint/2010/main" val="1595466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EF681-E8BC-62FA-3BF4-26B827ACCD8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18F2748A-BB5C-256F-B35A-DCA4B2EA92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276A1EFB-6A2A-9C14-E3DF-B5EF2D2BFA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10DB7CF-4B7A-C5E0-A2DD-693D28033966}"/>
              </a:ext>
            </a:extLst>
          </p:cNvPr>
          <p:cNvSpPr>
            <a:spLocks noGrp="1"/>
          </p:cNvSpPr>
          <p:nvPr>
            <p:ph type="dt" sz="half" idx="10"/>
          </p:nvPr>
        </p:nvSpPr>
        <p:spPr/>
        <p:txBody>
          <a:bodyPr/>
          <a:lstStyle/>
          <a:p>
            <a:fld id="{84A3A10C-1A54-934F-BF89-587DC9008006}" type="datetimeFigureOut">
              <a:rPr lang="en-US" smtClean="0"/>
              <a:t>9/19/23</a:t>
            </a:fld>
            <a:endParaRPr lang="en-US"/>
          </a:p>
        </p:txBody>
      </p:sp>
      <p:sp>
        <p:nvSpPr>
          <p:cNvPr id="6" name="Footer Placeholder 5">
            <a:extLst>
              <a:ext uri="{FF2B5EF4-FFF2-40B4-BE49-F238E27FC236}">
                <a16:creationId xmlns:a16="http://schemas.microsoft.com/office/drawing/2014/main" id="{C2E0F994-12A8-4111-C6D8-2A688C3ADE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9379D8-0B71-F77A-EC81-ECB2B008645E}"/>
              </a:ext>
            </a:extLst>
          </p:cNvPr>
          <p:cNvSpPr>
            <a:spLocks noGrp="1"/>
          </p:cNvSpPr>
          <p:nvPr>
            <p:ph type="sldNum" sz="quarter" idx="12"/>
          </p:nvPr>
        </p:nvSpPr>
        <p:spPr/>
        <p:txBody>
          <a:bodyPr/>
          <a:lstStyle/>
          <a:p>
            <a:fld id="{C3E09A87-BDFE-8F44-8980-28A6524A3C33}" type="slidenum">
              <a:rPr lang="en-US" smtClean="0"/>
              <a:t>‹#›</a:t>
            </a:fld>
            <a:endParaRPr lang="en-US"/>
          </a:p>
        </p:txBody>
      </p:sp>
    </p:spTree>
    <p:extLst>
      <p:ext uri="{BB962C8B-B14F-4D97-AF65-F5344CB8AC3E}">
        <p14:creationId xmlns:p14="http://schemas.microsoft.com/office/powerpoint/2010/main" val="15364836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B7B57-4FD6-DAA7-61CA-754F67E24DE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4D934180-D9A3-B0C3-E6DC-2E03DD71B2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948A7F-FAE8-F30D-1D6A-4E2BDAEF11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BCBC0F4-A3B3-27B8-4A0A-5AFA44FAD37E}"/>
              </a:ext>
            </a:extLst>
          </p:cNvPr>
          <p:cNvSpPr>
            <a:spLocks noGrp="1"/>
          </p:cNvSpPr>
          <p:nvPr>
            <p:ph type="dt" sz="half" idx="10"/>
          </p:nvPr>
        </p:nvSpPr>
        <p:spPr/>
        <p:txBody>
          <a:bodyPr/>
          <a:lstStyle/>
          <a:p>
            <a:fld id="{84A3A10C-1A54-934F-BF89-587DC9008006}" type="datetimeFigureOut">
              <a:rPr lang="en-US" smtClean="0"/>
              <a:t>9/19/23</a:t>
            </a:fld>
            <a:endParaRPr lang="en-US"/>
          </a:p>
        </p:txBody>
      </p:sp>
      <p:sp>
        <p:nvSpPr>
          <p:cNvPr id="6" name="Footer Placeholder 5">
            <a:extLst>
              <a:ext uri="{FF2B5EF4-FFF2-40B4-BE49-F238E27FC236}">
                <a16:creationId xmlns:a16="http://schemas.microsoft.com/office/drawing/2014/main" id="{D33F3426-22C3-826C-2207-2A9257756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B0EDD68-C9D0-5990-11CF-83B2D1A1ACCA}"/>
              </a:ext>
            </a:extLst>
          </p:cNvPr>
          <p:cNvSpPr>
            <a:spLocks noGrp="1"/>
          </p:cNvSpPr>
          <p:nvPr>
            <p:ph type="sldNum" sz="quarter" idx="12"/>
          </p:nvPr>
        </p:nvSpPr>
        <p:spPr/>
        <p:txBody>
          <a:bodyPr/>
          <a:lstStyle/>
          <a:p>
            <a:fld id="{C3E09A87-BDFE-8F44-8980-28A6524A3C33}" type="slidenum">
              <a:rPr lang="en-US" smtClean="0"/>
              <a:t>‹#›</a:t>
            </a:fld>
            <a:endParaRPr lang="en-US"/>
          </a:p>
        </p:txBody>
      </p:sp>
    </p:spTree>
    <p:extLst>
      <p:ext uri="{BB962C8B-B14F-4D97-AF65-F5344CB8AC3E}">
        <p14:creationId xmlns:p14="http://schemas.microsoft.com/office/powerpoint/2010/main" val="35093019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5723E1-DE0F-E3E7-C0FB-8C7D5C7A08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60AA77F-7E3F-C29B-C423-DC0B7660B1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68D3466-436D-B2D3-1A9E-DF6E5192DF5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4A3A10C-1A54-934F-BF89-587DC9008006}" type="datetimeFigureOut">
              <a:rPr lang="en-US" smtClean="0"/>
              <a:t>9/19/23</a:t>
            </a:fld>
            <a:endParaRPr lang="en-US"/>
          </a:p>
        </p:txBody>
      </p:sp>
      <p:sp>
        <p:nvSpPr>
          <p:cNvPr id="5" name="Footer Placeholder 4">
            <a:extLst>
              <a:ext uri="{FF2B5EF4-FFF2-40B4-BE49-F238E27FC236}">
                <a16:creationId xmlns:a16="http://schemas.microsoft.com/office/drawing/2014/main" id="{57202513-0A48-B463-6513-1C74868F1D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9EC1E5F6-31B3-DC22-8131-F1C5BA12CB7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3E09A87-BDFE-8F44-8980-28A6524A3C33}" type="slidenum">
              <a:rPr lang="en-US" smtClean="0"/>
              <a:t>‹#›</a:t>
            </a:fld>
            <a:endParaRPr lang="en-US"/>
          </a:p>
        </p:txBody>
      </p:sp>
    </p:spTree>
    <p:extLst>
      <p:ext uri="{BB962C8B-B14F-4D97-AF65-F5344CB8AC3E}">
        <p14:creationId xmlns:p14="http://schemas.microsoft.com/office/powerpoint/2010/main" val="27286151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www.frontiersin.org/articles/10.3389/fcomm.2022.910850/full" TargetMode="External"/><Relationship Id="rId2" Type="http://schemas.openxmlformats.org/officeDocument/2006/relationships/hyperlink" Target="https://autism.org.uk/advice-and-guidance/professional-practice/synaesthesia"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chart" Target="../charts/chart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07FF81-6E79-5CE5-D072-E36945561041}"/>
              </a:ext>
            </a:extLst>
          </p:cNvPr>
          <p:cNvSpPr>
            <a:spLocks noGrp="1"/>
          </p:cNvSpPr>
          <p:nvPr>
            <p:ph type="ctrTitle"/>
          </p:nvPr>
        </p:nvSpPr>
        <p:spPr/>
        <p:txBody>
          <a:bodyPr>
            <a:normAutofit fontScale="90000"/>
          </a:bodyPr>
          <a:lstStyle/>
          <a:p>
            <a:r>
              <a:rPr lang="en-US" dirty="0"/>
              <a:t>Neurodiversity, Learning and Support in Philosophy at the University of Birmingham</a:t>
            </a:r>
          </a:p>
        </p:txBody>
      </p:sp>
      <p:sp>
        <p:nvSpPr>
          <p:cNvPr id="3" name="Subtitle 2">
            <a:extLst>
              <a:ext uri="{FF2B5EF4-FFF2-40B4-BE49-F238E27FC236}">
                <a16:creationId xmlns:a16="http://schemas.microsoft.com/office/drawing/2014/main" id="{7B1EB47F-2014-5806-0096-9AF915C42580}"/>
              </a:ext>
            </a:extLst>
          </p:cNvPr>
          <p:cNvSpPr>
            <a:spLocks noGrp="1"/>
          </p:cNvSpPr>
          <p:nvPr>
            <p:ph type="subTitle" idx="1"/>
          </p:nvPr>
        </p:nvSpPr>
        <p:spPr/>
        <p:txBody>
          <a:bodyPr/>
          <a:lstStyle/>
          <a:p>
            <a:r>
              <a:rPr lang="en-US" dirty="0"/>
              <a:t>Jeremy Kidwell, PhD</a:t>
            </a:r>
          </a:p>
          <a:p>
            <a:r>
              <a:rPr lang="en-US" dirty="0"/>
              <a:t>School of Philosophy, Theology and Religion</a:t>
            </a:r>
          </a:p>
        </p:txBody>
      </p:sp>
    </p:spTree>
    <p:extLst>
      <p:ext uri="{BB962C8B-B14F-4D97-AF65-F5344CB8AC3E}">
        <p14:creationId xmlns:p14="http://schemas.microsoft.com/office/powerpoint/2010/main" val="425540290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AE61-87AC-29AA-6B13-2D536A6DA29F}"/>
              </a:ext>
            </a:extLst>
          </p:cNvPr>
          <p:cNvSpPr>
            <a:spLocks noGrp="1"/>
          </p:cNvSpPr>
          <p:nvPr>
            <p:ph type="title"/>
          </p:nvPr>
        </p:nvSpPr>
        <p:spPr/>
        <p:txBody>
          <a:bodyPr/>
          <a:lstStyle/>
          <a:p>
            <a:r>
              <a:rPr lang="en-US" dirty="0"/>
              <a:t>What does neurodivergence feel like for students?</a:t>
            </a:r>
          </a:p>
        </p:txBody>
      </p:sp>
      <p:sp>
        <p:nvSpPr>
          <p:cNvPr id="3" name="Content Placeholder 2">
            <a:extLst>
              <a:ext uri="{FF2B5EF4-FFF2-40B4-BE49-F238E27FC236}">
                <a16:creationId xmlns:a16="http://schemas.microsoft.com/office/drawing/2014/main" id="{EA8CF788-156E-A1D0-2875-BBA10AE2094F}"/>
              </a:ext>
            </a:extLst>
          </p:cNvPr>
          <p:cNvSpPr>
            <a:spLocks noGrp="1"/>
          </p:cNvSpPr>
          <p:nvPr>
            <p:ph idx="1"/>
          </p:nvPr>
        </p:nvSpPr>
        <p:spPr/>
        <p:txBody>
          <a:bodyPr>
            <a:normAutofit/>
          </a:bodyPr>
          <a:lstStyle/>
          <a:p>
            <a:pPr marL="0" indent="0">
              <a:buNone/>
            </a:pPr>
            <a:r>
              <a:rPr lang="en-GB" sz="1800" dirty="0">
                <a:solidFill>
                  <a:srgbClr val="1A1A26"/>
                </a:solidFill>
                <a:latin typeface="Times New Roman" panose="02020603050405020304" pitchFamily="18" charset="0"/>
              </a:rPr>
              <a:t>“</a:t>
            </a:r>
            <a:r>
              <a:rPr lang="en-GB" sz="1800" dirty="0">
                <a:solidFill>
                  <a:srgbClr val="1A1A26"/>
                </a:solidFill>
                <a:effectLst/>
                <a:latin typeface="Times New Roman" panose="02020603050405020304" pitchFamily="18" charset="0"/>
              </a:rPr>
              <a:t>It's honestly exhausting physically and mentally, trying to get this all figured out” </a:t>
            </a:r>
          </a:p>
          <a:p>
            <a:pPr marL="0" indent="0">
              <a:buNone/>
            </a:pPr>
            <a:r>
              <a:rPr lang="en-GB" sz="1800" dirty="0">
                <a:solidFill>
                  <a:srgbClr val="1A1A26"/>
                </a:solidFill>
                <a:effectLst/>
                <a:latin typeface="Times New Roman" panose="02020603050405020304" pitchFamily="18" charset="0"/>
              </a:rPr>
              <a:t>“I wish someone would just cut out the middle-man, they just keep sending me in circles”</a:t>
            </a:r>
          </a:p>
          <a:p>
            <a:pPr marL="0" indent="0">
              <a:buNone/>
            </a:pPr>
            <a:r>
              <a:rPr lang="en-GB" sz="1800" dirty="0">
                <a:solidFill>
                  <a:srgbClr val="1A1A26"/>
                </a:solidFill>
                <a:effectLst/>
                <a:latin typeface="Times New Roman" panose="02020603050405020304" pitchFamily="18" charset="0"/>
              </a:rPr>
              <a:t>“you know when you just can't be bothered to ask for help because it's so much work?”</a:t>
            </a:r>
          </a:p>
          <a:p>
            <a:pPr marL="0" indent="0">
              <a:buNone/>
            </a:pPr>
            <a:r>
              <a:rPr lang="en-GB" sz="1800" dirty="0">
                <a:solidFill>
                  <a:srgbClr val="1A1A26"/>
                </a:solidFill>
                <a:latin typeface="Times New Roman" panose="02020603050405020304" pitchFamily="18" charset="0"/>
              </a:rPr>
              <a:t>“its difficult to understand what's going on / what to do because information isn't explained clearly or I misunderstand what people say”</a:t>
            </a:r>
          </a:p>
          <a:p>
            <a:pPr marL="0" indent="0">
              <a:buNone/>
            </a:pPr>
            <a:r>
              <a:rPr lang="en-GB" sz="1800" dirty="0">
                <a:solidFill>
                  <a:srgbClr val="1A1A26"/>
                </a:solidFill>
                <a:latin typeface="Times New Roman" panose="02020603050405020304" pitchFamily="18" charset="0"/>
              </a:rPr>
              <a:t>“processing difficulties makes it slower for me to understand or I can’t hear lecturers… everything takes longer to process, understand, write and read especially when people expect you to get stuff instantly.”</a:t>
            </a:r>
          </a:p>
          <a:p>
            <a:pPr marL="0" indent="0">
              <a:buNone/>
            </a:pPr>
            <a:r>
              <a:rPr lang="en-GB" sz="1800" dirty="0">
                <a:solidFill>
                  <a:srgbClr val="1A1A26"/>
                </a:solidFill>
                <a:latin typeface="Times New Roman" panose="02020603050405020304" pitchFamily="18" charset="0"/>
              </a:rPr>
              <a:t>“people don't understand everyone learns differently”</a:t>
            </a:r>
          </a:p>
          <a:p>
            <a:pPr marL="0" indent="0">
              <a:buNone/>
            </a:pPr>
            <a:r>
              <a:rPr lang="en-GB" sz="1800" dirty="0">
                <a:solidFill>
                  <a:srgbClr val="1A1A26"/>
                </a:solidFill>
                <a:latin typeface="Times New Roman" panose="02020603050405020304" pitchFamily="18" charset="0"/>
              </a:rPr>
              <a:t>“people don’t realise that outward expression doesn’t reflect the difficulties going on inside”</a:t>
            </a:r>
          </a:p>
        </p:txBody>
      </p:sp>
    </p:spTree>
    <p:extLst>
      <p:ext uri="{BB962C8B-B14F-4D97-AF65-F5344CB8AC3E}">
        <p14:creationId xmlns:p14="http://schemas.microsoft.com/office/powerpoint/2010/main" val="216195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09C642-1AD7-8AD1-6DDB-95A8344C64BC}"/>
              </a:ext>
            </a:extLst>
          </p:cNvPr>
          <p:cNvSpPr>
            <a:spLocks noGrp="1"/>
          </p:cNvSpPr>
          <p:nvPr>
            <p:ph type="title"/>
          </p:nvPr>
        </p:nvSpPr>
        <p:spPr>
          <a:xfrm>
            <a:off x="3315031" y="2301962"/>
            <a:ext cx="5561938" cy="2513516"/>
          </a:xfrm>
        </p:spPr>
        <p:txBody>
          <a:bodyPr vert="horz" lIns="91440" tIns="45720" rIns="91440" bIns="45720" rtlCol="0" anchor="b">
            <a:normAutofit/>
          </a:bodyPr>
          <a:lstStyle/>
          <a:p>
            <a:pPr algn="ctr"/>
            <a:r>
              <a:rPr lang="en-US" sz="5600" kern="1200" dirty="0">
                <a:solidFill>
                  <a:schemeClr val="tx1"/>
                </a:solidFill>
                <a:latin typeface="+mj-lt"/>
                <a:ea typeface="+mj-ea"/>
                <a:cs typeface="+mj-cs"/>
              </a:rPr>
              <a:t>Part 2:</a:t>
            </a:r>
            <a:br>
              <a:rPr lang="en-US" sz="5600" kern="1200" dirty="0">
                <a:solidFill>
                  <a:schemeClr val="tx1"/>
                </a:solidFill>
                <a:latin typeface="+mj-lt"/>
                <a:ea typeface="+mj-ea"/>
                <a:cs typeface="+mj-cs"/>
              </a:rPr>
            </a:br>
            <a:r>
              <a:rPr lang="en-US" sz="5600" kern="1200" dirty="0">
                <a:solidFill>
                  <a:schemeClr val="tx1"/>
                </a:solidFill>
                <a:latin typeface="+mj-lt"/>
                <a:ea typeface="+mj-ea"/>
                <a:cs typeface="+mj-cs"/>
              </a:rPr>
              <a:t>How can we respond?</a:t>
            </a:r>
          </a:p>
        </p:txBody>
      </p:sp>
    </p:spTree>
    <p:extLst>
      <p:ext uri="{BB962C8B-B14F-4D97-AF65-F5344CB8AC3E}">
        <p14:creationId xmlns:p14="http://schemas.microsoft.com/office/powerpoint/2010/main" val="15295836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7">
            <a:extLst>
              <a:ext uri="{FF2B5EF4-FFF2-40B4-BE49-F238E27FC236}">
                <a16:creationId xmlns:a16="http://schemas.microsoft.com/office/drawing/2014/main" id="{09588DA8-065E-4F6F-8EFD-43104AB2E0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9">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1">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Freeform: Shape 17">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0" name="Rectangle 19">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A48B9DD-4F43-A871-CF19-C3C4C79759F3}"/>
              </a:ext>
            </a:extLst>
          </p:cNvPr>
          <p:cNvSpPr>
            <a:spLocks noGrp="1"/>
          </p:cNvSpPr>
          <p:nvPr>
            <p:ph idx="1"/>
          </p:nvPr>
        </p:nvSpPr>
        <p:spPr>
          <a:xfrm>
            <a:off x="4810259" y="199697"/>
            <a:ext cx="6555347" cy="6400799"/>
          </a:xfrm>
        </p:spPr>
        <p:txBody>
          <a:bodyPr anchor="ctr">
            <a:normAutofit/>
          </a:bodyPr>
          <a:lstStyle/>
          <a:p>
            <a:pPr marL="0" indent="0">
              <a:buNone/>
            </a:pPr>
            <a:r>
              <a:rPr lang="en-US" sz="1400" i="1" dirty="0">
                <a:latin typeface="Helvetica" pitchFamily="2" charset="0"/>
              </a:rPr>
              <a:t>But… "I think we need to prepare those students for the challenges up ahead so they can build resilience, so this focus on accommodations is unhelpful."</a:t>
            </a:r>
          </a:p>
          <a:p>
            <a:pPr marL="0" indent="0">
              <a:buNone/>
            </a:pPr>
            <a:r>
              <a:rPr lang="en-US" sz="1400" dirty="0">
                <a:latin typeface="Helvetica" pitchFamily="2" charset="0"/>
              </a:rPr>
              <a:t>Some parameters for situating disability in learning:</a:t>
            </a:r>
          </a:p>
          <a:p>
            <a:r>
              <a:rPr lang="en-US" sz="1400" dirty="0">
                <a:latin typeface="Helvetica" pitchFamily="2" charset="0"/>
              </a:rPr>
              <a:t>Our systems work with a disability paradigm, this identifies the source of brokenness </a:t>
            </a:r>
            <a:r>
              <a:rPr lang="en-US" sz="1400" i="1" dirty="0">
                <a:latin typeface="Helvetica" pitchFamily="2" charset="0"/>
              </a:rPr>
              <a:t>in the disabled person</a:t>
            </a:r>
            <a:r>
              <a:rPr lang="en-US" sz="1400" dirty="0">
                <a:latin typeface="Helvetica" pitchFamily="2" charset="0"/>
              </a:rPr>
              <a:t> and seeks to provide accommodations which enable them to participate in our systems of knowledge production </a:t>
            </a:r>
            <a:r>
              <a:rPr lang="en-US" sz="1400" i="1" dirty="0">
                <a:latin typeface="Helvetica" pitchFamily="2" charset="0"/>
              </a:rPr>
              <a:t>as they are</a:t>
            </a:r>
            <a:r>
              <a:rPr lang="en-US" sz="1400" dirty="0">
                <a:latin typeface="Helvetica" pitchFamily="2" charset="0"/>
              </a:rPr>
              <a:t>, unmodified.</a:t>
            </a:r>
          </a:p>
          <a:p>
            <a:r>
              <a:rPr lang="en-US" sz="1400" dirty="0">
                <a:latin typeface="Helvetica" pitchFamily="2" charset="0"/>
              </a:rPr>
              <a:t>A social model of disability suggests that it is inflexible and unnecessarily homogenous systems which are the source of disability.</a:t>
            </a:r>
          </a:p>
          <a:p>
            <a:r>
              <a:rPr lang="en-US" sz="1400" dirty="0">
                <a:latin typeface="Helvetica" pitchFamily="2" charset="0"/>
              </a:rPr>
              <a:t>My theory: as staff supporting learners, we are often stretched beyond our abilities, pushed beyond exhaustion, and, deep down, afraid that our inabilities might harm someone. So this reflex to hold back, is an indirect way of saying, this situation is overwhelming, I don't have the resources I need to face it, and I'm worried that my inabilities may cause harm to someone who legitimately needs help. </a:t>
            </a:r>
          </a:p>
          <a:p>
            <a:r>
              <a:rPr lang="en-US" sz="1400" dirty="0">
                <a:latin typeface="Helvetica" pitchFamily="2" charset="0"/>
              </a:rPr>
              <a:t>We want to stick to the formula, because </a:t>
            </a:r>
            <a:r>
              <a:rPr lang="en-US" sz="1400" dirty="0" err="1">
                <a:latin typeface="Helvetica" pitchFamily="2" charset="0"/>
              </a:rPr>
              <a:t>colouring</a:t>
            </a:r>
            <a:r>
              <a:rPr lang="en-US" sz="1400" dirty="0">
                <a:latin typeface="Helvetica" pitchFamily="2" charset="0"/>
              </a:rPr>
              <a:t> outside the lines opens us up to a certain degree of risk - what if we counsel someone and our advice isn't helpful, or what if we introduce an accommodation and it harms others while helping some? </a:t>
            </a:r>
          </a:p>
          <a:p>
            <a:r>
              <a:rPr lang="en-US" sz="1400" dirty="0">
                <a:latin typeface="Helvetica" pitchFamily="2" charset="0"/>
              </a:rPr>
              <a:t>Many of us also look back to our own situations of precarity that we have faced in our own lives before reaching a place of security, and grapple with the trauma and danger we had to navigate </a:t>
            </a:r>
            <a:r>
              <a:rPr lang="en-US" sz="1400" i="1" dirty="0">
                <a:latin typeface="Helvetica" pitchFamily="2" charset="0"/>
              </a:rPr>
              <a:t>without help</a:t>
            </a:r>
            <a:r>
              <a:rPr lang="en-US" sz="1400" dirty="0">
                <a:latin typeface="Helvetica" pitchFamily="2" charset="0"/>
              </a:rPr>
              <a:t>.</a:t>
            </a:r>
          </a:p>
          <a:p>
            <a:r>
              <a:rPr lang="en-US" sz="1400" dirty="0">
                <a:latin typeface="Helvetica" pitchFamily="2" charset="0"/>
              </a:rPr>
              <a:t>Abstention, gatekeeping and resistance will not address the underlying problems for students requesting support and will most likely intensify them. A more helpful response lies in shifting towards more relational and collaborative forms of teaching and support.</a:t>
            </a:r>
          </a:p>
        </p:txBody>
      </p:sp>
    </p:spTree>
    <p:extLst>
      <p:ext uri="{BB962C8B-B14F-4D97-AF65-F5344CB8AC3E}">
        <p14:creationId xmlns:p14="http://schemas.microsoft.com/office/powerpoint/2010/main" val="382273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911EBB-96DC-9381-1CB7-78EABEE16071}"/>
              </a:ext>
            </a:extLst>
          </p:cNvPr>
          <p:cNvSpPr>
            <a:spLocks noGrp="1"/>
          </p:cNvSpPr>
          <p:nvPr>
            <p:ph type="title"/>
          </p:nvPr>
        </p:nvSpPr>
        <p:spPr/>
        <p:txBody>
          <a:bodyPr/>
          <a:lstStyle/>
          <a:p>
            <a:r>
              <a:rPr lang="en-US" dirty="0"/>
              <a:t>Neurodivergent semiotics</a:t>
            </a:r>
          </a:p>
        </p:txBody>
      </p:sp>
      <p:sp>
        <p:nvSpPr>
          <p:cNvPr id="3" name="Content Placeholder 2">
            <a:extLst>
              <a:ext uri="{FF2B5EF4-FFF2-40B4-BE49-F238E27FC236}">
                <a16:creationId xmlns:a16="http://schemas.microsoft.com/office/drawing/2014/main" id="{8F141A5F-25F7-7D66-B60D-46713D4D2385}"/>
              </a:ext>
            </a:extLst>
          </p:cNvPr>
          <p:cNvSpPr>
            <a:spLocks noGrp="1"/>
          </p:cNvSpPr>
          <p:nvPr>
            <p:ph idx="1"/>
          </p:nvPr>
        </p:nvSpPr>
        <p:spPr/>
        <p:txBody>
          <a:bodyPr>
            <a:normAutofit fontScale="85000" lnSpcReduction="10000"/>
          </a:bodyPr>
          <a:lstStyle/>
          <a:p>
            <a:r>
              <a:rPr lang="en-US" dirty="0"/>
              <a:t>Alongside the co-occurring health challenges for neurodivergent learners, and sensory integration challenges, it’s also the case that some human brains process information quite differently</a:t>
            </a:r>
          </a:p>
          <a:p>
            <a:r>
              <a:rPr lang="en-US" dirty="0"/>
              <a:t>E.g. </a:t>
            </a:r>
            <a:r>
              <a:rPr lang="en-US" dirty="0">
                <a:hlinkClick r:id="rId2"/>
              </a:rPr>
              <a:t>synesthesia</a:t>
            </a:r>
            <a:r>
              <a:rPr lang="en-US" dirty="0"/>
              <a:t> (2-5% general occurrence), differences around </a:t>
            </a:r>
            <a:r>
              <a:rPr lang="en-US" dirty="0">
                <a:hlinkClick r:id="rId3"/>
              </a:rPr>
              <a:t>figurative language</a:t>
            </a:r>
            <a:r>
              <a:rPr lang="en-US" dirty="0"/>
              <a:t> (e.g. idioms, metaphors, humor, irony, hyperbole) and double-empathy, high/low use of imagination, </a:t>
            </a:r>
            <a:r>
              <a:rPr lang="en-GB" dirty="0"/>
              <a:t>analogical reasoning, non-verbal experiences, sensory differences around processing aural / visual information</a:t>
            </a:r>
          </a:p>
          <a:p>
            <a:r>
              <a:rPr lang="en-US" dirty="0"/>
              <a:t>In the 2000s there was a big push around “learning styles” which in many ways created a safe haven for neurodivergent learners, but this has since receded towards more homogenous models.</a:t>
            </a:r>
          </a:p>
          <a:p>
            <a:r>
              <a:rPr lang="en-US" dirty="0"/>
              <a:t>Is it possible that we may need to consider “thinking” in a more open-ended way and our work of training critical thinkers to be more flexible and less programmatic?</a:t>
            </a:r>
          </a:p>
        </p:txBody>
      </p:sp>
    </p:spTree>
    <p:extLst>
      <p:ext uri="{BB962C8B-B14F-4D97-AF65-F5344CB8AC3E}">
        <p14:creationId xmlns:p14="http://schemas.microsoft.com/office/powerpoint/2010/main" val="248672348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2E51C-2E7E-AA40-13D2-07F74D211930}"/>
              </a:ext>
            </a:extLst>
          </p:cNvPr>
          <p:cNvSpPr>
            <a:spLocks noGrp="1"/>
          </p:cNvSpPr>
          <p:nvPr>
            <p:ph type="title"/>
          </p:nvPr>
        </p:nvSpPr>
        <p:spPr/>
        <p:txBody>
          <a:bodyPr/>
          <a:lstStyle/>
          <a:p>
            <a:r>
              <a:rPr lang="en-US" dirty="0"/>
              <a:t>Teaching to (neuro)diversity</a:t>
            </a:r>
          </a:p>
        </p:txBody>
      </p:sp>
      <p:sp>
        <p:nvSpPr>
          <p:cNvPr id="3" name="Content Placeholder 2">
            <a:extLst>
              <a:ext uri="{FF2B5EF4-FFF2-40B4-BE49-F238E27FC236}">
                <a16:creationId xmlns:a16="http://schemas.microsoft.com/office/drawing/2014/main" id="{C88FEDB6-BC3E-0B4B-5A79-E3D05B5A12A0}"/>
              </a:ext>
            </a:extLst>
          </p:cNvPr>
          <p:cNvSpPr>
            <a:spLocks noGrp="1"/>
          </p:cNvSpPr>
          <p:nvPr>
            <p:ph idx="1"/>
          </p:nvPr>
        </p:nvSpPr>
        <p:spPr/>
        <p:txBody>
          <a:bodyPr/>
          <a:lstStyle/>
          <a:p>
            <a:r>
              <a:rPr lang="en-US" dirty="0"/>
              <a:t>Neuro-affirmative teaching can be part of a broader effort to support a diverse group of learners, including persons who do their “thinking in pictures” (Temple Grandin) and sometimes feel like an “Anthropologist on Mars”</a:t>
            </a:r>
          </a:p>
          <a:p>
            <a:r>
              <a:rPr lang="en-GB" sz="2800" dirty="0">
                <a:solidFill>
                  <a:srgbClr val="1A1A26"/>
                </a:solidFill>
                <a:latin typeface="Times New Roman" panose="02020603050405020304" pitchFamily="18" charset="0"/>
              </a:rPr>
              <a:t>“people don't understand everyone learns differently”</a:t>
            </a:r>
          </a:p>
          <a:p>
            <a:r>
              <a:rPr lang="en-GB" sz="2800" dirty="0">
                <a:solidFill>
                  <a:srgbClr val="1A1A26"/>
                </a:solidFill>
                <a:latin typeface="Times New Roman" panose="02020603050405020304" pitchFamily="18" charset="0"/>
              </a:rPr>
              <a:t>“people don’t realise that outward expression doesn’t reflect the difficulties going on inside”</a:t>
            </a:r>
            <a:endParaRPr lang="en-US" dirty="0"/>
          </a:p>
          <a:p>
            <a:r>
              <a:rPr lang="en-US" dirty="0"/>
              <a:t>So what does this look like in practice? Some examples…</a:t>
            </a:r>
          </a:p>
        </p:txBody>
      </p:sp>
    </p:spTree>
    <p:extLst>
      <p:ext uri="{BB962C8B-B14F-4D97-AF65-F5344CB8AC3E}">
        <p14:creationId xmlns:p14="http://schemas.microsoft.com/office/powerpoint/2010/main" val="38008966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4A8AAD1-C3CB-BCDE-4D0D-4D5EB2012FE0}"/>
              </a:ext>
            </a:extLst>
          </p:cNvPr>
          <p:cNvSpPr>
            <a:spLocks noGrp="1"/>
          </p:cNvSpPr>
          <p:nvPr>
            <p:ph type="title"/>
          </p:nvPr>
        </p:nvSpPr>
        <p:spPr/>
        <p:txBody>
          <a:bodyPr/>
          <a:lstStyle/>
          <a:p>
            <a:r>
              <a:rPr lang="en-US" dirty="0"/>
              <a:t>Grasping neuro-diversity</a:t>
            </a:r>
          </a:p>
        </p:txBody>
      </p:sp>
      <p:sp>
        <p:nvSpPr>
          <p:cNvPr id="5" name="Content Placeholder 4">
            <a:extLst>
              <a:ext uri="{FF2B5EF4-FFF2-40B4-BE49-F238E27FC236}">
                <a16:creationId xmlns:a16="http://schemas.microsoft.com/office/drawing/2014/main" id="{38461CF6-5BDB-6D4D-8E17-D145569D635B}"/>
              </a:ext>
            </a:extLst>
          </p:cNvPr>
          <p:cNvSpPr>
            <a:spLocks noGrp="1"/>
          </p:cNvSpPr>
          <p:nvPr>
            <p:ph idx="1"/>
          </p:nvPr>
        </p:nvSpPr>
        <p:spPr/>
        <p:txBody>
          <a:bodyPr/>
          <a:lstStyle/>
          <a:p>
            <a:r>
              <a:rPr lang="en-US" dirty="0" err="1"/>
              <a:t>Monotropism</a:t>
            </a:r>
            <a:r>
              <a:rPr lang="en-US" dirty="0"/>
              <a:t> and Flow</a:t>
            </a:r>
          </a:p>
          <a:p>
            <a:r>
              <a:rPr lang="en-US" dirty="0"/>
              <a:t>Verbal Communication and Non-Speaking</a:t>
            </a:r>
          </a:p>
          <a:p>
            <a:r>
              <a:rPr lang="en-US" dirty="0"/>
              <a:t>Rejection Sensitive Dysphoria</a:t>
            </a:r>
          </a:p>
          <a:p>
            <a:r>
              <a:rPr lang="en-US" dirty="0"/>
              <a:t>Sensory Integration &amp; Learning Environment</a:t>
            </a:r>
          </a:p>
          <a:p>
            <a:endParaRPr lang="en-US" dirty="0"/>
          </a:p>
          <a:p>
            <a:endParaRPr lang="en-US" dirty="0"/>
          </a:p>
        </p:txBody>
      </p:sp>
    </p:spTree>
    <p:extLst>
      <p:ext uri="{BB962C8B-B14F-4D97-AF65-F5344CB8AC3E}">
        <p14:creationId xmlns:p14="http://schemas.microsoft.com/office/powerpoint/2010/main" val="21316420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6B65-758D-FB82-1BAB-90701FF7210B}"/>
              </a:ext>
            </a:extLst>
          </p:cNvPr>
          <p:cNvSpPr>
            <a:spLocks noGrp="1"/>
          </p:cNvSpPr>
          <p:nvPr>
            <p:ph type="title"/>
          </p:nvPr>
        </p:nvSpPr>
        <p:spPr/>
        <p:txBody>
          <a:bodyPr/>
          <a:lstStyle/>
          <a:p>
            <a:r>
              <a:rPr lang="en-US" dirty="0"/>
              <a:t>Why am I speaking about this?</a:t>
            </a:r>
          </a:p>
        </p:txBody>
      </p:sp>
      <p:sp>
        <p:nvSpPr>
          <p:cNvPr id="3" name="Content Placeholder 2">
            <a:extLst>
              <a:ext uri="{FF2B5EF4-FFF2-40B4-BE49-F238E27FC236}">
                <a16:creationId xmlns:a16="http://schemas.microsoft.com/office/drawing/2014/main" id="{23489BAF-6CB3-E7BE-8E87-16D863528D55}"/>
              </a:ext>
            </a:extLst>
          </p:cNvPr>
          <p:cNvSpPr>
            <a:spLocks noGrp="1"/>
          </p:cNvSpPr>
          <p:nvPr>
            <p:ph idx="1"/>
          </p:nvPr>
        </p:nvSpPr>
        <p:spPr/>
        <p:txBody>
          <a:bodyPr/>
          <a:lstStyle/>
          <a:p>
            <a:r>
              <a:rPr lang="en-US" dirty="0"/>
              <a:t>I have lived experience of neurodivergence</a:t>
            </a:r>
          </a:p>
          <a:p>
            <a:r>
              <a:rPr lang="en-US" dirty="0"/>
              <a:t>20 years of working with experimental pedagogies and learning accommodation across various forms of cognitive and cultural difference, facilitating policy/impact workshops across forms of cognitive difference</a:t>
            </a:r>
          </a:p>
          <a:p>
            <a:r>
              <a:rPr lang="en-US" dirty="0"/>
              <a:t>T&amp;R Head of UG </a:t>
            </a:r>
            <a:r>
              <a:rPr lang="en-US" dirty="0" err="1"/>
              <a:t>Programmes</a:t>
            </a:r>
            <a:r>
              <a:rPr lang="en-US" dirty="0"/>
              <a:t> 2016-2019, PTR EDI Lead 2022-present</a:t>
            </a:r>
          </a:p>
          <a:p>
            <a:r>
              <a:rPr lang="en-US" dirty="0"/>
              <a:t>Since 2021, I have been running a tutorial with neurodiverse students, learning about student challenges and troubleshooting learning barriers</a:t>
            </a:r>
          </a:p>
          <a:p>
            <a:endParaRPr lang="en-US" dirty="0"/>
          </a:p>
        </p:txBody>
      </p:sp>
    </p:spTree>
    <p:extLst>
      <p:ext uri="{BB962C8B-B14F-4D97-AF65-F5344CB8AC3E}">
        <p14:creationId xmlns:p14="http://schemas.microsoft.com/office/powerpoint/2010/main" val="29139446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0A94BF8-3960-35BB-F8D4-3B978F6326B3}"/>
              </a:ext>
            </a:extLst>
          </p:cNvPr>
          <p:cNvSpPr>
            <a:spLocks noGrp="1"/>
          </p:cNvSpPr>
          <p:nvPr>
            <p:ph type="title"/>
          </p:nvPr>
        </p:nvSpPr>
        <p:spPr>
          <a:xfrm>
            <a:off x="572493" y="238539"/>
            <a:ext cx="11018520" cy="1434415"/>
          </a:xfrm>
        </p:spPr>
        <p:txBody>
          <a:bodyPr anchor="b">
            <a:normAutofit/>
          </a:bodyPr>
          <a:lstStyle/>
          <a:p>
            <a:r>
              <a:rPr lang="en-US" sz="5400" dirty="0"/>
              <a:t>Neurodivergence &amp; Disability</a:t>
            </a:r>
          </a:p>
        </p:txBody>
      </p:sp>
      <p:sp>
        <p:nvSpPr>
          <p:cNvPr id="11"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7E3B1E9-A89D-786E-DAA2-C839A6DA997A}"/>
              </a:ext>
            </a:extLst>
          </p:cNvPr>
          <p:cNvSpPr>
            <a:spLocks noGrp="1"/>
          </p:cNvSpPr>
          <p:nvPr>
            <p:ph idx="1"/>
          </p:nvPr>
        </p:nvSpPr>
        <p:spPr>
          <a:xfrm>
            <a:off x="572493" y="2071316"/>
            <a:ext cx="6713552" cy="4119172"/>
          </a:xfrm>
        </p:spPr>
        <p:txBody>
          <a:bodyPr anchor="t">
            <a:normAutofit fontScale="92500" lnSpcReduction="20000"/>
          </a:bodyPr>
          <a:lstStyle/>
          <a:p>
            <a:r>
              <a:rPr lang="en-US" sz="1700" dirty="0"/>
              <a:t>neurodiversity = there are forms of cognitive difference which are salient to the way we work together, teach &amp; learn</a:t>
            </a:r>
          </a:p>
          <a:p>
            <a:r>
              <a:rPr lang="en-US" sz="1700" dirty="0"/>
              <a:t>These forms of difference are largely unacknowledged &amp; unaccommodated (incidence stats)</a:t>
            </a:r>
          </a:p>
          <a:p>
            <a:r>
              <a:rPr lang="en-US" sz="1700" dirty="0"/>
              <a:t>Best understood when we see cognition as </a:t>
            </a:r>
            <a:r>
              <a:rPr lang="en-US" sz="1700" i="1" u="sng" dirty="0"/>
              <a:t>embodied</a:t>
            </a:r>
          </a:p>
          <a:p>
            <a:r>
              <a:rPr lang="en-US" sz="1700" dirty="0"/>
              <a:t>We should differentiate between disabilities and cognitive difference (cf. *)</a:t>
            </a:r>
          </a:p>
          <a:p>
            <a:r>
              <a:rPr lang="en-US" sz="1700" dirty="0"/>
              <a:t>But disabilities can be consequences of unaccommodated difference, or friction-full accommodation (e.g. social anxiety, low mood, meltdowns)… </a:t>
            </a:r>
            <a:br>
              <a:rPr lang="en-US" sz="1700" dirty="0"/>
            </a:br>
            <a:r>
              <a:rPr lang="en-US" sz="1700" dirty="0"/>
              <a:t>this is called the “social model of disability”</a:t>
            </a:r>
          </a:p>
          <a:p>
            <a:r>
              <a:rPr lang="en-US" sz="1700" dirty="0"/>
              <a:t>Inasmuch as we control or concede to a given default, we may be an creator of disability</a:t>
            </a:r>
          </a:p>
          <a:p>
            <a:r>
              <a:rPr lang="en-US" sz="1700" dirty="0"/>
              <a:t>and the embodied experiences of these forms of disability can be quite severe (more in a moment on this)</a:t>
            </a:r>
          </a:p>
          <a:p>
            <a:endParaRPr lang="en-US" sz="1200" dirty="0"/>
          </a:p>
          <a:p>
            <a:pPr marL="0" indent="0">
              <a:buNone/>
            </a:pPr>
            <a:r>
              <a:rPr lang="en-US" sz="1200" dirty="0"/>
              <a:t>* It is helpful to establish disability and cognitive difference as separate categories because even if there isn't any meaningful difference between these in practice, we will ultimately confront disabilities as things to be abolished (e.g. a person will not be disabled when we extend and accept forms of work and collaboration which are complementary) whereas we should take cognitive difference as things to be foregrounded and celebrated, driving abiding changes to our working </a:t>
            </a:r>
            <a:r>
              <a:rPr lang="en-US" sz="1200" dirty="0" err="1"/>
              <a:t>behaviour</a:t>
            </a:r>
            <a:endParaRPr lang="en-US" sz="1200" dirty="0"/>
          </a:p>
        </p:txBody>
      </p:sp>
      <p:pic>
        <p:nvPicPr>
          <p:cNvPr id="4" name="Content Placeholder 4" descr="A picture containing text, screenshot, font, design&#10;&#10;Description automatically generated">
            <a:extLst>
              <a:ext uri="{FF2B5EF4-FFF2-40B4-BE49-F238E27FC236}">
                <a16:creationId xmlns:a16="http://schemas.microsoft.com/office/drawing/2014/main" id="{31615E15-A4D5-870E-3747-6FD01004FE7D}"/>
              </a:ext>
            </a:extLst>
          </p:cNvPr>
          <p:cNvPicPr>
            <a:picLocks noChangeAspect="1"/>
          </p:cNvPicPr>
          <p:nvPr/>
        </p:nvPicPr>
        <p:blipFill rotWithShape="1">
          <a:blip r:embed="rId2"/>
          <a:srcRect l="3264" r="528" b="-3"/>
          <a:stretch/>
        </p:blipFill>
        <p:spPr>
          <a:xfrm>
            <a:off x="7675658" y="2093976"/>
            <a:ext cx="3941064" cy="4096512"/>
          </a:xfrm>
          <a:prstGeom prst="rect">
            <a:avLst/>
          </a:prstGeom>
        </p:spPr>
      </p:pic>
    </p:spTree>
    <p:extLst>
      <p:ext uri="{BB962C8B-B14F-4D97-AF65-F5344CB8AC3E}">
        <p14:creationId xmlns:p14="http://schemas.microsoft.com/office/powerpoint/2010/main" val="31596273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0816-4FF9-F435-C3C9-400BF8E48ED4}"/>
              </a:ext>
            </a:extLst>
          </p:cNvPr>
          <p:cNvSpPr>
            <a:spLocks noGrp="1"/>
          </p:cNvSpPr>
          <p:nvPr>
            <p:ph type="title"/>
          </p:nvPr>
        </p:nvSpPr>
        <p:spPr/>
        <p:txBody>
          <a:bodyPr/>
          <a:lstStyle/>
          <a:p>
            <a:r>
              <a:rPr lang="en-US" dirty="0"/>
              <a:t>Incidence - Summary</a:t>
            </a:r>
          </a:p>
        </p:txBody>
      </p:sp>
      <p:sp>
        <p:nvSpPr>
          <p:cNvPr id="3" name="Content Placeholder 2">
            <a:extLst>
              <a:ext uri="{FF2B5EF4-FFF2-40B4-BE49-F238E27FC236}">
                <a16:creationId xmlns:a16="http://schemas.microsoft.com/office/drawing/2014/main" id="{F7BE419F-AFD6-0936-4785-4B625A5F9011}"/>
              </a:ext>
            </a:extLst>
          </p:cNvPr>
          <p:cNvSpPr>
            <a:spLocks noGrp="1"/>
          </p:cNvSpPr>
          <p:nvPr>
            <p:ph idx="1"/>
          </p:nvPr>
        </p:nvSpPr>
        <p:spPr/>
        <p:txBody>
          <a:bodyPr/>
          <a:lstStyle/>
          <a:p>
            <a:r>
              <a:rPr lang="en-GB" sz="1800" dirty="0">
                <a:effectLst/>
                <a:latin typeface="Times New Roman" panose="02020603050405020304" pitchFamily="18" charset="0"/>
                <a:ea typeface="Calibri" panose="020F0502020204030204" pitchFamily="34" charset="0"/>
              </a:rPr>
              <a:t>The prevalence of autism in the general population in the UK is generally understood to be at a minimum, between 1-3%, for ADHD, dyslexia, dyspraxia predictions of prevalence range 5-17%, add in OCD, low mood, schizophrenia, and co-occurrence and we end up with at least 20-30% of general population</a:t>
            </a:r>
          </a:p>
          <a:p>
            <a:r>
              <a:rPr lang="en-GB" sz="1800" dirty="0">
                <a:effectLst/>
                <a:latin typeface="Times New Roman" panose="02020603050405020304" pitchFamily="18" charset="0"/>
                <a:ea typeface="Calibri" panose="020F0502020204030204" pitchFamily="34" charset="0"/>
              </a:rPr>
              <a:t>Taking autism as an example: if we assume that the prevalence of autism is around 1.7%, this is "about the same as the percentage of people with red hair, the percentage of people with green eyes, and slightly higher than the percentage of people with borderline personality disorder” (BPD) (quoted from Tara Vance)</a:t>
            </a:r>
          </a:p>
          <a:p>
            <a:r>
              <a:rPr lang="en-GB" sz="1800" dirty="0">
                <a:effectLst/>
                <a:latin typeface="Times New Roman" panose="02020603050405020304" pitchFamily="18" charset="0"/>
                <a:ea typeface="Calibri" panose="020F0502020204030204" pitchFamily="34" charset="0"/>
              </a:rPr>
              <a:t>This means that at the University of Birmingham, it is quite likely that of the ~7,000 staff, more than 140 persons are autistic, and similarly, among our more than 30,000 students, at least 600 are autistic persons. That makes us a community here of nearly 1000 strong. </a:t>
            </a:r>
          </a:p>
          <a:p>
            <a:r>
              <a:rPr lang="en-GB" sz="1800" dirty="0">
                <a:effectLst/>
                <a:latin typeface="Times New Roman" panose="02020603050405020304" pitchFamily="18" charset="0"/>
                <a:ea typeface="Calibri" panose="020F0502020204030204" pitchFamily="34" charset="0"/>
              </a:rPr>
              <a:t>NHS provision around autism diagnosis in the UK relies on outdated instruments which are known to under-diagnose a range of different types of demographics and autism presentations.</a:t>
            </a:r>
            <a:r>
              <a:rPr lang="en-GB" sz="1200" dirty="0">
                <a:effectLst/>
              </a:rPr>
              <a:t> </a:t>
            </a:r>
            <a:r>
              <a:rPr lang="en-GB" sz="1800" dirty="0">
                <a:effectLst/>
                <a:latin typeface="Times New Roman" panose="02020603050405020304" pitchFamily="18" charset="0"/>
                <a:ea typeface="Calibri" panose="020F0502020204030204" pitchFamily="34" charset="0"/>
              </a:rPr>
              <a:t>It is worth noting that research into autism prevalence continues to tick upwards, as researchers overcome biases against autistic women and people of colour, and it is not unusual to find studies which suggest that prevalence may be closer to 5% or more.</a:t>
            </a:r>
            <a:endParaRPr lang="en-US" dirty="0"/>
          </a:p>
        </p:txBody>
      </p:sp>
    </p:spTree>
    <p:extLst>
      <p:ext uri="{BB962C8B-B14F-4D97-AF65-F5344CB8AC3E}">
        <p14:creationId xmlns:p14="http://schemas.microsoft.com/office/powerpoint/2010/main" val="31125227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0816-4FF9-F435-C3C9-400BF8E48ED4}"/>
              </a:ext>
            </a:extLst>
          </p:cNvPr>
          <p:cNvSpPr>
            <a:spLocks noGrp="1"/>
          </p:cNvSpPr>
          <p:nvPr>
            <p:ph type="title"/>
          </p:nvPr>
        </p:nvSpPr>
        <p:spPr>
          <a:xfrm>
            <a:off x="1136397" y="502021"/>
            <a:ext cx="6757301" cy="1642969"/>
          </a:xfrm>
        </p:spPr>
        <p:txBody>
          <a:bodyPr anchor="b">
            <a:normAutofit fontScale="90000"/>
          </a:bodyPr>
          <a:lstStyle/>
          <a:p>
            <a:r>
              <a:rPr lang="en-US" sz="4000" dirty="0"/>
              <a:t>Incidence and Reporting</a:t>
            </a:r>
            <a:br>
              <a:rPr lang="en-US" sz="4000" dirty="0"/>
            </a:br>
            <a:r>
              <a:rPr lang="en-GB" sz="2700" dirty="0">
                <a:effectLst/>
                <a:latin typeface="Times New Roman" panose="02020603050405020304" pitchFamily="18" charset="0"/>
                <a:ea typeface="Calibri" panose="020F0502020204030204" pitchFamily="34" charset="0"/>
              </a:rPr>
              <a:t>Mental health condition, such as </a:t>
            </a:r>
            <a:br>
              <a:rPr lang="en-GB" sz="2700" dirty="0">
                <a:effectLst/>
                <a:latin typeface="Times New Roman" panose="02020603050405020304" pitchFamily="18" charset="0"/>
                <a:ea typeface="Calibri" panose="020F0502020204030204" pitchFamily="34" charset="0"/>
              </a:rPr>
            </a:br>
            <a:r>
              <a:rPr lang="en-GB" sz="2700" dirty="0">
                <a:effectLst/>
                <a:latin typeface="Times New Roman" panose="02020603050405020304" pitchFamily="18" charset="0"/>
                <a:ea typeface="Calibri" panose="020F0502020204030204" pitchFamily="34" charset="0"/>
              </a:rPr>
              <a:t>depression, schizophrenia or anxiety </a:t>
            </a:r>
            <a:br>
              <a:rPr lang="en-GB" sz="2700" dirty="0">
                <a:effectLst/>
                <a:latin typeface="Times New Roman" panose="02020603050405020304" pitchFamily="18" charset="0"/>
                <a:ea typeface="Calibri" panose="020F0502020204030204" pitchFamily="34" charset="0"/>
              </a:rPr>
            </a:br>
            <a:r>
              <a:rPr lang="en-GB" sz="2700" dirty="0">
                <a:effectLst/>
                <a:latin typeface="Times New Roman" panose="02020603050405020304" pitchFamily="18" charset="0"/>
                <a:ea typeface="Calibri" panose="020F0502020204030204" pitchFamily="34" charset="0"/>
              </a:rPr>
              <a:t>disorder </a:t>
            </a:r>
            <a:endParaRPr lang="en-US" sz="2700" dirty="0"/>
          </a:p>
        </p:txBody>
      </p:sp>
      <p:sp>
        <p:nvSpPr>
          <p:cNvPr id="3" name="Content Placeholder 2">
            <a:extLst>
              <a:ext uri="{FF2B5EF4-FFF2-40B4-BE49-F238E27FC236}">
                <a16:creationId xmlns:a16="http://schemas.microsoft.com/office/drawing/2014/main" id="{F7BE419F-AFD6-0936-4785-4B625A5F9011}"/>
              </a:ext>
            </a:extLst>
          </p:cNvPr>
          <p:cNvSpPr>
            <a:spLocks noGrp="1"/>
          </p:cNvSpPr>
          <p:nvPr>
            <p:ph idx="1"/>
          </p:nvPr>
        </p:nvSpPr>
        <p:spPr>
          <a:xfrm>
            <a:off x="1136397" y="2418408"/>
            <a:ext cx="4959603" cy="3522569"/>
          </a:xfrm>
        </p:spPr>
        <p:txBody>
          <a:bodyPr anchor="t">
            <a:normAutofit/>
          </a:bodyPr>
          <a:lstStyle/>
          <a:p>
            <a:pPr marL="0" indent="0">
              <a:buNone/>
            </a:pPr>
            <a:r>
              <a:rPr lang="en-GB" sz="1800" dirty="0">
                <a:effectLst/>
                <a:latin typeface="Times New Roman" panose="02020603050405020304" pitchFamily="18" charset="0"/>
                <a:ea typeface="Calibri" panose="020F0502020204030204" pitchFamily="34" charset="0"/>
              </a:rPr>
              <a:t>General overall prevalence 15-30%. Across the sector: 300,595 students (2021/22 academic year) – (UOB = 32,995). </a:t>
            </a:r>
            <a:r>
              <a:rPr lang="en-GB" sz="1800" dirty="0">
                <a:latin typeface="Times New Roman" panose="02020603050405020304" pitchFamily="18" charset="0"/>
                <a:ea typeface="Calibri" panose="020F0502020204030204" pitchFamily="34" charset="0"/>
              </a:rPr>
              <a:t>All HEIs average </a:t>
            </a:r>
            <a:r>
              <a:rPr lang="en-GB" sz="1800" dirty="0">
                <a:effectLst/>
                <a:latin typeface="Times New Roman" panose="02020603050405020304" pitchFamily="18" charset="0"/>
                <a:ea typeface="Calibri" panose="020F0502020204030204" pitchFamily="34" charset="0"/>
              </a:rPr>
              <a:t>6.06% overall</a:t>
            </a:r>
          </a:p>
          <a:p>
            <a:pPr marL="0" indent="0">
              <a:buNone/>
            </a:pPr>
            <a:r>
              <a:rPr lang="en-GB" sz="1800" dirty="0">
                <a:effectLst/>
                <a:latin typeface="Times New Roman" panose="02020603050405020304" pitchFamily="18" charset="0"/>
                <a:ea typeface="Calibri" panose="020F0502020204030204" pitchFamily="34" charset="0"/>
              </a:rPr>
              <a:t>UOB = 4.7%</a:t>
            </a:r>
          </a:p>
          <a:p>
            <a:r>
              <a:rPr lang="en-GB" sz="1800" dirty="0">
                <a:effectLst/>
                <a:latin typeface="Times New Roman" panose="02020603050405020304" pitchFamily="18" charset="0"/>
                <a:ea typeface="Calibri" panose="020F0502020204030204" pitchFamily="34" charset="0"/>
              </a:rPr>
              <a:t>8.53% of female students (9.46% all HEIs)</a:t>
            </a:r>
          </a:p>
          <a:p>
            <a:r>
              <a:rPr lang="en-GB" sz="1800" dirty="0">
                <a:effectLst/>
                <a:latin typeface="Times New Roman" panose="02020603050405020304" pitchFamily="18" charset="0"/>
                <a:ea typeface="Calibri" panose="020F0502020204030204" pitchFamily="34" charset="0"/>
              </a:rPr>
              <a:t>3.78% of Asian students</a:t>
            </a:r>
          </a:p>
          <a:p>
            <a:r>
              <a:rPr lang="en-GB" sz="1800" dirty="0">
                <a:effectLst/>
                <a:latin typeface="Times New Roman" panose="02020603050405020304" pitchFamily="18" charset="0"/>
                <a:ea typeface="Calibri" panose="020F0502020204030204" pitchFamily="34" charset="0"/>
              </a:rPr>
              <a:t>4.22% of Black students</a:t>
            </a:r>
          </a:p>
          <a:p>
            <a:r>
              <a:rPr lang="en-GB" sz="1800" dirty="0">
                <a:effectLst/>
                <a:latin typeface="Times New Roman" panose="02020603050405020304" pitchFamily="18" charset="0"/>
                <a:ea typeface="Calibri" panose="020F0502020204030204" pitchFamily="34" charset="0"/>
              </a:rPr>
              <a:t>7.63% of “mixed” students</a:t>
            </a:r>
          </a:p>
        </p:txBody>
      </p:sp>
      <p:graphicFrame>
        <p:nvGraphicFramePr>
          <p:cNvPr id="4" name="Chart 3">
            <a:extLst>
              <a:ext uri="{FF2B5EF4-FFF2-40B4-BE49-F238E27FC236}">
                <a16:creationId xmlns:a16="http://schemas.microsoft.com/office/drawing/2014/main" id="{8178CC06-0617-7F8B-D908-D0BA1C4E8F16}"/>
              </a:ext>
            </a:extLst>
          </p:cNvPr>
          <p:cNvGraphicFramePr>
            <a:graphicFrameLocks/>
          </p:cNvGraphicFramePr>
          <p:nvPr/>
        </p:nvGraphicFramePr>
        <p:xfrm>
          <a:off x="6512442" y="1460500"/>
          <a:ext cx="5201023" cy="4494625"/>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CF28FCB0-C9E2-0E2C-9292-A34B9A8A9C5F}"/>
              </a:ext>
            </a:extLst>
          </p:cNvPr>
          <p:cNvGraphicFramePr>
            <a:graphicFrameLocks/>
          </p:cNvGraphicFramePr>
          <p:nvPr>
            <p:extLst>
              <p:ext uri="{D42A27DB-BD31-4B8C-83A1-F6EECF244321}">
                <p14:modId xmlns:p14="http://schemas.microsoft.com/office/powerpoint/2010/main" val="2449396593"/>
              </p:ext>
            </p:extLst>
          </p:nvPr>
        </p:nvGraphicFramePr>
        <p:xfrm>
          <a:off x="6921500" y="1232452"/>
          <a:ext cx="4572000" cy="3898348"/>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E152DCF1-488F-62DA-95F6-1D695FADB90C}"/>
              </a:ext>
            </a:extLst>
          </p:cNvPr>
          <p:cNvSpPr/>
          <p:nvPr/>
        </p:nvSpPr>
        <p:spPr>
          <a:xfrm>
            <a:off x="9524999" y="1736035"/>
            <a:ext cx="1335833" cy="3108108"/>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29292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0816-4FF9-F435-C3C9-400BF8E48ED4}"/>
              </a:ext>
            </a:extLst>
          </p:cNvPr>
          <p:cNvSpPr>
            <a:spLocks noGrp="1"/>
          </p:cNvSpPr>
          <p:nvPr>
            <p:ph type="title"/>
          </p:nvPr>
        </p:nvSpPr>
        <p:spPr>
          <a:xfrm>
            <a:off x="1136397" y="502021"/>
            <a:ext cx="5992191" cy="1642969"/>
          </a:xfrm>
        </p:spPr>
        <p:txBody>
          <a:bodyPr anchor="b">
            <a:normAutofit/>
          </a:bodyPr>
          <a:lstStyle/>
          <a:p>
            <a:r>
              <a:rPr lang="en-US" sz="4000" dirty="0"/>
              <a:t>Incidence and Reporting</a:t>
            </a:r>
            <a:br>
              <a:rPr lang="en-US" sz="4000" dirty="0"/>
            </a:br>
            <a:r>
              <a:rPr lang="en-US" sz="2700" dirty="0"/>
              <a:t>Specific learning difficulty such as dyslexia, dyspraxia or AD(H)D</a:t>
            </a:r>
          </a:p>
        </p:txBody>
      </p:sp>
      <p:sp>
        <p:nvSpPr>
          <p:cNvPr id="3" name="Content Placeholder 2">
            <a:extLst>
              <a:ext uri="{FF2B5EF4-FFF2-40B4-BE49-F238E27FC236}">
                <a16:creationId xmlns:a16="http://schemas.microsoft.com/office/drawing/2014/main" id="{F7BE419F-AFD6-0936-4785-4B625A5F9011}"/>
              </a:ext>
            </a:extLst>
          </p:cNvPr>
          <p:cNvSpPr>
            <a:spLocks noGrp="1"/>
          </p:cNvSpPr>
          <p:nvPr>
            <p:ph idx="1"/>
          </p:nvPr>
        </p:nvSpPr>
        <p:spPr>
          <a:xfrm>
            <a:off x="1136397" y="2418408"/>
            <a:ext cx="4959603" cy="3522569"/>
          </a:xfrm>
        </p:spPr>
        <p:txBody>
          <a:bodyPr anchor="t">
            <a:normAutofit/>
          </a:bodyPr>
          <a:lstStyle/>
          <a:p>
            <a:pPr marL="0" indent="0">
              <a:buNone/>
            </a:pPr>
            <a:r>
              <a:rPr lang="en-GB" sz="1800" dirty="0">
                <a:latin typeface="Times New Roman" panose="02020603050405020304" pitchFamily="18" charset="0"/>
                <a:ea typeface="Calibri" panose="020F0502020204030204" pitchFamily="34" charset="0"/>
              </a:rPr>
              <a:t>General ADHD prevalence among young people = 5–11% (Frances et al 2022), general dyslexia prevalence = 5% - 17.5%, All HEIs average: </a:t>
            </a:r>
            <a:r>
              <a:rPr lang="en-GB" sz="1800" dirty="0">
                <a:effectLst/>
                <a:latin typeface="Times New Roman" panose="02020603050405020304" pitchFamily="18" charset="0"/>
                <a:ea typeface="Calibri" panose="020F0502020204030204" pitchFamily="34" charset="0"/>
              </a:rPr>
              <a:t>5.72%</a:t>
            </a:r>
            <a:r>
              <a:rPr lang="en-GB" sz="1800" dirty="0">
                <a:latin typeface="Times New Roman" panose="02020603050405020304" pitchFamily="18" charset="0"/>
                <a:ea typeface="Calibri" panose="020F0502020204030204" pitchFamily="34" charset="0"/>
              </a:rPr>
              <a:t> overall.</a:t>
            </a:r>
          </a:p>
          <a:p>
            <a:pPr marL="0" indent="0">
              <a:buNone/>
            </a:pPr>
            <a:r>
              <a:rPr lang="en-GB" sz="1800" dirty="0">
                <a:latin typeface="Times New Roman" panose="02020603050405020304" pitchFamily="18" charset="0"/>
                <a:ea typeface="Calibri" panose="020F0502020204030204" pitchFamily="34" charset="0"/>
              </a:rPr>
              <a:t>UOB = 3.5%</a:t>
            </a:r>
          </a:p>
          <a:p>
            <a:r>
              <a:rPr lang="en-GB" sz="1800" dirty="0">
                <a:latin typeface="Times New Roman" panose="02020603050405020304" pitchFamily="18" charset="0"/>
                <a:ea typeface="Calibri" panose="020F0502020204030204" pitchFamily="34" charset="0"/>
              </a:rPr>
              <a:t>4.50% of female students (6.90% all HEI)</a:t>
            </a:r>
          </a:p>
          <a:p>
            <a:r>
              <a:rPr lang="en-GB" sz="1800" dirty="0">
                <a:latin typeface="Times New Roman" panose="02020603050405020304" pitchFamily="18" charset="0"/>
                <a:ea typeface="Calibri" panose="020F0502020204030204" pitchFamily="34" charset="0"/>
              </a:rPr>
              <a:t>1.79% of Asian students</a:t>
            </a:r>
          </a:p>
          <a:p>
            <a:r>
              <a:rPr lang="en-GB" sz="1800" dirty="0">
                <a:latin typeface="Times New Roman" panose="02020603050405020304" pitchFamily="18" charset="0"/>
                <a:ea typeface="Calibri" panose="020F0502020204030204" pitchFamily="34" charset="0"/>
              </a:rPr>
              <a:t>2.41% of Black students</a:t>
            </a:r>
          </a:p>
          <a:p>
            <a:r>
              <a:rPr lang="en-GB" sz="1800" dirty="0">
                <a:latin typeface="Times New Roman" panose="02020603050405020304" pitchFamily="18" charset="0"/>
                <a:ea typeface="Calibri" panose="020F0502020204030204" pitchFamily="34" charset="0"/>
              </a:rPr>
              <a:t>4.96% of “mixed” students</a:t>
            </a:r>
          </a:p>
        </p:txBody>
      </p:sp>
      <p:graphicFrame>
        <p:nvGraphicFramePr>
          <p:cNvPr id="4" name="Chart 3">
            <a:extLst>
              <a:ext uri="{FF2B5EF4-FFF2-40B4-BE49-F238E27FC236}">
                <a16:creationId xmlns:a16="http://schemas.microsoft.com/office/drawing/2014/main" id="{8178CC06-0617-7F8B-D908-D0BA1C4E8F16}"/>
              </a:ext>
            </a:extLst>
          </p:cNvPr>
          <p:cNvGraphicFramePr>
            <a:graphicFrameLocks/>
          </p:cNvGraphicFramePr>
          <p:nvPr/>
        </p:nvGraphicFramePr>
        <p:xfrm>
          <a:off x="6512442" y="489118"/>
          <a:ext cx="5201023" cy="54660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Chart 5">
            <a:extLst>
              <a:ext uri="{FF2B5EF4-FFF2-40B4-BE49-F238E27FC236}">
                <a16:creationId xmlns:a16="http://schemas.microsoft.com/office/drawing/2014/main" id="{97891EE4-EC94-0B7D-ABAE-D6AFF18143E9}"/>
              </a:ext>
            </a:extLst>
          </p:cNvPr>
          <p:cNvGraphicFramePr>
            <a:graphicFrameLocks/>
          </p:cNvGraphicFramePr>
          <p:nvPr/>
        </p:nvGraphicFramePr>
        <p:xfrm>
          <a:off x="6363478" y="902875"/>
          <a:ext cx="5664497" cy="503810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8432692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AE0816-4FF9-F435-C3C9-400BF8E48ED4}"/>
              </a:ext>
            </a:extLst>
          </p:cNvPr>
          <p:cNvSpPr>
            <a:spLocks noGrp="1"/>
          </p:cNvSpPr>
          <p:nvPr>
            <p:ph type="title"/>
          </p:nvPr>
        </p:nvSpPr>
        <p:spPr>
          <a:xfrm>
            <a:off x="1136397" y="502021"/>
            <a:ext cx="5297060" cy="1642969"/>
          </a:xfrm>
        </p:spPr>
        <p:txBody>
          <a:bodyPr anchor="b">
            <a:normAutofit/>
          </a:bodyPr>
          <a:lstStyle/>
          <a:p>
            <a:r>
              <a:rPr lang="en-US" sz="4000" dirty="0"/>
              <a:t>Incidence and Reporting</a:t>
            </a:r>
            <a:br>
              <a:rPr lang="en-US" sz="4000" dirty="0"/>
            </a:br>
            <a:r>
              <a:rPr lang="en-US" sz="2700" dirty="0"/>
              <a:t>Social/communication impairment such as … autistic spectrum disorder</a:t>
            </a:r>
          </a:p>
        </p:txBody>
      </p:sp>
      <p:sp>
        <p:nvSpPr>
          <p:cNvPr id="3" name="Content Placeholder 2">
            <a:extLst>
              <a:ext uri="{FF2B5EF4-FFF2-40B4-BE49-F238E27FC236}">
                <a16:creationId xmlns:a16="http://schemas.microsoft.com/office/drawing/2014/main" id="{F7BE419F-AFD6-0936-4785-4B625A5F9011}"/>
              </a:ext>
            </a:extLst>
          </p:cNvPr>
          <p:cNvSpPr>
            <a:spLocks noGrp="1"/>
          </p:cNvSpPr>
          <p:nvPr>
            <p:ph idx="1"/>
          </p:nvPr>
        </p:nvSpPr>
        <p:spPr>
          <a:xfrm>
            <a:off x="1136397" y="2418408"/>
            <a:ext cx="5201023" cy="3522569"/>
          </a:xfrm>
        </p:spPr>
        <p:txBody>
          <a:bodyPr anchor="t">
            <a:noAutofit/>
          </a:bodyPr>
          <a:lstStyle/>
          <a:p>
            <a:pPr marL="0" indent="0">
              <a:lnSpc>
                <a:spcPct val="100000"/>
              </a:lnSpc>
              <a:spcBef>
                <a:spcPts val="0"/>
              </a:spcBef>
              <a:buNone/>
            </a:pPr>
            <a:r>
              <a:rPr lang="en-GB" sz="1800" dirty="0">
                <a:effectLst/>
                <a:latin typeface="Times New Roman" panose="02020603050405020304" pitchFamily="18" charset="0"/>
                <a:ea typeface="Calibri" panose="020F0502020204030204" pitchFamily="34" charset="0"/>
              </a:rPr>
              <a:t>General prevalence = 2-5%, 0.74% across all UK HEI</a:t>
            </a:r>
          </a:p>
          <a:p>
            <a:pPr marL="0" indent="0">
              <a:lnSpc>
                <a:spcPct val="100000"/>
              </a:lnSpc>
              <a:spcBef>
                <a:spcPts val="0"/>
              </a:spcBef>
              <a:buNone/>
            </a:pPr>
            <a:endParaRPr lang="en-GB" sz="1800" dirty="0">
              <a:effectLst/>
              <a:latin typeface="Times New Roman" panose="02020603050405020304" pitchFamily="18" charset="0"/>
              <a:ea typeface="Calibri" panose="020F0502020204030204" pitchFamily="34" charset="0"/>
            </a:endParaRPr>
          </a:p>
          <a:p>
            <a:pPr marL="0" indent="0">
              <a:lnSpc>
                <a:spcPct val="100000"/>
              </a:lnSpc>
              <a:spcBef>
                <a:spcPts val="0"/>
              </a:spcBef>
              <a:buNone/>
            </a:pPr>
            <a:r>
              <a:rPr lang="en-GB" sz="1800" dirty="0">
                <a:effectLst/>
                <a:latin typeface="Times New Roman" panose="02020603050405020304" pitchFamily="18" charset="0"/>
                <a:ea typeface="Calibri" panose="020F0502020204030204" pitchFamily="34" charset="0"/>
              </a:rPr>
              <a:t>UOB = 0.5% overall</a:t>
            </a:r>
          </a:p>
          <a:p>
            <a:pPr>
              <a:lnSpc>
                <a:spcPct val="100000"/>
              </a:lnSpc>
              <a:spcBef>
                <a:spcPts val="0"/>
              </a:spcBef>
            </a:pPr>
            <a:r>
              <a:rPr lang="en-GB" sz="1800" dirty="0">
                <a:effectLst/>
                <a:latin typeface="Times New Roman" panose="02020603050405020304" pitchFamily="18" charset="0"/>
                <a:ea typeface="Calibri" panose="020F0502020204030204" pitchFamily="34" charset="0"/>
              </a:rPr>
              <a:t>0.27% of female students (0.40% All HEIs)</a:t>
            </a:r>
            <a:endParaRPr lang="en-GB" sz="1800" dirty="0">
              <a:latin typeface="Times New Roman" panose="02020603050405020304" pitchFamily="18" charset="0"/>
              <a:ea typeface="Calibri" panose="020F0502020204030204" pitchFamily="34" charset="0"/>
            </a:endParaRPr>
          </a:p>
          <a:p>
            <a:pPr>
              <a:lnSpc>
                <a:spcPct val="100000"/>
              </a:lnSpc>
              <a:spcBef>
                <a:spcPts val="0"/>
              </a:spcBef>
            </a:pPr>
            <a:r>
              <a:rPr lang="en-GB" sz="1800" dirty="0">
                <a:effectLst/>
                <a:latin typeface="Times New Roman" panose="02020603050405020304" pitchFamily="18" charset="0"/>
                <a:ea typeface="Calibri" panose="020F0502020204030204" pitchFamily="34" charset="0"/>
              </a:rPr>
              <a:t>3.24% of “other”</a:t>
            </a:r>
          </a:p>
          <a:p>
            <a:pPr>
              <a:lnSpc>
                <a:spcPct val="100000"/>
              </a:lnSpc>
              <a:spcBef>
                <a:spcPts val="0"/>
              </a:spcBef>
            </a:pPr>
            <a:r>
              <a:rPr lang="en-GB" sz="1800" dirty="0">
                <a:effectLst/>
                <a:latin typeface="Times New Roman" panose="02020603050405020304" pitchFamily="18" charset="0"/>
                <a:ea typeface="Calibri" panose="020F0502020204030204" pitchFamily="34" charset="0"/>
              </a:rPr>
              <a:t>0.20% of Asian students</a:t>
            </a:r>
            <a:endParaRPr lang="en-GB" sz="1800" dirty="0">
              <a:latin typeface="Times New Roman" panose="02020603050405020304" pitchFamily="18" charset="0"/>
              <a:ea typeface="Calibri" panose="020F0502020204030204" pitchFamily="34" charset="0"/>
            </a:endParaRPr>
          </a:p>
          <a:p>
            <a:pPr>
              <a:lnSpc>
                <a:spcPct val="100000"/>
              </a:lnSpc>
              <a:spcBef>
                <a:spcPts val="0"/>
              </a:spcBef>
            </a:pPr>
            <a:r>
              <a:rPr lang="en-GB" sz="1800" dirty="0">
                <a:effectLst/>
                <a:latin typeface="Times New Roman" panose="02020603050405020304" pitchFamily="18" charset="0"/>
                <a:ea typeface="Calibri" panose="020F0502020204030204" pitchFamily="34" charset="0"/>
              </a:rPr>
              <a:t>0.30% of Black students</a:t>
            </a:r>
            <a:endParaRPr lang="en-GB" sz="1800" dirty="0">
              <a:latin typeface="Times New Roman" panose="02020603050405020304" pitchFamily="18" charset="0"/>
              <a:ea typeface="Calibri" panose="020F0502020204030204" pitchFamily="34" charset="0"/>
            </a:endParaRPr>
          </a:p>
          <a:p>
            <a:pPr>
              <a:lnSpc>
                <a:spcPct val="100000"/>
              </a:lnSpc>
              <a:spcBef>
                <a:spcPts val="0"/>
              </a:spcBef>
            </a:pPr>
            <a:r>
              <a:rPr lang="en-GB" sz="1800" dirty="0">
                <a:effectLst/>
                <a:latin typeface="Times New Roman" panose="02020603050405020304" pitchFamily="18" charset="0"/>
                <a:ea typeface="Calibri" panose="020F0502020204030204" pitchFamily="34" charset="0"/>
              </a:rPr>
              <a:t>1.15% of mixed students)</a:t>
            </a:r>
          </a:p>
          <a:p>
            <a:pPr>
              <a:lnSpc>
                <a:spcPct val="100000"/>
              </a:lnSpc>
              <a:spcBef>
                <a:spcPts val="0"/>
              </a:spcBef>
            </a:pPr>
            <a:r>
              <a:rPr lang="en-GB" sz="1800" i="1" dirty="0">
                <a:effectLst/>
                <a:latin typeface="Times New Roman" panose="02020603050405020304" pitchFamily="18" charset="0"/>
                <a:ea typeface="Calibri" panose="020F0502020204030204" pitchFamily="34" charset="0"/>
              </a:rPr>
              <a:t>Note HESA rounding +/- ~1%, general prevalence of ASC = 1-5%</a:t>
            </a:r>
          </a:p>
          <a:p>
            <a:pPr marL="0" indent="0">
              <a:lnSpc>
                <a:spcPct val="100000"/>
              </a:lnSpc>
              <a:spcBef>
                <a:spcPts val="0"/>
              </a:spcBef>
              <a:buNone/>
            </a:pPr>
            <a:endParaRPr lang="en-GB" sz="1800" dirty="0">
              <a:effectLst/>
              <a:latin typeface="Times New Roman" panose="02020603050405020304" pitchFamily="18" charset="0"/>
              <a:ea typeface="Calibri" panose="020F0502020204030204" pitchFamily="34" charset="0"/>
            </a:endParaRPr>
          </a:p>
          <a:p>
            <a:pPr>
              <a:lnSpc>
                <a:spcPct val="100000"/>
              </a:lnSpc>
              <a:spcBef>
                <a:spcPts val="0"/>
              </a:spcBef>
            </a:pPr>
            <a:endParaRPr lang="en-US" sz="1800" dirty="0"/>
          </a:p>
        </p:txBody>
      </p:sp>
      <p:graphicFrame>
        <p:nvGraphicFramePr>
          <p:cNvPr id="4" name="Chart 3">
            <a:extLst>
              <a:ext uri="{FF2B5EF4-FFF2-40B4-BE49-F238E27FC236}">
                <a16:creationId xmlns:a16="http://schemas.microsoft.com/office/drawing/2014/main" id="{8178CC06-0617-7F8B-D908-D0BA1C4E8F16}"/>
              </a:ext>
            </a:extLst>
          </p:cNvPr>
          <p:cNvGraphicFramePr>
            <a:graphicFrameLocks/>
          </p:cNvGraphicFramePr>
          <p:nvPr/>
        </p:nvGraphicFramePr>
        <p:xfrm>
          <a:off x="6512442" y="489118"/>
          <a:ext cx="5201023" cy="5466007"/>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5" name="Chart 4">
            <a:extLst>
              <a:ext uri="{FF2B5EF4-FFF2-40B4-BE49-F238E27FC236}">
                <a16:creationId xmlns:a16="http://schemas.microsoft.com/office/drawing/2014/main" id="{DA824C99-0C02-1CFF-9537-7318839F8945}"/>
              </a:ext>
            </a:extLst>
          </p:cNvPr>
          <p:cNvGraphicFramePr>
            <a:graphicFrameLocks/>
          </p:cNvGraphicFramePr>
          <p:nvPr/>
        </p:nvGraphicFramePr>
        <p:xfrm>
          <a:off x="6826953" y="709127"/>
          <a:ext cx="4572000" cy="4851917"/>
        </p:xfrm>
        <a:graphic>
          <a:graphicData uri="http://schemas.openxmlformats.org/drawingml/2006/chart">
            <c:chart xmlns:c="http://schemas.openxmlformats.org/drawingml/2006/chart" xmlns:r="http://schemas.openxmlformats.org/officeDocument/2006/relationships" r:id="rId3"/>
          </a:graphicData>
        </a:graphic>
      </p:graphicFrame>
      <p:sp>
        <p:nvSpPr>
          <p:cNvPr id="6" name="Rectangle 5">
            <a:extLst>
              <a:ext uri="{FF2B5EF4-FFF2-40B4-BE49-F238E27FC236}">
                <a16:creationId xmlns:a16="http://schemas.microsoft.com/office/drawing/2014/main" id="{5DCD6CFE-3484-29BF-DC44-147009B3B51B}"/>
              </a:ext>
            </a:extLst>
          </p:cNvPr>
          <p:cNvSpPr/>
          <p:nvPr/>
        </p:nvSpPr>
        <p:spPr>
          <a:xfrm>
            <a:off x="9581051" y="1156996"/>
            <a:ext cx="1250302" cy="4124132"/>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2538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AE61-87AC-29AA-6B13-2D536A6DA29F}"/>
              </a:ext>
            </a:extLst>
          </p:cNvPr>
          <p:cNvSpPr>
            <a:spLocks noGrp="1"/>
          </p:cNvSpPr>
          <p:nvPr>
            <p:ph type="title"/>
          </p:nvPr>
        </p:nvSpPr>
        <p:spPr/>
        <p:txBody>
          <a:bodyPr/>
          <a:lstStyle/>
          <a:p>
            <a:r>
              <a:rPr lang="en-US" dirty="0"/>
              <a:t>What does neurodivergence look like?</a:t>
            </a:r>
          </a:p>
        </p:txBody>
      </p:sp>
      <p:sp>
        <p:nvSpPr>
          <p:cNvPr id="3" name="Content Placeholder 2">
            <a:extLst>
              <a:ext uri="{FF2B5EF4-FFF2-40B4-BE49-F238E27FC236}">
                <a16:creationId xmlns:a16="http://schemas.microsoft.com/office/drawing/2014/main" id="{EA8CF788-156E-A1D0-2875-BBA10AE2094F}"/>
              </a:ext>
            </a:extLst>
          </p:cNvPr>
          <p:cNvSpPr>
            <a:spLocks noGrp="1"/>
          </p:cNvSpPr>
          <p:nvPr>
            <p:ph idx="1"/>
          </p:nvPr>
        </p:nvSpPr>
        <p:spPr/>
        <p:txBody>
          <a:bodyPr>
            <a:normAutofit fontScale="62500" lnSpcReduction="20000"/>
          </a:bodyPr>
          <a:lstStyle/>
          <a:p>
            <a:pPr marL="0" indent="0">
              <a:buNone/>
            </a:pPr>
            <a:r>
              <a:rPr lang="en-US" dirty="0"/>
              <a:t>Most of the time, it doesn’t look like anything!</a:t>
            </a:r>
          </a:p>
          <a:p>
            <a:r>
              <a:rPr lang="en-US" dirty="0"/>
              <a:t>Neurodivergence can often be an invisible disability through “masking” and lack of awareness.</a:t>
            </a:r>
          </a:p>
          <a:p>
            <a:r>
              <a:rPr lang="en-US" dirty="0"/>
              <a:t>Struggles by persons are often more invisible because we can become habituated to finding our own supports and do not find it surprising when we experience impacts in the form of anxiety, depression, reduced executive function, physical illness, etc.</a:t>
            </a:r>
          </a:p>
          <a:p>
            <a:r>
              <a:rPr lang="en-US" dirty="0"/>
              <a:t>Underreporting is a major issue, assessments are inaccessible, and assuming a disability identity is major (often traumatic) work.</a:t>
            </a:r>
          </a:p>
          <a:p>
            <a:r>
              <a:rPr lang="en-US" dirty="0"/>
              <a:t>Suffering in silence has consequences (statistics re: autistic persons): </a:t>
            </a:r>
          </a:p>
          <a:p>
            <a:pPr lvl="1"/>
            <a:r>
              <a:rPr lang="en-US" dirty="0"/>
              <a:t>2.5x incidence of anxiety disorders (Nimmo-Smith, 2020)</a:t>
            </a:r>
          </a:p>
          <a:p>
            <a:pPr lvl="1"/>
            <a:r>
              <a:rPr lang="en-US" dirty="0"/>
              <a:t>Significant co-occurrence of complex PTSD</a:t>
            </a:r>
          </a:p>
          <a:p>
            <a:pPr lvl="1"/>
            <a:r>
              <a:rPr lang="en-US" dirty="0"/>
              <a:t>“prevalence of suicide attempts in ASD was estimated to be 7 to 47%, and suicidal ideation was 72%” (Hedley et al, 2018)</a:t>
            </a:r>
          </a:p>
          <a:p>
            <a:pPr lvl="1"/>
            <a:r>
              <a:rPr lang="en-US" dirty="0"/>
              <a:t>life expectancy for autistic persons is lower than average - one study (Smith, 2019) of a USA cohort has this at 39 years old, without significant influence from sex / intellectual disability</a:t>
            </a:r>
          </a:p>
          <a:p>
            <a:pPr lvl="1"/>
            <a:r>
              <a:rPr lang="en-US" dirty="0"/>
              <a:t>measurable disparities in healthcare access, and barriers to access of assessment and support are gendered and racialized</a:t>
            </a:r>
          </a:p>
          <a:p>
            <a:pPr marL="0" indent="0">
              <a:buNone/>
            </a:pPr>
            <a:r>
              <a:rPr lang="en-US" i="1" dirty="0"/>
              <a:t>“The journey to developing a disability identity can be complex and lengthy, and many mean that those who do not have a strong autistic identity are discouraged from requesting the adjustments they require.”</a:t>
            </a:r>
            <a:r>
              <a:rPr lang="en-US" dirty="0"/>
              <a:t> (Davies et al, 2022)</a:t>
            </a:r>
          </a:p>
        </p:txBody>
      </p:sp>
    </p:spTree>
    <p:extLst>
      <p:ext uri="{BB962C8B-B14F-4D97-AF65-F5344CB8AC3E}">
        <p14:creationId xmlns:p14="http://schemas.microsoft.com/office/powerpoint/2010/main" val="1831630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0AE61-87AC-29AA-6B13-2D536A6DA29F}"/>
              </a:ext>
            </a:extLst>
          </p:cNvPr>
          <p:cNvSpPr>
            <a:spLocks noGrp="1"/>
          </p:cNvSpPr>
          <p:nvPr>
            <p:ph type="title"/>
          </p:nvPr>
        </p:nvSpPr>
        <p:spPr/>
        <p:txBody>
          <a:bodyPr/>
          <a:lstStyle/>
          <a:p>
            <a:r>
              <a:rPr lang="en-US" dirty="0"/>
              <a:t>What does neurodiversity look like for students?</a:t>
            </a:r>
          </a:p>
        </p:txBody>
      </p:sp>
      <p:sp>
        <p:nvSpPr>
          <p:cNvPr id="3" name="Content Placeholder 2">
            <a:extLst>
              <a:ext uri="{FF2B5EF4-FFF2-40B4-BE49-F238E27FC236}">
                <a16:creationId xmlns:a16="http://schemas.microsoft.com/office/drawing/2014/main" id="{EA8CF788-156E-A1D0-2875-BBA10AE2094F}"/>
              </a:ext>
            </a:extLst>
          </p:cNvPr>
          <p:cNvSpPr>
            <a:spLocks noGrp="1"/>
          </p:cNvSpPr>
          <p:nvPr>
            <p:ph idx="1"/>
          </p:nvPr>
        </p:nvSpPr>
        <p:spPr/>
        <p:txBody>
          <a:bodyPr>
            <a:normAutofit/>
          </a:bodyPr>
          <a:lstStyle/>
          <a:p>
            <a:pPr marL="0" indent="0">
              <a:buNone/>
            </a:pPr>
            <a:r>
              <a:rPr lang="en-US" dirty="0"/>
              <a:t>Some features you may have noticed:</a:t>
            </a:r>
          </a:p>
          <a:p>
            <a:r>
              <a:rPr lang="en-US" dirty="0"/>
              <a:t>Access to speech</a:t>
            </a:r>
          </a:p>
          <a:p>
            <a:r>
              <a:rPr lang="en-US" dirty="0"/>
              <a:t>Differences in processing information and communicating (e.g. assessment prompts, lecture content, feedback)</a:t>
            </a:r>
          </a:p>
          <a:p>
            <a:r>
              <a:rPr lang="en-US" dirty="0"/>
              <a:t>Executive function</a:t>
            </a:r>
          </a:p>
          <a:p>
            <a:r>
              <a:rPr lang="en-US" dirty="0"/>
              <a:t>Sensory processing and integration</a:t>
            </a:r>
          </a:p>
          <a:p>
            <a:r>
              <a:rPr lang="en-US" dirty="0"/>
              <a:t>Co-occurring conditions (anxiety, low mood, OCD, CPTSD and sensory trauma)</a:t>
            </a:r>
          </a:p>
        </p:txBody>
      </p:sp>
    </p:spTree>
    <p:extLst>
      <p:ext uri="{BB962C8B-B14F-4D97-AF65-F5344CB8AC3E}">
        <p14:creationId xmlns:p14="http://schemas.microsoft.com/office/powerpoint/2010/main" val="17039949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4280</TotalTime>
  <Words>1835</Words>
  <Application>Microsoft Macintosh PowerPoint</Application>
  <PresentationFormat>Widescreen</PresentationFormat>
  <Paragraphs>101</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Calibri Light</vt:lpstr>
      <vt:lpstr>Helvetica</vt:lpstr>
      <vt:lpstr>Times New Roman</vt:lpstr>
      <vt:lpstr>Office Theme</vt:lpstr>
      <vt:lpstr>Neurodiversity, Learning and Support in Philosophy at the University of Birmingham</vt:lpstr>
      <vt:lpstr>Why am I speaking about this?</vt:lpstr>
      <vt:lpstr>Neurodivergence &amp; Disability</vt:lpstr>
      <vt:lpstr>Incidence - Summary</vt:lpstr>
      <vt:lpstr>Incidence and Reporting Mental health condition, such as  depression, schizophrenia or anxiety  disorder </vt:lpstr>
      <vt:lpstr>Incidence and Reporting Specific learning difficulty such as dyslexia, dyspraxia or AD(H)D</vt:lpstr>
      <vt:lpstr>Incidence and Reporting Social/communication impairment such as … autistic spectrum disorder</vt:lpstr>
      <vt:lpstr>What does neurodivergence look like?</vt:lpstr>
      <vt:lpstr>What does neurodiversity look like for students?</vt:lpstr>
      <vt:lpstr>What does neurodivergence feel like for students?</vt:lpstr>
      <vt:lpstr>Part 2: How can we respond?</vt:lpstr>
      <vt:lpstr>PowerPoint Presentation</vt:lpstr>
      <vt:lpstr>Neurodivergent semiotics</vt:lpstr>
      <vt:lpstr>Teaching to (neuro)diversity</vt:lpstr>
      <vt:lpstr>Grasping neuro-diversity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Neurodiversity, Learning and Support in Philosophy at the University of Birmingham</dc:title>
  <dc:creator>Jeremy Kidwell (Theology and Religion)</dc:creator>
  <cp:lastModifiedBy>Jeremy Kidwell (Theology and Religion)</cp:lastModifiedBy>
  <cp:revision>16</cp:revision>
  <dcterms:created xsi:type="dcterms:W3CDTF">2023-05-26T11:53:05Z</dcterms:created>
  <dcterms:modified xsi:type="dcterms:W3CDTF">2023-09-19T15:29:24Z</dcterms:modified>
</cp:coreProperties>
</file>