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B5DB4B-6362-47D8-8BFD-D59AE46C6CA1}"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143446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B5DB4B-6362-47D8-8BFD-D59AE46C6CA1}"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200298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B5DB4B-6362-47D8-8BFD-D59AE46C6CA1}"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322558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B5DB4B-6362-47D8-8BFD-D59AE46C6CA1}"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365196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B5DB4B-6362-47D8-8BFD-D59AE46C6CA1}"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255578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B5DB4B-6362-47D8-8BFD-D59AE46C6CA1}"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72922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B5DB4B-6362-47D8-8BFD-D59AE46C6CA1}" type="datetimeFigureOut">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34564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B5DB4B-6362-47D8-8BFD-D59AE46C6CA1}" type="datetimeFigureOut">
              <a:rPr lang="en-US" smtClean="0"/>
              <a:t>4/29/2016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245939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5DB4B-6362-47D8-8BFD-D59AE46C6CA1}" type="datetimeFigureOut">
              <a:rPr lang="en-US" smtClean="0"/>
              <a:t>4/29/2016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412268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B5DB4B-6362-47D8-8BFD-D59AE46C6CA1}"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354531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B5DB4B-6362-47D8-8BFD-D59AE46C6CA1}"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1D305-37DD-4FC6-B22A-E63BCC32CFF6}" type="slidenum">
              <a:rPr lang="en-US" smtClean="0"/>
              <a:t>‹#›</a:t>
            </a:fld>
            <a:endParaRPr lang="en-US"/>
          </a:p>
        </p:txBody>
      </p:sp>
    </p:spTree>
    <p:extLst>
      <p:ext uri="{BB962C8B-B14F-4D97-AF65-F5344CB8AC3E}">
        <p14:creationId xmlns:p14="http://schemas.microsoft.com/office/powerpoint/2010/main" val="306334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5DB4B-6362-47D8-8BFD-D59AE46C6CA1}" type="datetimeFigureOut">
              <a:rPr lang="en-US" smtClean="0"/>
              <a:t>4/29/2016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1D305-37DD-4FC6-B22A-E63BCC32CFF6}" type="slidenum">
              <a:rPr lang="en-US" smtClean="0"/>
              <a:t>‹#›</a:t>
            </a:fld>
            <a:endParaRPr lang="en-US"/>
          </a:p>
        </p:txBody>
      </p:sp>
    </p:spTree>
    <p:extLst>
      <p:ext uri="{BB962C8B-B14F-4D97-AF65-F5344CB8AC3E}">
        <p14:creationId xmlns:p14="http://schemas.microsoft.com/office/powerpoint/2010/main" val="130758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271" y="315963"/>
            <a:ext cx="2426110" cy="863907"/>
          </a:xfrm>
        </p:spPr>
        <p:txBody>
          <a:bodyPr/>
          <a:lstStyle/>
          <a:p>
            <a:r>
              <a:rPr lang="en-US" dirty="0"/>
              <a:t>Class tree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368" y="0"/>
            <a:ext cx="9458632" cy="6858000"/>
          </a:xfrm>
        </p:spPr>
      </p:pic>
    </p:spTree>
    <p:extLst>
      <p:ext uri="{BB962C8B-B14F-4D97-AF65-F5344CB8AC3E}">
        <p14:creationId xmlns:p14="http://schemas.microsoft.com/office/powerpoint/2010/main" val="384220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Simulator (Client)</a:t>
            </a:r>
          </a:p>
        </p:txBody>
      </p:sp>
      <p:sp>
        <p:nvSpPr>
          <p:cNvPr id="3" name="Content Placeholder 2"/>
          <p:cNvSpPr>
            <a:spLocks noGrp="1"/>
          </p:cNvSpPr>
          <p:nvPr>
            <p:ph idx="1"/>
          </p:nvPr>
        </p:nvSpPr>
        <p:spPr>
          <a:xfrm>
            <a:off x="1" y="1514168"/>
            <a:ext cx="12192000" cy="5132438"/>
          </a:xfrm>
        </p:spPr>
        <p:txBody>
          <a:bodyPr>
            <a:normAutofit/>
          </a:bodyPr>
          <a:lstStyle/>
          <a:p>
            <a:r>
              <a:rPr lang="en-US" sz="2200" dirty="0">
                <a:solidFill>
                  <a:srgbClr val="0070C0"/>
                </a:solidFill>
              </a:rPr>
              <a:t>public static Vector&lt;Appliance&gt; appliances</a:t>
            </a:r>
            <a:r>
              <a:rPr lang="en-US" sz="2200" dirty="0"/>
              <a:t>;	//store all appliances</a:t>
            </a:r>
          </a:p>
          <a:p>
            <a:r>
              <a:rPr lang="en-US" sz="2200" dirty="0">
                <a:solidFill>
                  <a:srgbClr val="0070C0"/>
                </a:solidFill>
              </a:rPr>
              <a:t>public static </a:t>
            </a:r>
            <a:r>
              <a:rPr lang="en-US" sz="2200" dirty="0" err="1">
                <a:solidFill>
                  <a:srgbClr val="0070C0"/>
                </a:solidFill>
              </a:rPr>
              <a:t>int</a:t>
            </a:r>
            <a:r>
              <a:rPr lang="en-US" sz="2200" dirty="0">
                <a:solidFill>
                  <a:srgbClr val="0070C0"/>
                </a:solidFill>
              </a:rPr>
              <a:t> maximum;</a:t>
            </a:r>
            <a:r>
              <a:rPr lang="en-US" sz="2200" dirty="0"/>
              <a:t>			//store user’s input of limit wattage</a:t>
            </a:r>
          </a:p>
          <a:p>
            <a:r>
              <a:rPr lang="en-US" sz="2200" dirty="0">
                <a:solidFill>
                  <a:srgbClr val="0070C0"/>
                </a:solidFill>
              </a:rPr>
              <a:t>public static </a:t>
            </a:r>
            <a:r>
              <a:rPr lang="en-US" sz="2200" dirty="0" err="1">
                <a:solidFill>
                  <a:srgbClr val="0070C0"/>
                </a:solidFill>
              </a:rPr>
              <a:t>int</a:t>
            </a:r>
            <a:r>
              <a:rPr lang="en-US" sz="2200" dirty="0">
                <a:solidFill>
                  <a:srgbClr val="0070C0"/>
                </a:solidFill>
              </a:rPr>
              <a:t>[] locations;</a:t>
            </a:r>
            <a:r>
              <a:rPr lang="en-US" sz="2200" dirty="0"/>
              <a:t>			//store all the locations</a:t>
            </a:r>
          </a:p>
          <a:p>
            <a:r>
              <a:rPr lang="en-US" sz="2200" dirty="0">
                <a:solidFill>
                  <a:srgbClr val="0070C0"/>
                </a:solidFill>
              </a:rPr>
              <a:t>public static Vector&lt;String&gt; </a:t>
            </a:r>
            <a:r>
              <a:rPr lang="en-US" sz="2200" dirty="0" err="1">
                <a:solidFill>
                  <a:srgbClr val="0070C0"/>
                </a:solidFill>
              </a:rPr>
              <a:t>detailedReport</a:t>
            </a:r>
            <a:r>
              <a:rPr lang="en-US" sz="2200" dirty="0"/>
              <a:t>;	//store report</a:t>
            </a:r>
          </a:p>
          <a:p>
            <a:r>
              <a:rPr lang="en-US" sz="2200" dirty="0">
                <a:solidFill>
                  <a:srgbClr val="0070C0"/>
                </a:solidFill>
              </a:rPr>
              <a:t>Public static </a:t>
            </a:r>
            <a:r>
              <a:rPr lang="en-US" sz="2200" dirty="0" err="1">
                <a:solidFill>
                  <a:srgbClr val="0070C0"/>
                </a:solidFill>
              </a:rPr>
              <a:t>int</a:t>
            </a:r>
            <a:r>
              <a:rPr lang="en-US" sz="2200" dirty="0">
                <a:solidFill>
                  <a:srgbClr val="0070C0"/>
                </a:solidFill>
              </a:rPr>
              <a:t> </a:t>
            </a:r>
            <a:r>
              <a:rPr lang="en-US" sz="2200" dirty="0" err="1">
                <a:solidFill>
                  <a:srgbClr val="0070C0"/>
                </a:solidFill>
              </a:rPr>
              <a:t>totalWattageUsing</a:t>
            </a:r>
            <a:r>
              <a:rPr lang="en-US" sz="2200" dirty="0">
                <a:solidFill>
                  <a:srgbClr val="0070C0"/>
                </a:solidFill>
              </a:rPr>
              <a:t>(){} </a:t>
            </a:r>
            <a:r>
              <a:rPr lang="en-US" sz="2200" dirty="0"/>
              <a:t>		//calculate total wattage using at the moment</a:t>
            </a:r>
          </a:p>
          <a:p>
            <a:r>
              <a:rPr lang="en-US" sz="2200" dirty="0">
                <a:solidFill>
                  <a:srgbClr val="0070C0"/>
                </a:solidFill>
              </a:rPr>
              <a:t>Public static void </a:t>
            </a:r>
            <a:r>
              <a:rPr lang="en-US" sz="2200" dirty="0" err="1">
                <a:solidFill>
                  <a:srgbClr val="0070C0"/>
                </a:solidFill>
              </a:rPr>
              <a:t>setFirstState</a:t>
            </a:r>
            <a:r>
              <a:rPr lang="en-US" sz="2200" dirty="0">
                <a:solidFill>
                  <a:srgbClr val="0070C0"/>
                </a:solidFill>
              </a:rPr>
              <a:t>(){}</a:t>
            </a:r>
            <a:r>
              <a:rPr lang="en-US" sz="2200" dirty="0"/>
              <a:t>		//set initial state of appliances</a:t>
            </a:r>
          </a:p>
          <a:p>
            <a:r>
              <a:rPr lang="en-US" sz="2200" dirty="0">
                <a:solidFill>
                  <a:srgbClr val="0070C0"/>
                </a:solidFill>
              </a:rPr>
              <a:t>Public static </a:t>
            </a:r>
            <a:r>
              <a:rPr lang="en-US" sz="2200" dirty="0" err="1">
                <a:solidFill>
                  <a:srgbClr val="0070C0"/>
                </a:solidFill>
              </a:rPr>
              <a:t>int</a:t>
            </a:r>
            <a:r>
              <a:rPr lang="en-US" sz="2200" dirty="0">
                <a:solidFill>
                  <a:srgbClr val="0070C0"/>
                </a:solidFill>
              </a:rPr>
              <a:t> </a:t>
            </a:r>
            <a:r>
              <a:rPr lang="en-US" sz="2200" dirty="0" err="1">
                <a:solidFill>
                  <a:srgbClr val="0070C0"/>
                </a:solidFill>
              </a:rPr>
              <a:t>calculateAllLow</a:t>
            </a:r>
            <a:r>
              <a:rPr lang="en-US" sz="2200" dirty="0">
                <a:solidFill>
                  <a:srgbClr val="0070C0"/>
                </a:solidFill>
              </a:rPr>
              <a:t>(){}		</a:t>
            </a:r>
            <a:r>
              <a:rPr lang="en-US" sz="2200" dirty="0"/>
              <a:t>//calculate </a:t>
            </a:r>
            <a:r>
              <a:rPr lang="en-US" sz="2200" dirty="0" err="1"/>
              <a:t>totalwattage</a:t>
            </a:r>
            <a:r>
              <a:rPr lang="en-US" sz="2200" dirty="0"/>
              <a:t> if all </a:t>
            </a:r>
            <a:r>
              <a:rPr lang="en-US" sz="2200" dirty="0" err="1"/>
              <a:t>ONsmart</a:t>
            </a:r>
            <a:r>
              <a:rPr lang="en-US" sz="2200" dirty="0"/>
              <a:t> appliances are turned LOW</a:t>
            </a:r>
          </a:p>
          <a:p>
            <a:r>
              <a:rPr lang="en-US" sz="2200" dirty="0">
                <a:solidFill>
                  <a:srgbClr val="0070C0"/>
                </a:solidFill>
              </a:rPr>
              <a:t>public static void </a:t>
            </a:r>
            <a:r>
              <a:rPr lang="en-US" sz="2200" dirty="0" err="1">
                <a:solidFill>
                  <a:srgbClr val="0070C0"/>
                </a:solidFill>
              </a:rPr>
              <a:t>sortProbability</a:t>
            </a:r>
            <a:r>
              <a:rPr lang="en-US" sz="2200" dirty="0">
                <a:solidFill>
                  <a:srgbClr val="0070C0"/>
                </a:solidFill>
              </a:rPr>
              <a:t>(){}</a:t>
            </a:r>
            <a:r>
              <a:rPr lang="en-US" sz="2200" dirty="0"/>
              <a:t>		//sort in increasing order of probability</a:t>
            </a:r>
          </a:p>
          <a:p>
            <a:r>
              <a:rPr lang="en-US" sz="2200" dirty="0">
                <a:solidFill>
                  <a:srgbClr val="0070C0"/>
                </a:solidFill>
              </a:rPr>
              <a:t>public static void </a:t>
            </a:r>
            <a:r>
              <a:rPr lang="en-US" sz="2200" dirty="0" err="1">
                <a:solidFill>
                  <a:srgbClr val="0070C0"/>
                </a:solidFill>
              </a:rPr>
              <a:t>sortLocations</a:t>
            </a:r>
            <a:r>
              <a:rPr lang="en-US" sz="2200" dirty="0">
                <a:solidFill>
                  <a:srgbClr val="0070C0"/>
                </a:solidFill>
              </a:rPr>
              <a:t>(){</a:t>
            </a:r>
            <a:r>
              <a:rPr lang="en-US" sz="2200" dirty="0"/>
              <a:t>		//sort locations in order of increasing average probability</a:t>
            </a:r>
          </a:p>
          <a:p>
            <a:r>
              <a:rPr lang="en-US" sz="2200" dirty="0">
                <a:solidFill>
                  <a:srgbClr val="0070C0"/>
                </a:solidFill>
              </a:rPr>
              <a:t>public static void control(</a:t>
            </a:r>
            <a:r>
              <a:rPr lang="en-US" sz="2200" dirty="0" err="1">
                <a:solidFill>
                  <a:srgbClr val="0070C0"/>
                </a:solidFill>
              </a:rPr>
              <a:t>int</a:t>
            </a:r>
            <a:r>
              <a:rPr lang="en-US" sz="2200" dirty="0">
                <a:solidFill>
                  <a:srgbClr val="0070C0"/>
                </a:solidFill>
              </a:rPr>
              <a:t> time){</a:t>
            </a:r>
            <a:r>
              <a:rPr lang="en-US" sz="2200" dirty="0"/>
              <a:t>		//perform smart fix and save log</a:t>
            </a:r>
          </a:p>
          <a:p>
            <a:endParaRPr lang="en-US" sz="2400" dirty="0"/>
          </a:p>
          <a:p>
            <a:pPr marL="0" indent="0">
              <a:buNone/>
            </a:pPr>
            <a:endParaRPr lang="en-US" sz="2000" dirty="0"/>
          </a:p>
        </p:txBody>
      </p:sp>
    </p:spTree>
    <p:extLst>
      <p:ext uri="{BB962C8B-B14F-4D97-AF65-F5344CB8AC3E}">
        <p14:creationId xmlns:p14="http://schemas.microsoft.com/office/powerpoint/2010/main" val="307050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888"/>
          </a:xfrm>
        </p:spPr>
        <p:txBody>
          <a:bodyPr/>
          <a:lstStyle/>
          <a:p>
            <a:r>
              <a:rPr lang="en-US" dirty="0"/>
              <a:t>Event Simulator (Client) continued</a:t>
            </a:r>
          </a:p>
        </p:txBody>
      </p:sp>
      <p:sp>
        <p:nvSpPr>
          <p:cNvPr id="3" name="Content Placeholder 2"/>
          <p:cNvSpPr>
            <a:spLocks noGrp="1"/>
          </p:cNvSpPr>
          <p:nvPr>
            <p:ph idx="1"/>
          </p:nvPr>
        </p:nvSpPr>
        <p:spPr>
          <a:xfrm>
            <a:off x="1" y="1514168"/>
            <a:ext cx="12192000" cy="5132438"/>
          </a:xfrm>
        </p:spPr>
        <p:txBody>
          <a:bodyPr>
            <a:normAutofit/>
          </a:bodyPr>
          <a:lstStyle/>
          <a:p>
            <a:r>
              <a:rPr lang="en-US" sz="2200" dirty="0">
                <a:solidFill>
                  <a:srgbClr val="0070C0"/>
                </a:solidFill>
              </a:rPr>
              <a:t>public static void main(String[] </a:t>
            </a:r>
            <a:r>
              <a:rPr lang="en-US" sz="2200" dirty="0" err="1">
                <a:solidFill>
                  <a:srgbClr val="0070C0"/>
                </a:solidFill>
              </a:rPr>
              <a:t>args</a:t>
            </a:r>
            <a:r>
              <a:rPr lang="en-US" sz="2200" dirty="0">
                <a:solidFill>
                  <a:srgbClr val="0070C0"/>
                </a:solidFill>
              </a:rPr>
              <a:t>)</a:t>
            </a:r>
            <a:r>
              <a:rPr lang="en-US" sz="2200" dirty="0"/>
              <a:t>{</a:t>
            </a:r>
          </a:p>
          <a:p>
            <a:pPr marL="0" indent="0">
              <a:buNone/>
            </a:pPr>
            <a:r>
              <a:rPr lang="en-US" sz="2200" dirty="0">
                <a:solidFill>
                  <a:srgbClr val="0070C0"/>
                </a:solidFill>
              </a:rPr>
              <a:t>-Ask for simulation length and maximum consumption\</a:t>
            </a:r>
          </a:p>
          <a:p>
            <a:pPr marL="0" indent="0">
              <a:buNone/>
            </a:pPr>
            <a:r>
              <a:rPr lang="en-US" sz="2200" dirty="0">
                <a:solidFill>
                  <a:srgbClr val="0070C0"/>
                </a:solidFill>
              </a:rPr>
              <a:t>-read output.txt</a:t>
            </a:r>
          </a:p>
          <a:p>
            <a:pPr marL="0" indent="0">
              <a:buNone/>
            </a:pPr>
            <a:r>
              <a:rPr lang="en-US" sz="2200" dirty="0">
                <a:solidFill>
                  <a:srgbClr val="0070C0"/>
                </a:solidFill>
              </a:rPr>
              <a:t>-user menu</a:t>
            </a:r>
          </a:p>
          <a:p>
            <a:pPr marL="0" indent="0">
              <a:buNone/>
            </a:pPr>
            <a:r>
              <a:rPr lang="en-US" sz="2200" dirty="0">
                <a:solidFill>
                  <a:srgbClr val="0070C0"/>
                </a:solidFill>
              </a:rPr>
              <a:t>-starts EVENT SIMULATOR</a:t>
            </a:r>
          </a:p>
          <a:p>
            <a:pPr marL="0" indent="0">
              <a:buNone/>
            </a:pPr>
            <a:r>
              <a:rPr lang="en-US" sz="2200" dirty="0">
                <a:solidFill>
                  <a:srgbClr val="0070C0"/>
                </a:solidFill>
              </a:rPr>
              <a:t>-generate summary report and publish detailed report</a:t>
            </a:r>
          </a:p>
          <a:p>
            <a:pPr marL="0" indent="0">
              <a:buNone/>
            </a:pPr>
            <a:r>
              <a:rPr lang="en-US" sz="2200" dirty="0"/>
              <a:t>}</a:t>
            </a:r>
          </a:p>
          <a:p>
            <a:endParaRPr lang="en-US" sz="2400" dirty="0"/>
          </a:p>
          <a:p>
            <a:pPr marL="0" indent="0">
              <a:buNone/>
            </a:pPr>
            <a:endParaRPr lang="en-US" sz="2000" dirty="0"/>
          </a:p>
        </p:txBody>
      </p:sp>
    </p:spTree>
    <p:extLst>
      <p:ext uri="{BB962C8B-B14F-4D97-AF65-F5344CB8AC3E}">
        <p14:creationId xmlns:p14="http://schemas.microsoft.com/office/powerpoint/2010/main" val="304436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404"/>
          </a:xfrm>
        </p:spPr>
        <p:txBody>
          <a:bodyPr/>
          <a:lstStyle/>
          <a:p>
            <a:r>
              <a:rPr lang="en-US" dirty="0"/>
              <a:t>Test case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22481810"/>
              </p:ext>
            </p:extLst>
          </p:nvPr>
        </p:nvGraphicFramePr>
        <p:xfrm>
          <a:off x="838200" y="1032387"/>
          <a:ext cx="10515600" cy="5542093"/>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89738037"/>
                    </a:ext>
                  </a:extLst>
                </a:gridCol>
                <a:gridCol w="3505200">
                  <a:extLst>
                    <a:ext uri="{9D8B030D-6E8A-4147-A177-3AD203B41FA5}">
                      <a16:colId xmlns:a16="http://schemas.microsoft.com/office/drawing/2014/main" val="2736107923"/>
                    </a:ext>
                  </a:extLst>
                </a:gridCol>
                <a:gridCol w="3505200">
                  <a:extLst>
                    <a:ext uri="{9D8B030D-6E8A-4147-A177-3AD203B41FA5}">
                      <a16:colId xmlns:a16="http://schemas.microsoft.com/office/drawing/2014/main" val="710356479"/>
                    </a:ext>
                  </a:extLst>
                </a:gridCol>
              </a:tblGrid>
              <a:tr h="661099">
                <a:tc>
                  <a:txBody>
                    <a:bodyPr/>
                    <a:lstStyle/>
                    <a:p>
                      <a:r>
                        <a:rPr lang="en-US" dirty="0"/>
                        <a:t>Test</a:t>
                      </a:r>
                    </a:p>
                  </a:txBody>
                  <a:tcPr/>
                </a:tc>
                <a:tc>
                  <a:txBody>
                    <a:bodyPr/>
                    <a:lstStyle/>
                    <a:p>
                      <a:r>
                        <a:rPr lang="en-US" dirty="0"/>
                        <a:t>Output</a:t>
                      </a:r>
                    </a:p>
                  </a:txBody>
                  <a:tcPr/>
                </a:tc>
                <a:tc>
                  <a:txBody>
                    <a:bodyPr/>
                    <a:lstStyle/>
                    <a:p>
                      <a:r>
                        <a:rPr lang="en-US" dirty="0"/>
                        <a:t>Tested</a:t>
                      </a:r>
                    </a:p>
                  </a:txBody>
                  <a:tcPr/>
                </a:tc>
                <a:extLst>
                  <a:ext uri="{0D108BD9-81ED-4DB2-BD59-A6C34878D82A}">
                    <a16:rowId xmlns:a16="http://schemas.microsoft.com/office/drawing/2014/main" val="134774024"/>
                  </a:ext>
                </a:extLst>
              </a:tr>
              <a:tr h="661099">
                <a:tc>
                  <a:txBody>
                    <a:bodyPr/>
                    <a:lstStyle/>
                    <a:p>
                      <a:r>
                        <a:rPr lang="en-US" dirty="0"/>
                        <a:t>Add appliances</a:t>
                      </a:r>
                      <a:r>
                        <a:rPr lang="en-US" baseline="0" dirty="0"/>
                        <a:t> by file</a:t>
                      </a:r>
                      <a:endParaRPr lang="en-US" dirty="0"/>
                    </a:p>
                  </a:txBody>
                  <a:tcPr/>
                </a:tc>
                <a:tc>
                  <a:txBody>
                    <a:bodyPr/>
                    <a:lstStyle/>
                    <a:p>
                      <a:r>
                        <a:rPr lang="en-US" dirty="0"/>
                        <a:t>Should see new appliances added</a:t>
                      </a:r>
                    </a:p>
                  </a:txBody>
                  <a:tcPr/>
                </a:tc>
                <a:tc>
                  <a:txBody>
                    <a:bodyPr/>
                    <a:lstStyle/>
                    <a:p>
                      <a:r>
                        <a:rPr lang="en-US" dirty="0"/>
                        <a:t>Yes</a:t>
                      </a:r>
                    </a:p>
                  </a:txBody>
                  <a:tcPr/>
                </a:tc>
                <a:extLst>
                  <a:ext uri="{0D108BD9-81ED-4DB2-BD59-A6C34878D82A}">
                    <a16:rowId xmlns:a16="http://schemas.microsoft.com/office/drawing/2014/main" val="3886356954"/>
                  </a:ext>
                </a:extLst>
              </a:tr>
              <a:tr h="661099">
                <a:tc>
                  <a:txBody>
                    <a:bodyPr/>
                    <a:lstStyle/>
                    <a:p>
                      <a:r>
                        <a:rPr lang="en-US" dirty="0"/>
                        <a:t>Add an appliance</a:t>
                      </a:r>
                    </a:p>
                  </a:txBody>
                  <a:tcPr/>
                </a:tc>
                <a:tc>
                  <a:txBody>
                    <a:bodyPr/>
                    <a:lstStyle/>
                    <a:p>
                      <a:r>
                        <a:rPr lang="en-US" dirty="0"/>
                        <a:t>Should see</a:t>
                      </a:r>
                      <a:r>
                        <a:rPr lang="en-US" baseline="0" dirty="0"/>
                        <a:t> the new appliance added</a:t>
                      </a:r>
                      <a:endParaRPr lang="en-US" dirty="0"/>
                    </a:p>
                  </a:txBody>
                  <a:tcPr/>
                </a:tc>
                <a:tc>
                  <a:txBody>
                    <a:bodyPr/>
                    <a:lstStyle/>
                    <a:p>
                      <a:r>
                        <a:rPr lang="en-US" dirty="0"/>
                        <a:t>Yes</a:t>
                      </a:r>
                    </a:p>
                  </a:txBody>
                  <a:tcPr/>
                </a:tc>
                <a:extLst>
                  <a:ext uri="{0D108BD9-81ED-4DB2-BD59-A6C34878D82A}">
                    <a16:rowId xmlns:a16="http://schemas.microsoft.com/office/drawing/2014/main" val="3053189947"/>
                  </a:ext>
                </a:extLst>
              </a:tr>
              <a:tr h="661099">
                <a:tc>
                  <a:txBody>
                    <a:bodyPr/>
                    <a:lstStyle/>
                    <a:p>
                      <a:r>
                        <a:rPr lang="en-US" dirty="0"/>
                        <a:t>Delete an appliance</a:t>
                      </a:r>
                    </a:p>
                  </a:txBody>
                  <a:tcPr/>
                </a:tc>
                <a:tc>
                  <a:txBody>
                    <a:bodyPr/>
                    <a:lstStyle/>
                    <a:p>
                      <a:r>
                        <a:rPr lang="en-US" dirty="0"/>
                        <a:t>Should not see the deleted</a:t>
                      </a:r>
                      <a:r>
                        <a:rPr lang="en-US" baseline="0" dirty="0"/>
                        <a:t> appliance</a:t>
                      </a:r>
                      <a:endParaRPr lang="en-US" dirty="0"/>
                    </a:p>
                  </a:txBody>
                  <a:tcPr/>
                </a:tc>
                <a:tc>
                  <a:txBody>
                    <a:bodyPr/>
                    <a:lstStyle/>
                    <a:p>
                      <a:r>
                        <a:rPr lang="en-US" dirty="0"/>
                        <a:t>Yes</a:t>
                      </a:r>
                    </a:p>
                  </a:txBody>
                  <a:tcPr/>
                </a:tc>
                <a:extLst>
                  <a:ext uri="{0D108BD9-81ED-4DB2-BD59-A6C34878D82A}">
                    <a16:rowId xmlns:a16="http://schemas.microsoft.com/office/drawing/2014/main" val="1983088614"/>
                  </a:ext>
                </a:extLst>
              </a:tr>
              <a:tr h="661099">
                <a:tc>
                  <a:txBody>
                    <a:bodyPr/>
                    <a:lstStyle/>
                    <a:p>
                      <a:r>
                        <a:rPr lang="en-US" dirty="0"/>
                        <a:t>Find an appliance according to ID</a:t>
                      </a:r>
                    </a:p>
                  </a:txBody>
                  <a:tcPr/>
                </a:tc>
                <a:tc>
                  <a:txBody>
                    <a:bodyPr/>
                    <a:lstStyle/>
                    <a:p>
                      <a:r>
                        <a:rPr lang="en-US" dirty="0"/>
                        <a:t>Should display the info of</a:t>
                      </a:r>
                      <a:r>
                        <a:rPr lang="en-US" baseline="0" dirty="0"/>
                        <a:t> that appliance</a:t>
                      </a:r>
                      <a:endParaRPr lang="en-US" dirty="0"/>
                    </a:p>
                  </a:txBody>
                  <a:tcPr/>
                </a:tc>
                <a:tc>
                  <a:txBody>
                    <a:bodyPr/>
                    <a:lstStyle/>
                    <a:p>
                      <a:r>
                        <a:rPr lang="en-US" dirty="0"/>
                        <a:t>Yes</a:t>
                      </a:r>
                    </a:p>
                  </a:txBody>
                  <a:tcPr/>
                </a:tc>
                <a:extLst>
                  <a:ext uri="{0D108BD9-81ED-4DB2-BD59-A6C34878D82A}">
                    <a16:rowId xmlns:a16="http://schemas.microsoft.com/office/drawing/2014/main" val="3271423534"/>
                  </a:ext>
                </a:extLst>
              </a:tr>
              <a:tr h="760382">
                <a:tc>
                  <a:txBody>
                    <a:bodyPr/>
                    <a:lstStyle/>
                    <a:p>
                      <a:r>
                        <a:rPr lang="en-US" dirty="0"/>
                        <a:t>View all appliances of a location</a:t>
                      </a:r>
                    </a:p>
                    <a:p>
                      <a:r>
                        <a:rPr lang="en-US" dirty="0"/>
                        <a:t>, input “not included” location and right location </a:t>
                      </a:r>
                    </a:p>
                  </a:txBody>
                  <a:tcPr/>
                </a:tc>
                <a:tc>
                  <a:txBody>
                    <a:bodyPr/>
                    <a:lstStyle/>
                    <a:p>
                      <a:r>
                        <a:rPr lang="en-US" dirty="0"/>
                        <a:t>Should</a:t>
                      </a:r>
                      <a:r>
                        <a:rPr lang="en-US" baseline="0" dirty="0"/>
                        <a:t> print error message if location is not found, or else display the location</a:t>
                      </a:r>
                      <a:endParaRPr lang="en-US" dirty="0"/>
                    </a:p>
                  </a:txBody>
                  <a:tcPr/>
                </a:tc>
                <a:tc>
                  <a:txBody>
                    <a:bodyPr/>
                    <a:lstStyle/>
                    <a:p>
                      <a:r>
                        <a:rPr lang="en-US" dirty="0"/>
                        <a:t>Yes</a:t>
                      </a:r>
                    </a:p>
                  </a:txBody>
                  <a:tcPr/>
                </a:tc>
                <a:extLst>
                  <a:ext uri="{0D108BD9-81ED-4DB2-BD59-A6C34878D82A}">
                    <a16:rowId xmlns:a16="http://schemas.microsoft.com/office/drawing/2014/main" val="1808961258"/>
                  </a:ext>
                </a:extLst>
              </a:tr>
              <a:tr h="661099">
                <a:tc>
                  <a:txBody>
                    <a:bodyPr/>
                    <a:lstStyle/>
                    <a:p>
                      <a:r>
                        <a:rPr lang="en-US" dirty="0"/>
                        <a:t>View all Regular</a:t>
                      </a:r>
                      <a:r>
                        <a:rPr lang="en-US" baseline="0" dirty="0"/>
                        <a:t> or Smart appliances</a:t>
                      </a:r>
                      <a:endParaRPr lang="en-US" dirty="0"/>
                    </a:p>
                  </a:txBody>
                  <a:tcPr/>
                </a:tc>
                <a:tc>
                  <a:txBody>
                    <a:bodyPr/>
                    <a:lstStyle/>
                    <a:p>
                      <a:r>
                        <a:rPr lang="en-US" dirty="0"/>
                        <a:t>Display all Regular or Smart appliances</a:t>
                      </a:r>
                    </a:p>
                  </a:txBody>
                  <a:tcPr/>
                </a:tc>
                <a:tc>
                  <a:txBody>
                    <a:bodyPr/>
                    <a:lstStyle/>
                    <a:p>
                      <a:r>
                        <a:rPr lang="en-US" dirty="0"/>
                        <a:t>Yes</a:t>
                      </a:r>
                    </a:p>
                  </a:txBody>
                  <a:tcPr/>
                </a:tc>
                <a:extLst>
                  <a:ext uri="{0D108BD9-81ED-4DB2-BD59-A6C34878D82A}">
                    <a16:rowId xmlns:a16="http://schemas.microsoft.com/office/drawing/2014/main" val="3614274688"/>
                  </a:ext>
                </a:extLst>
              </a:tr>
              <a:tr h="661099">
                <a:tc>
                  <a:txBody>
                    <a:bodyPr/>
                    <a:lstStyle/>
                    <a:p>
                      <a:r>
                        <a:rPr lang="en-US" dirty="0"/>
                        <a:t>Input</a:t>
                      </a:r>
                      <a:r>
                        <a:rPr lang="en-US" baseline="0" dirty="0"/>
                        <a:t> a maximum consumption</a:t>
                      </a:r>
                      <a:endParaRPr lang="en-US" dirty="0"/>
                    </a:p>
                  </a:txBody>
                  <a:tcPr/>
                </a:tc>
                <a:tc>
                  <a:txBody>
                    <a:bodyPr/>
                    <a:lstStyle/>
                    <a:p>
                      <a:r>
                        <a:rPr lang="en-US" dirty="0"/>
                        <a:t>The program should</a:t>
                      </a:r>
                      <a:r>
                        <a:rPr lang="en-US" baseline="0" dirty="0"/>
                        <a:t> output proper wattage used in each time interval</a:t>
                      </a:r>
                      <a:endParaRPr lang="en-US" dirty="0"/>
                    </a:p>
                  </a:txBody>
                  <a:tcPr/>
                </a:tc>
                <a:tc>
                  <a:txBody>
                    <a:bodyPr/>
                    <a:lstStyle/>
                    <a:p>
                      <a:r>
                        <a:rPr lang="en-US" dirty="0"/>
                        <a:t>Yes</a:t>
                      </a:r>
                    </a:p>
                  </a:txBody>
                  <a:tcPr/>
                </a:tc>
                <a:extLst>
                  <a:ext uri="{0D108BD9-81ED-4DB2-BD59-A6C34878D82A}">
                    <a16:rowId xmlns:a16="http://schemas.microsoft.com/office/drawing/2014/main" val="362331633"/>
                  </a:ext>
                </a:extLst>
              </a:tr>
            </a:tbl>
          </a:graphicData>
        </a:graphic>
      </p:graphicFrame>
    </p:spTree>
    <p:extLst>
      <p:ext uri="{BB962C8B-B14F-4D97-AF65-F5344CB8AC3E}">
        <p14:creationId xmlns:p14="http://schemas.microsoft.com/office/powerpoint/2010/main" val="1349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0888"/>
          </a:xfrm>
        </p:spPr>
        <p:txBody>
          <a:bodyPr/>
          <a:lstStyle/>
          <a:p>
            <a:r>
              <a:rPr lang="en-US" dirty="0"/>
              <a:t>Algorithm summary</a:t>
            </a:r>
          </a:p>
        </p:txBody>
      </p:sp>
      <p:sp>
        <p:nvSpPr>
          <p:cNvPr id="3" name="Content Placeholder 2"/>
          <p:cNvSpPr>
            <a:spLocks noGrp="1"/>
          </p:cNvSpPr>
          <p:nvPr>
            <p:ph idx="1"/>
          </p:nvPr>
        </p:nvSpPr>
        <p:spPr>
          <a:xfrm>
            <a:off x="1" y="1514168"/>
            <a:ext cx="12192000" cy="5132438"/>
          </a:xfrm>
        </p:spPr>
        <p:txBody>
          <a:bodyPr>
            <a:normAutofit/>
          </a:bodyPr>
          <a:lstStyle/>
          <a:p>
            <a:r>
              <a:rPr lang="en-US" dirty="0"/>
              <a:t>The program checks to see if the </a:t>
            </a:r>
            <a:r>
              <a:rPr lang="en-US" dirty="0" err="1"/>
              <a:t>totalWattageUsing</a:t>
            </a:r>
            <a:r>
              <a:rPr lang="en-US" dirty="0"/>
              <a:t> now exceeds the maximum consumption:</a:t>
            </a:r>
          </a:p>
          <a:p>
            <a:r>
              <a:rPr lang="en-US" dirty="0"/>
              <a:t>If it does:</a:t>
            </a:r>
          </a:p>
          <a:p>
            <a:pPr lvl="1">
              <a:buFont typeface="Courier New" panose="02070309020205020404" pitchFamily="49" charset="0"/>
              <a:buChar char="o"/>
            </a:pPr>
            <a:r>
              <a:rPr lang="en-US" dirty="0"/>
              <a:t>Check if the total wattage of all the ON Regular and ON Smart appliances (as if they are all turned to LOW) to see if that total still exceeds the maximum consumption</a:t>
            </a:r>
          </a:p>
          <a:p>
            <a:pPr lvl="1">
              <a:buFont typeface="Courier New" panose="02070309020205020404" pitchFamily="49" charset="0"/>
              <a:buChar char="o"/>
            </a:pPr>
            <a:r>
              <a:rPr lang="en-US" dirty="0"/>
              <a:t>If it does not exceed:</a:t>
            </a:r>
          </a:p>
          <a:p>
            <a:pPr lvl="2">
              <a:buFont typeface="Wingdings" panose="05000000000000000000" pitchFamily="2" charset="2"/>
              <a:buChar char="Ø"/>
            </a:pPr>
            <a:r>
              <a:rPr lang="en-US" sz="1800" dirty="0"/>
              <a:t>Sort the appliances by increasing order of </a:t>
            </a:r>
            <a:r>
              <a:rPr lang="en-US" sz="1800" dirty="0" err="1"/>
              <a:t>ONprobability</a:t>
            </a:r>
            <a:endParaRPr lang="en-US" sz="1800" dirty="0"/>
          </a:p>
          <a:p>
            <a:pPr lvl="2">
              <a:buFont typeface="Wingdings" panose="05000000000000000000" pitchFamily="2" charset="2"/>
              <a:buChar char="Ø"/>
            </a:pPr>
            <a:r>
              <a:rPr lang="en-US" sz="1800" dirty="0"/>
              <a:t>Turn the ON smart appliance to LOW starting from the lowest to the highest </a:t>
            </a:r>
            <a:r>
              <a:rPr lang="en-US" sz="1800" dirty="0" err="1"/>
              <a:t>Onprobability</a:t>
            </a:r>
            <a:r>
              <a:rPr lang="en-US" sz="1800" dirty="0"/>
              <a:t> until the </a:t>
            </a:r>
            <a:r>
              <a:rPr lang="en-US" sz="1800" dirty="0" err="1"/>
              <a:t>totalWattageUsing</a:t>
            </a:r>
            <a:r>
              <a:rPr lang="en-US" sz="1800" dirty="0"/>
              <a:t> &lt; maximum</a:t>
            </a:r>
          </a:p>
          <a:p>
            <a:pPr lvl="1">
              <a:buFont typeface="Courier New" panose="02070309020205020404" pitchFamily="49" charset="0"/>
              <a:buChar char="o"/>
            </a:pPr>
            <a:r>
              <a:rPr lang="en-US" dirty="0"/>
              <a:t>If it still exceeds the maximum consumption:</a:t>
            </a:r>
          </a:p>
          <a:p>
            <a:pPr lvl="2">
              <a:buFont typeface="Wingdings" panose="05000000000000000000" pitchFamily="2" charset="2"/>
              <a:buChar char="Ø"/>
            </a:pPr>
            <a:r>
              <a:rPr lang="en-US" sz="1800" dirty="0"/>
              <a:t>Sort the locations by increasing order of </a:t>
            </a:r>
            <a:r>
              <a:rPr lang="en-US" sz="1800" dirty="0">
                <a:solidFill>
                  <a:srgbClr val="FF0000"/>
                </a:solidFill>
              </a:rPr>
              <a:t>average </a:t>
            </a:r>
            <a:r>
              <a:rPr lang="en-US" sz="1800" dirty="0" err="1">
                <a:solidFill>
                  <a:srgbClr val="FF0000"/>
                </a:solidFill>
              </a:rPr>
              <a:t>ONprobability</a:t>
            </a:r>
            <a:r>
              <a:rPr lang="en-US" sz="1800" dirty="0">
                <a:solidFill>
                  <a:srgbClr val="FF0000"/>
                </a:solidFill>
              </a:rPr>
              <a:t> </a:t>
            </a:r>
          </a:p>
          <a:p>
            <a:pPr lvl="2">
              <a:buFont typeface="Wingdings" panose="05000000000000000000" pitchFamily="2" charset="2"/>
              <a:buChar char="Ø"/>
            </a:pPr>
            <a:r>
              <a:rPr lang="en-US" sz="1800" dirty="0"/>
              <a:t>Brown out locations from the lowest </a:t>
            </a:r>
            <a:r>
              <a:rPr lang="en-US" sz="1800" dirty="0">
                <a:solidFill>
                  <a:srgbClr val="FF0000"/>
                </a:solidFill>
              </a:rPr>
              <a:t>average </a:t>
            </a:r>
            <a:r>
              <a:rPr lang="en-US" sz="1800" dirty="0" err="1">
                <a:solidFill>
                  <a:srgbClr val="FF0000"/>
                </a:solidFill>
              </a:rPr>
              <a:t>ONprobability</a:t>
            </a:r>
            <a:r>
              <a:rPr lang="en-US" sz="1800" dirty="0"/>
              <a:t> to highest until </a:t>
            </a:r>
            <a:r>
              <a:rPr lang="en-US" sz="1800" dirty="0" err="1"/>
              <a:t>totalWattageUsing</a:t>
            </a:r>
            <a:r>
              <a:rPr lang="en-US" sz="1800" dirty="0"/>
              <a:t> &lt; maximum </a:t>
            </a:r>
          </a:p>
        </p:txBody>
      </p:sp>
    </p:spTree>
    <p:extLst>
      <p:ext uri="{BB962C8B-B14F-4D97-AF65-F5344CB8AC3E}">
        <p14:creationId xmlns:p14="http://schemas.microsoft.com/office/powerpoint/2010/main" val="285323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283</Words>
  <Application>Microsoft Office PowerPoint</Application>
  <PresentationFormat>Widescreen</PresentationFormat>
  <Paragraphs>56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Wingdings</vt:lpstr>
      <vt:lpstr>Office Theme</vt:lpstr>
      <vt:lpstr>Class tree</vt:lpstr>
      <vt:lpstr>Event Simulator (Client)</vt:lpstr>
      <vt:lpstr>Event Simulator (Client) continued</vt:lpstr>
      <vt:lpstr>Test case</vt:lpstr>
      <vt:lpstr>Algorithm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Yen Nguyen</dc:creator>
  <cp:lastModifiedBy>Yen Nguyen</cp:lastModifiedBy>
  <cp:revision>13</cp:revision>
  <dcterms:created xsi:type="dcterms:W3CDTF">2016-04-29T04:55:18Z</dcterms:created>
  <dcterms:modified xsi:type="dcterms:W3CDTF">2016-04-29T19:04:04Z</dcterms:modified>
</cp:coreProperties>
</file>