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8" r:id="rId3"/>
    <p:sldId id="269" r:id="rId4"/>
    <p:sldId id="270" r:id="rId5"/>
    <p:sldId id="271" r:id="rId6"/>
    <p:sldId id="272" r:id="rId7"/>
    <p:sldId id="273" r:id="rId8"/>
    <p:sldId id="274" r:id="rId9"/>
    <p:sldId id="275" r:id="rId10"/>
    <p:sldId id="276" r:id="rId11"/>
    <p:sldId id="277" r:id="rId12"/>
    <p:sldId id="278" r:id="rId13"/>
    <p:sldId id="280" r:id="rId14"/>
    <p:sldId id="282" r:id="rId15"/>
    <p:sldId id="28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1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91940-A665-4C35-A274-023EB13CF173}" type="datetimeFigureOut">
              <a:rPr lang="zh-CN" altLang="en-US" smtClean="0"/>
              <a:t>2022/4/25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AAB11-359C-4BF6-9E84-B762FEC38BFD}" type="slidenum">
              <a:rPr lang="zh-CN" altLang="en-US" smtClean="0"/>
              <a:t>‹#›</a:t>
            </a:fld>
            <a:endParaRPr lang="zh-CN" altLang="en-US"/>
          </a:p>
        </p:txBody>
      </p:sp>
    </p:spTree>
    <p:extLst>
      <p:ext uri="{BB962C8B-B14F-4D97-AF65-F5344CB8AC3E}">
        <p14:creationId xmlns:p14="http://schemas.microsoft.com/office/powerpoint/2010/main" val="928677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0AAB11-359C-4BF6-9E84-B762FEC38BFD}" type="slidenum">
              <a:rPr lang="zh-CN" altLang="en-US" smtClean="0"/>
              <a:t>2</a:t>
            </a:fld>
            <a:endParaRPr lang="zh-CN" altLang="en-US"/>
          </a:p>
        </p:txBody>
      </p:sp>
    </p:spTree>
    <p:extLst>
      <p:ext uri="{BB962C8B-B14F-4D97-AF65-F5344CB8AC3E}">
        <p14:creationId xmlns:p14="http://schemas.microsoft.com/office/powerpoint/2010/main" val="3321519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0AAB11-359C-4BF6-9E84-B762FEC38BFD}" type="slidenum">
              <a:rPr lang="zh-CN" altLang="en-US" smtClean="0"/>
              <a:t>4</a:t>
            </a:fld>
            <a:endParaRPr lang="zh-CN" altLang="en-US"/>
          </a:p>
        </p:txBody>
      </p:sp>
    </p:spTree>
    <p:extLst>
      <p:ext uri="{BB962C8B-B14F-4D97-AF65-F5344CB8AC3E}">
        <p14:creationId xmlns:p14="http://schemas.microsoft.com/office/powerpoint/2010/main" val="661422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0AAB11-359C-4BF6-9E84-B762FEC38BFD}" type="slidenum">
              <a:rPr lang="zh-CN" altLang="en-US" smtClean="0"/>
              <a:t>5</a:t>
            </a:fld>
            <a:endParaRPr lang="zh-CN" altLang="en-US"/>
          </a:p>
        </p:txBody>
      </p:sp>
    </p:spTree>
    <p:extLst>
      <p:ext uri="{BB962C8B-B14F-4D97-AF65-F5344CB8AC3E}">
        <p14:creationId xmlns:p14="http://schemas.microsoft.com/office/powerpoint/2010/main" val="1402634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0AAB11-359C-4BF6-9E84-B762FEC38BFD}" type="slidenum">
              <a:rPr lang="zh-CN" altLang="en-US" smtClean="0"/>
              <a:t>7</a:t>
            </a:fld>
            <a:endParaRPr lang="zh-CN" altLang="en-US"/>
          </a:p>
        </p:txBody>
      </p:sp>
    </p:spTree>
    <p:extLst>
      <p:ext uri="{BB962C8B-B14F-4D97-AF65-F5344CB8AC3E}">
        <p14:creationId xmlns:p14="http://schemas.microsoft.com/office/powerpoint/2010/main" val="40366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0AAB11-359C-4BF6-9E84-B762FEC38BFD}" type="slidenum">
              <a:rPr lang="zh-CN" altLang="en-US" smtClean="0"/>
              <a:t>9</a:t>
            </a:fld>
            <a:endParaRPr lang="zh-CN" altLang="en-US"/>
          </a:p>
        </p:txBody>
      </p:sp>
    </p:spTree>
    <p:extLst>
      <p:ext uri="{BB962C8B-B14F-4D97-AF65-F5344CB8AC3E}">
        <p14:creationId xmlns:p14="http://schemas.microsoft.com/office/powerpoint/2010/main" val="288305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0AAB11-359C-4BF6-9E84-B762FEC38BFD}" type="slidenum">
              <a:rPr lang="zh-CN" altLang="en-US" smtClean="0"/>
              <a:t>15</a:t>
            </a:fld>
            <a:endParaRPr lang="zh-CN" altLang="en-US"/>
          </a:p>
        </p:txBody>
      </p:sp>
    </p:spTree>
    <p:extLst>
      <p:ext uri="{BB962C8B-B14F-4D97-AF65-F5344CB8AC3E}">
        <p14:creationId xmlns:p14="http://schemas.microsoft.com/office/powerpoint/2010/main" val="110500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18B45B9-2982-4130-BC01-91ACC789280B}" type="datetimeFigureOut">
              <a:rPr lang="zh-CN" altLang="en-US" smtClean="0"/>
              <a:t>2022/4/25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1154293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8B45B9-2982-4130-BC01-91ACC789280B}" type="datetimeFigureOut">
              <a:rPr lang="zh-CN" altLang="en-US" smtClean="0"/>
              <a:t>2022/4/25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1200667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8B45B9-2982-4130-BC01-91ACC789280B}" type="datetimeFigureOut">
              <a:rPr lang="zh-CN" altLang="en-US" smtClean="0"/>
              <a:t>2022/4/25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296157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8B45B9-2982-4130-BC01-91ACC789280B}" type="datetimeFigureOut">
              <a:rPr lang="zh-CN" altLang="en-US" smtClean="0"/>
              <a:t>2022/4/25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116432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18B45B9-2982-4130-BC01-91ACC789280B}" type="datetimeFigureOut">
              <a:rPr lang="zh-CN" altLang="en-US" smtClean="0"/>
              <a:t>2022/4/25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159053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18B45B9-2982-4130-BC01-91ACC789280B}" type="datetimeFigureOut">
              <a:rPr lang="zh-CN" altLang="en-US" smtClean="0"/>
              <a:t>2022/4/25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2284746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8B45B9-2982-4130-BC01-91ACC789280B}" type="datetimeFigureOut">
              <a:rPr lang="zh-CN" altLang="en-US" smtClean="0"/>
              <a:t>2022/4/25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1181009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18B45B9-2982-4130-BC01-91ACC789280B}" type="datetimeFigureOut">
              <a:rPr lang="zh-CN" altLang="en-US" smtClean="0"/>
              <a:t>2022/4/25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3905258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8B45B9-2982-4130-BC01-91ACC789280B}" type="datetimeFigureOut">
              <a:rPr lang="zh-CN" altLang="en-US" smtClean="0"/>
              <a:t>2022/4/25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2284062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8B45B9-2982-4130-BC01-91ACC789280B}" type="datetimeFigureOut">
              <a:rPr lang="zh-CN" altLang="en-US" smtClean="0"/>
              <a:t>2022/4/25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275669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8B45B9-2982-4130-BC01-91ACC789280B}" type="datetimeFigureOut">
              <a:rPr lang="zh-CN" altLang="en-US" smtClean="0"/>
              <a:t>2022/4/25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2360200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B45B9-2982-4130-BC01-91ACC789280B}" type="datetimeFigureOut">
              <a:rPr lang="zh-CN" altLang="en-US" smtClean="0"/>
              <a:t>2022/4/25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13848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000" b="1" dirty="0">
                <a:effectLst/>
                <a:latin typeface="Times New Roman" panose="02020603050405020304" pitchFamily="18" charset="0"/>
                <a:ea typeface="华文细黑" panose="02010600040101010101" pitchFamily="2" charset="-122"/>
                <a:cs typeface="Times New Roman" panose="02020603050405020304" pitchFamily="18" charset="0"/>
              </a:rPr>
              <a:t>CS584 Machine Learning Project</a:t>
            </a:r>
            <a:br>
              <a:rPr lang="en-US" altLang="zh-CN" sz="4000" b="1" dirty="0">
                <a:effectLst/>
                <a:latin typeface="Times New Roman" panose="02020603050405020304" pitchFamily="18" charset="0"/>
                <a:ea typeface="华文细黑" panose="02010600040101010101" pitchFamily="2" charset="-122"/>
                <a:cs typeface="Times New Roman" panose="02020603050405020304" pitchFamily="18" charset="0"/>
              </a:rPr>
            </a:br>
            <a:br>
              <a:rPr lang="en-US" altLang="zh-CN" sz="4000" b="1" dirty="0">
                <a:effectLst/>
                <a:latin typeface="Times New Roman" panose="02020603050405020304" pitchFamily="18" charset="0"/>
                <a:ea typeface="华文细黑" panose="02010600040101010101" pitchFamily="2" charset="-122"/>
                <a:cs typeface="Times New Roman" panose="02020603050405020304" pitchFamily="18" charset="0"/>
              </a:rPr>
            </a:br>
            <a:r>
              <a:rPr lang="en-US" altLang="zh-CN" sz="2400" b="1" dirty="0">
                <a:effectLst/>
                <a:latin typeface="Times New Roman" panose="02020603050405020304" pitchFamily="18" charset="0"/>
                <a:ea typeface="华文细黑" panose="02010600040101010101" pitchFamily="2" charset="-122"/>
                <a:cs typeface="Times New Roman" panose="02020603050405020304" pitchFamily="18" charset="0"/>
              </a:rPr>
              <a:t>Ticket malicious user identification</a:t>
            </a:r>
            <a:endParaRPr lang="zh-CN" altLang="en-US"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副标题 2"/>
          <p:cNvSpPr>
            <a:spLocks noGrp="1"/>
          </p:cNvSpPr>
          <p:nvPr>
            <p:ph type="subTitle" idx="1"/>
          </p:nvPr>
        </p:nvSpPr>
        <p:spPr>
          <a:xfrm>
            <a:off x="7377952" y="3870979"/>
            <a:ext cx="4814048" cy="1655762"/>
          </a:xfrm>
        </p:spPr>
        <p:txBody>
          <a:bodyPr>
            <a:normAutofit/>
          </a:bodyPr>
          <a:lstStyle/>
          <a:p>
            <a:pPr algn="l"/>
            <a:r>
              <a:rPr lang="en-US" altLang="zh-CN" sz="1800" b="1" dirty="0">
                <a:latin typeface="Times New Roman" panose="02020603050405020304" pitchFamily="18" charset="0"/>
                <a:ea typeface="华文细黑" panose="02010600040101010101" pitchFamily="2" charset="-122"/>
                <a:cs typeface="Times New Roman" panose="02020603050405020304" pitchFamily="18" charset="0"/>
              </a:rPr>
              <a:t>By </a:t>
            </a:r>
            <a:r>
              <a:rPr lang="en-US" altLang="zh-CN" sz="1800" dirty="0" err="1">
                <a:latin typeface="Times New Roman" panose="02020603050405020304" pitchFamily="18" charset="0"/>
                <a:ea typeface="华文细黑" panose="02010600040101010101" pitchFamily="2" charset="-122"/>
                <a:cs typeface="Times New Roman" panose="02020603050405020304" pitchFamily="18" charset="0"/>
              </a:rPr>
              <a:t>GangTao</a:t>
            </a:r>
            <a:r>
              <a:rPr lang="en-US" altLang="zh-CN" sz="1800" dirty="0">
                <a:latin typeface="Times New Roman" panose="02020603050405020304" pitchFamily="18" charset="0"/>
                <a:ea typeface="华文细黑" panose="02010600040101010101" pitchFamily="2" charset="-122"/>
                <a:cs typeface="Times New Roman" panose="02020603050405020304" pitchFamily="18" charset="0"/>
              </a:rPr>
              <a:t> Zhou</a:t>
            </a:r>
            <a:r>
              <a:rPr lang="zh-CN" altLang="en-US" sz="1800" dirty="0">
                <a:latin typeface="Times New Roman" panose="02020603050405020304" pitchFamily="18" charset="0"/>
                <a:ea typeface="华文细黑" panose="02010600040101010101" pitchFamily="2" charset="-122"/>
                <a:cs typeface="Times New Roman" panose="02020603050405020304" pitchFamily="18" charset="0"/>
              </a:rPr>
              <a:t>，</a:t>
            </a:r>
            <a:r>
              <a:rPr lang="en-US" altLang="zh-CN" sz="1800" dirty="0">
                <a:latin typeface="Times New Roman" panose="02020603050405020304" pitchFamily="18" charset="0"/>
                <a:ea typeface="华文细黑" panose="02010600040101010101" pitchFamily="2" charset="-122"/>
                <a:cs typeface="Times New Roman" panose="02020603050405020304" pitchFamily="18" charset="0"/>
              </a:rPr>
              <a:t>Yuan Gao</a:t>
            </a:r>
            <a:r>
              <a:rPr lang="zh-CN" altLang="en-US" sz="1800" dirty="0">
                <a:latin typeface="Times New Roman" panose="02020603050405020304" pitchFamily="18" charset="0"/>
                <a:ea typeface="华文细黑" panose="02010600040101010101" pitchFamily="2" charset="-122"/>
                <a:cs typeface="Times New Roman" panose="02020603050405020304" pitchFamily="18" charset="0"/>
              </a:rPr>
              <a:t>，</a:t>
            </a:r>
            <a:r>
              <a:rPr lang="en-US" altLang="zh-CN" sz="1800" dirty="0">
                <a:latin typeface="Times New Roman" panose="02020603050405020304" pitchFamily="18" charset="0"/>
                <a:ea typeface="华文细黑" panose="02010600040101010101" pitchFamily="2" charset="-122"/>
                <a:cs typeface="Times New Roman" panose="02020603050405020304" pitchFamily="18" charset="0"/>
              </a:rPr>
              <a:t>Qi Fan</a:t>
            </a:r>
            <a:endParaRPr lang="zh-CN" altLang="en-US" sz="1800" dirty="0">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67379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49DAED-5F59-4D29-A81D-0EE26D4F7323}"/>
              </a:ext>
            </a:extLst>
          </p:cNvPr>
          <p:cNvSpPr>
            <a:spLocks noGrp="1"/>
          </p:cNvSpPr>
          <p:nvPr>
            <p:ph type="title"/>
          </p:nvPr>
        </p:nvSpPr>
        <p:spPr/>
        <p:txBody>
          <a:bodyPr/>
          <a:lstStyle/>
          <a:p>
            <a:r>
              <a:rPr lang="en-US" altLang="zh-CN" b="1" dirty="0"/>
              <a:t>Evaluation model</a:t>
            </a:r>
            <a:endParaRPr lang="zh-CN" altLang="en-US" b="1" dirty="0"/>
          </a:p>
        </p:txBody>
      </p:sp>
      <p:pic>
        <p:nvPicPr>
          <p:cNvPr id="6" name="图片 5">
            <a:extLst>
              <a:ext uri="{FF2B5EF4-FFF2-40B4-BE49-F238E27FC236}">
                <a16:creationId xmlns:a16="http://schemas.microsoft.com/office/drawing/2014/main" id="{45B8848C-309E-4102-BBA7-FB27EF528A09}"/>
              </a:ext>
            </a:extLst>
          </p:cNvPr>
          <p:cNvPicPr>
            <a:picLocks noChangeAspect="1"/>
          </p:cNvPicPr>
          <p:nvPr/>
        </p:nvPicPr>
        <p:blipFill>
          <a:blip r:embed="rId2"/>
          <a:stretch>
            <a:fillRect/>
          </a:stretch>
        </p:blipFill>
        <p:spPr>
          <a:xfrm>
            <a:off x="716716" y="3286339"/>
            <a:ext cx="10758568" cy="2736325"/>
          </a:xfrm>
          <a:prstGeom prst="rect">
            <a:avLst/>
          </a:prstGeom>
        </p:spPr>
      </p:pic>
      <p:pic>
        <p:nvPicPr>
          <p:cNvPr id="10" name="图片 9">
            <a:extLst>
              <a:ext uri="{FF2B5EF4-FFF2-40B4-BE49-F238E27FC236}">
                <a16:creationId xmlns:a16="http://schemas.microsoft.com/office/drawing/2014/main" id="{9EAEE92F-2458-45A1-ADC5-78CE1060A452}"/>
              </a:ext>
            </a:extLst>
          </p:cNvPr>
          <p:cNvPicPr>
            <a:picLocks noChangeAspect="1"/>
          </p:cNvPicPr>
          <p:nvPr/>
        </p:nvPicPr>
        <p:blipFill>
          <a:blip r:embed="rId3"/>
          <a:stretch>
            <a:fillRect/>
          </a:stretch>
        </p:blipFill>
        <p:spPr>
          <a:xfrm>
            <a:off x="4327107" y="1615463"/>
            <a:ext cx="6641682" cy="1326519"/>
          </a:xfrm>
          <a:prstGeom prst="rect">
            <a:avLst/>
          </a:prstGeom>
        </p:spPr>
      </p:pic>
      <p:pic>
        <p:nvPicPr>
          <p:cNvPr id="12" name="图片 11">
            <a:extLst>
              <a:ext uri="{FF2B5EF4-FFF2-40B4-BE49-F238E27FC236}">
                <a16:creationId xmlns:a16="http://schemas.microsoft.com/office/drawing/2014/main" id="{169ECA91-C61D-48D7-B421-71CB03EF49D8}"/>
              </a:ext>
            </a:extLst>
          </p:cNvPr>
          <p:cNvPicPr>
            <a:picLocks noChangeAspect="1"/>
          </p:cNvPicPr>
          <p:nvPr/>
        </p:nvPicPr>
        <p:blipFill>
          <a:blip r:embed="rId4"/>
          <a:stretch>
            <a:fillRect/>
          </a:stretch>
        </p:blipFill>
        <p:spPr>
          <a:xfrm>
            <a:off x="1044456" y="1484890"/>
            <a:ext cx="2548547" cy="1457092"/>
          </a:xfrm>
          <a:prstGeom prst="rect">
            <a:avLst/>
          </a:prstGeom>
        </p:spPr>
      </p:pic>
    </p:spTree>
    <p:extLst>
      <p:ext uri="{BB962C8B-B14F-4D97-AF65-F5344CB8AC3E}">
        <p14:creationId xmlns:p14="http://schemas.microsoft.com/office/powerpoint/2010/main" val="609923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23564-790C-4C28-9F1C-585B1B48D5C8}"/>
              </a:ext>
            </a:extLst>
          </p:cNvPr>
          <p:cNvSpPr>
            <a:spLocks noGrp="1"/>
          </p:cNvSpPr>
          <p:nvPr>
            <p:ph type="title"/>
          </p:nvPr>
        </p:nvSpPr>
        <p:spPr>
          <a:xfrm>
            <a:off x="786064" y="327184"/>
            <a:ext cx="10515600" cy="1325563"/>
          </a:xfrm>
        </p:spPr>
        <p:txBody>
          <a:bodyPr/>
          <a:lstStyle/>
          <a:p>
            <a:r>
              <a:rPr lang="en-US" altLang="zh-CN" b="1" dirty="0"/>
              <a:t>Analysis Tree</a:t>
            </a:r>
            <a:endParaRPr lang="zh-CN" altLang="en-US" b="1" dirty="0"/>
          </a:p>
        </p:txBody>
      </p:sp>
      <p:pic>
        <p:nvPicPr>
          <p:cNvPr id="5" name="内容占位符 4">
            <a:extLst>
              <a:ext uri="{FF2B5EF4-FFF2-40B4-BE49-F238E27FC236}">
                <a16:creationId xmlns:a16="http://schemas.microsoft.com/office/drawing/2014/main" id="{E8271C2C-05D7-48D2-8107-0AC1AB2E99B8}"/>
              </a:ext>
            </a:extLst>
          </p:cNvPr>
          <p:cNvPicPr>
            <a:picLocks noGrp="1" noChangeAspect="1"/>
          </p:cNvPicPr>
          <p:nvPr>
            <p:ph idx="1"/>
          </p:nvPr>
        </p:nvPicPr>
        <p:blipFill>
          <a:blip r:embed="rId2"/>
          <a:stretch>
            <a:fillRect/>
          </a:stretch>
        </p:blipFill>
        <p:spPr>
          <a:xfrm>
            <a:off x="6283010" y="1920224"/>
            <a:ext cx="2582314" cy="4351338"/>
          </a:xfrm>
        </p:spPr>
      </p:pic>
      <p:sp>
        <p:nvSpPr>
          <p:cNvPr id="6" name="文本框 5">
            <a:extLst>
              <a:ext uri="{FF2B5EF4-FFF2-40B4-BE49-F238E27FC236}">
                <a16:creationId xmlns:a16="http://schemas.microsoft.com/office/drawing/2014/main" id="{02C0C28D-28A4-44C3-92BC-684AA3C3A762}"/>
              </a:ext>
            </a:extLst>
          </p:cNvPr>
          <p:cNvSpPr txBox="1"/>
          <p:nvPr/>
        </p:nvSpPr>
        <p:spPr>
          <a:xfrm>
            <a:off x="8758990" y="1468081"/>
            <a:ext cx="2275687" cy="369332"/>
          </a:xfrm>
          <a:prstGeom prst="rect">
            <a:avLst/>
          </a:prstGeom>
          <a:noFill/>
        </p:spPr>
        <p:txBody>
          <a:bodyPr wrap="square" rtlCol="0">
            <a:spAutoFit/>
          </a:bodyPr>
          <a:lstStyle/>
          <a:p>
            <a:r>
              <a:rPr lang="en-US" altLang="zh-CN" dirty="0"/>
              <a:t>Tree (pre-pruning)</a:t>
            </a:r>
          </a:p>
        </p:txBody>
      </p:sp>
      <p:pic>
        <p:nvPicPr>
          <p:cNvPr id="8" name="图片 7">
            <a:extLst>
              <a:ext uri="{FF2B5EF4-FFF2-40B4-BE49-F238E27FC236}">
                <a16:creationId xmlns:a16="http://schemas.microsoft.com/office/drawing/2014/main" id="{DDA3A046-6CF7-4FF7-9281-72807F9879E9}"/>
              </a:ext>
            </a:extLst>
          </p:cNvPr>
          <p:cNvPicPr>
            <a:picLocks noChangeAspect="1"/>
          </p:cNvPicPr>
          <p:nvPr/>
        </p:nvPicPr>
        <p:blipFill>
          <a:blip r:embed="rId3"/>
          <a:stretch>
            <a:fillRect/>
          </a:stretch>
        </p:blipFill>
        <p:spPr>
          <a:xfrm>
            <a:off x="8943815" y="1984137"/>
            <a:ext cx="2038726" cy="2996718"/>
          </a:xfrm>
          <a:prstGeom prst="rect">
            <a:avLst/>
          </a:prstGeom>
        </p:spPr>
      </p:pic>
      <p:sp>
        <p:nvSpPr>
          <p:cNvPr id="9" name="文本框 8">
            <a:extLst>
              <a:ext uri="{FF2B5EF4-FFF2-40B4-BE49-F238E27FC236}">
                <a16:creationId xmlns:a16="http://schemas.microsoft.com/office/drawing/2014/main" id="{E7F336EB-FD2F-4396-BD1C-77634B42FC0E}"/>
              </a:ext>
            </a:extLst>
          </p:cNvPr>
          <p:cNvSpPr txBox="1"/>
          <p:nvPr/>
        </p:nvSpPr>
        <p:spPr>
          <a:xfrm>
            <a:off x="6589637" y="1468081"/>
            <a:ext cx="2275687" cy="369332"/>
          </a:xfrm>
          <a:prstGeom prst="rect">
            <a:avLst/>
          </a:prstGeom>
          <a:noFill/>
        </p:spPr>
        <p:txBody>
          <a:bodyPr wrap="square" rtlCol="0">
            <a:spAutoFit/>
          </a:bodyPr>
          <a:lstStyle/>
          <a:p>
            <a:r>
              <a:rPr lang="en-US" altLang="zh-CN" dirty="0"/>
              <a:t>Tree Graph</a:t>
            </a:r>
          </a:p>
        </p:txBody>
      </p:sp>
      <p:sp>
        <p:nvSpPr>
          <p:cNvPr id="11" name="文本框 10">
            <a:extLst>
              <a:ext uri="{FF2B5EF4-FFF2-40B4-BE49-F238E27FC236}">
                <a16:creationId xmlns:a16="http://schemas.microsoft.com/office/drawing/2014/main" id="{16849E44-5D85-45C8-B2BA-C2D0D9746132}"/>
              </a:ext>
            </a:extLst>
          </p:cNvPr>
          <p:cNvSpPr txBox="1"/>
          <p:nvPr/>
        </p:nvSpPr>
        <p:spPr>
          <a:xfrm>
            <a:off x="837288" y="1743787"/>
            <a:ext cx="4552859" cy="3046988"/>
          </a:xfrm>
          <a:prstGeom prst="rect">
            <a:avLst/>
          </a:prstGeom>
          <a:noFill/>
        </p:spPr>
        <p:txBody>
          <a:bodyPr wrap="square">
            <a:spAutoFit/>
          </a:bodyPr>
          <a:lstStyle/>
          <a:p>
            <a:r>
              <a:rPr lang="zh-CN" altLang="en-US" sz="2400" dirty="0"/>
              <a:t>Through pre pruning and post pruning, the complexity of decision tree can be controlled to reduce the risk of over fitting</a:t>
            </a:r>
            <a:r>
              <a:rPr lang="en-US" altLang="zh-CN" sz="2400" dirty="0"/>
              <a:t>.</a:t>
            </a:r>
          </a:p>
          <a:p>
            <a:endParaRPr lang="en-US" altLang="zh-CN" sz="2400" dirty="0"/>
          </a:p>
          <a:p>
            <a:r>
              <a:rPr lang="en-US" altLang="zh-CN" sz="2400" dirty="0"/>
              <a:t>We can control the depth of the tree and limit the number of leaf nodes.</a:t>
            </a:r>
            <a:endParaRPr lang="zh-CN" altLang="en-US" sz="2400" dirty="0"/>
          </a:p>
        </p:txBody>
      </p:sp>
    </p:spTree>
    <p:extLst>
      <p:ext uri="{BB962C8B-B14F-4D97-AF65-F5344CB8AC3E}">
        <p14:creationId xmlns:p14="http://schemas.microsoft.com/office/powerpoint/2010/main" val="236947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35F7D-1679-4D17-ADC1-1583BF202F47}"/>
              </a:ext>
            </a:extLst>
          </p:cNvPr>
          <p:cNvSpPr>
            <a:spLocks noGrp="1"/>
          </p:cNvSpPr>
          <p:nvPr>
            <p:ph type="title"/>
          </p:nvPr>
        </p:nvSpPr>
        <p:spPr/>
        <p:txBody>
          <a:bodyPr/>
          <a:lstStyle/>
          <a:p>
            <a:r>
              <a:rPr lang="en-US" altLang="zh-CN" b="1" dirty="0"/>
              <a:t>Try more</a:t>
            </a:r>
            <a:endParaRPr lang="zh-CN" altLang="en-US" b="1" dirty="0"/>
          </a:p>
        </p:txBody>
      </p:sp>
      <p:sp>
        <p:nvSpPr>
          <p:cNvPr id="6" name="文本框 5">
            <a:extLst>
              <a:ext uri="{FF2B5EF4-FFF2-40B4-BE49-F238E27FC236}">
                <a16:creationId xmlns:a16="http://schemas.microsoft.com/office/drawing/2014/main" id="{AB309914-011C-471D-93E3-2E5112622FC0}"/>
              </a:ext>
            </a:extLst>
          </p:cNvPr>
          <p:cNvSpPr txBox="1"/>
          <p:nvPr/>
        </p:nvSpPr>
        <p:spPr>
          <a:xfrm>
            <a:off x="964531" y="1422524"/>
            <a:ext cx="10262937" cy="1200329"/>
          </a:xfrm>
          <a:prstGeom prst="rect">
            <a:avLst/>
          </a:prstGeom>
          <a:noFill/>
        </p:spPr>
        <p:txBody>
          <a:bodyPr wrap="square">
            <a:spAutoFit/>
          </a:bodyPr>
          <a:lstStyle/>
          <a:p>
            <a:r>
              <a:rPr lang="zh-CN" altLang="en-US" dirty="0"/>
              <a:t>The main disadvantage of decision tree is that even if pre pruning is done, it is often over fitted and has poor generalization performance.</a:t>
            </a:r>
            <a:r>
              <a:rPr lang="en-US" altLang="zh-CN" dirty="0"/>
              <a:t> </a:t>
            </a:r>
          </a:p>
          <a:p>
            <a:r>
              <a:rPr lang="en-US" altLang="zh-CN" dirty="0"/>
              <a:t>We can use the method of </a:t>
            </a:r>
            <a:r>
              <a:rPr lang="en-US" altLang="zh-CN" b="1" dirty="0" err="1"/>
              <a:t>RandomForest</a:t>
            </a:r>
            <a:r>
              <a:rPr lang="en-US" altLang="zh-CN" dirty="0"/>
              <a:t>  or </a:t>
            </a:r>
            <a:r>
              <a:rPr lang="en-US" altLang="zh-CN" b="1" dirty="0" err="1"/>
              <a:t>GradientBoostring</a:t>
            </a:r>
            <a:r>
              <a:rPr lang="en-US" altLang="zh-CN" dirty="0"/>
              <a:t> to optimize the problem of over fitting the training data, improve the performance and accuracy of the model</a:t>
            </a:r>
            <a:endParaRPr lang="zh-CN" altLang="en-US" dirty="0"/>
          </a:p>
        </p:txBody>
      </p:sp>
      <p:pic>
        <p:nvPicPr>
          <p:cNvPr id="8" name="图片 7">
            <a:extLst>
              <a:ext uri="{FF2B5EF4-FFF2-40B4-BE49-F238E27FC236}">
                <a16:creationId xmlns:a16="http://schemas.microsoft.com/office/drawing/2014/main" id="{256A3DEE-D5E6-4529-9064-813FA1E9132A}"/>
              </a:ext>
            </a:extLst>
          </p:cNvPr>
          <p:cNvPicPr>
            <a:picLocks noChangeAspect="1"/>
          </p:cNvPicPr>
          <p:nvPr/>
        </p:nvPicPr>
        <p:blipFill>
          <a:blip r:embed="rId2"/>
          <a:stretch>
            <a:fillRect/>
          </a:stretch>
        </p:blipFill>
        <p:spPr>
          <a:xfrm>
            <a:off x="1150161" y="2725743"/>
            <a:ext cx="7622579" cy="3624185"/>
          </a:xfrm>
          <a:prstGeom prst="rect">
            <a:avLst/>
          </a:prstGeom>
        </p:spPr>
      </p:pic>
    </p:spTree>
    <p:extLst>
      <p:ext uri="{BB962C8B-B14F-4D97-AF65-F5344CB8AC3E}">
        <p14:creationId xmlns:p14="http://schemas.microsoft.com/office/powerpoint/2010/main" val="2318041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35F7D-1679-4D17-ADC1-1583BF202F47}"/>
              </a:ext>
            </a:extLst>
          </p:cNvPr>
          <p:cNvSpPr>
            <a:spLocks noGrp="1"/>
          </p:cNvSpPr>
          <p:nvPr>
            <p:ph type="title"/>
          </p:nvPr>
        </p:nvSpPr>
        <p:spPr/>
        <p:txBody>
          <a:bodyPr/>
          <a:lstStyle/>
          <a:p>
            <a:r>
              <a:rPr lang="en-US" altLang="zh-CN" b="1" dirty="0"/>
              <a:t>Try more</a:t>
            </a:r>
            <a:endParaRPr lang="zh-CN" altLang="en-US" b="1" dirty="0"/>
          </a:p>
        </p:txBody>
      </p:sp>
      <p:pic>
        <p:nvPicPr>
          <p:cNvPr id="9" name="图片 8">
            <a:extLst>
              <a:ext uri="{FF2B5EF4-FFF2-40B4-BE49-F238E27FC236}">
                <a16:creationId xmlns:a16="http://schemas.microsoft.com/office/drawing/2014/main" id="{CB959C7C-4C3D-4EBF-B840-7D0FA6DD6E9D}"/>
              </a:ext>
            </a:extLst>
          </p:cNvPr>
          <p:cNvPicPr>
            <a:picLocks noChangeAspect="1"/>
          </p:cNvPicPr>
          <p:nvPr/>
        </p:nvPicPr>
        <p:blipFill>
          <a:blip r:embed="rId2"/>
          <a:stretch>
            <a:fillRect/>
          </a:stretch>
        </p:blipFill>
        <p:spPr>
          <a:xfrm>
            <a:off x="955650" y="1690688"/>
            <a:ext cx="8566485" cy="4713009"/>
          </a:xfrm>
          <a:prstGeom prst="rect">
            <a:avLst/>
          </a:prstGeom>
        </p:spPr>
      </p:pic>
    </p:spTree>
    <p:extLst>
      <p:ext uri="{BB962C8B-B14F-4D97-AF65-F5344CB8AC3E}">
        <p14:creationId xmlns:p14="http://schemas.microsoft.com/office/powerpoint/2010/main" val="1767609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735A0-2EE1-4856-8666-E4A218342FF8}"/>
              </a:ext>
            </a:extLst>
          </p:cNvPr>
          <p:cNvSpPr>
            <a:spLocks noGrp="1"/>
          </p:cNvSpPr>
          <p:nvPr>
            <p:ph type="title"/>
          </p:nvPr>
        </p:nvSpPr>
        <p:spPr/>
        <p:txBody>
          <a:bodyPr/>
          <a:lstStyle/>
          <a:p>
            <a:r>
              <a:rPr lang="en-US" altLang="zh-CN" b="1" dirty="0"/>
              <a:t>When and Which Model</a:t>
            </a:r>
            <a:endParaRPr lang="zh-CN" altLang="en-US" b="1" dirty="0"/>
          </a:p>
        </p:txBody>
      </p:sp>
      <p:sp>
        <p:nvSpPr>
          <p:cNvPr id="3" name="内容占位符 2">
            <a:extLst>
              <a:ext uri="{FF2B5EF4-FFF2-40B4-BE49-F238E27FC236}">
                <a16:creationId xmlns:a16="http://schemas.microsoft.com/office/drawing/2014/main" id="{54468B5E-79CE-441D-B130-F4707667A122}"/>
              </a:ext>
            </a:extLst>
          </p:cNvPr>
          <p:cNvSpPr>
            <a:spLocks noGrp="1"/>
          </p:cNvSpPr>
          <p:nvPr>
            <p:ph idx="1"/>
          </p:nvPr>
        </p:nvSpPr>
        <p:spPr>
          <a:xfrm>
            <a:off x="838200" y="1597740"/>
            <a:ext cx="10515600" cy="4895135"/>
          </a:xfrm>
        </p:spPr>
        <p:txBody>
          <a:bodyPr>
            <a:normAutofit fontScale="55000" lnSpcReduction="20000"/>
          </a:bodyPr>
          <a:lstStyle/>
          <a:p>
            <a:pPr marL="0" indent="0">
              <a:buNone/>
            </a:pPr>
            <a:r>
              <a:rPr lang="en-US" altLang="zh-CN" sz="3200" b="1" dirty="0"/>
              <a:t>Nearest Neighbors</a:t>
            </a:r>
          </a:p>
          <a:p>
            <a:pPr marL="0" indent="0">
              <a:buNone/>
            </a:pPr>
            <a:r>
              <a:rPr lang="en-US" altLang="zh-CN" sz="2500" dirty="0"/>
              <a:t>Suitable for small data sets, it is a good standard model and easy to explain.</a:t>
            </a:r>
          </a:p>
          <a:p>
            <a:pPr marL="0" indent="0">
              <a:buNone/>
            </a:pPr>
            <a:r>
              <a:rPr lang="en-US" altLang="zh-CN" sz="3200" b="1" dirty="0"/>
              <a:t>Linear Models</a:t>
            </a:r>
          </a:p>
          <a:p>
            <a:pPr marL="0" indent="0">
              <a:buNone/>
            </a:pPr>
            <a:r>
              <a:rPr lang="en-US" altLang="zh-CN" sz="2500" dirty="0"/>
              <a:t>Very reliable preferred algorithm, suitable for very large data sets and high-dimensional data.</a:t>
            </a:r>
          </a:p>
          <a:p>
            <a:pPr marL="0" indent="0">
              <a:buNone/>
            </a:pPr>
            <a:r>
              <a:rPr lang="en-US" altLang="zh-CN" sz="3200" b="1" dirty="0"/>
              <a:t>Naive Bayes</a:t>
            </a:r>
          </a:p>
          <a:p>
            <a:pPr marL="0" indent="0">
              <a:buNone/>
            </a:pPr>
            <a:r>
              <a:rPr lang="en-US" altLang="zh-CN" sz="2500" dirty="0"/>
              <a:t>It is only applicable to classification problems. It is faster and wider than the linear model. It is applicable to very large data sets and high-dimensional data. The accuracy is usually lower than the linear model.</a:t>
            </a:r>
          </a:p>
          <a:p>
            <a:pPr marL="0" indent="0">
              <a:buNone/>
            </a:pPr>
            <a:r>
              <a:rPr lang="en-US" altLang="zh-CN" sz="3200" b="1" dirty="0"/>
              <a:t>Decision Trees </a:t>
            </a:r>
          </a:p>
          <a:p>
            <a:pPr marL="0" indent="0">
              <a:buNone/>
            </a:pPr>
            <a:r>
              <a:rPr lang="en-US" altLang="zh-CN" sz="2500" dirty="0"/>
              <a:t>It is fast, does not need data scaling, can be visualized and easy to explain.</a:t>
            </a:r>
          </a:p>
          <a:p>
            <a:pPr marL="0" indent="0">
              <a:buNone/>
            </a:pPr>
            <a:r>
              <a:rPr lang="en-US" altLang="zh-CN" sz="3200" b="1" dirty="0"/>
              <a:t>Random Forest</a:t>
            </a:r>
          </a:p>
          <a:p>
            <a:pPr marL="0" indent="0">
              <a:buNone/>
            </a:pPr>
            <a:r>
              <a:rPr lang="en-US" altLang="zh-CN" sz="2500" dirty="0"/>
              <a:t>It is almost always better than a single decision tree, with good robustness and strong performance. No data scaling is required. Not applicable to high-dimensional sparse data.</a:t>
            </a:r>
          </a:p>
          <a:p>
            <a:pPr marL="0" indent="0">
              <a:buNone/>
            </a:pPr>
            <a:r>
              <a:rPr lang="en-US" altLang="zh-CN" sz="3200" b="1" dirty="0"/>
              <a:t>Gradient </a:t>
            </a:r>
            <a:r>
              <a:rPr lang="en-US" altLang="zh-CN" sz="3200" b="1" dirty="0" err="1"/>
              <a:t>Boostring</a:t>
            </a:r>
            <a:endParaRPr lang="en-US" altLang="zh-CN" sz="3200" b="1" dirty="0"/>
          </a:p>
          <a:p>
            <a:pPr marL="0" indent="0">
              <a:buNone/>
            </a:pPr>
            <a:r>
              <a:rPr lang="en-US" altLang="zh-CN" sz="2500" dirty="0"/>
              <a:t>The accuracy is usually slightly higher than that of random forest. Compared with random forest, the training speed is slower, but the prediction speed is faster and requires less memory. More parameter adjustment is needed than random forest.</a:t>
            </a:r>
          </a:p>
          <a:p>
            <a:pPr marL="0" indent="0">
              <a:buNone/>
            </a:pPr>
            <a:r>
              <a:rPr lang="en-US" altLang="zh-CN" sz="3200" b="1" dirty="0"/>
              <a:t>Support Vector Machines</a:t>
            </a:r>
          </a:p>
          <a:p>
            <a:pPr marL="0" indent="0">
              <a:buNone/>
            </a:pPr>
            <a:r>
              <a:rPr lang="en-US" altLang="zh-CN" sz="2500" dirty="0"/>
              <a:t>It is powerful for medium-sized data sets with similar feature meanings. It requires data scaling and is sensitive to parameters.</a:t>
            </a:r>
            <a:endParaRPr lang="zh-CN" altLang="en-US" dirty="0"/>
          </a:p>
        </p:txBody>
      </p:sp>
    </p:spTree>
    <p:extLst>
      <p:ext uri="{BB962C8B-B14F-4D97-AF65-F5344CB8AC3E}">
        <p14:creationId xmlns:p14="http://schemas.microsoft.com/office/powerpoint/2010/main" val="2462093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B02934-614D-4F52-98E7-64D34F7E3139}"/>
              </a:ext>
            </a:extLst>
          </p:cNvPr>
          <p:cNvSpPr>
            <a:spLocks noGrp="1"/>
          </p:cNvSpPr>
          <p:nvPr>
            <p:ph type="title"/>
          </p:nvPr>
        </p:nvSpPr>
        <p:spPr/>
        <p:txBody>
          <a:bodyPr/>
          <a:lstStyle/>
          <a:p>
            <a:br>
              <a:rPr lang="zh-CN" altLang="en-US" dirty="0"/>
            </a:br>
            <a:endParaRPr lang="zh-CN" altLang="en-US" dirty="0"/>
          </a:p>
        </p:txBody>
      </p:sp>
      <p:sp>
        <p:nvSpPr>
          <p:cNvPr id="6" name="矩形 5">
            <a:extLst>
              <a:ext uri="{FF2B5EF4-FFF2-40B4-BE49-F238E27FC236}">
                <a16:creationId xmlns:a16="http://schemas.microsoft.com/office/drawing/2014/main" id="{425EF0EB-88BC-4045-BFF4-3CC872D8D6D9}"/>
              </a:ext>
            </a:extLst>
          </p:cNvPr>
          <p:cNvSpPr/>
          <p:nvPr/>
        </p:nvSpPr>
        <p:spPr>
          <a:xfrm>
            <a:off x="1484932" y="2861010"/>
            <a:ext cx="5862502" cy="701731"/>
          </a:xfrm>
          <a:prstGeom prst="rect">
            <a:avLst/>
          </a:prstGeom>
          <a:noFill/>
        </p:spPr>
        <p:txBody>
          <a:bodyPr wrap="none" lIns="91440" tIns="45720" rIns="91440" bIns="45720">
            <a:spAutoFit/>
          </a:bodyPr>
          <a:lstStyle/>
          <a:p>
            <a:pPr>
              <a:lnSpc>
                <a:spcPct val="90000"/>
              </a:lnSpc>
              <a:spcBef>
                <a:spcPct val="0"/>
              </a:spcBef>
            </a:pPr>
            <a:r>
              <a:rPr lang="en-US" altLang="zh-CN" sz="4400" b="1" dirty="0">
                <a:latin typeface="+mj-lt"/>
                <a:ea typeface="+mj-ea"/>
                <a:cs typeface="+mj-cs"/>
              </a:rPr>
              <a:t> Thank you for listening </a:t>
            </a:r>
            <a:endParaRPr lang="zh-CN" altLang="en-US" sz="4400" b="1" dirty="0">
              <a:latin typeface="+mj-lt"/>
              <a:ea typeface="+mj-ea"/>
              <a:cs typeface="+mj-cs"/>
            </a:endParaRPr>
          </a:p>
        </p:txBody>
      </p:sp>
    </p:spTree>
    <p:extLst>
      <p:ext uri="{BB962C8B-B14F-4D97-AF65-F5344CB8AC3E}">
        <p14:creationId xmlns:p14="http://schemas.microsoft.com/office/powerpoint/2010/main" val="1471708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27DFF-397B-4298-8296-7AA4A82A65EC}"/>
              </a:ext>
            </a:extLst>
          </p:cNvPr>
          <p:cNvSpPr>
            <a:spLocks noGrp="1"/>
          </p:cNvSpPr>
          <p:nvPr>
            <p:ph type="title"/>
          </p:nvPr>
        </p:nvSpPr>
        <p:spPr/>
        <p:txBody>
          <a:bodyPr/>
          <a:lstStyle/>
          <a:p>
            <a:r>
              <a:rPr lang="en-US" altLang="zh-CN" b="1" dirty="0"/>
              <a:t>Background introduction</a:t>
            </a:r>
            <a:endParaRPr lang="zh-CN" altLang="en-US" b="1" dirty="0"/>
          </a:p>
        </p:txBody>
      </p:sp>
      <p:sp>
        <p:nvSpPr>
          <p:cNvPr id="3" name="内容占位符 2">
            <a:extLst>
              <a:ext uri="{FF2B5EF4-FFF2-40B4-BE49-F238E27FC236}">
                <a16:creationId xmlns:a16="http://schemas.microsoft.com/office/drawing/2014/main" id="{3BCBD306-FA55-497A-B72D-3A4D0E4C970A}"/>
              </a:ext>
            </a:extLst>
          </p:cNvPr>
          <p:cNvSpPr>
            <a:spLocks noGrp="1"/>
          </p:cNvSpPr>
          <p:nvPr>
            <p:ph idx="1"/>
          </p:nvPr>
        </p:nvSpPr>
        <p:spPr>
          <a:xfrm>
            <a:off x="838199" y="1839375"/>
            <a:ext cx="10732741" cy="4351338"/>
          </a:xfrm>
        </p:spPr>
        <p:txBody>
          <a:bodyPr/>
          <a:lstStyle/>
          <a:p>
            <a:pPr marL="0" indent="0">
              <a:buNone/>
            </a:pPr>
            <a:r>
              <a:rPr lang="en-US" altLang="zh-CN" dirty="0"/>
              <a:t>There will be some </a:t>
            </a:r>
            <a:r>
              <a:rPr lang="en-US" altLang="zh-CN" b="1" dirty="0"/>
              <a:t>malicious users</a:t>
            </a:r>
            <a:r>
              <a:rPr lang="en-US" altLang="zh-CN" dirty="0"/>
              <a:t> on the </a:t>
            </a:r>
            <a:r>
              <a:rPr lang="en-US" altLang="zh-CN" b="1" dirty="0"/>
              <a:t>Online Travel Platforms</a:t>
            </a:r>
            <a:r>
              <a:rPr lang="en-US" altLang="zh-CN" dirty="0"/>
              <a:t>.</a:t>
            </a:r>
          </a:p>
          <a:p>
            <a:pPr marL="0" indent="0">
              <a:buNone/>
            </a:pPr>
            <a:r>
              <a:rPr lang="en-US" altLang="zh-CN" dirty="0"/>
              <a:t>They will use the </a:t>
            </a:r>
            <a:r>
              <a:rPr lang="en-US" altLang="zh-CN" b="1" dirty="0"/>
              <a:t>loopholes</a:t>
            </a:r>
            <a:r>
              <a:rPr lang="en-US" altLang="zh-CN" dirty="0"/>
              <a:t> of platforms and airlines to seek illegal interests and damage the rights and interests of normal users.</a:t>
            </a:r>
          </a:p>
          <a:p>
            <a:pPr marL="0" indent="0">
              <a:buNone/>
            </a:pPr>
            <a:r>
              <a:rPr lang="en-US" altLang="zh-CN" dirty="0"/>
              <a:t>Our model hopes to find the characteristics of these malicious users on some problem users </a:t>
            </a:r>
            <a:r>
              <a:rPr lang="en-US" altLang="zh-CN" b="1" dirty="0"/>
              <a:t>marked by experts</a:t>
            </a:r>
            <a:r>
              <a:rPr lang="en-US" altLang="zh-CN" dirty="0"/>
              <a:t>, find and clean up these malicious users immediately, and protect the legitimate rights and interests of consumers.</a:t>
            </a:r>
            <a:endParaRPr lang="zh-CN" altLang="en-US" dirty="0"/>
          </a:p>
        </p:txBody>
      </p:sp>
    </p:spTree>
    <p:extLst>
      <p:ext uri="{BB962C8B-B14F-4D97-AF65-F5344CB8AC3E}">
        <p14:creationId xmlns:p14="http://schemas.microsoft.com/office/powerpoint/2010/main" val="2964463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2E3EC-2258-45BF-A8A5-89D2AD4F250A}"/>
              </a:ext>
            </a:extLst>
          </p:cNvPr>
          <p:cNvSpPr>
            <a:spLocks noGrp="1"/>
          </p:cNvSpPr>
          <p:nvPr>
            <p:ph type="title"/>
          </p:nvPr>
        </p:nvSpPr>
        <p:spPr/>
        <p:txBody>
          <a:bodyPr/>
          <a:lstStyle/>
          <a:p>
            <a:r>
              <a:rPr lang="en-US" altLang="zh-CN" b="1" dirty="0"/>
              <a:t>Data introduction</a:t>
            </a:r>
            <a:endParaRPr lang="zh-CN" altLang="en-US" b="1" dirty="0"/>
          </a:p>
        </p:txBody>
      </p:sp>
      <p:sp>
        <p:nvSpPr>
          <p:cNvPr id="3" name="内容占位符 2">
            <a:extLst>
              <a:ext uri="{FF2B5EF4-FFF2-40B4-BE49-F238E27FC236}">
                <a16:creationId xmlns:a16="http://schemas.microsoft.com/office/drawing/2014/main" id="{62E2FC54-8730-47E1-B937-714BC6EB9CD7}"/>
              </a:ext>
            </a:extLst>
          </p:cNvPr>
          <p:cNvSpPr>
            <a:spLocks noGrp="1"/>
          </p:cNvSpPr>
          <p:nvPr>
            <p:ph idx="1"/>
          </p:nvPr>
        </p:nvSpPr>
        <p:spPr/>
        <p:txBody>
          <a:bodyPr/>
          <a:lstStyle/>
          <a:p>
            <a:r>
              <a:rPr lang="en-US" altLang="zh-CN" dirty="0"/>
              <a:t>User orders</a:t>
            </a:r>
          </a:p>
          <a:p>
            <a:r>
              <a:rPr lang="en-US" altLang="zh-CN" dirty="0"/>
              <a:t>Account info</a:t>
            </a:r>
          </a:p>
          <a:p>
            <a:r>
              <a:rPr lang="en-US" altLang="zh-CN" dirty="0"/>
              <a:t>Flight info</a:t>
            </a:r>
          </a:p>
          <a:p>
            <a:r>
              <a:rPr lang="en-US" altLang="zh-CN" dirty="0"/>
              <a:t>Device info</a:t>
            </a:r>
          </a:p>
          <a:p>
            <a:r>
              <a:rPr lang="en-US" altLang="zh-CN" dirty="0"/>
              <a:t>User browsing behavior</a:t>
            </a:r>
          </a:p>
          <a:p>
            <a:endParaRPr lang="zh-CN" altLang="en-US" dirty="0"/>
          </a:p>
        </p:txBody>
      </p:sp>
    </p:spTree>
    <p:extLst>
      <p:ext uri="{BB962C8B-B14F-4D97-AF65-F5344CB8AC3E}">
        <p14:creationId xmlns:p14="http://schemas.microsoft.com/office/powerpoint/2010/main" val="415407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5BEE1-AE97-43EB-B7BA-1D480AA57543}"/>
              </a:ext>
            </a:extLst>
          </p:cNvPr>
          <p:cNvSpPr>
            <a:spLocks noGrp="1"/>
          </p:cNvSpPr>
          <p:nvPr>
            <p:ph type="title"/>
          </p:nvPr>
        </p:nvSpPr>
        <p:spPr/>
        <p:txBody>
          <a:bodyPr/>
          <a:lstStyle/>
          <a:p>
            <a:r>
              <a:rPr lang="en-US" altLang="zh-CN" b="1" dirty="0"/>
              <a:t>Algorithm selection</a:t>
            </a:r>
            <a:endParaRPr lang="zh-CN" altLang="en-US" b="1" dirty="0"/>
          </a:p>
        </p:txBody>
      </p:sp>
      <p:sp>
        <p:nvSpPr>
          <p:cNvPr id="3" name="内容占位符 2">
            <a:extLst>
              <a:ext uri="{FF2B5EF4-FFF2-40B4-BE49-F238E27FC236}">
                <a16:creationId xmlns:a16="http://schemas.microsoft.com/office/drawing/2014/main" id="{7423C76C-5380-495D-97C9-BD197E8B9417}"/>
              </a:ext>
            </a:extLst>
          </p:cNvPr>
          <p:cNvSpPr>
            <a:spLocks noGrp="1"/>
          </p:cNvSpPr>
          <p:nvPr>
            <p:ph idx="1"/>
          </p:nvPr>
        </p:nvSpPr>
        <p:spPr/>
        <p:txBody>
          <a:bodyPr/>
          <a:lstStyle/>
          <a:p>
            <a:pPr marL="0" indent="0">
              <a:buNone/>
            </a:pPr>
            <a:r>
              <a:rPr lang="en-US" altLang="zh-CN" dirty="0"/>
              <a:t>We will using </a:t>
            </a:r>
            <a:r>
              <a:rPr lang="en-US" altLang="zh-CN" b="1" dirty="0"/>
              <a:t>Decision Tree </a:t>
            </a:r>
            <a:r>
              <a:rPr lang="en-US" altLang="zh-CN" dirty="0"/>
              <a:t>to do supervised classification. </a:t>
            </a:r>
          </a:p>
          <a:p>
            <a:pPr marL="0" indent="0">
              <a:buNone/>
            </a:pPr>
            <a:r>
              <a:rPr lang="en-US" altLang="zh-CN" dirty="0"/>
              <a:t>Use the marked problem users to calculate the identification characteristics of these problem users .</a:t>
            </a:r>
          </a:p>
          <a:p>
            <a:pPr marL="0" indent="0">
              <a:buNone/>
            </a:pPr>
            <a:r>
              <a:rPr lang="en-US" altLang="zh-CN" dirty="0"/>
              <a:t>Finally the </a:t>
            </a:r>
            <a:r>
              <a:rPr lang="en-US" altLang="zh-CN" b="1" dirty="0"/>
              <a:t>tree visualization and feature visualization </a:t>
            </a:r>
            <a:r>
              <a:rPr lang="en-US" altLang="zh-CN" dirty="0"/>
              <a:t>are used to understand the overall situation of the risky users.</a:t>
            </a:r>
            <a:endParaRPr lang="zh-CN" altLang="en-US" dirty="0"/>
          </a:p>
        </p:txBody>
      </p:sp>
    </p:spTree>
    <p:extLst>
      <p:ext uri="{BB962C8B-B14F-4D97-AF65-F5344CB8AC3E}">
        <p14:creationId xmlns:p14="http://schemas.microsoft.com/office/powerpoint/2010/main" val="2649021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EC3189-52EC-4859-A27D-CE0F57CEEB47}"/>
              </a:ext>
            </a:extLst>
          </p:cNvPr>
          <p:cNvSpPr>
            <a:spLocks noGrp="1"/>
          </p:cNvSpPr>
          <p:nvPr>
            <p:ph type="title"/>
          </p:nvPr>
        </p:nvSpPr>
        <p:spPr/>
        <p:txBody>
          <a:bodyPr/>
          <a:lstStyle/>
          <a:p>
            <a:r>
              <a:rPr lang="en-US" altLang="zh-CN" b="1" dirty="0"/>
              <a:t>Process introduction</a:t>
            </a:r>
            <a:endParaRPr lang="zh-CN" altLang="en-US" b="1" dirty="0"/>
          </a:p>
        </p:txBody>
      </p:sp>
      <p:sp>
        <p:nvSpPr>
          <p:cNvPr id="3" name="内容占位符 2">
            <a:extLst>
              <a:ext uri="{FF2B5EF4-FFF2-40B4-BE49-F238E27FC236}">
                <a16:creationId xmlns:a16="http://schemas.microsoft.com/office/drawing/2014/main" id="{4C0D788B-A6A0-43FE-9457-4260810D71BB}"/>
              </a:ext>
            </a:extLst>
          </p:cNvPr>
          <p:cNvSpPr>
            <a:spLocks noGrp="1"/>
          </p:cNvSpPr>
          <p:nvPr>
            <p:ph idx="1"/>
          </p:nvPr>
        </p:nvSpPr>
        <p:spPr/>
        <p:txBody>
          <a:bodyPr/>
          <a:lstStyle/>
          <a:p>
            <a:pPr marL="514350" indent="-514350">
              <a:buFont typeface="+mj-lt"/>
              <a:buAutoNum type="arabicPeriod"/>
            </a:pPr>
            <a:r>
              <a:rPr lang="en-US" altLang="zh-CN" dirty="0"/>
              <a:t>Define problem</a:t>
            </a:r>
            <a:r>
              <a:rPr lang="zh-CN" altLang="en-US" dirty="0"/>
              <a:t>（</a:t>
            </a:r>
            <a:r>
              <a:rPr lang="en-US" altLang="zh-CN" dirty="0"/>
              <a:t>Choose model</a:t>
            </a:r>
            <a:r>
              <a:rPr lang="zh-CN" altLang="en-US" dirty="0"/>
              <a:t>）</a:t>
            </a:r>
            <a:endParaRPr lang="en-US" altLang="zh-CN" dirty="0"/>
          </a:p>
          <a:p>
            <a:pPr marL="514350" indent="-514350">
              <a:buFont typeface="+mj-lt"/>
              <a:buAutoNum type="arabicPeriod"/>
            </a:pPr>
            <a:r>
              <a:rPr lang="en-US" altLang="zh-CN" dirty="0"/>
              <a:t>Analysis data</a:t>
            </a:r>
            <a:r>
              <a:rPr lang="zh-CN" altLang="en-US" dirty="0"/>
              <a:t>（</a:t>
            </a:r>
            <a:r>
              <a:rPr lang="en-US" altLang="zh-CN" dirty="0"/>
              <a:t>View data distribution</a:t>
            </a:r>
            <a:r>
              <a:rPr lang="zh-CN" altLang="en-US" dirty="0"/>
              <a:t>）</a:t>
            </a:r>
            <a:endParaRPr lang="en-US" altLang="zh-CN" dirty="0"/>
          </a:p>
          <a:p>
            <a:pPr marL="514350" indent="-514350">
              <a:buFont typeface="+mj-lt"/>
              <a:buAutoNum type="arabicPeriod"/>
            </a:pPr>
            <a:r>
              <a:rPr lang="en-US" altLang="zh-CN" dirty="0"/>
              <a:t>Prepare data </a:t>
            </a:r>
            <a:r>
              <a:rPr lang="zh-CN" altLang="en-US" dirty="0"/>
              <a:t>（</a:t>
            </a:r>
            <a:r>
              <a:rPr lang="en-US" altLang="zh-CN" dirty="0"/>
              <a:t>Feature Engineering</a:t>
            </a:r>
            <a:r>
              <a:rPr lang="zh-CN" altLang="en-US" dirty="0"/>
              <a:t>，</a:t>
            </a:r>
            <a:r>
              <a:rPr lang="en-US" altLang="zh-CN" dirty="0"/>
              <a:t>Training data</a:t>
            </a:r>
            <a:r>
              <a:rPr lang="zh-CN" altLang="en-US" dirty="0"/>
              <a:t>，</a:t>
            </a:r>
            <a:r>
              <a:rPr lang="en-US" altLang="zh-CN" dirty="0"/>
              <a:t>Test data</a:t>
            </a:r>
            <a:r>
              <a:rPr lang="zh-CN" altLang="en-US" dirty="0"/>
              <a:t>）</a:t>
            </a:r>
            <a:endParaRPr lang="en-US" altLang="zh-CN" dirty="0"/>
          </a:p>
          <a:p>
            <a:pPr marL="514350" indent="-514350">
              <a:buFont typeface="+mj-lt"/>
              <a:buAutoNum type="arabicPeriod"/>
            </a:pPr>
            <a:r>
              <a:rPr lang="en-US" altLang="zh-CN" dirty="0"/>
              <a:t>Model training</a:t>
            </a:r>
          </a:p>
          <a:p>
            <a:pPr marL="514350" indent="-514350">
              <a:buFont typeface="+mj-lt"/>
              <a:buAutoNum type="arabicPeriod"/>
            </a:pPr>
            <a:r>
              <a:rPr lang="en-US" altLang="zh-CN" dirty="0"/>
              <a:t>Evaluation model</a:t>
            </a:r>
            <a:endParaRPr lang="zh-CN" altLang="en-US" dirty="0"/>
          </a:p>
        </p:txBody>
      </p:sp>
    </p:spTree>
    <p:extLst>
      <p:ext uri="{BB962C8B-B14F-4D97-AF65-F5344CB8AC3E}">
        <p14:creationId xmlns:p14="http://schemas.microsoft.com/office/powerpoint/2010/main" val="1603116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89EFDC-2C69-4282-A4F4-127C7675C8A0}"/>
              </a:ext>
            </a:extLst>
          </p:cNvPr>
          <p:cNvSpPr>
            <a:spLocks noGrp="1"/>
          </p:cNvSpPr>
          <p:nvPr>
            <p:ph type="title"/>
          </p:nvPr>
        </p:nvSpPr>
        <p:spPr/>
        <p:txBody>
          <a:bodyPr/>
          <a:lstStyle/>
          <a:p>
            <a:r>
              <a:rPr lang="en-US" altLang="zh-CN" b="1" dirty="0"/>
              <a:t>Analysis data</a:t>
            </a:r>
            <a:endParaRPr lang="zh-CN" altLang="en-US" b="1" dirty="0"/>
          </a:p>
        </p:txBody>
      </p:sp>
      <p:sp>
        <p:nvSpPr>
          <p:cNvPr id="7" name="文本框 6">
            <a:extLst>
              <a:ext uri="{FF2B5EF4-FFF2-40B4-BE49-F238E27FC236}">
                <a16:creationId xmlns:a16="http://schemas.microsoft.com/office/drawing/2014/main" id="{487F39B6-9312-450C-9F40-C47B9F8848D4}"/>
              </a:ext>
            </a:extLst>
          </p:cNvPr>
          <p:cNvSpPr txBox="1"/>
          <p:nvPr/>
        </p:nvSpPr>
        <p:spPr>
          <a:xfrm>
            <a:off x="941902" y="1883801"/>
            <a:ext cx="5737034" cy="1938992"/>
          </a:xfrm>
          <a:prstGeom prst="rect">
            <a:avLst/>
          </a:prstGeom>
          <a:noFill/>
        </p:spPr>
        <p:txBody>
          <a:bodyPr wrap="square" rtlCol="0">
            <a:spAutoFit/>
          </a:bodyPr>
          <a:lstStyle/>
          <a:p>
            <a:r>
              <a:rPr lang="en-US" altLang="zh-CN" sz="2000" dirty="0"/>
              <a:t>We have selected 6 features from the dimensions of orders and accounts that may help us identify malicious users.</a:t>
            </a:r>
          </a:p>
          <a:p>
            <a:endParaRPr lang="en-US" altLang="zh-CN" sz="2000" dirty="0"/>
          </a:p>
          <a:p>
            <a:r>
              <a:rPr lang="en-US" altLang="zh-CN" sz="2000" dirty="0"/>
              <a:t>By observing the data, we can find </a:t>
            </a:r>
            <a:r>
              <a:rPr lang="en-US" altLang="zh-CN" sz="2000" b="1" dirty="0"/>
              <a:t>outliers or problems</a:t>
            </a:r>
            <a:r>
              <a:rPr lang="en-US" altLang="zh-CN" sz="2000" dirty="0"/>
              <a:t> in the data in advance</a:t>
            </a:r>
            <a:endParaRPr lang="zh-CN" altLang="en-US" sz="2000" dirty="0"/>
          </a:p>
        </p:txBody>
      </p:sp>
      <p:pic>
        <p:nvPicPr>
          <p:cNvPr id="11" name="图片 10">
            <a:extLst>
              <a:ext uri="{FF2B5EF4-FFF2-40B4-BE49-F238E27FC236}">
                <a16:creationId xmlns:a16="http://schemas.microsoft.com/office/drawing/2014/main" id="{92D5D40E-0446-4F3D-93C7-55D67582E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1564" y="1093155"/>
            <a:ext cx="5576718" cy="5304208"/>
          </a:xfrm>
          <a:prstGeom prst="rect">
            <a:avLst/>
          </a:prstGeom>
        </p:spPr>
      </p:pic>
    </p:spTree>
    <p:extLst>
      <p:ext uri="{BB962C8B-B14F-4D97-AF65-F5344CB8AC3E}">
        <p14:creationId xmlns:p14="http://schemas.microsoft.com/office/powerpoint/2010/main" val="3232847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24F75-1D37-49C5-92BA-5E5577176391}"/>
              </a:ext>
            </a:extLst>
          </p:cNvPr>
          <p:cNvSpPr>
            <a:spLocks noGrp="1"/>
          </p:cNvSpPr>
          <p:nvPr>
            <p:ph type="title"/>
          </p:nvPr>
        </p:nvSpPr>
        <p:spPr/>
        <p:txBody>
          <a:bodyPr/>
          <a:lstStyle/>
          <a:p>
            <a:r>
              <a:rPr lang="en-US" altLang="zh-CN" b="1" dirty="0"/>
              <a:t>Prepare data</a:t>
            </a:r>
            <a:endParaRPr lang="zh-CN" altLang="en-US" b="1" dirty="0"/>
          </a:p>
        </p:txBody>
      </p:sp>
      <p:pic>
        <p:nvPicPr>
          <p:cNvPr id="7" name="图片 6">
            <a:extLst>
              <a:ext uri="{FF2B5EF4-FFF2-40B4-BE49-F238E27FC236}">
                <a16:creationId xmlns:a16="http://schemas.microsoft.com/office/drawing/2014/main" id="{374F45D2-1990-4C1D-A7D2-34883874B1C2}"/>
              </a:ext>
            </a:extLst>
          </p:cNvPr>
          <p:cNvPicPr>
            <a:picLocks noChangeAspect="1"/>
          </p:cNvPicPr>
          <p:nvPr/>
        </p:nvPicPr>
        <p:blipFill>
          <a:blip r:embed="rId3"/>
          <a:stretch>
            <a:fillRect/>
          </a:stretch>
        </p:blipFill>
        <p:spPr>
          <a:xfrm>
            <a:off x="1072422" y="4307699"/>
            <a:ext cx="10479716" cy="1943536"/>
          </a:xfrm>
          <a:prstGeom prst="rect">
            <a:avLst/>
          </a:prstGeom>
        </p:spPr>
      </p:pic>
      <p:sp>
        <p:nvSpPr>
          <p:cNvPr id="10" name="文本框 9">
            <a:extLst>
              <a:ext uri="{FF2B5EF4-FFF2-40B4-BE49-F238E27FC236}">
                <a16:creationId xmlns:a16="http://schemas.microsoft.com/office/drawing/2014/main" id="{63D6CB7B-7DEE-4D66-BCC3-0AF21DD78B50}"/>
              </a:ext>
            </a:extLst>
          </p:cNvPr>
          <p:cNvSpPr txBox="1"/>
          <p:nvPr/>
        </p:nvSpPr>
        <p:spPr>
          <a:xfrm>
            <a:off x="1184249" y="1635686"/>
            <a:ext cx="10256063" cy="2585323"/>
          </a:xfrm>
          <a:prstGeom prst="rect">
            <a:avLst/>
          </a:prstGeom>
          <a:noFill/>
        </p:spPr>
        <p:txBody>
          <a:bodyPr wrap="square">
            <a:spAutoFit/>
          </a:bodyPr>
          <a:lstStyle/>
          <a:p>
            <a:r>
              <a:rPr lang="en-US" altLang="zh-CN" dirty="0"/>
              <a:t>There are two main types of </a:t>
            </a:r>
            <a:r>
              <a:rPr lang="en-US" altLang="zh-CN" b="1" dirty="0"/>
              <a:t>Supervised learning</a:t>
            </a:r>
            <a:r>
              <a:rPr lang="en-US" altLang="zh-CN" dirty="0"/>
              <a:t> in machine learning problems, which are called </a:t>
            </a:r>
            <a:r>
              <a:rPr lang="en-US" altLang="zh-CN" b="1" dirty="0"/>
              <a:t>classification</a:t>
            </a:r>
            <a:r>
              <a:rPr lang="en-US" altLang="zh-CN" dirty="0"/>
              <a:t> and </a:t>
            </a:r>
            <a:r>
              <a:rPr lang="en-US" altLang="zh-CN" b="1" dirty="0"/>
              <a:t>regression</a:t>
            </a:r>
            <a:r>
              <a:rPr lang="en-US" altLang="zh-CN" dirty="0"/>
              <a:t>.</a:t>
            </a:r>
          </a:p>
          <a:p>
            <a:endParaRPr lang="en-US" altLang="zh-CN" dirty="0"/>
          </a:p>
          <a:p>
            <a:r>
              <a:rPr lang="en-US" altLang="zh-CN" dirty="0"/>
              <a:t>The goal of the </a:t>
            </a:r>
            <a:r>
              <a:rPr lang="en-US" altLang="zh-CN" b="1" dirty="0"/>
              <a:t>classification</a:t>
            </a:r>
            <a:r>
              <a:rPr lang="en-US" altLang="zh-CN" dirty="0"/>
              <a:t> task is to </a:t>
            </a:r>
            <a:r>
              <a:rPr lang="en-US" altLang="zh-CN" b="1" dirty="0"/>
              <a:t>forecast category label</a:t>
            </a:r>
            <a:r>
              <a:rPr lang="en-US" altLang="zh-CN" dirty="0"/>
              <a:t>.</a:t>
            </a:r>
          </a:p>
          <a:p>
            <a:r>
              <a:rPr lang="en-US" altLang="zh-CN" dirty="0"/>
              <a:t>The goal of the </a:t>
            </a:r>
            <a:r>
              <a:rPr lang="en-US" altLang="zh-CN" b="1" dirty="0"/>
              <a:t>regression</a:t>
            </a:r>
            <a:r>
              <a:rPr lang="en-US" altLang="zh-CN" dirty="0"/>
              <a:t> task is to </a:t>
            </a:r>
            <a:r>
              <a:rPr lang="en-US" altLang="zh-CN" b="1" dirty="0"/>
              <a:t>predict a continuous value</a:t>
            </a:r>
            <a:r>
              <a:rPr lang="en-US" altLang="zh-CN" dirty="0"/>
              <a:t>.</a:t>
            </a:r>
          </a:p>
          <a:p>
            <a:endParaRPr lang="en-US" altLang="zh-CN" dirty="0"/>
          </a:p>
          <a:p>
            <a:r>
              <a:rPr lang="en-US" altLang="zh-CN" dirty="0"/>
              <a:t>We choose the </a:t>
            </a:r>
            <a:r>
              <a:rPr lang="en-US" altLang="zh-CN" b="1" dirty="0"/>
              <a:t>Decision Tree </a:t>
            </a:r>
            <a:r>
              <a:rPr lang="en-US" altLang="zh-CN" dirty="0"/>
              <a:t>to classify and distinguish malicious users from normal users.</a:t>
            </a:r>
          </a:p>
          <a:p>
            <a:r>
              <a:rPr lang="en-US" altLang="zh-CN" dirty="0"/>
              <a:t>flag = 1 is a malicious user</a:t>
            </a:r>
          </a:p>
          <a:p>
            <a:r>
              <a:rPr lang="en-US" altLang="zh-CN" dirty="0"/>
              <a:t>flag = 0 is the normal user</a:t>
            </a:r>
            <a:endParaRPr lang="zh-CN" altLang="en-US" dirty="0"/>
          </a:p>
        </p:txBody>
      </p:sp>
    </p:spTree>
    <p:extLst>
      <p:ext uri="{BB962C8B-B14F-4D97-AF65-F5344CB8AC3E}">
        <p14:creationId xmlns:p14="http://schemas.microsoft.com/office/powerpoint/2010/main" val="1113315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834B0-A28F-4450-A948-B7A608D71CAC}"/>
              </a:ext>
            </a:extLst>
          </p:cNvPr>
          <p:cNvSpPr>
            <a:spLocks noGrp="1"/>
          </p:cNvSpPr>
          <p:nvPr>
            <p:ph type="title"/>
          </p:nvPr>
        </p:nvSpPr>
        <p:spPr/>
        <p:txBody>
          <a:bodyPr/>
          <a:lstStyle/>
          <a:p>
            <a:r>
              <a:rPr lang="en-US" altLang="zh-CN" b="1" dirty="0"/>
              <a:t>Prepare data</a:t>
            </a:r>
            <a:endParaRPr lang="zh-CN" altLang="en-US" dirty="0"/>
          </a:p>
        </p:txBody>
      </p:sp>
      <p:sp>
        <p:nvSpPr>
          <p:cNvPr id="6" name="文本框 5">
            <a:extLst>
              <a:ext uri="{FF2B5EF4-FFF2-40B4-BE49-F238E27FC236}">
                <a16:creationId xmlns:a16="http://schemas.microsoft.com/office/drawing/2014/main" id="{503EAA10-E811-49FD-8899-DCD9F3FD69B2}"/>
              </a:ext>
            </a:extLst>
          </p:cNvPr>
          <p:cNvSpPr txBox="1"/>
          <p:nvPr/>
        </p:nvSpPr>
        <p:spPr>
          <a:xfrm>
            <a:off x="838200" y="1767582"/>
            <a:ext cx="10457734" cy="2308324"/>
          </a:xfrm>
          <a:prstGeom prst="rect">
            <a:avLst/>
          </a:prstGeom>
          <a:noFill/>
        </p:spPr>
        <p:txBody>
          <a:bodyPr wrap="square">
            <a:spAutoFit/>
          </a:bodyPr>
          <a:lstStyle/>
          <a:p>
            <a:r>
              <a:rPr lang="en-US" altLang="zh-CN" dirty="0"/>
              <a:t>Split arrays or matrices into random train and test subsets.</a:t>
            </a:r>
          </a:p>
          <a:p>
            <a:r>
              <a:rPr lang="en-US" altLang="zh-CN" dirty="0"/>
              <a:t>Types:</a:t>
            </a:r>
          </a:p>
          <a:p>
            <a:pPr marL="742950" lvl="1" indent="-285750">
              <a:buFont typeface="Arial" panose="020B0604020202020204" pitchFamily="34" charset="0"/>
              <a:buChar char="•"/>
            </a:pPr>
            <a:r>
              <a:rPr lang="en-US" altLang="zh-CN" b="1" dirty="0"/>
              <a:t>Hold-out</a:t>
            </a:r>
            <a:r>
              <a:rPr lang="en-US" altLang="zh-CN" dirty="0"/>
              <a:t> </a:t>
            </a:r>
          </a:p>
          <a:p>
            <a:pPr marL="742950" lvl="1" indent="-285750">
              <a:buFont typeface="Arial" panose="020B0604020202020204" pitchFamily="34" charset="0"/>
              <a:buChar char="•"/>
            </a:pPr>
            <a:r>
              <a:rPr lang="en-US" altLang="zh-CN" b="1" dirty="0"/>
              <a:t>Cross Validation</a:t>
            </a:r>
            <a:r>
              <a:rPr lang="zh-CN" altLang="en-US" sz="1400" dirty="0"/>
              <a:t>（</a:t>
            </a:r>
            <a:r>
              <a:rPr lang="en-US" altLang="zh-CN" sz="1400" dirty="0"/>
              <a:t>Mining as much information as possible from limited data</a:t>
            </a:r>
            <a:r>
              <a:rPr lang="zh-CN" altLang="en-US" sz="1400" dirty="0"/>
              <a:t>）</a:t>
            </a:r>
            <a:endParaRPr lang="en-US" altLang="zh-CN" sz="1400" dirty="0"/>
          </a:p>
          <a:p>
            <a:pPr marL="742950" lvl="1" indent="-285750">
              <a:buFont typeface="Arial" panose="020B0604020202020204" pitchFamily="34" charset="0"/>
              <a:buChar char="•"/>
            </a:pPr>
            <a:r>
              <a:rPr lang="en-US" altLang="zh-CN" b="1" dirty="0" err="1"/>
              <a:t>BootStrapping</a:t>
            </a:r>
            <a:r>
              <a:rPr lang="zh-CN" altLang="en-US" sz="1400" dirty="0"/>
              <a:t>（</a:t>
            </a:r>
            <a:r>
              <a:rPr lang="en-US" altLang="zh-CN" sz="1400" dirty="0"/>
              <a:t>The self-help method is very useful when the data set is small and it is difficult to effectively divide the training set and the test set</a:t>
            </a:r>
            <a:r>
              <a:rPr lang="zh-CN" altLang="en-US" sz="1400" dirty="0"/>
              <a:t>）</a:t>
            </a:r>
            <a:endParaRPr lang="en-US" altLang="zh-CN" sz="1400" dirty="0"/>
          </a:p>
          <a:p>
            <a:pPr marL="742950" lvl="1" indent="-285750">
              <a:buFont typeface="Arial" panose="020B0604020202020204" pitchFamily="34" charset="0"/>
              <a:buChar char="•"/>
            </a:pPr>
            <a:endParaRPr lang="en-US" altLang="zh-CN" dirty="0"/>
          </a:p>
          <a:p>
            <a:r>
              <a:rPr lang="en-US" altLang="zh-CN" dirty="0"/>
              <a:t>We choose </a:t>
            </a:r>
            <a:r>
              <a:rPr lang="en-US" altLang="zh-CN" b="1" dirty="0"/>
              <a:t>Hold-out</a:t>
            </a:r>
            <a:r>
              <a:rPr lang="en-US" altLang="zh-CN" dirty="0"/>
              <a:t>, 70% Training sets, 30% Test sets.</a:t>
            </a:r>
          </a:p>
        </p:txBody>
      </p:sp>
      <p:pic>
        <p:nvPicPr>
          <p:cNvPr id="8" name="图片 7">
            <a:extLst>
              <a:ext uri="{FF2B5EF4-FFF2-40B4-BE49-F238E27FC236}">
                <a16:creationId xmlns:a16="http://schemas.microsoft.com/office/drawing/2014/main" id="{7DD7E639-CB5B-445F-8059-A0C95BABFB84}"/>
              </a:ext>
            </a:extLst>
          </p:cNvPr>
          <p:cNvPicPr>
            <a:picLocks noChangeAspect="1"/>
          </p:cNvPicPr>
          <p:nvPr/>
        </p:nvPicPr>
        <p:blipFill>
          <a:blip r:embed="rId2"/>
          <a:stretch>
            <a:fillRect/>
          </a:stretch>
        </p:blipFill>
        <p:spPr>
          <a:xfrm>
            <a:off x="715019" y="4210843"/>
            <a:ext cx="10468679" cy="1887449"/>
          </a:xfrm>
          <a:prstGeom prst="rect">
            <a:avLst/>
          </a:prstGeom>
        </p:spPr>
      </p:pic>
    </p:spTree>
    <p:extLst>
      <p:ext uri="{BB962C8B-B14F-4D97-AF65-F5344CB8AC3E}">
        <p14:creationId xmlns:p14="http://schemas.microsoft.com/office/powerpoint/2010/main" val="194098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26FE1-2998-4D9D-8BCC-AFD8DC078E8C}"/>
              </a:ext>
            </a:extLst>
          </p:cNvPr>
          <p:cNvSpPr>
            <a:spLocks noGrp="1"/>
          </p:cNvSpPr>
          <p:nvPr>
            <p:ph type="title"/>
          </p:nvPr>
        </p:nvSpPr>
        <p:spPr/>
        <p:txBody>
          <a:bodyPr/>
          <a:lstStyle/>
          <a:p>
            <a:r>
              <a:rPr lang="en-US" altLang="zh-CN" b="1" dirty="0"/>
              <a:t>Model training</a:t>
            </a:r>
            <a:endParaRPr lang="zh-CN" altLang="en-US" b="1" dirty="0"/>
          </a:p>
        </p:txBody>
      </p:sp>
      <p:pic>
        <p:nvPicPr>
          <p:cNvPr id="5" name="内容占位符 4">
            <a:extLst>
              <a:ext uri="{FF2B5EF4-FFF2-40B4-BE49-F238E27FC236}">
                <a16:creationId xmlns:a16="http://schemas.microsoft.com/office/drawing/2014/main" id="{0D1A2497-4DB3-49F7-B8F1-2DD44B7F0C7C}"/>
              </a:ext>
            </a:extLst>
          </p:cNvPr>
          <p:cNvPicPr>
            <a:picLocks noGrp="1" noChangeAspect="1"/>
          </p:cNvPicPr>
          <p:nvPr>
            <p:ph idx="1"/>
          </p:nvPr>
        </p:nvPicPr>
        <p:blipFill>
          <a:blip r:embed="rId3"/>
          <a:stretch>
            <a:fillRect/>
          </a:stretch>
        </p:blipFill>
        <p:spPr>
          <a:xfrm>
            <a:off x="838200" y="4443732"/>
            <a:ext cx="10515600" cy="1917674"/>
          </a:xfrm>
        </p:spPr>
      </p:pic>
      <p:sp>
        <p:nvSpPr>
          <p:cNvPr id="7" name="文本框 6">
            <a:extLst>
              <a:ext uri="{FF2B5EF4-FFF2-40B4-BE49-F238E27FC236}">
                <a16:creationId xmlns:a16="http://schemas.microsoft.com/office/drawing/2014/main" id="{FE939CA5-EE2C-467F-89B2-2C332AD57DA6}"/>
              </a:ext>
            </a:extLst>
          </p:cNvPr>
          <p:cNvSpPr txBox="1"/>
          <p:nvPr/>
        </p:nvSpPr>
        <p:spPr>
          <a:xfrm>
            <a:off x="-1063936" y="1386527"/>
            <a:ext cx="6094854" cy="400110"/>
          </a:xfrm>
          <a:prstGeom prst="rect">
            <a:avLst/>
          </a:prstGeom>
          <a:noFill/>
        </p:spPr>
        <p:txBody>
          <a:bodyPr wrap="square">
            <a:spAutoFit/>
          </a:bodyPr>
          <a:lstStyle/>
          <a:p>
            <a:pPr algn="ctr"/>
            <a:r>
              <a:rPr lang="en-US" altLang="zh-CN" sz="2000" b="1" i="0" dirty="0">
                <a:solidFill>
                  <a:srgbClr val="212529"/>
                </a:solidFill>
                <a:effectLst/>
                <a:latin typeface="-apple-system"/>
              </a:rPr>
              <a:t>Supervised learning</a:t>
            </a:r>
          </a:p>
        </p:txBody>
      </p:sp>
      <p:sp>
        <p:nvSpPr>
          <p:cNvPr id="11" name="文本框 10">
            <a:extLst>
              <a:ext uri="{FF2B5EF4-FFF2-40B4-BE49-F238E27FC236}">
                <a16:creationId xmlns:a16="http://schemas.microsoft.com/office/drawing/2014/main" id="{E87C4A17-C2C2-44E5-A88F-EE89AA6E2B74}"/>
              </a:ext>
            </a:extLst>
          </p:cNvPr>
          <p:cNvSpPr txBox="1"/>
          <p:nvPr/>
        </p:nvSpPr>
        <p:spPr>
          <a:xfrm>
            <a:off x="921274" y="1786637"/>
            <a:ext cx="4963887" cy="2862322"/>
          </a:xfrm>
          <a:prstGeom prst="rect">
            <a:avLst/>
          </a:prstGeom>
          <a:noFill/>
        </p:spPr>
        <p:txBody>
          <a:bodyPr wrap="square">
            <a:spAutoFit/>
          </a:bodyPr>
          <a:lstStyle/>
          <a:p>
            <a:pPr marL="285750" indent="-285750">
              <a:buFont typeface="Wingdings" panose="05000000000000000000" pitchFamily="2" charset="2"/>
              <a:buChar char="ü"/>
            </a:pPr>
            <a:r>
              <a:rPr lang="en-US" altLang="zh-CN" dirty="0"/>
              <a:t>Linear Models</a:t>
            </a:r>
          </a:p>
          <a:p>
            <a:pPr marL="285750" indent="-285750">
              <a:buFont typeface="Wingdings" panose="05000000000000000000" pitchFamily="2" charset="2"/>
              <a:buChar char="ü"/>
            </a:pPr>
            <a:r>
              <a:rPr lang="en-US" altLang="zh-CN" dirty="0"/>
              <a:t>Linear and Quadratic Discriminant Analysis</a:t>
            </a:r>
          </a:p>
          <a:p>
            <a:pPr marL="285750" indent="-285750">
              <a:buFont typeface="Wingdings" panose="05000000000000000000" pitchFamily="2" charset="2"/>
              <a:buChar char="ü"/>
            </a:pPr>
            <a:r>
              <a:rPr lang="en-US" altLang="zh-CN" dirty="0"/>
              <a:t>Kernel ridge regression</a:t>
            </a:r>
          </a:p>
          <a:p>
            <a:pPr marL="285750" indent="-285750">
              <a:buFont typeface="Wingdings" panose="05000000000000000000" pitchFamily="2" charset="2"/>
              <a:buChar char="ü"/>
            </a:pPr>
            <a:r>
              <a:rPr lang="en-US" altLang="zh-CN" dirty="0"/>
              <a:t>Support Vector Machines</a:t>
            </a:r>
          </a:p>
          <a:p>
            <a:pPr marL="285750" indent="-285750">
              <a:buFont typeface="Wingdings" panose="05000000000000000000" pitchFamily="2" charset="2"/>
              <a:buChar char="ü"/>
            </a:pPr>
            <a:r>
              <a:rPr lang="en-US" altLang="zh-CN" dirty="0"/>
              <a:t>Stochastic Gradient Descent</a:t>
            </a:r>
          </a:p>
          <a:p>
            <a:pPr marL="285750" indent="-285750">
              <a:buFont typeface="Wingdings" panose="05000000000000000000" pitchFamily="2" charset="2"/>
              <a:buChar char="ü"/>
            </a:pPr>
            <a:r>
              <a:rPr lang="en-US" altLang="zh-CN" dirty="0"/>
              <a:t>Nearest Neighbors</a:t>
            </a:r>
          </a:p>
          <a:p>
            <a:pPr marL="285750" indent="-285750">
              <a:buFont typeface="Wingdings" panose="05000000000000000000" pitchFamily="2" charset="2"/>
              <a:buChar char="ü"/>
            </a:pPr>
            <a:r>
              <a:rPr lang="en-US" altLang="zh-CN" dirty="0"/>
              <a:t>Gaussian Processes</a:t>
            </a:r>
          </a:p>
          <a:p>
            <a:pPr marL="285750" indent="-285750">
              <a:buFont typeface="Wingdings" panose="05000000000000000000" pitchFamily="2" charset="2"/>
              <a:buChar char="ü"/>
            </a:pPr>
            <a:r>
              <a:rPr lang="en-US" altLang="zh-CN" dirty="0"/>
              <a:t>Cross decomposition</a:t>
            </a:r>
          </a:p>
          <a:p>
            <a:pPr marL="285750" indent="-285750">
              <a:buFont typeface="Wingdings" panose="05000000000000000000" pitchFamily="2" charset="2"/>
              <a:buChar char="ü"/>
            </a:pPr>
            <a:r>
              <a:rPr lang="en-US" altLang="zh-CN" dirty="0"/>
              <a:t>Naive Bayes</a:t>
            </a:r>
          </a:p>
          <a:p>
            <a:endParaRPr lang="en-US" altLang="zh-CN" dirty="0"/>
          </a:p>
        </p:txBody>
      </p:sp>
      <p:sp>
        <p:nvSpPr>
          <p:cNvPr id="13" name="文本框 12">
            <a:extLst>
              <a:ext uri="{FF2B5EF4-FFF2-40B4-BE49-F238E27FC236}">
                <a16:creationId xmlns:a16="http://schemas.microsoft.com/office/drawing/2014/main" id="{8D5FBB08-FB2B-4CA5-96C7-1BFAC176C696}"/>
              </a:ext>
            </a:extLst>
          </p:cNvPr>
          <p:cNvSpPr txBox="1"/>
          <p:nvPr/>
        </p:nvSpPr>
        <p:spPr>
          <a:xfrm>
            <a:off x="5979695" y="1786637"/>
            <a:ext cx="6637994" cy="2308324"/>
          </a:xfrm>
          <a:prstGeom prst="rect">
            <a:avLst/>
          </a:prstGeom>
          <a:noFill/>
        </p:spPr>
        <p:txBody>
          <a:bodyPr wrap="square">
            <a:spAutoFit/>
          </a:bodyPr>
          <a:lstStyle/>
          <a:p>
            <a:pPr marL="285750" indent="-285750">
              <a:buFont typeface="Wingdings" panose="05000000000000000000" pitchFamily="2" charset="2"/>
              <a:buChar char="ü"/>
            </a:pPr>
            <a:r>
              <a:rPr lang="en-US" altLang="zh-CN" b="1" dirty="0"/>
              <a:t>Decision Trees </a:t>
            </a:r>
            <a:r>
              <a:rPr lang="en-US" altLang="zh-CN" sz="1600" dirty="0">
                <a:solidFill>
                  <a:srgbClr val="FF0000"/>
                </a:solidFill>
              </a:rPr>
              <a:t>(Choose</a:t>
            </a:r>
            <a:r>
              <a:rPr lang="zh-CN" altLang="en-US" sz="1600" dirty="0">
                <a:solidFill>
                  <a:srgbClr val="FF0000"/>
                </a:solidFill>
              </a:rPr>
              <a:t>）</a:t>
            </a:r>
            <a:endParaRPr lang="en-US" altLang="zh-CN" sz="1600" dirty="0">
              <a:solidFill>
                <a:srgbClr val="FF0000"/>
              </a:solidFill>
            </a:endParaRPr>
          </a:p>
          <a:p>
            <a:pPr marL="285750" indent="-285750">
              <a:buFont typeface="Wingdings" panose="05000000000000000000" pitchFamily="2" charset="2"/>
              <a:buChar char="ü"/>
            </a:pPr>
            <a:r>
              <a:rPr lang="en-US" altLang="zh-CN" dirty="0"/>
              <a:t>Ensemble methods</a:t>
            </a:r>
          </a:p>
          <a:p>
            <a:pPr marL="285750" indent="-285750">
              <a:buFont typeface="Wingdings" panose="05000000000000000000" pitchFamily="2" charset="2"/>
              <a:buChar char="ü"/>
            </a:pPr>
            <a:r>
              <a:rPr lang="en-US" altLang="zh-CN" dirty="0"/>
              <a:t>Multiclass and multioutput algorithms</a:t>
            </a:r>
          </a:p>
          <a:p>
            <a:pPr marL="285750" indent="-285750">
              <a:buFont typeface="Wingdings" panose="05000000000000000000" pitchFamily="2" charset="2"/>
              <a:buChar char="ü"/>
            </a:pPr>
            <a:r>
              <a:rPr lang="en-US" altLang="zh-CN" dirty="0"/>
              <a:t>Feature selection</a:t>
            </a:r>
          </a:p>
          <a:p>
            <a:pPr marL="285750" indent="-285750">
              <a:buFont typeface="Wingdings" panose="05000000000000000000" pitchFamily="2" charset="2"/>
              <a:buChar char="ü"/>
            </a:pPr>
            <a:r>
              <a:rPr lang="en-US" altLang="zh-CN" dirty="0"/>
              <a:t>Semi-supervised learning</a:t>
            </a:r>
          </a:p>
          <a:p>
            <a:pPr marL="285750" indent="-285750">
              <a:buFont typeface="Wingdings" panose="05000000000000000000" pitchFamily="2" charset="2"/>
              <a:buChar char="ü"/>
            </a:pPr>
            <a:r>
              <a:rPr lang="en-US" altLang="zh-CN" dirty="0"/>
              <a:t>Isotonic regression</a:t>
            </a:r>
          </a:p>
          <a:p>
            <a:pPr marL="285750" indent="-285750">
              <a:buFont typeface="Wingdings" panose="05000000000000000000" pitchFamily="2" charset="2"/>
              <a:buChar char="ü"/>
            </a:pPr>
            <a:r>
              <a:rPr lang="en-US" altLang="zh-CN" dirty="0"/>
              <a:t>Probability calibration</a:t>
            </a:r>
          </a:p>
          <a:p>
            <a:pPr marL="285750" indent="-285750">
              <a:buFont typeface="Wingdings" panose="05000000000000000000" pitchFamily="2" charset="2"/>
              <a:buChar char="ü"/>
            </a:pPr>
            <a:r>
              <a:rPr lang="en-US" altLang="zh-CN" dirty="0"/>
              <a:t>Neural network models (supervised)</a:t>
            </a:r>
            <a:endParaRPr lang="zh-CN" altLang="en-US" dirty="0"/>
          </a:p>
        </p:txBody>
      </p:sp>
    </p:spTree>
    <p:extLst>
      <p:ext uri="{BB962C8B-B14F-4D97-AF65-F5344CB8AC3E}">
        <p14:creationId xmlns:p14="http://schemas.microsoft.com/office/powerpoint/2010/main" val="37271439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1730</TotalTime>
  <Words>747</Words>
  <Application>Microsoft Office PowerPoint</Application>
  <PresentationFormat>宽屏</PresentationFormat>
  <Paragraphs>96</Paragraphs>
  <Slides>15</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-apple-system</vt:lpstr>
      <vt:lpstr>等线</vt:lpstr>
      <vt:lpstr>等线 Light</vt:lpstr>
      <vt:lpstr>Arial</vt:lpstr>
      <vt:lpstr>Times New Roman</vt:lpstr>
      <vt:lpstr>Wingdings</vt:lpstr>
      <vt:lpstr>Office 主题​​</vt:lpstr>
      <vt:lpstr>CS584 Machine Learning Project  Ticket malicious user identification</vt:lpstr>
      <vt:lpstr>Background introduction</vt:lpstr>
      <vt:lpstr>Data introduction</vt:lpstr>
      <vt:lpstr>Algorithm selection</vt:lpstr>
      <vt:lpstr>Process introduction</vt:lpstr>
      <vt:lpstr>Analysis data</vt:lpstr>
      <vt:lpstr>Prepare data</vt:lpstr>
      <vt:lpstr>Prepare data</vt:lpstr>
      <vt:lpstr>Model training</vt:lpstr>
      <vt:lpstr>Evaluation model</vt:lpstr>
      <vt:lpstr>Analysis Tree</vt:lpstr>
      <vt:lpstr>Try more</vt:lpstr>
      <vt:lpstr>Try more</vt:lpstr>
      <vt:lpstr>When and Which Model</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投石问路</dc:title>
  <dc:creator>gy高远</dc:creator>
  <cp:lastModifiedBy>高 远</cp:lastModifiedBy>
  <cp:revision>30</cp:revision>
  <dcterms:created xsi:type="dcterms:W3CDTF">2019-11-27T00:40:34Z</dcterms:created>
  <dcterms:modified xsi:type="dcterms:W3CDTF">2022-04-25T07:30:01Z</dcterms:modified>
</cp:coreProperties>
</file>