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4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2" r:id="rId6"/>
    <p:sldId id="263" r:id="rId7"/>
    <p:sldId id="277" r:id="rId8"/>
    <p:sldId id="278" r:id="rId9"/>
    <p:sldId id="279" r:id="rId10"/>
    <p:sldId id="280" r:id="rId11"/>
    <p:sldId id="281" r:id="rId12"/>
    <p:sldId id="282" r:id="rId13"/>
    <p:sldId id="284" r:id="rId14"/>
    <p:sldId id="283" r:id="rId15"/>
    <p:sldId id="285" r:id="rId16"/>
    <p:sldId id="286" r:id="rId17"/>
    <p:sldId id="287" r:id="rId18"/>
    <p:sldId id="288" r:id="rId19"/>
    <p:sldId id="289" r:id="rId20"/>
    <p:sldId id="276" r:id="rId21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808080"/>
    <a:srgbClr val="4D4D4D"/>
    <a:srgbClr val="5F5F5F"/>
    <a:srgbClr val="DDFFFF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01" autoAdjust="0"/>
  </p:normalViewPr>
  <p:slideViewPr>
    <p:cSldViewPr>
      <p:cViewPr varScale="1">
        <p:scale>
          <a:sx n="67" d="100"/>
          <a:sy n="67" d="100"/>
        </p:scale>
        <p:origin x="10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EAFED4B-489B-41CA-989A-FC98D74EBF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2C95D6F-22B3-4770-8F7B-0C5BC95CFF4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CE1C12B3-B012-49A3-8D34-6ACB4AD3D8B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DF720799-2B54-4636-BF51-4DA437767C5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78A51D1-DF31-48B8-AFE3-50AB711A65F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FA04A58-9CB4-4782-A19C-54CD14FDDB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BD7A561-D651-4866-8E12-5DD95C9B505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29DBD9C-00EB-428C-BC22-93490CD3AAC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1EDE7239-224F-4F2A-A006-9894C8C279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07B7090D-F86B-48D8-A69D-600DB613FAA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774F7DCE-4143-4DAE-8413-373A12597E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E0397ED-6908-4710-8058-7D8850E76E6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 イメージ プレースホルダ 1">
            <a:extLst>
              <a:ext uri="{FF2B5EF4-FFF2-40B4-BE49-F238E27FC236}">
                <a16:creationId xmlns:a16="http://schemas.microsoft.com/office/drawing/2014/main" id="{455AE44E-3790-4217-89CC-128308E4988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ノート プレースホルダ 2">
            <a:extLst>
              <a:ext uri="{FF2B5EF4-FFF2-40B4-BE49-F238E27FC236}">
                <a16:creationId xmlns:a16="http://schemas.microsoft.com/office/drawing/2014/main" id="{4BC65A6D-8E12-4F22-9105-B0A043419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/>
          </a:p>
        </p:txBody>
      </p:sp>
      <p:sp>
        <p:nvSpPr>
          <p:cNvPr id="6148" name="スライド番号プレースホルダ 3">
            <a:extLst>
              <a:ext uri="{FF2B5EF4-FFF2-40B4-BE49-F238E27FC236}">
                <a16:creationId xmlns:a16="http://schemas.microsoft.com/office/drawing/2014/main" id="{424AA75F-CA7B-43F4-98AF-DEEACC6C1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418BF8B3-7179-47D3-AA04-E198BE5C9324}" type="slidenum">
              <a:rPr lang="en-US" altLang="ja-JP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0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54EB2E36-4558-42BE-91B0-2CB89C7B099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B68BE65E-9DEA-472D-9C39-E6902D80E8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51E55427-2CE2-4F47-B116-7A729057D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B15BFB98-1417-4295-8482-AE49B616E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ja-JP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BF095D1B-6351-41F6-BE4F-3605AB3EC0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F9766E51-7B4D-479B-8248-6AF7EB031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D4A9F2B1-3A01-4CF2-B796-8FF5E32A6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ja-JP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BA03B393-EE77-4379-B59E-3DD6A929B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B03D77A8-A7BC-4491-9F97-F2B54DCA5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B60A2E86-F26E-4BD0-BFB3-A3585D5D0A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sp>
        <p:nvSpPr>
          <p:cNvPr id="46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6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EAB5023B-75BB-4374-B565-8CA5AA8BDA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68D763F9-C5DF-4777-80DB-AF3908D6E6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A08AC657-8420-446A-8AD3-1E20960E51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6B4A7FA-79F9-4863-A3F0-66D393AA34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2779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0F23DBE-3A5E-484A-9A8B-7C63250FC2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EB4EC90-6622-41AC-93C0-0C1913254A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4A05B92-3236-40FC-9C62-A98FB18B7B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55ED2-047A-4EDD-806E-8DA3386602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9152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04050" y="-458788"/>
            <a:ext cx="1951038" cy="65913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50938" y="-458788"/>
            <a:ext cx="5700712" cy="65913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2F724B3-31C0-409C-96ED-BA1E4599B8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C8D4E26-2F79-412D-A888-D640B06C89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8B03C47-2D8D-4D95-BA32-03B2A450FB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A9756-311E-48A7-A702-8303000B8D8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3959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002D76B-538A-44FF-B7AF-C5A488294B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40D7F3B-B657-4BE8-99D5-5183BC7D84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7080560-4EFC-45BD-9EBF-FC099BA1CB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2F8AF-746F-4BE4-9031-FAD717ACF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021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7A7A18B-203E-4A8A-B5C7-3B654F50C3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CEBEC0D-04E8-42DF-9DCB-AD7C0417A3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E2CEF4A-826F-41ED-BD44-56CA96E3FB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0C3B6-62B2-4823-ACFD-2EC6CBD687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968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6E6460C-B845-42E1-95E1-3218110132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9C457DA-C5ED-4E33-BEF8-B11E006547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C5B951-1DAC-4BD2-9F4E-02E1BE651E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92B03-51CC-49F1-872F-F75D8821AF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6858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1965CF2-C349-4AED-8E16-4F45AE7FDC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4EDCA20-2305-4FD0-ADB6-5D5BC34354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C716779-13BE-45BB-AA14-7364C1ED7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1E2F5-0442-4637-AE2A-A440A4AB078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141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A3417FA-5BAF-4240-869F-0EA94A3FCD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6A071E8-B411-4D2E-9585-6859E23658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91E5CCB-9EF9-46EE-B05C-3BD7F46D18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A4B37-59AF-4F26-97C5-326A5DE6EF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2392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8BD2553-859E-4D88-B101-B566BC061C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D37F0B2-9157-49F6-9579-D375B1CB07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28615316-FB34-4BC3-AF92-672121E1ED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5E5B7-1B3E-4163-BEB1-64742145D08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872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C162CBE-1EA2-46A3-AE9D-78C8922DB0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5E765AE-78C2-4DC2-80D3-85A8537353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EFD1F77-891D-417A-920D-56C052DEBC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F7682-297A-4D31-9B80-A18C46BF3D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362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0963100-F6DC-4EFA-8672-BDD78B0683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6F21046-B230-4F82-84DE-45BD34344E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91EC40E-7567-43DE-AA8A-B455068383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1608C-45BE-4C1B-A110-BEE323D16A2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6466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30B94F-4CC5-410F-A902-71BFC28FAAA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2270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defRPr/>
            </a:pPr>
            <a:endParaRPr lang="ja-JP" altLang="ja-JP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54D7A5E-A571-471E-81D9-D69F1097624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2270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defRPr/>
            </a:pPr>
            <a:endParaRPr lang="ja-JP" altLang="ja-JP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9FB9D2A-C355-4ED3-9B95-CF20CCF9767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6492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defRPr/>
            </a:pPr>
            <a:endParaRPr lang="ja-JP" altLang="ja-JP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D885F0D-D719-426A-9117-CB090BA6F9C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6492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defRPr/>
            </a:pPr>
            <a:endParaRPr lang="ja-JP" altLang="ja-JP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3918168-8470-4B37-B9CB-E46BD8ADDF4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525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defRPr/>
            </a:pPr>
            <a:endParaRPr lang="ja-JP" altLang="ja-JP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34909D4E-E365-4E6A-9E79-7C71CFE01F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1190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defRPr/>
            </a:pPr>
            <a:endParaRPr lang="ja-JP" altLang="ja-JP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7084029C-DA68-4849-A8EB-2145DAA1139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9096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defRPr/>
            </a:pPr>
            <a:endParaRPr lang="ja-JP" altLang="ja-JP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1C04D9C0-D40A-4BF3-AB20-C9A6CF8B0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-458788"/>
            <a:ext cx="7793037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A633D46D-5E5C-460A-B495-3C47FAF230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5067" name="Rectangle 11">
            <a:extLst>
              <a:ext uri="{FF2B5EF4-FFF2-40B4-BE49-F238E27FC236}">
                <a16:creationId xmlns:a16="http://schemas.microsoft.com/office/drawing/2014/main" id="{8F63CBA7-2E8B-4DDD-A84F-DB276F0866E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8" name="Rectangle 12">
            <a:extLst>
              <a:ext uri="{FF2B5EF4-FFF2-40B4-BE49-F238E27FC236}">
                <a16:creationId xmlns:a16="http://schemas.microsoft.com/office/drawing/2014/main" id="{7C29AD9D-35A4-4E92-8D87-9BAC4A8A411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9" name="Rectangle 13">
            <a:extLst>
              <a:ext uri="{FF2B5EF4-FFF2-40B4-BE49-F238E27FC236}">
                <a16:creationId xmlns:a16="http://schemas.microsoft.com/office/drawing/2014/main" id="{690A0C01-1805-45AC-8B20-F2BABB5C0D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6CA344AD-7BB5-4A8A-95BA-D06B77479BF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>
            <a:extLst>
              <a:ext uri="{FF2B5EF4-FFF2-40B4-BE49-F238E27FC236}">
                <a16:creationId xmlns:a16="http://schemas.microsoft.com/office/drawing/2014/main" id="{A7351FCE-A852-470D-8F34-E590A96C2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dirty="0"/>
              <a:t>音響処理研修課題</a:t>
            </a:r>
          </a:p>
        </p:txBody>
      </p:sp>
      <p:sp>
        <p:nvSpPr>
          <p:cNvPr id="5123" name="サブタイトル 2">
            <a:extLst>
              <a:ext uri="{FF2B5EF4-FFF2-40B4-BE49-F238E27FC236}">
                <a16:creationId xmlns:a16="http://schemas.microsoft.com/office/drawing/2014/main" id="{D8248AAF-81A0-4203-843D-566D55AD8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5736" y="3933056"/>
            <a:ext cx="6400800" cy="2206625"/>
          </a:xfrm>
        </p:spPr>
        <p:txBody>
          <a:bodyPr/>
          <a:lstStyle/>
          <a:p>
            <a:pPr algn="r" eaLnBrk="1" hangingPunct="1"/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　月　（　）</a:t>
            </a: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横浜国立大学　市毛研究室</a:t>
            </a: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>
            <a:extLst>
              <a:ext uri="{FF2B5EF4-FFF2-40B4-BE49-F238E27FC236}">
                <a16:creationId xmlns:a16="http://schemas.microsoft.com/office/drawing/2014/main" id="{5DE6089C-A6CC-4F64-910C-7D9081E5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54093"/>
            <a:ext cx="7885558" cy="70758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SzPct val="80000"/>
            </a:pPr>
            <a:r>
              <a:rPr lang="en-US" altLang="ja-JP" dirty="0"/>
              <a:t>5. </a:t>
            </a:r>
            <a:r>
              <a:rPr lang="ja-JP" altLang="en-US" dirty="0"/>
              <a:t>エコーの付加</a:t>
            </a:r>
            <a:endParaRPr lang="en-US" altLang="ja-JP" sz="4400" dirty="0">
              <a:latin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81E48CF-66AE-44F4-B858-F8B2109A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C3B2F8AF-746F-4BE4-9031-FAD717ACF0D2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B1EE5C-F5E5-4CB0-A2C7-5BB8836D9754}"/>
              </a:ext>
            </a:extLst>
          </p:cNvPr>
          <p:cNvSpPr txBox="1"/>
          <p:nvPr/>
        </p:nvSpPr>
        <p:spPr>
          <a:xfrm>
            <a:off x="539552" y="1361092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エコーを加える</a:t>
            </a:r>
            <a:endParaRPr lang="en-US" altLang="ja-JP" dirty="0"/>
          </a:p>
          <a:p>
            <a:r>
              <a:rPr kumimoji="1" lang="ja-JP" altLang="en-US" dirty="0"/>
              <a:t>手順</a:t>
            </a:r>
            <a:r>
              <a:rPr kumimoji="1" lang="en-US" altLang="ja-JP" dirty="0"/>
              <a:t>(</a:t>
            </a:r>
            <a:r>
              <a:rPr kumimoji="1" lang="ja-JP" altLang="en-US" dirty="0"/>
              <a:t>原理</a:t>
            </a:r>
            <a:r>
              <a:rPr kumimoji="1" lang="en-US" altLang="ja-JP" dirty="0"/>
              <a:t>)</a:t>
            </a:r>
            <a:r>
              <a:rPr kumimoji="1" lang="ja-JP" altLang="en-US" dirty="0"/>
              <a:t>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B55CF6C-84C6-4969-B797-6ECC07760C34}"/>
              </a:ext>
            </a:extLst>
          </p:cNvPr>
          <p:cNvGrpSpPr/>
          <p:nvPr/>
        </p:nvGrpSpPr>
        <p:grpSpPr>
          <a:xfrm>
            <a:off x="4211960" y="1772816"/>
            <a:ext cx="5000625" cy="1857375"/>
            <a:chOff x="1857375" y="1354138"/>
            <a:chExt cx="5000625" cy="1857375"/>
          </a:xfrm>
        </p:grpSpPr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810C7228-8080-49C0-884E-F483E52FFF1D}"/>
                </a:ext>
              </a:extLst>
            </p:cNvPr>
            <p:cNvCxnSpPr/>
            <p:nvPr/>
          </p:nvCxnSpPr>
          <p:spPr>
            <a:xfrm>
              <a:off x="1857375" y="1782763"/>
              <a:ext cx="107156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A39E1D1D-12CC-4276-8EAE-4C1B301517E6}"/>
                </a:ext>
              </a:extLst>
            </p:cNvPr>
            <p:cNvCxnSpPr/>
            <p:nvPr/>
          </p:nvCxnSpPr>
          <p:spPr>
            <a:xfrm>
              <a:off x="3143250" y="3138488"/>
              <a:ext cx="107156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E461ED42-D79B-4658-ABA7-9C27817FC078}"/>
                </a:ext>
              </a:extLst>
            </p:cNvPr>
            <p:cNvCxnSpPr/>
            <p:nvPr/>
          </p:nvCxnSpPr>
          <p:spPr>
            <a:xfrm>
              <a:off x="5786438" y="1782763"/>
              <a:ext cx="1071562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円/楕円 6">
              <a:extLst>
                <a:ext uri="{FF2B5EF4-FFF2-40B4-BE49-F238E27FC236}">
                  <a16:creationId xmlns:a16="http://schemas.microsoft.com/office/drawing/2014/main" id="{E1A3D9E0-1D5A-4EFB-B859-70F1FF956097}"/>
                </a:ext>
              </a:extLst>
            </p:cNvPr>
            <p:cNvSpPr/>
            <p:nvPr/>
          </p:nvSpPr>
          <p:spPr>
            <a:xfrm>
              <a:off x="2928938" y="1711325"/>
              <a:ext cx="200025" cy="2000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10" name="円/楕円 7">
              <a:extLst>
                <a:ext uri="{FF2B5EF4-FFF2-40B4-BE49-F238E27FC236}">
                  <a16:creationId xmlns:a16="http://schemas.microsoft.com/office/drawing/2014/main" id="{6CF415CF-9621-4570-836C-989866326B6D}"/>
                </a:ext>
              </a:extLst>
            </p:cNvPr>
            <p:cNvSpPr/>
            <p:nvPr/>
          </p:nvSpPr>
          <p:spPr>
            <a:xfrm>
              <a:off x="5572125" y="1725613"/>
              <a:ext cx="200025" cy="2000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C74280B-70D8-4104-A2BD-FF404BA17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375" y="1354138"/>
              <a:ext cx="64611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ja-JP" altLang="en-US" sz="180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入力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54A31042-3111-472F-9AAD-CC9B1FA4F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1888" y="1354138"/>
              <a:ext cx="64611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ja-JP" altLang="en-US" sz="180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出力</a:t>
              </a:r>
            </a:p>
          </p:txBody>
        </p:sp>
        <p:graphicFrame>
          <p:nvGraphicFramePr>
            <p:cNvPr id="13" name="Object 2">
              <a:extLst>
                <a:ext uri="{FF2B5EF4-FFF2-40B4-BE49-F238E27FC236}">
                  <a16:creationId xmlns:a16="http://schemas.microsoft.com/office/drawing/2014/main" id="{E732774C-C476-4A80-B964-344A373BD58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061530"/>
                </p:ext>
              </p:extLst>
            </p:nvPr>
          </p:nvGraphicFramePr>
          <p:xfrm>
            <a:off x="3429000" y="2687638"/>
            <a:ext cx="508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数式" r:id="rId2" imgW="253890" imgH="190417" progId="Equation.3">
                    <p:embed/>
                  </p:oleObj>
                </mc:Choice>
                <mc:Fallback>
                  <p:oleObj name="数式" r:id="rId2" imgW="253890" imgH="190417" progId="Equation.3">
                    <p:embed/>
                    <p:pic>
                      <p:nvPicPr>
                        <p:cNvPr id="11" name="Object 2">
                          <a:extLst>
                            <a:ext uri="{FF2B5EF4-FFF2-40B4-BE49-F238E27FC236}">
                              <a16:creationId xmlns:a16="http://schemas.microsoft.com/office/drawing/2014/main" id="{FD1E8807-9EA4-41A7-9FDB-12EDD23AF8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0" y="2687638"/>
                          <a:ext cx="5080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0384F429-FB8D-4752-A896-9E2C5349C257}"/>
                </a:ext>
              </a:extLst>
            </p:cNvPr>
            <p:cNvCxnSpPr>
              <a:cxnSpLocks noChangeAspect="1"/>
            </p:cNvCxnSpPr>
            <p:nvPr/>
          </p:nvCxnSpPr>
          <p:spPr>
            <a:xfrm rot="16200000">
              <a:off x="5106988" y="2460625"/>
              <a:ext cx="107156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BB8D01B3-BD90-4305-A5A1-75CE3F52A7B4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>
              <a:off x="2465388" y="2460625"/>
              <a:ext cx="107156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円/楕円 13">
              <a:extLst>
                <a:ext uri="{FF2B5EF4-FFF2-40B4-BE49-F238E27FC236}">
                  <a16:creationId xmlns:a16="http://schemas.microsoft.com/office/drawing/2014/main" id="{93312FDB-B4C6-42B9-9574-CE2FBB50C3EA}"/>
                </a:ext>
              </a:extLst>
            </p:cNvPr>
            <p:cNvSpPr/>
            <p:nvPr/>
          </p:nvSpPr>
          <p:spPr>
            <a:xfrm>
              <a:off x="2928938" y="3011488"/>
              <a:ext cx="200025" cy="2000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17" name="円/楕円 14">
              <a:extLst>
                <a:ext uri="{FF2B5EF4-FFF2-40B4-BE49-F238E27FC236}">
                  <a16:creationId xmlns:a16="http://schemas.microsoft.com/office/drawing/2014/main" id="{D4672D0E-A6CE-4A92-9675-71BE004B1520}"/>
                </a:ext>
              </a:extLst>
            </p:cNvPr>
            <p:cNvSpPr/>
            <p:nvPr/>
          </p:nvSpPr>
          <p:spPr>
            <a:xfrm>
              <a:off x="5514975" y="3011488"/>
              <a:ext cx="200025" cy="2000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18" name="円/楕円 15">
              <a:extLst>
                <a:ext uri="{FF2B5EF4-FFF2-40B4-BE49-F238E27FC236}">
                  <a16:creationId xmlns:a16="http://schemas.microsoft.com/office/drawing/2014/main" id="{816A4A2A-F917-4F68-84F9-40389284594F}"/>
                </a:ext>
              </a:extLst>
            </p:cNvPr>
            <p:cNvSpPr/>
            <p:nvPr/>
          </p:nvSpPr>
          <p:spPr>
            <a:xfrm>
              <a:off x="4229100" y="3011488"/>
              <a:ext cx="200025" cy="2000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B0E745A5-3EC0-44BB-91E8-0353B338D7FF}"/>
                </a:ext>
              </a:extLst>
            </p:cNvPr>
            <p:cNvCxnSpPr/>
            <p:nvPr/>
          </p:nvCxnSpPr>
          <p:spPr>
            <a:xfrm>
              <a:off x="4429125" y="3138488"/>
              <a:ext cx="107156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5D28BBF4-BC68-4470-B4B5-6E968E168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313" y="2711450"/>
              <a:ext cx="3746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ja-JP" sz="180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 a</a:t>
              </a:r>
              <a:endParaRPr lang="ja-JP" altLang="en-US" sz="180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61002612-4C42-43A0-BD03-4E9B0AF02DD9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143250" y="1811338"/>
              <a:ext cx="2428875" cy="142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4B16408-56E7-4121-A17D-4C30B88D88DD}"/>
              </a:ext>
            </a:extLst>
          </p:cNvPr>
          <p:cNvGrpSpPr/>
          <p:nvPr/>
        </p:nvGrpSpPr>
        <p:grpSpPr>
          <a:xfrm>
            <a:off x="4453396" y="3799004"/>
            <a:ext cx="4660628" cy="894160"/>
            <a:chOff x="714375" y="3354388"/>
            <a:chExt cx="4660628" cy="894160"/>
          </a:xfrm>
        </p:grpSpPr>
        <p:graphicFrame>
          <p:nvGraphicFramePr>
            <p:cNvPr id="23" name="Object 3">
              <a:extLst>
                <a:ext uri="{FF2B5EF4-FFF2-40B4-BE49-F238E27FC236}">
                  <a16:creationId xmlns:a16="http://schemas.microsoft.com/office/drawing/2014/main" id="{37A58E44-7B1D-4C31-9F20-8FEAF3279F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768950"/>
                </p:ext>
              </p:extLst>
            </p:nvPr>
          </p:nvGraphicFramePr>
          <p:xfrm>
            <a:off x="1331641" y="3718323"/>
            <a:ext cx="4043362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数式" r:id="rId4" imgW="1548728" imgH="203112" progId="Equation.3">
                    <p:embed/>
                  </p:oleObj>
                </mc:Choice>
                <mc:Fallback>
                  <p:oleObj name="数式" r:id="rId4" imgW="1548728" imgH="203112" progId="Equation.3">
                    <p:embed/>
                    <p:pic>
                      <p:nvPicPr>
                        <p:cNvPr id="20" name="Object 3">
                          <a:extLst>
                            <a:ext uri="{FF2B5EF4-FFF2-40B4-BE49-F238E27FC236}">
                              <a16:creationId xmlns:a16="http://schemas.microsoft.com/office/drawing/2014/main" id="{DCB360DD-2C1E-4217-ABD9-BC6ECBB2E4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1" y="3718323"/>
                          <a:ext cx="4043362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テキスト ボックス 26">
              <a:extLst>
                <a:ext uri="{FF2B5EF4-FFF2-40B4-BE49-F238E27FC236}">
                  <a16:creationId xmlns:a16="http://schemas.microsoft.com/office/drawing/2014/main" id="{16C3B3CC-BF6B-42C9-9311-DA7E4508C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75" y="3354388"/>
              <a:ext cx="13382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ja-JP" altLang="en-US" sz="1800" dirty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エコーの式</a:t>
              </a:r>
            </a:p>
          </p:txBody>
        </p:sp>
      </p:grpSp>
      <p:sp>
        <p:nvSpPr>
          <p:cNvPr id="25" name="テキスト ボックス 27">
            <a:extLst>
              <a:ext uri="{FF2B5EF4-FFF2-40B4-BE49-F238E27FC236}">
                <a16:creationId xmlns:a16="http://schemas.microsoft.com/office/drawing/2014/main" id="{E7B9CF76-C952-4C0A-A573-F5CAF266C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4701639"/>
            <a:ext cx="6513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Century" panose="020406040505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Century" panose="020406040505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entury" panose="020406040505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Century" panose="020406040505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Century" panose="020406040505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Century" panose="020406040505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Century" panose="020406040505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Century" panose="020406040505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Century" panose="020406040505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（ただし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x: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入力信号、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y: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出力信号、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a: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ゲイン、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N: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遅延の値）</a:t>
            </a:r>
          </a:p>
        </p:txBody>
      </p:sp>
    </p:spTree>
    <p:extLst>
      <p:ext uri="{BB962C8B-B14F-4D97-AF65-F5344CB8AC3E}">
        <p14:creationId xmlns:p14="http://schemas.microsoft.com/office/powerpoint/2010/main" val="266182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>
            <a:extLst>
              <a:ext uri="{FF2B5EF4-FFF2-40B4-BE49-F238E27FC236}">
                <a16:creationId xmlns:a16="http://schemas.microsoft.com/office/drawing/2014/main" id="{5DE6089C-A6CC-4F64-910C-7D9081E5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54093"/>
            <a:ext cx="7885558" cy="70758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SzPct val="80000"/>
            </a:pPr>
            <a:r>
              <a:rPr lang="en-US" altLang="ja-JP" dirty="0"/>
              <a:t>5. </a:t>
            </a:r>
            <a:r>
              <a:rPr lang="ja-JP" altLang="en-US" dirty="0"/>
              <a:t>エコーの付加</a:t>
            </a:r>
            <a:endParaRPr lang="en-US" altLang="ja-JP" sz="4400" dirty="0">
              <a:latin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81E48CF-66AE-44F4-B858-F8B2109A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C3B2F8AF-746F-4BE4-9031-FAD717ACF0D2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B04959-5ED1-4E32-A918-36DC44D561D7}"/>
              </a:ext>
            </a:extLst>
          </p:cNvPr>
          <p:cNvSpPr txBox="1"/>
          <p:nvPr/>
        </p:nvSpPr>
        <p:spPr>
          <a:xfrm>
            <a:off x="683568" y="134076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時間領域での結果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57B3271-0C3A-4148-805A-EAD4E3F9BDD6}"/>
              </a:ext>
            </a:extLst>
          </p:cNvPr>
          <p:cNvSpPr txBox="1"/>
          <p:nvPr/>
        </p:nvSpPr>
        <p:spPr>
          <a:xfrm>
            <a:off x="827584" y="234888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</a:t>
            </a:r>
            <a:r>
              <a:rPr lang="ja-JP" altLang="en-US" dirty="0"/>
              <a:t>波形</a:t>
            </a:r>
            <a:r>
              <a:rPr kumimoji="1" lang="ja-JP" altLang="en-US" dirty="0"/>
              <a:t>と音を貼る）</a:t>
            </a:r>
          </a:p>
        </p:txBody>
      </p:sp>
    </p:spTree>
    <p:extLst>
      <p:ext uri="{BB962C8B-B14F-4D97-AF65-F5344CB8AC3E}">
        <p14:creationId xmlns:p14="http://schemas.microsoft.com/office/powerpoint/2010/main" val="391339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>
            <a:extLst>
              <a:ext uri="{FF2B5EF4-FFF2-40B4-BE49-F238E27FC236}">
                <a16:creationId xmlns:a16="http://schemas.microsoft.com/office/drawing/2014/main" id="{5DE6089C-A6CC-4F64-910C-7D9081E5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54093"/>
            <a:ext cx="7885558" cy="70758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SzPct val="80000"/>
            </a:pPr>
            <a:r>
              <a:rPr lang="en-US" altLang="ja-JP" dirty="0"/>
              <a:t>5. </a:t>
            </a:r>
            <a:r>
              <a:rPr lang="ja-JP" altLang="en-US" dirty="0"/>
              <a:t>エコーの付加</a:t>
            </a:r>
            <a:endParaRPr lang="en-US" altLang="ja-JP" sz="4400" dirty="0">
              <a:latin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81E48CF-66AE-44F4-B858-F8B2109A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C3B2F8AF-746F-4BE4-9031-FAD717ACF0D2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B04959-5ED1-4E32-A918-36DC44D561D7}"/>
              </a:ext>
            </a:extLst>
          </p:cNvPr>
          <p:cNvSpPr txBox="1"/>
          <p:nvPr/>
        </p:nvSpPr>
        <p:spPr>
          <a:xfrm>
            <a:off x="683568" y="134076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周波数領域での結果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57B3271-0C3A-4148-805A-EAD4E3F9BDD6}"/>
              </a:ext>
            </a:extLst>
          </p:cNvPr>
          <p:cNvSpPr txBox="1"/>
          <p:nvPr/>
        </p:nvSpPr>
        <p:spPr>
          <a:xfrm>
            <a:off x="827584" y="234888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（スペクトルと音を貼る）</a:t>
            </a:r>
          </a:p>
        </p:txBody>
      </p:sp>
    </p:spTree>
    <p:extLst>
      <p:ext uri="{BB962C8B-B14F-4D97-AF65-F5344CB8AC3E}">
        <p14:creationId xmlns:p14="http://schemas.microsoft.com/office/powerpoint/2010/main" val="497158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>
            <a:extLst>
              <a:ext uri="{FF2B5EF4-FFF2-40B4-BE49-F238E27FC236}">
                <a16:creationId xmlns:a16="http://schemas.microsoft.com/office/drawing/2014/main" id="{5DE6089C-A6CC-4F64-910C-7D9081E5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54093"/>
            <a:ext cx="7885558" cy="707585"/>
          </a:xfrm>
        </p:spPr>
        <p:txBody>
          <a:bodyPr/>
          <a:lstStyle/>
          <a:p>
            <a:pPr>
              <a:lnSpc>
                <a:spcPct val="150000"/>
              </a:lnSpc>
              <a:buSzPct val="80000"/>
            </a:pPr>
            <a:r>
              <a:rPr lang="en-US" altLang="ja-JP" dirty="0"/>
              <a:t>6. </a:t>
            </a:r>
            <a:r>
              <a:rPr lang="ja-JP" altLang="en-US" sz="4400" dirty="0">
                <a:latin typeface="+mn-ea"/>
              </a:rPr>
              <a:t>テンポ</a:t>
            </a:r>
            <a:r>
              <a:rPr lang="en-US" altLang="ja-JP" sz="4400" dirty="0">
                <a:latin typeface="+mn-ea"/>
              </a:rPr>
              <a:t>/</a:t>
            </a:r>
            <a:r>
              <a:rPr lang="ja-JP" altLang="en-US" sz="4400" dirty="0">
                <a:latin typeface="+mn-ea"/>
              </a:rPr>
              <a:t>ピッチシフト</a:t>
            </a:r>
            <a:endParaRPr lang="en-US" altLang="ja-JP" sz="4400" dirty="0">
              <a:latin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81E48CF-66AE-44F4-B858-F8B2109A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C3B2F8AF-746F-4BE4-9031-FAD717ACF0D2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B04959-5ED1-4E32-A918-36DC44D561D7}"/>
              </a:ext>
            </a:extLst>
          </p:cNvPr>
          <p:cNvSpPr txBox="1"/>
          <p:nvPr/>
        </p:nvSpPr>
        <p:spPr>
          <a:xfrm>
            <a:off x="683568" y="134076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テンポシフト</a:t>
            </a:r>
            <a:endParaRPr lang="en-US" altLang="ja-JP" dirty="0"/>
          </a:p>
          <a:p>
            <a:r>
              <a:rPr lang="ja-JP" altLang="en-US" dirty="0"/>
              <a:t>時間領域での</a:t>
            </a:r>
            <a:r>
              <a:rPr kumimoji="1" lang="ja-JP" altLang="en-US" dirty="0"/>
              <a:t>手順</a:t>
            </a:r>
            <a:r>
              <a:rPr kumimoji="1" lang="en-US" altLang="ja-JP" dirty="0"/>
              <a:t>/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57B3271-0C3A-4148-805A-EAD4E3F9BDD6}"/>
              </a:ext>
            </a:extLst>
          </p:cNvPr>
          <p:cNvSpPr txBox="1"/>
          <p:nvPr/>
        </p:nvSpPr>
        <p:spPr>
          <a:xfrm>
            <a:off x="683568" y="304866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（波形と音を貼る）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D2BFC67-0165-4140-A4C0-531D5BC2963D}"/>
              </a:ext>
            </a:extLst>
          </p:cNvPr>
          <p:cNvSpPr txBox="1"/>
          <p:nvPr/>
        </p:nvSpPr>
        <p:spPr>
          <a:xfrm>
            <a:off x="683568" y="479715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問題点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108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>
            <a:extLst>
              <a:ext uri="{FF2B5EF4-FFF2-40B4-BE49-F238E27FC236}">
                <a16:creationId xmlns:a16="http://schemas.microsoft.com/office/drawing/2014/main" id="{5DE6089C-A6CC-4F64-910C-7D9081E5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54093"/>
            <a:ext cx="7885558" cy="707585"/>
          </a:xfrm>
        </p:spPr>
        <p:txBody>
          <a:bodyPr/>
          <a:lstStyle/>
          <a:p>
            <a:pPr>
              <a:lnSpc>
                <a:spcPct val="150000"/>
              </a:lnSpc>
              <a:buSzPct val="80000"/>
            </a:pPr>
            <a:r>
              <a:rPr lang="en-US" altLang="ja-JP" dirty="0"/>
              <a:t>6. </a:t>
            </a:r>
            <a:r>
              <a:rPr lang="ja-JP" altLang="en-US" sz="4400" dirty="0">
                <a:latin typeface="+mn-ea"/>
              </a:rPr>
              <a:t>テンポ</a:t>
            </a:r>
            <a:r>
              <a:rPr lang="en-US" altLang="ja-JP" sz="4400" dirty="0">
                <a:latin typeface="+mn-ea"/>
              </a:rPr>
              <a:t>/</a:t>
            </a:r>
            <a:r>
              <a:rPr lang="ja-JP" altLang="en-US" sz="4400" dirty="0">
                <a:latin typeface="+mn-ea"/>
              </a:rPr>
              <a:t>ピッチシフト</a:t>
            </a:r>
            <a:endParaRPr lang="en-US" altLang="ja-JP" sz="4400" dirty="0">
              <a:latin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81E48CF-66AE-44F4-B858-F8B2109A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C3B2F8AF-746F-4BE4-9031-FAD717ACF0D2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B04959-5ED1-4E32-A918-36DC44D561D7}"/>
              </a:ext>
            </a:extLst>
          </p:cNvPr>
          <p:cNvSpPr txBox="1"/>
          <p:nvPr/>
        </p:nvSpPr>
        <p:spPr>
          <a:xfrm>
            <a:off x="683568" y="1340768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テンポ（のみ）シフト</a:t>
            </a:r>
            <a:endParaRPr lang="en-US" altLang="ja-JP" dirty="0"/>
          </a:p>
          <a:p>
            <a:r>
              <a:rPr lang="ja-JP" altLang="en-US" dirty="0"/>
              <a:t>周波数領域での</a:t>
            </a:r>
            <a:r>
              <a:rPr kumimoji="1" lang="ja-JP" altLang="en-US" dirty="0"/>
              <a:t>手順</a:t>
            </a:r>
            <a:r>
              <a:rPr kumimoji="1" lang="en-US" altLang="ja-JP" dirty="0"/>
              <a:t>/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57B3271-0C3A-4148-805A-EAD4E3F9BDD6}"/>
              </a:ext>
            </a:extLst>
          </p:cNvPr>
          <p:cNvSpPr txBox="1"/>
          <p:nvPr/>
        </p:nvSpPr>
        <p:spPr>
          <a:xfrm>
            <a:off x="683568" y="304866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</a:t>
            </a:r>
            <a:r>
              <a:rPr lang="ja-JP" altLang="en-US" dirty="0"/>
              <a:t>スペクトル</a:t>
            </a:r>
            <a:r>
              <a:rPr kumimoji="1" lang="ja-JP" altLang="en-US" dirty="0"/>
              <a:t>と音を貼る）</a:t>
            </a:r>
          </a:p>
        </p:txBody>
      </p:sp>
    </p:spTree>
    <p:extLst>
      <p:ext uri="{BB962C8B-B14F-4D97-AF65-F5344CB8AC3E}">
        <p14:creationId xmlns:p14="http://schemas.microsoft.com/office/powerpoint/2010/main" val="2755981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>
            <a:extLst>
              <a:ext uri="{FF2B5EF4-FFF2-40B4-BE49-F238E27FC236}">
                <a16:creationId xmlns:a16="http://schemas.microsoft.com/office/drawing/2014/main" id="{5DE6089C-A6CC-4F64-910C-7D9081E5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54093"/>
            <a:ext cx="7885558" cy="707585"/>
          </a:xfrm>
        </p:spPr>
        <p:txBody>
          <a:bodyPr/>
          <a:lstStyle/>
          <a:p>
            <a:pPr>
              <a:lnSpc>
                <a:spcPct val="150000"/>
              </a:lnSpc>
              <a:buSzPct val="80000"/>
            </a:pPr>
            <a:r>
              <a:rPr lang="en-US" altLang="ja-JP" dirty="0"/>
              <a:t>6. </a:t>
            </a:r>
            <a:r>
              <a:rPr lang="ja-JP" altLang="en-US" sz="4400" dirty="0">
                <a:latin typeface="+mn-ea"/>
              </a:rPr>
              <a:t>テンポ</a:t>
            </a:r>
            <a:r>
              <a:rPr lang="en-US" altLang="ja-JP" sz="4400" dirty="0">
                <a:latin typeface="+mn-ea"/>
              </a:rPr>
              <a:t>/</a:t>
            </a:r>
            <a:r>
              <a:rPr lang="ja-JP" altLang="en-US" sz="4400" dirty="0">
                <a:latin typeface="+mn-ea"/>
              </a:rPr>
              <a:t>ピッチシフト</a:t>
            </a:r>
            <a:endParaRPr lang="en-US" altLang="ja-JP" sz="4400" dirty="0">
              <a:latin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81E48CF-66AE-44F4-B858-F8B2109A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C3B2F8AF-746F-4BE4-9031-FAD717ACF0D2}" type="slidenum">
              <a:rPr lang="en-US" altLang="ja-JP" smtClean="0"/>
              <a:pPr>
                <a:defRPr/>
              </a:pPr>
              <a:t>14</a:t>
            </a:fld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B04959-5ED1-4E32-A918-36DC44D561D7}"/>
              </a:ext>
            </a:extLst>
          </p:cNvPr>
          <p:cNvSpPr txBox="1"/>
          <p:nvPr/>
        </p:nvSpPr>
        <p:spPr>
          <a:xfrm>
            <a:off x="683568" y="1340768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ピッチ（のみ）シフト</a:t>
            </a:r>
            <a:endParaRPr lang="en-US" altLang="ja-JP" dirty="0"/>
          </a:p>
          <a:p>
            <a:r>
              <a:rPr lang="ja-JP" altLang="en-US" dirty="0"/>
              <a:t>周波数領域での</a:t>
            </a:r>
            <a:r>
              <a:rPr kumimoji="1" lang="ja-JP" altLang="en-US" dirty="0"/>
              <a:t>手順</a:t>
            </a:r>
            <a:r>
              <a:rPr kumimoji="1" lang="en-US" altLang="ja-JP" dirty="0"/>
              <a:t>/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57B3271-0C3A-4148-805A-EAD4E3F9BDD6}"/>
              </a:ext>
            </a:extLst>
          </p:cNvPr>
          <p:cNvSpPr txBox="1"/>
          <p:nvPr/>
        </p:nvSpPr>
        <p:spPr>
          <a:xfrm>
            <a:off x="683568" y="304866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</a:t>
            </a:r>
            <a:r>
              <a:rPr lang="ja-JP" altLang="en-US" dirty="0"/>
              <a:t>スペクトル</a:t>
            </a:r>
            <a:r>
              <a:rPr kumimoji="1" lang="ja-JP" altLang="en-US" dirty="0"/>
              <a:t>と音を貼る）</a:t>
            </a:r>
          </a:p>
        </p:txBody>
      </p:sp>
    </p:spTree>
    <p:extLst>
      <p:ext uri="{BB962C8B-B14F-4D97-AF65-F5344CB8AC3E}">
        <p14:creationId xmlns:p14="http://schemas.microsoft.com/office/powerpoint/2010/main" val="1484338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>
            <a:extLst>
              <a:ext uri="{FF2B5EF4-FFF2-40B4-BE49-F238E27FC236}">
                <a16:creationId xmlns:a16="http://schemas.microsoft.com/office/drawing/2014/main" id="{5DE6089C-A6CC-4F64-910C-7D9081E5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54093"/>
            <a:ext cx="7885558" cy="707585"/>
          </a:xfrm>
        </p:spPr>
        <p:txBody>
          <a:bodyPr/>
          <a:lstStyle/>
          <a:p>
            <a:pPr>
              <a:lnSpc>
                <a:spcPct val="150000"/>
              </a:lnSpc>
              <a:buSzPct val="80000"/>
            </a:pPr>
            <a:r>
              <a:rPr lang="en-US" altLang="ja-JP" dirty="0"/>
              <a:t>6. </a:t>
            </a:r>
            <a:r>
              <a:rPr lang="ja-JP" altLang="en-US" sz="4400" dirty="0">
                <a:latin typeface="+mn-ea"/>
              </a:rPr>
              <a:t>テンポ</a:t>
            </a:r>
            <a:r>
              <a:rPr lang="en-US" altLang="ja-JP" sz="4400" dirty="0">
                <a:latin typeface="+mn-ea"/>
              </a:rPr>
              <a:t>/</a:t>
            </a:r>
            <a:r>
              <a:rPr lang="ja-JP" altLang="en-US" sz="4400" dirty="0">
                <a:latin typeface="+mn-ea"/>
              </a:rPr>
              <a:t>ピッチシフト</a:t>
            </a:r>
            <a:endParaRPr lang="en-US" altLang="ja-JP" sz="4400" dirty="0">
              <a:latin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81E48CF-66AE-44F4-B858-F8B2109A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C3B2F8AF-746F-4BE4-9031-FAD717ACF0D2}" type="slidenum">
              <a:rPr lang="en-US" altLang="ja-JP" smtClean="0"/>
              <a:pPr>
                <a:defRPr/>
              </a:pPr>
              <a:t>15</a:t>
            </a:fld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B04959-5ED1-4E32-A918-36DC44D561D7}"/>
              </a:ext>
            </a:extLst>
          </p:cNvPr>
          <p:cNvSpPr txBox="1"/>
          <p:nvPr/>
        </p:nvSpPr>
        <p:spPr>
          <a:xfrm>
            <a:off x="683568" y="1340768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FFT</a:t>
            </a:r>
            <a:r>
              <a:rPr lang="ja-JP" altLang="en-US" dirty="0"/>
              <a:t>長による改善</a:t>
            </a:r>
            <a:endParaRPr lang="en-US" altLang="ja-JP" dirty="0"/>
          </a:p>
          <a:p>
            <a:r>
              <a:rPr kumimoji="1" lang="ja-JP" altLang="en-US" dirty="0"/>
              <a:t>手順</a:t>
            </a:r>
            <a:r>
              <a:rPr kumimoji="1" lang="en-US" altLang="ja-JP" dirty="0"/>
              <a:t>/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57B3271-0C3A-4148-805A-EAD4E3F9BDD6}"/>
              </a:ext>
            </a:extLst>
          </p:cNvPr>
          <p:cNvSpPr txBox="1"/>
          <p:nvPr/>
        </p:nvSpPr>
        <p:spPr>
          <a:xfrm>
            <a:off x="683568" y="304866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</a:t>
            </a:r>
            <a:r>
              <a:rPr lang="ja-JP" altLang="en-US" dirty="0"/>
              <a:t>スペクトル</a:t>
            </a:r>
            <a:r>
              <a:rPr kumimoji="1" lang="ja-JP" altLang="en-US" dirty="0"/>
              <a:t>と音を貼る）</a:t>
            </a:r>
          </a:p>
        </p:txBody>
      </p:sp>
    </p:spTree>
    <p:extLst>
      <p:ext uri="{BB962C8B-B14F-4D97-AF65-F5344CB8AC3E}">
        <p14:creationId xmlns:p14="http://schemas.microsoft.com/office/powerpoint/2010/main" val="3092056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>
            <a:extLst>
              <a:ext uri="{FF2B5EF4-FFF2-40B4-BE49-F238E27FC236}">
                <a16:creationId xmlns:a16="http://schemas.microsoft.com/office/drawing/2014/main" id="{5DE6089C-A6CC-4F64-910C-7D9081E5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/>
              <a:t>まとめ</a:t>
            </a:r>
          </a:p>
        </p:txBody>
      </p:sp>
      <p:sp>
        <p:nvSpPr>
          <p:cNvPr id="7171" name="コンテンツ プレースホルダー 2">
            <a:extLst>
              <a:ext uri="{FF2B5EF4-FFF2-40B4-BE49-F238E27FC236}">
                <a16:creationId xmlns:a16="http://schemas.microsoft.com/office/drawing/2014/main" id="{8399797D-7C62-446A-9801-708F6DC8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728279"/>
            <a:ext cx="7772400" cy="5760640"/>
          </a:xfrm>
        </p:spPr>
        <p:txBody>
          <a:bodyPr/>
          <a:lstStyle/>
          <a:p>
            <a:pPr marL="514350" indent="-514350" eaLnBrk="1" hangingPunct="1">
              <a:lnSpc>
                <a:spcPct val="200000"/>
              </a:lnSpc>
              <a:buSzPct val="80000"/>
              <a:buFont typeface="+mj-lt"/>
              <a:buAutoNum type="arabicPeriod"/>
            </a:pPr>
            <a:r>
              <a:rPr lang="en-US" altLang="ja-JP" sz="2800" dirty="0"/>
              <a:t>.</a:t>
            </a:r>
          </a:p>
          <a:p>
            <a:pPr marL="514350" indent="-514350" eaLnBrk="1" hangingPunct="1">
              <a:lnSpc>
                <a:spcPct val="200000"/>
              </a:lnSpc>
              <a:buSzPct val="80000"/>
              <a:buFont typeface="+mj-lt"/>
              <a:buAutoNum type="arabicPeriod"/>
            </a:pPr>
            <a:r>
              <a:rPr lang="en-US" altLang="ja-JP" sz="2800" dirty="0"/>
              <a:t>.</a:t>
            </a:r>
          </a:p>
          <a:p>
            <a:pPr marL="514350" indent="-514350" eaLnBrk="1" hangingPunct="1">
              <a:lnSpc>
                <a:spcPct val="200000"/>
              </a:lnSpc>
              <a:buSzPct val="80000"/>
              <a:buFont typeface="+mj-lt"/>
              <a:buAutoNum type="arabicPeriod"/>
            </a:pPr>
            <a:r>
              <a:rPr lang="en-US" altLang="ja-JP" sz="2800" dirty="0"/>
              <a:t>.</a:t>
            </a:r>
          </a:p>
          <a:p>
            <a:pPr marL="514350" indent="-514350" eaLnBrk="1" hangingPunct="1">
              <a:lnSpc>
                <a:spcPct val="200000"/>
              </a:lnSpc>
              <a:buSzPct val="80000"/>
              <a:buFont typeface="+mj-lt"/>
              <a:buAutoNum type="arabicPeriod"/>
            </a:pPr>
            <a:r>
              <a:rPr lang="en-US" altLang="ja-JP" sz="2800" dirty="0"/>
              <a:t>.</a:t>
            </a:r>
          </a:p>
          <a:p>
            <a:pPr marL="514350" indent="-514350" eaLnBrk="1" hangingPunct="1">
              <a:lnSpc>
                <a:spcPct val="200000"/>
              </a:lnSpc>
              <a:buSzPct val="80000"/>
              <a:buFont typeface="+mj-lt"/>
              <a:buAutoNum type="arabicPeriod"/>
            </a:pPr>
            <a:r>
              <a:rPr lang="en-US" altLang="ja-JP" sz="2800" dirty="0"/>
              <a:t>.</a:t>
            </a:r>
          </a:p>
          <a:p>
            <a:pPr marL="514350" indent="-514350" eaLnBrk="1" hangingPunct="1">
              <a:lnSpc>
                <a:spcPct val="200000"/>
              </a:lnSpc>
              <a:buSzPct val="80000"/>
              <a:buFont typeface="+mj-lt"/>
              <a:buAutoNum type="arabicPeriod"/>
            </a:pPr>
            <a:r>
              <a:rPr lang="en-US" altLang="ja-JP" sz="2800" dirty="0"/>
              <a:t>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4FB4C2F-CEB3-4F85-B5CE-3C626C75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2F8AF-746F-4BE4-9031-FAD717ACF0D2}" type="slidenum">
              <a:rPr lang="en-US" altLang="ja-JP" smtClean="0"/>
              <a:pPr>
                <a:defRPr/>
              </a:pPr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33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>
            <a:extLst>
              <a:ext uri="{FF2B5EF4-FFF2-40B4-BE49-F238E27FC236}">
                <a16:creationId xmlns:a16="http://schemas.microsoft.com/office/drawing/2014/main" id="{5DE6089C-A6CC-4F64-910C-7D9081E5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/>
              <a:t>発表内容</a:t>
            </a:r>
          </a:p>
        </p:txBody>
      </p:sp>
      <p:sp>
        <p:nvSpPr>
          <p:cNvPr id="7171" name="コンテンツ プレースホルダー 2">
            <a:extLst>
              <a:ext uri="{FF2B5EF4-FFF2-40B4-BE49-F238E27FC236}">
                <a16:creationId xmlns:a16="http://schemas.microsoft.com/office/drawing/2014/main" id="{8399797D-7C62-446A-9801-708F6DC8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340768"/>
            <a:ext cx="7772400" cy="4791745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SzPct val="80000"/>
              <a:buFont typeface="+mj-lt"/>
              <a:buAutoNum type="arabicPeriod"/>
            </a:pPr>
            <a:r>
              <a:rPr lang="ja-JP" altLang="en-US" sz="2800" dirty="0">
                <a:latin typeface="+mn-ea"/>
              </a:rPr>
              <a:t>音楽信号の形式</a:t>
            </a:r>
            <a:r>
              <a:rPr lang="en-US" altLang="ja-JP" sz="2800" dirty="0">
                <a:latin typeface="+mn-ea"/>
              </a:rPr>
              <a:t>(MP3, WAV)</a:t>
            </a:r>
          </a:p>
          <a:p>
            <a:pPr marL="514350" indent="-514350" eaLnBrk="1" hangingPunct="1">
              <a:lnSpc>
                <a:spcPct val="150000"/>
              </a:lnSpc>
              <a:buSzPct val="80000"/>
              <a:buFont typeface="+mj-lt"/>
              <a:buAutoNum type="arabicPeriod"/>
            </a:pPr>
            <a:r>
              <a:rPr lang="en-US" altLang="ja-JP" sz="2800" dirty="0">
                <a:latin typeface="+mn-ea"/>
              </a:rPr>
              <a:t>STFT</a:t>
            </a:r>
            <a:r>
              <a:rPr lang="ja-JP" altLang="en-US" sz="2800" dirty="0">
                <a:latin typeface="+mn-ea"/>
              </a:rPr>
              <a:t>と周波数スペクトル</a:t>
            </a:r>
            <a:endParaRPr lang="en-US" altLang="ja-JP" sz="2800" dirty="0">
              <a:latin typeface="+mn-ea"/>
            </a:endParaRPr>
          </a:p>
          <a:p>
            <a:pPr marL="514350" indent="-514350" eaLnBrk="1" hangingPunct="1">
              <a:lnSpc>
                <a:spcPct val="150000"/>
              </a:lnSpc>
              <a:buSzPct val="80000"/>
              <a:buFont typeface="+mj-lt"/>
              <a:buAutoNum type="arabicPeriod"/>
            </a:pPr>
            <a:r>
              <a:rPr lang="ja-JP" altLang="en-US" sz="2800" dirty="0">
                <a:latin typeface="+mn-ea"/>
              </a:rPr>
              <a:t>サンプリングレートの変更</a:t>
            </a:r>
            <a:endParaRPr lang="en-US" altLang="ja-JP" sz="2800" dirty="0">
              <a:latin typeface="+mn-ea"/>
            </a:endParaRPr>
          </a:p>
          <a:p>
            <a:pPr marL="514350" indent="-514350" eaLnBrk="1" hangingPunct="1">
              <a:lnSpc>
                <a:spcPct val="150000"/>
              </a:lnSpc>
              <a:buSzPct val="80000"/>
              <a:buFont typeface="+mj-lt"/>
              <a:buAutoNum type="arabicPeriod"/>
            </a:pPr>
            <a:r>
              <a:rPr lang="ja-JP" altLang="en-US" sz="2800" dirty="0">
                <a:latin typeface="+mn-ea"/>
              </a:rPr>
              <a:t>フィルタ処理</a:t>
            </a:r>
            <a:endParaRPr lang="en-US" altLang="ja-JP" sz="2800" dirty="0">
              <a:latin typeface="+mn-ea"/>
            </a:endParaRPr>
          </a:p>
          <a:p>
            <a:pPr marL="514350" indent="-514350" eaLnBrk="1" hangingPunct="1">
              <a:lnSpc>
                <a:spcPct val="150000"/>
              </a:lnSpc>
              <a:buSzPct val="80000"/>
              <a:buFont typeface="+mj-lt"/>
              <a:buAutoNum type="arabicPeriod"/>
            </a:pPr>
            <a:r>
              <a:rPr lang="ja-JP" altLang="en-US" sz="2800" dirty="0">
                <a:latin typeface="+mn-ea"/>
              </a:rPr>
              <a:t>エコーの付加</a:t>
            </a:r>
            <a:endParaRPr lang="en-US" altLang="ja-JP" sz="2800" dirty="0">
              <a:latin typeface="+mn-ea"/>
            </a:endParaRPr>
          </a:p>
          <a:p>
            <a:pPr marL="514350" indent="-514350" eaLnBrk="1" hangingPunct="1">
              <a:lnSpc>
                <a:spcPct val="150000"/>
              </a:lnSpc>
              <a:buSzPct val="80000"/>
              <a:buFont typeface="+mj-lt"/>
              <a:buAutoNum type="arabicPeriod"/>
            </a:pPr>
            <a:r>
              <a:rPr lang="ja-JP" altLang="en-US" sz="2800" dirty="0">
                <a:latin typeface="+mn-ea"/>
              </a:rPr>
              <a:t>テンポ</a:t>
            </a:r>
            <a:r>
              <a:rPr lang="en-US" altLang="ja-JP" sz="2800" dirty="0">
                <a:latin typeface="+mn-ea"/>
              </a:rPr>
              <a:t>/</a:t>
            </a:r>
            <a:r>
              <a:rPr lang="ja-JP" altLang="en-US" sz="2800" dirty="0">
                <a:latin typeface="+mn-ea"/>
              </a:rPr>
              <a:t>ピッチシフト</a:t>
            </a:r>
            <a:endParaRPr lang="en-US" altLang="ja-JP" sz="2800" dirty="0">
              <a:latin typeface="+mn-ea"/>
            </a:endParaRPr>
          </a:p>
          <a:p>
            <a:pPr marL="514350" indent="-514350" eaLnBrk="1" hangingPunct="1">
              <a:lnSpc>
                <a:spcPct val="150000"/>
              </a:lnSpc>
              <a:buSzPct val="80000"/>
              <a:buFont typeface="+mj-lt"/>
              <a:buAutoNum type="arabicPeriod"/>
            </a:pPr>
            <a:endParaRPr lang="en-US" altLang="ja-JP" sz="2800" dirty="0">
              <a:latin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4FB4C2F-CEB3-4F85-B5CE-3C626C75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2F8AF-746F-4BE4-9031-FAD717ACF0D2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>
            <a:extLst>
              <a:ext uri="{FF2B5EF4-FFF2-40B4-BE49-F238E27FC236}">
                <a16:creationId xmlns:a16="http://schemas.microsoft.com/office/drawing/2014/main" id="{5DE6089C-A6CC-4F64-910C-7D9081E5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54093"/>
            <a:ext cx="7885558" cy="707585"/>
          </a:xfrm>
        </p:spPr>
        <p:txBody>
          <a:bodyPr/>
          <a:lstStyle/>
          <a:p>
            <a:r>
              <a:rPr lang="en-US" altLang="ja-JP" dirty="0"/>
              <a:t>1. </a:t>
            </a:r>
            <a:r>
              <a:rPr lang="ja-JP" altLang="en-US" sz="4400" dirty="0">
                <a:latin typeface="+mn-ea"/>
              </a:rPr>
              <a:t>音楽信号の形式</a:t>
            </a:r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81E48CF-66AE-44F4-B858-F8B2109A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C3B2F8AF-746F-4BE4-9031-FAD717ACF0D2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96EC04A-C3BA-4146-88F2-0C7D181F2F9D}"/>
              </a:ext>
            </a:extLst>
          </p:cNvPr>
          <p:cNvSpPr txBox="1"/>
          <p:nvPr/>
        </p:nvSpPr>
        <p:spPr>
          <a:xfrm>
            <a:off x="539552" y="126876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MP3</a:t>
            </a:r>
            <a:r>
              <a:rPr kumimoji="1" lang="ja-JP" altLang="en-US" dirty="0"/>
              <a:t>形式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B1EE5C-F5E5-4CB0-A2C7-5BB8836D9754}"/>
              </a:ext>
            </a:extLst>
          </p:cNvPr>
          <p:cNvSpPr txBox="1"/>
          <p:nvPr/>
        </p:nvSpPr>
        <p:spPr>
          <a:xfrm>
            <a:off x="539552" y="278092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WAV</a:t>
            </a:r>
            <a:r>
              <a:rPr kumimoji="1" lang="ja-JP" altLang="en-US" dirty="0"/>
              <a:t>形式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F532CD7-CEA8-4679-B7D4-D3407289FEBE}"/>
              </a:ext>
            </a:extLst>
          </p:cNvPr>
          <p:cNvSpPr txBox="1"/>
          <p:nvPr/>
        </p:nvSpPr>
        <p:spPr>
          <a:xfrm>
            <a:off x="539552" y="5127576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今回は</a:t>
            </a:r>
            <a:r>
              <a:rPr lang="en-US" altLang="ja-JP" dirty="0"/>
              <a:t>Python</a:t>
            </a:r>
            <a:r>
              <a:rPr lang="ja-JP" altLang="en-US" dirty="0"/>
              <a:t>のライブラリ</a:t>
            </a:r>
            <a:r>
              <a:rPr lang="en-US" altLang="ja-JP" dirty="0" err="1"/>
              <a:t>Librosa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 err="1"/>
              <a:t>Soundfile</a:t>
            </a:r>
            <a:r>
              <a:rPr lang="ja-JP" altLang="en-US" dirty="0"/>
              <a:t>を用いて</a:t>
            </a:r>
            <a:r>
              <a:rPr lang="en-US" altLang="ja-JP" dirty="0"/>
              <a:t>MP3</a:t>
            </a:r>
            <a:r>
              <a:rPr lang="ja-JP" altLang="en-US" dirty="0"/>
              <a:t>→</a:t>
            </a:r>
            <a:r>
              <a:rPr lang="en-US" altLang="ja-JP" dirty="0"/>
              <a:t>WAV</a:t>
            </a:r>
            <a:r>
              <a:rPr lang="ja-JP" altLang="en-US" dirty="0"/>
              <a:t>に変換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8609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>
            <a:extLst>
              <a:ext uri="{FF2B5EF4-FFF2-40B4-BE49-F238E27FC236}">
                <a16:creationId xmlns:a16="http://schemas.microsoft.com/office/drawing/2014/main" id="{5DE6089C-A6CC-4F64-910C-7D9081E5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54093"/>
            <a:ext cx="7885558" cy="707585"/>
          </a:xfrm>
        </p:spPr>
        <p:txBody>
          <a:bodyPr/>
          <a:lstStyle/>
          <a:p>
            <a:r>
              <a:rPr lang="en-US" altLang="ja-JP" dirty="0"/>
              <a:t>2. </a:t>
            </a:r>
            <a:r>
              <a:rPr lang="en-US" altLang="ja-JP" sz="4400" dirty="0">
                <a:latin typeface="+mn-ea"/>
              </a:rPr>
              <a:t>STFT</a:t>
            </a:r>
            <a:r>
              <a:rPr lang="ja-JP" altLang="en-US" sz="4400" dirty="0">
                <a:latin typeface="+mn-ea"/>
              </a:rPr>
              <a:t>と周波数スペクトル</a:t>
            </a:r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81E48CF-66AE-44F4-B858-F8B2109A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C3B2F8AF-746F-4BE4-9031-FAD717ACF0D2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B1EE5C-F5E5-4CB0-A2C7-5BB8836D9754}"/>
              </a:ext>
            </a:extLst>
          </p:cNvPr>
          <p:cNvSpPr txBox="1"/>
          <p:nvPr/>
        </p:nvSpPr>
        <p:spPr>
          <a:xfrm>
            <a:off x="539552" y="136109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STFT</a:t>
            </a:r>
            <a:r>
              <a:rPr lang="ja-JP" altLang="en-US" dirty="0"/>
              <a:t>とは，</a:t>
            </a:r>
            <a:endParaRPr kumimoji="1" lang="ja-JP" altLang="en-US" dirty="0"/>
          </a:p>
        </p:txBody>
      </p:sp>
      <p:pic>
        <p:nvPicPr>
          <p:cNvPr id="4" name="図 3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80FBF0B9-AAB1-466D-B1CE-140B5BDB2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60" y="1738087"/>
            <a:ext cx="3926482" cy="2522120"/>
          </a:xfrm>
          <a:prstGeom prst="rect">
            <a:avLst/>
          </a:prstGeom>
        </p:spPr>
      </p:pic>
      <p:pic>
        <p:nvPicPr>
          <p:cNvPr id="6" name="図 5" descr="グラフ, ヒストグラム&#10;&#10;自動的に生成された説明">
            <a:extLst>
              <a:ext uri="{FF2B5EF4-FFF2-40B4-BE49-F238E27FC236}">
                <a16:creationId xmlns:a16="http://schemas.microsoft.com/office/drawing/2014/main" id="{6B497705-3F09-4BB0-A682-759A8E5E2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4" y="1735757"/>
            <a:ext cx="4008296" cy="2600972"/>
          </a:xfrm>
          <a:prstGeom prst="rect">
            <a:avLst/>
          </a:prstGeom>
        </p:spPr>
      </p:pic>
      <p:sp>
        <p:nvSpPr>
          <p:cNvPr id="7" name="左大かっこ 6">
            <a:extLst>
              <a:ext uri="{FF2B5EF4-FFF2-40B4-BE49-F238E27FC236}">
                <a16:creationId xmlns:a16="http://schemas.microsoft.com/office/drawing/2014/main" id="{E3758539-70B3-470D-95EC-DAEA2EF3C24C}"/>
              </a:ext>
            </a:extLst>
          </p:cNvPr>
          <p:cNvSpPr/>
          <p:nvPr/>
        </p:nvSpPr>
        <p:spPr>
          <a:xfrm rot="16200000">
            <a:off x="1777916" y="3465004"/>
            <a:ext cx="144016" cy="79208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36BEB9DF-E3B2-42DB-835A-9940FB99C1EF}"/>
              </a:ext>
            </a:extLst>
          </p:cNvPr>
          <p:cNvCxnSpPr>
            <a:cxnSpLocks/>
            <a:stCxn id="7" idx="1"/>
            <a:endCxn id="10" idx="2"/>
          </p:cNvCxnSpPr>
          <p:nvPr/>
        </p:nvCxnSpPr>
        <p:spPr>
          <a:xfrm rot="16200000" flipH="1">
            <a:off x="3613526" y="2169454"/>
            <a:ext cx="12700" cy="3527204"/>
          </a:xfrm>
          <a:prstGeom prst="bentConnector3">
            <a:avLst>
              <a:gd name="adj1" fmla="val 496813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2DACB49-F63F-49C3-8AD6-492C4D8FB98D}"/>
              </a:ext>
            </a:extLst>
          </p:cNvPr>
          <p:cNvSpPr/>
          <p:nvPr/>
        </p:nvSpPr>
        <p:spPr>
          <a:xfrm>
            <a:off x="5292080" y="1659235"/>
            <a:ext cx="170096" cy="2273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8DCCFE9-005B-481E-B3B1-DE72975458AC}"/>
              </a:ext>
            </a:extLst>
          </p:cNvPr>
          <p:cNvSpPr/>
          <p:nvPr/>
        </p:nvSpPr>
        <p:spPr>
          <a:xfrm>
            <a:off x="3203848" y="4365104"/>
            <a:ext cx="69437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FFT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左大かっこ 20">
            <a:extLst>
              <a:ext uri="{FF2B5EF4-FFF2-40B4-BE49-F238E27FC236}">
                <a16:creationId xmlns:a16="http://schemas.microsoft.com/office/drawing/2014/main" id="{7185849E-0B59-4DC5-97BD-82A255E010E1}"/>
              </a:ext>
            </a:extLst>
          </p:cNvPr>
          <p:cNvSpPr/>
          <p:nvPr/>
        </p:nvSpPr>
        <p:spPr>
          <a:xfrm rot="16200000">
            <a:off x="2059940" y="3586071"/>
            <a:ext cx="144016" cy="79208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3FBC344A-EB7F-420B-8CC9-5ADE3193E6D8}"/>
              </a:ext>
            </a:extLst>
          </p:cNvPr>
          <p:cNvCxnSpPr>
            <a:cxnSpLocks/>
            <a:stCxn id="21" idx="1"/>
            <a:endCxn id="23" idx="2"/>
          </p:cNvCxnSpPr>
          <p:nvPr/>
        </p:nvCxnSpPr>
        <p:spPr>
          <a:xfrm rot="5400000" flipH="1" flipV="1">
            <a:off x="3778853" y="2286150"/>
            <a:ext cx="121067" cy="3414879"/>
          </a:xfrm>
          <a:prstGeom prst="bentConnector3">
            <a:avLst>
              <a:gd name="adj1" fmla="val -8970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4E198C3-605D-4CE4-9EB4-2361BB46A8DA}"/>
              </a:ext>
            </a:extLst>
          </p:cNvPr>
          <p:cNvSpPr/>
          <p:nvPr/>
        </p:nvSpPr>
        <p:spPr>
          <a:xfrm>
            <a:off x="5461779" y="1659235"/>
            <a:ext cx="170096" cy="2273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B6B9EF0-84E1-48EB-9C9E-B0BBDF7EDD48}"/>
              </a:ext>
            </a:extLst>
          </p:cNvPr>
          <p:cNvSpPr/>
          <p:nvPr/>
        </p:nvSpPr>
        <p:spPr>
          <a:xfrm>
            <a:off x="3492201" y="4941168"/>
            <a:ext cx="69437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FFT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7F69AD2-2C0B-4985-83A5-51B7DB9887A5}"/>
              </a:ext>
            </a:extLst>
          </p:cNvPr>
          <p:cNvCxnSpPr/>
          <p:nvPr/>
        </p:nvCxnSpPr>
        <p:spPr>
          <a:xfrm>
            <a:off x="1460229" y="3737888"/>
            <a:ext cx="79208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2589CBC-8E7C-4687-83ED-70A6A52A57E8}"/>
              </a:ext>
            </a:extLst>
          </p:cNvPr>
          <p:cNvSpPr txBox="1"/>
          <p:nvPr/>
        </p:nvSpPr>
        <p:spPr>
          <a:xfrm>
            <a:off x="607251" y="3359175"/>
            <a:ext cx="1185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FFT</a:t>
            </a:r>
            <a:r>
              <a:rPr kumimoji="1" lang="ja-JP" altLang="en-US" dirty="0">
                <a:solidFill>
                  <a:srgbClr val="FF0000"/>
                </a:solidFill>
              </a:rPr>
              <a:t>長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58DF080-DFE0-44C9-8E83-B3D31F8B58C1}"/>
              </a:ext>
            </a:extLst>
          </p:cNvPr>
          <p:cNvCxnSpPr>
            <a:cxnSpLocks/>
          </p:cNvCxnSpPr>
          <p:nvPr/>
        </p:nvCxnSpPr>
        <p:spPr>
          <a:xfrm>
            <a:off x="1453880" y="4059561"/>
            <a:ext cx="323696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C825FAF-5555-4177-AC0B-8370FE0569C0}"/>
              </a:ext>
            </a:extLst>
          </p:cNvPr>
          <p:cNvSpPr txBox="1"/>
          <p:nvPr/>
        </p:nvSpPr>
        <p:spPr>
          <a:xfrm>
            <a:off x="179847" y="4036499"/>
            <a:ext cx="1653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Hop Length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22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>
            <a:extLst>
              <a:ext uri="{FF2B5EF4-FFF2-40B4-BE49-F238E27FC236}">
                <a16:creationId xmlns:a16="http://schemas.microsoft.com/office/drawing/2014/main" id="{5DE6089C-A6CC-4F64-910C-7D9081E5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54093"/>
            <a:ext cx="7885558" cy="707585"/>
          </a:xfrm>
        </p:spPr>
        <p:txBody>
          <a:bodyPr/>
          <a:lstStyle/>
          <a:p>
            <a:r>
              <a:rPr lang="en-US" altLang="ja-JP" dirty="0"/>
              <a:t>2. </a:t>
            </a:r>
            <a:r>
              <a:rPr lang="en-US" altLang="ja-JP" sz="4400" dirty="0">
                <a:latin typeface="+mn-ea"/>
              </a:rPr>
              <a:t>STFT</a:t>
            </a:r>
            <a:r>
              <a:rPr lang="ja-JP" altLang="en-US" sz="4400" dirty="0">
                <a:latin typeface="+mn-ea"/>
              </a:rPr>
              <a:t>と周波数スペクトル</a:t>
            </a:r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81E48CF-66AE-44F4-B858-F8B2109A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C3B2F8AF-746F-4BE4-9031-FAD717ACF0D2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B1EE5C-F5E5-4CB0-A2C7-5BB8836D9754}"/>
              </a:ext>
            </a:extLst>
          </p:cNvPr>
          <p:cNvSpPr txBox="1"/>
          <p:nvPr/>
        </p:nvSpPr>
        <p:spPr>
          <a:xfrm>
            <a:off x="539552" y="136109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STFT</a:t>
            </a:r>
            <a:r>
              <a:rPr lang="ja-JP" altLang="en-US" dirty="0"/>
              <a:t>の結果</a:t>
            </a:r>
            <a:endParaRPr kumimoji="1" lang="ja-JP" altLang="en-US" dirty="0"/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592A62BD-E9F3-43D0-9DB4-13E4B9AC9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34287"/>
              </p:ext>
            </p:extLst>
          </p:nvPr>
        </p:nvGraphicFramePr>
        <p:xfrm>
          <a:off x="2123728" y="1401282"/>
          <a:ext cx="3774132" cy="14675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95450">
                  <a:extLst>
                    <a:ext uri="{9D8B030D-6E8A-4147-A177-3AD203B41FA5}">
                      <a16:colId xmlns:a16="http://schemas.microsoft.com/office/drawing/2014/main" val="785086402"/>
                    </a:ext>
                  </a:extLst>
                </a:gridCol>
                <a:gridCol w="1678682">
                  <a:extLst>
                    <a:ext uri="{9D8B030D-6E8A-4147-A177-3AD203B41FA5}">
                      <a16:colId xmlns:a16="http://schemas.microsoft.com/office/drawing/2014/main" val="3512682578"/>
                    </a:ext>
                  </a:extLst>
                </a:gridCol>
              </a:tblGrid>
              <a:tr h="36689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サンプリングレート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29813466"/>
                  </a:ext>
                </a:extLst>
              </a:tr>
              <a:tr h="36689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FFT</a:t>
                      </a:r>
                      <a:r>
                        <a:rPr kumimoji="1" lang="ja-JP" altLang="en-US" dirty="0"/>
                        <a:t>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64196444"/>
                  </a:ext>
                </a:extLst>
              </a:tr>
              <a:tr h="36689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Hop 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6159189"/>
                  </a:ext>
                </a:extLst>
              </a:tr>
              <a:tr h="36689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音源の長さ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329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78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>
            <a:extLst>
              <a:ext uri="{FF2B5EF4-FFF2-40B4-BE49-F238E27FC236}">
                <a16:creationId xmlns:a16="http://schemas.microsoft.com/office/drawing/2014/main" id="{5DE6089C-A6CC-4F64-910C-7D9081E5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54093"/>
            <a:ext cx="7885558" cy="707585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sz="4400" dirty="0">
                <a:latin typeface="+mn-ea"/>
              </a:rPr>
              <a:t>サンプリングレートの変更</a:t>
            </a:r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81E48CF-66AE-44F4-B858-F8B2109A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C3B2F8AF-746F-4BE4-9031-FAD717ACF0D2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B1EE5C-F5E5-4CB0-A2C7-5BB8836D9754}"/>
              </a:ext>
            </a:extLst>
          </p:cNvPr>
          <p:cNvSpPr txBox="1"/>
          <p:nvPr/>
        </p:nvSpPr>
        <p:spPr>
          <a:xfrm>
            <a:off x="539552" y="1361092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スペクトルを用いてサンプリングレートを半分にする</a:t>
            </a:r>
            <a:endParaRPr lang="en-US" altLang="ja-JP" dirty="0"/>
          </a:p>
          <a:p>
            <a:r>
              <a:rPr kumimoji="1" lang="ja-JP" altLang="en-US" dirty="0"/>
              <a:t>手順：</a:t>
            </a:r>
          </a:p>
        </p:txBody>
      </p:sp>
    </p:spTree>
    <p:extLst>
      <p:ext uri="{BB962C8B-B14F-4D97-AF65-F5344CB8AC3E}">
        <p14:creationId xmlns:p14="http://schemas.microsoft.com/office/powerpoint/2010/main" val="75008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>
            <a:extLst>
              <a:ext uri="{FF2B5EF4-FFF2-40B4-BE49-F238E27FC236}">
                <a16:creationId xmlns:a16="http://schemas.microsoft.com/office/drawing/2014/main" id="{5DE6089C-A6CC-4F64-910C-7D9081E5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54093"/>
            <a:ext cx="7885558" cy="707585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sz="4400" dirty="0">
                <a:latin typeface="+mn-ea"/>
              </a:rPr>
              <a:t>サンプリングレートの変更</a:t>
            </a:r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81E48CF-66AE-44F4-B858-F8B2109A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C3B2F8AF-746F-4BE4-9031-FAD717ACF0D2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B04959-5ED1-4E32-A918-36DC44D561D7}"/>
              </a:ext>
            </a:extLst>
          </p:cNvPr>
          <p:cNvSpPr txBox="1"/>
          <p:nvPr/>
        </p:nvSpPr>
        <p:spPr>
          <a:xfrm>
            <a:off x="395536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57B3271-0C3A-4148-805A-EAD4E3F9BDD6}"/>
              </a:ext>
            </a:extLst>
          </p:cNvPr>
          <p:cNvSpPr txBox="1"/>
          <p:nvPr/>
        </p:nvSpPr>
        <p:spPr>
          <a:xfrm>
            <a:off x="539552" y="242088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（スペクトルと音を貼る）</a:t>
            </a:r>
          </a:p>
        </p:txBody>
      </p:sp>
    </p:spTree>
    <p:extLst>
      <p:ext uri="{BB962C8B-B14F-4D97-AF65-F5344CB8AC3E}">
        <p14:creationId xmlns:p14="http://schemas.microsoft.com/office/powerpoint/2010/main" val="120489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>
            <a:extLst>
              <a:ext uri="{FF2B5EF4-FFF2-40B4-BE49-F238E27FC236}">
                <a16:creationId xmlns:a16="http://schemas.microsoft.com/office/drawing/2014/main" id="{5DE6089C-A6CC-4F64-910C-7D9081E5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54093"/>
            <a:ext cx="7885558" cy="70758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SzPct val="80000"/>
            </a:pPr>
            <a:r>
              <a:rPr lang="en-US" altLang="ja-JP" dirty="0"/>
              <a:t>4. </a:t>
            </a:r>
            <a:r>
              <a:rPr lang="ja-JP" altLang="en-US" sz="4400" dirty="0">
                <a:latin typeface="+mn-ea"/>
              </a:rPr>
              <a:t>フィルタ処理</a:t>
            </a:r>
            <a:endParaRPr lang="en-US" altLang="ja-JP" sz="4400" dirty="0">
              <a:latin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81E48CF-66AE-44F4-B858-F8B2109A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C3B2F8AF-746F-4BE4-9031-FAD717ACF0D2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B1EE5C-F5E5-4CB0-A2C7-5BB8836D9754}"/>
              </a:ext>
            </a:extLst>
          </p:cNvPr>
          <p:cNvSpPr txBox="1"/>
          <p:nvPr/>
        </p:nvSpPr>
        <p:spPr>
          <a:xfrm>
            <a:off x="539552" y="1361092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スペクトルでのハイパスフィルタの作成</a:t>
            </a:r>
            <a:endParaRPr kumimoji="1" lang="en-US" altLang="ja-JP" dirty="0"/>
          </a:p>
          <a:p>
            <a:r>
              <a:rPr kumimoji="1" lang="ja-JP" altLang="en-US" dirty="0"/>
              <a:t>手順：</a:t>
            </a:r>
          </a:p>
        </p:txBody>
      </p:sp>
    </p:spTree>
    <p:extLst>
      <p:ext uri="{BB962C8B-B14F-4D97-AF65-F5344CB8AC3E}">
        <p14:creationId xmlns:p14="http://schemas.microsoft.com/office/powerpoint/2010/main" val="384704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>
            <a:extLst>
              <a:ext uri="{FF2B5EF4-FFF2-40B4-BE49-F238E27FC236}">
                <a16:creationId xmlns:a16="http://schemas.microsoft.com/office/drawing/2014/main" id="{5DE6089C-A6CC-4F64-910C-7D9081E5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54093"/>
            <a:ext cx="7885558" cy="70758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SzPct val="80000"/>
            </a:pPr>
            <a:r>
              <a:rPr lang="en-US" altLang="ja-JP" dirty="0"/>
              <a:t>4. </a:t>
            </a:r>
            <a:r>
              <a:rPr lang="ja-JP" altLang="en-US" sz="4400" dirty="0">
                <a:latin typeface="+mn-ea"/>
              </a:rPr>
              <a:t>フィルタ処理</a:t>
            </a:r>
            <a:endParaRPr lang="en-US" altLang="ja-JP" sz="4400" dirty="0">
              <a:latin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81E48CF-66AE-44F4-B858-F8B2109A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C3B2F8AF-746F-4BE4-9031-FAD717ACF0D2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B04959-5ED1-4E32-A918-36DC44D561D7}"/>
              </a:ext>
            </a:extLst>
          </p:cNvPr>
          <p:cNvSpPr txBox="1"/>
          <p:nvPr/>
        </p:nvSpPr>
        <p:spPr>
          <a:xfrm>
            <a:off x="683568" y="13407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57B3271-0C3A-4148-805A-EAD4E3F9BDD6}"/>
              </a:ext>
            </a:extLst>
          </p:cNvPr>
          <p:cNvSpPr txBox="1"/>
          <p:nvPr/>
        </p:nvSpPr>
        <p:spPr>
          <a:xfrm>
            <a:off x="827584" y="234888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（スペクトルと音を貼る）</a:t>
            </a:r>
          </a:p>
        </p:txBody>
      </p:sp>
    </p:spTree>
    <p:extLst>
      <p:ext uri="{BB962C8B-B14F-4D97-AF65-F5344CB8AC3E}">
        <p14:creationId xmlns:p14="http://schemas.microsoft.com/office/powerpoint/2010/main" val="656623471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2AE2A60DF48FF4C8E77B9B9BD2DED19" ma:contentTypeVersion="7" ma:contentTypeDescription="新しいドキュメントを作成します。" ma:contentTypeScope="" ma:versionID="7f042c29c4fd33d867e8f0fd2597b143">
  <xsd:schema xmlns:xsd="http://www.w3.org/2001/XMLSchema" xmlns:xs="http://www.w3.org/2001/XMLSchema" xmlns:p="http://schemas.microsoft.com/office/2006/metadata/properties" xmlns:ns2="15cf4777-13c7-40ec-aad5-af3a008686de" targetNamespace="http://schemas.microsoft.com/office/2006/metadata/properties" ma:root="true" ma:fieldsID="75c85f93b09a741fa83c66fd1d241c45" ns2:_="">
    <xsd:import namespace="15cf4777-13c7-40ec-aad5-af3a008686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f4777-13c7-40ec-aad5-af3a008686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7DFBA0-7B79-4F5E-B4AC-5B2C3168534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1D725E1-CD8B-48AE-B7BA-FB0A078EA2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F67D79-734A-43E5-BDCB-BECD024A65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cf4777-13c7-40ec-aad5-af3a008686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2774</TotalTime>
  <Words>340</Words>
  <Application>Microsoft Office PowerPoint</Application>
  <PresentationFormat>画面に合わせる (4:3)</PresentationFormat>
  <Paragraphs>94</Paragraphs>
  <Slides>17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ＭＳ Ｐゴシック</vt:lpstr>
      <vt:lpstr>游ゴシック Medium</vt:lpstr>
      <vt:lpstr>Tahoma</vt:lpstr>
      <vt:lpstr>Times New Roman</vt:lpstr>
      <vt:lpstr>Wingdings</vt:lpstr>
      <vt:lpstr>Blends</vt:lpstr>
      <vt:lpstr>数式</vt:lpstr>
      <vt:lpstr>音響処理研修課題</vt:lpstr>
      <vt:lpstr>発表内容</vt:lpstr>
      <vt:lpstr>1. 音楽信号の形式</vt:lpstr>
      <vt:lpstr>2. STFTと周波数スペクトル</vt:lpstr>
      <vt:lpstr>2. STFTと周波数スペクトル</vt:lpstr>
      <vt:lpstr>3.サンプリングレートの変更</vt:lpstr>
      <vt:lpstr>3.サンプリングレートの変更</vt:lpstr>
      <vt:lpstr>4. フィルタ処理</vt:lpstr>
      <vt:lpstr>4. フィルタ処理</vt:lpstr>
      <vt:lpstr>5. エコーの付加</vt:lpstr>
      <vt:lpstr>5. エコーの付加</vt:lpstr>
      <vt:lpstr>5. エコーの付加</vt:lpstr>
      <vt:lpstr>6. テンポ/ピッチシフト</vt:lpstr>
      <vt:lpstr>6. テンポ/ピッチシフト</vt:lpstr>
      <vt:lpstr>6. テンポ/ピッチシフト</vt:lpstr>
      <vt:lpstr>6. テンポ/ピッチシフト</vt:lpstr>
      <vt:lpstr>まとめ</vt:lpstr>
    </vt:vector>
  </TitlesOfParts>
  <Company>ICHILAB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 Kudo</dc:creator>
  <cp:lastModifiedBy>kudo Kai</cp:lastModifiedBy>
  <cp:revision>120</cp:revision>
  <dcterms:created xsi:type="dcterms:W3CDTF">2018-04-10T05:28:15Z</dcterms:created>
  <dcterms:modified xsi:type="dcterms:W3CDTF">2021-02-21T11:28:54Z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0x01010042AE2A60DF48FF4C8E77B9B9BD2DED19</vt:lpwstr>
  </property>
</Properties>
</file>