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Public Sans Bold" panose="020B0604020202020204" charset="0"/>
      <p:regular r:id="rId22"/>
    </p:embeddedFont>
    <p:embeddedFont>
      <p:font typeface="Calibri" panose="020F0502020204030204" pitchFamily="34" charset="0"/>
      <p:regular r:id="rId23"/>
      <p:bold r:id="rId24"/>
      <p:italic r:id="rId25"/>
      <p:boldItalic r:id="rId26"/>
    </p:embeddedFont>
    <p:embeddedFont>
      <p:font typeface="Public San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6" d="100"/>
          <a:sy n="56" d="100"/>
        </p:scale>
        <p:origin x="610"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12.svg"/><Relationship Id="rId4" Type="http://schemas.openxmlformats.org/officeDocument/2006/relationships/image" Target="../media/image9.png"/><Relationship Id="rId9" Type="http://schemas.openxmlformats.org/officeDocument/2006/relationships/image" Target="../media/image1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19.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395172" y="0"/>
            <a:ext cx="7892828" cy="10287000"/>
          </a:xfrm>
          <a:custGeom>
            <a:avLst/>
            <a:gdLst/>
            <a:ahLst/>
            <a:cxnLst/>
            <a:rect l="l" t="t" r="r" b="b"/>
            <a:pathLst>
              <a:path w="7892828" h="10287000">
                <a:moveTo>
                  <a:pt x="0" y="0"/>
                </a:moveTo>
                <a:lnTo>
                  <a:pt x="7892828" y="0"/>
                </a:lnTo>
                <a:lnTo>
                  <a:pt x="7892828" y="10287000"/>
                </a:lnTo>
                <a:lnTo>
                  <a:pt x="0" y="10287000"/>
                </a:lnTo>
                <a:lnTo>
                  <a:pt x="0" y="0"/>
                </a:lnTo>
                <a:close/>
              </a:path>
            </a:pathLst>
          </a:custGeom>
          <a:blipFill>
            <a:blip r:embed="rId2"/>
            <a:stretch>
              <a:fillRect l="-36889" r="-36889"/>
            </a:stretch>
          </a:blipFill>
        </p:spPr>
      </p:sp>
      <p:sp>
        <p:nvSpPr>
          <p:cNvPr id="3" name="TextBox 3"/>
          <p:cNvSpPr txBox="1"/>
          <p:nvPr/>
        </p:nvSpPr>
        <p:spPr>
          <a:xfrm>
            <a:off x="1062356" y="1104900"/>
            <a:ext cx="8614469" cy="4300212"/>
          </a:xfrm>
          <a:prstGeom prst="rect">
            <a:avLst/>
          </a:prstGeom>
        </p:spPr>
        <p:txBody>
          <a:bodyPr lIns="0" tIns="0" rIns="0" bIns="0" rtlCol="0" anchor="t">
            <a:spAutoFit/>
          </a:bodyPr>
          <a:lstStyle/>
          <a:p>
            <a:pPr marL="0" lvl="0" indent="0" algn="ctr">
              <a:lnSpc>
                <a:spcPts val="11201"/>
              </a:lnSpc>
            </a:pPr>
            <a:r>
              <a:rPr lang="en-US" sz="10182">
                <a:solidFill>
                  <a:srgbClr val="000000"/>
                </a:solidFill>
                <a:latin typeface="Public Sans Bold"/>
              </a:rPr>
              <a:t>Tỷ lệ sống sót trên tập dữ liệu Titanic</a:t>
            </a:r>
          </a:p>
        </p:txBody>
      </p:sp>
      <p:sp>
        <p:nvSpPr>
          <p:cNvPr id="4" name="TextBox 4"/>
          <p:cNvSpPr txBox="1"/>
          <p:nvPr/>
        </p:nvSpPr>
        <p:spPr>
          <a:xfrm>
            <a:off x="2389337" y="8272145"/>
            <a:ext cx="5960507" cy="986155"/>
          </a:xfrm>
          <a:prstGeom prst="rect">
            <a:avLst/>
          </a:prstGeom>
        </p:spPr>
        <p:txBody>
          <a:bodyPr lIns="0" tIns="0" rIns="0" bIns="0" rtlCol="0" anchor="t">
            <a:spAutoFit/>
          </a:bodyPr>
          <a:lstStyle/>
          <a:p>
            <a:pPr algn="ctr">
              <a:lnSpc>
                <a:spcPts val="3919"/>
              </a:lnSpc>
            </a:pPr>
            <a:r>
              <a:rPr lang="en-US" sz="2799" spc="27">
                <a:solidFill>
                  <a:srgbClr val="000000"/>
                </a:solidFill>
                <a:latin typeface="Public Sans"/>
              </a:rPr>
              <a:t>Nguyễn Hữu Trung Kiên - 21002152</a:t>
            </a:r>
          </a:p>
          <a:p>
            <a:pPr algn="ctr">
              <a:lnSpc>
                <a:spcPts val="3919"/>
              </a:lnSpc>
              <a:spcBef>
                <a:spcPct val="0"/>
              </a:spcBef>
            </a:pPr>
            <a:r>
              <a:rPr lang="en-US" sz="2799" spc="27">
                <a:solidFill>
                  <a:srgbClr val="000000"/>
                </a:solidFill>
                <a:latin typeface="Public Sans"/>
              </a:rPr>
              <a:t>Lê Quang Đạt - 21002129</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16400" y="1028700"/>
            <a:ext cx="16230600" cy="8235753"/>
            <a:chOff x="0" y="0"/>
            <a:chExt cx="100607340" cy="51050312"/>
          </a:xfrm>
        </p:grpSpPr>
        <p:sp>
          <p:nvSpPr>
            <p:cNvPr id="3" name="Freeform 3"/>
            <p:cNvSpPr/>
            <p:nvPr/>
          </p:nvSpPr>
          <p:spPr>
            <a:xfrm>
              <a:off x="0" y="0"/>
              <a:ext cx="100607341" cy="51050313"/>
            </a:xfrm>
            <a:custGeom>
              <a:avLst/>
              <a:gdLst/>
              <a:ahLst/>
              <a:cxnLst/>
              <a:rect l="l" t="t" r="r" b="b"/>
              <a:pathLst>
                <a:path w="100607341" h="51050313">
                  <a:moveTo>
                    <a:pt x="0" y="0"/>
                  </a:moveTo>
                  <a:lnTo>
                    <a:pt x="0" y="51050313"/>
                  </a:lnTo>
                  <a:lnTo>
                    <a:pt x="100607341" y="51050313"/>
                  </a:lnTo>
                  <a:lnTo>
                    <a:pt x="100607341" y="0"/>
                  </a:lnTo>
                  <a:lnTo>
                    <a:pt x="0" y="0"/>
                  </a:lnTo>
                  <a:close/>
                  <a:moveTo>
                    <a:pt x="100546377" y="50989353"/>
                  </a:moveTo>
                  <a:lnTo>
                    <a:pt x="59690" y="50989353"/>
                  </a:lnTo>
                  <a:lnTo>
                    <a:pt x="59690" y="59690"/>
                  </a:lnTo>
                  <a:lnTo>
                    <a:pt x="100546377" y="59690"/>
                  </a:lnTo>
                  <a:lnTo>
                    <a:pt x="100546377" y="50989353"/>
                  </a:lnTo>
                  <a:close/>
                </a:path>
              </a:pathLst>
            </a:custGeom>
            <a:solidFill>
              <a:srgbClr val="000000"/>
            </a:solidFill>
          </p:spPr>
        </p:sp>
      </p:grpSp>
      <p:sp>
        <p:nvSpPr>
          <p:cNvPr id="4" name="TextBox 4"/>
          <p:cNvSpPr txBox="1"/>
          <p:nvPr/>
        </p:nvSpPr>
        <p:spPr>
          <a:xfrm>
            <a:off x="1966135" y="1441410"/>
            <a:ext cx="14355730" cy="3991223"/>
          </a:xfrm>
          <a:prstGeom prst="rect">
            <a:avLst/>
          </a:prstGeom>
        </p:spPr>
        <p:txBody>
          <a:bodyPr lIns="0" tIns="0" rIns="0" bIns="0" rtlCol="0" anchor="t">
            <a:spAutoFit/>
          </a:bodyPr>
          <a:lstStyle/>
          <a:p>
            <a:pPr marL="539750" lvl="1" indent="-269875" algn="l">
              <a:lnSpc>
                <a:spcPts val="3499"/>
              </a:lnSpc>
              <a:buFont typeface="Arial"/>
              <a:buChar char="•"/>
            </a:pPr>
            <a:r>
              <a:rPr lang="en-US" sz="2499" spc="24">
                <a:solidFill>
                  <a:srgbClr val="000000"/>
                </a:solidFill>
                <a:latin typeface="Public Sans"/>
              </a:rPr>
              <a:t>K-Nearest Neighbors hay kNN là thuật toán đơn giản nhất trong tất cả các thuật toán học máy. Nó là một thuật toán phi tham số được sử dụng cho các nhiệm vụ phân loại và hồi quy. </a:t>
            </a:r>
          </a:p>
          <a:p>
            <a:pPr marL="539750" lvl="1" indent="-269875" algn="l">
              <a:lnSpc>
                <a:spcPts val="3499"/>
              </a:lnSpc>
              <a:buFont typeface="Arial"/>
              <a:buChar char="•"/>
            </a:pPr>
            <a:r>
              <a:rPr lang="en-US" sz="2499" spc="24">
                <a:solidFill>
                  <a:srgbClr val="000000"/>
                </a:solidFill>
                <a:latin typeface="Public Sans"/>
              </a:rPr>
              <a:t>Phi tham số có nghĩa là không cần có giả định cho việc phân phối dữ liệu. </a:t>
            </a:r>
          </a:p>
          <a:p>
            <a:pPr marL="539750" lvl="1" indent="-269875" algn="l">
              <a:lnSpc>
                <a:spcPts val="3499"/>
              </a:lnSpc>
              <a:buFont typeface="Arial"/>
              <a:buChar char="•"/>
            </a:pPr>
            <a:r>
              <a:rPr lang="en-US" sz="2499" spc="24">
                <a:solidFill>
                  <a:srgbClr val="000000"/>
                </a:solidFill>
                <a:latin typeface="Public Sans"/>
              </a:rPr>
              <a:t>Có hai tham số chính cần được xác định trước khi áp dụng thuật toán: </a:t>
            </a:r>
          </a:p>
          <a:p>
            <a:pPr algn="l">
              <a:lnSpc>
                <a:spcPts val="3499"/>
              </a:lnSpc>
            </a:pPr>
            <a:r>
              <a:rPr lang="en-US" sz="2499" spc="24">
                <a:solidFill>
                  <a:srgbClr val="000000"/>
                </a:solidFill>
                <a:latin typeface="Public Sans"/>
              </a:rPr>
              <a:t>              - k: Số lượng hàng xóm gần nhất mà mô hình sẽ sử dụng để dự đoán lớp hoặc giá trị của một điểm dữ liệu mới.</a:t>
            </a:r>
          </a:p>
          <a:p>
            <a:pPr algn="l">
              <a:lnSpc>
                <a:spcPts val="3499"/>
              </a:lnSpc>
            </a:pPr>
            <a:r>
              <a:rPr lang="en-US" sz="2499" spc="24">
                <a:solidFill>
                  <a:srgbClr val="000000"/>
                </a:solidFill>
                <a:latin typeface="Public Sans"/>
              </a:rPr>
              <a:t>              - Độ đo khoảng cách: Cách tính khoảng cách giữa các điểm dữ liệu trong không gian đặc trưng.</a:t>
            </a:r>
          </a:p>
          <a:p>
            <a:pPr marL="0" lvl="0" indent="0" algn="l">
              <a:lnSpc>
                <a:spcPts val="3500"/>
              </a:lnSpc>
            </a:pPr>
            <a:endParaRPr lang="en-US" sz="2499" spc="24">
              <a:solidFill>
                <a:srgbClr val="000000"/>
              </a:solidFill>
              <a:latin typeface="Public Sans"/>
            </a:endParaRPr>
          </a:p>
        </p:txBody>
      </p:sp>
      <p:grpSp>
        <p:nvGrpSpPr>
          <p:cNvPr id="5" name="Group 5"/>
          <p:cNvGrpSpPr/>
          <p:nvPr/>
        </p:nvGrpSpPr>
        <p:grpSpPr>
          <a:xfrm>
            <a:off x="1966135" y="5913072"/>
            <a:ext cx="5922634" cy="2971070"/>
            <a:chOff x="0" y="0"/>
            <a:chExt cx="7896845" cy="3961426"/>
          </a:xfrm>
        </p:grpSpPr>
        <p:grpSp>
          <p:nvGrpSpPr>
            <p:cNvPr id="6" name="Group 6"/>
            <p:cNvGrpSpPr/>
            <p:nvPr/>
          </p:nvGrpSpPr>
          <p:grpSpPr>
            <a:xfrm>
              <a:off x="0" y="0"/>
              <a:ext cx="997758" cy="997758"/>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8" name="TextBox 8"/>
            <p:cNvSpPr txBox="1"/>
            <p:nvPr/>
          </p:nvSpPr>
          <p:spPr>
            <a:xfrm>
              <a:off x="203471" y="120379"/>
              <a:ext cx="590816" cy="680801"/>
            </a:xfrm>
            <a:prstGeom prst="rect">
              <a:avLst/>
            </a:prstGeom>
          </p:spPr>
          <p:txBody>
            <a:bodyPr lIns="0" tIns="0" rIns="0" bIns="0" rtlCol="0" anchor="t">
              <a:spAutoFit/>
            </a:bodyPr>
            <a:lstStyle/>
            <a:p>
              <a:pPr marL="0" lvl="0" indent="0" algn="ctr">
                <a:lnSpc>
                  <a:spcPts val="4222"/>
                </a:lnSpc>
                <a:spcBef>
                  <a:spcPct val="0"/>
                </a:spcBef>
              </a:pPr>
              <a:r>
                <a:rPr lang="en-US" sz="3016">
                  <a:solidFill>
                    <a:srgbClr val="000000"/>
                  </a:solidFill>
                  <a:latin typeface="Public Sans Bold"/>
                </a:rPr>
                <a:t>1</a:t>
              </a:r>
            </a:p>
          </p:txBody>
        </p:sp>
        <p:sp>
          <p:nvSpPr>
            <p:cNvPr id="9" name="TextBox 9"/>
            <p:cNvSpPr txBox="1"/>
            <p:nvPr/>
          </p:nvSpPr>
          <p:spPr>
            <a:xfrm>
              <a:off x="1576596" y="435545"/>
              <a:ext cx="6320249" cy="3525881"/>
            </a:xfrm>
            <a:prstGeom prst="rect">
              <a:avLst/>
            </a:prstGeom>
          </p:spPr>
          <p:txBody>
            <a:bodyPr lIns="0" tIns="0" rIns="0" bIns="0" rtlCol="0" anchor="t">
              <a:spAutoFit/>
            </a:bodyPr>
            <a:lstStyle/>
            <a:p>
              <a:pPr marL="0" lvl="0" indent="0" algn="l">
                <a:lnSpc>
                  <a:spcPts val="3499"/>
                </a:lnSpc>
              </a:pPr>
              <a:r>
                <a:rPr lang="en-US" sz="2499" spc="24">
                  <a:solidFill>
                    <a:srgbClr val="000000"/>
                  </a:solidFill>
                  <a:latin typeface="Public Sans"/>
                </a:rPr>
                <a:t>Trong phân loại, điểm dữ liệu đã cho được phân loại dựa trên phần lớn loại điểm lân cận của nó. Điểm dữ liệu được gán cho lớp thường xuyên nhất trong số k lân cận gần nhất của nó </a:t>
              </a:r>
            </a:p>
          </p:txBody>
        </p:sp>
      </p:grpSp>
      <p:grpSp>
        <p:nvGrpSpPr>
          <p:cNvPr id="10" name="Group 10"/>
          <p:cNvGrpSpPr/>
          <p:nvPr/>
        </p:nvGrpSpPr>
        <p:grpSpPr>
          <a:xfrm>
            <a:off x="9689599" y="5913072"/>
            <a:ext cx="6023456" cy="2601548"/>
            <a:chOff x="0" y="0"/>
            <a:chExt cx="8031275" cy="3468731"/>
          </a:xfrm>
        </p:grpSpPr>
        <p:grpSp>
          <p:nvGrpSpPr>
            <p:cNvPr id="11" name="Group 11"/>
            <p:cNvGrpSpPr/>
            <p:nvPr/>
          </p:nvGrpSpPr>
          <p:grpSpPr>
            <a:xfrm>
              <a:off x="0" y="0"/>
              <a:ext cx="997758" cy="99775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13" name="TextBox 13"/>
            <p:cNvSpPr txBox="1"/>
            <p:nvPr/>
          </p:nvSpPr>
          <p:spPr>
            <a:xfrm>
              <a:off x="203471" y="120379"/>
              <a:ext cx="590816" cy="680801"/>
            </a:xfrm>
            <a:prstGeom prst="rect">
              <a:avLst/>
            </a:prstGeom>
          </p:spPr>
          <p:txBody>
            <a:bodyPr lIns="0" tIns="0" rIns="0" bIns="0" rtlCol="0" anchor="t">
              <a:spAutoFit/>
            </a:bodyPr>
            <a:lstStyle/>
            <a:p>
              <a:pPr marL="0" lvl="0" indent="0" algn="ctr">
                <a:lnSpc>
                  <a:spcPts val="4222"/>
                </a:lnSpc>
                <a:spcBef>
                  <a:spcPct val="0"/>
                </a:spcBef>
              </a:pPr>
              <a:r>
                <a:rPr lang="en-US" sz="3016">
                  <a:solidFill>
                    <a:srgbClr val="000000"/>
                  </a:solidFill>
                  <a:latin typeface="Public Sans Bold"/>
                </a:rPr>
                <a:t>2</a:t>
              </a:r>
            </a:p>
          </p:txBody>
        </p:sp>
        <p:sp>
          <p:nvSpPr>
            <p:cNvPr id="14" name="TextBox 14"/>
            <p:cNvSpPr txBox="1"/>
            <p:nvPr/>
          </p:nvSpPr>
          <p:spPr>
            <a:xfrm>
              <a:off x="1639521" y="535083"/>
              <a:ext cx="6391753" cy="2933648"/>
            </a:xfrm>
            <a:prstGeom prst="rect">
              <a:avLst/>
            </a:prstGeom>
          </p:spPr>
          <p:txBody>
            <a:bodyPr lIns="0" tIns="0" rIns="0" bIns="0" rtlCol="0" anchor="t">
              <a:spAutoFit/>
            </a:bodyPr>
            <a:lstStyle/>
            <a:p>
              <a:pPr marL="0" lvl="0" indent="0" algn="l">
                <a:lnSpc>
                  <a:spcPts val="3499"/>
                </a:lnSpc>
              </a:pPr>
              <a:r>
                <a:rPr lang="en-US" sz="2499" spc="24">
                  <a:solidFill>
                    <a:srgbClr val="000000"/>
                  </a:solidFill>
                  <a:latin typeface="Public Sans"/>
                </a:rPr>
                <a:t>Trong hồi quy, đầu ra chỉ đơn giản là một số giá trị thuộc tính cho đối tượng. Giá trị này là giá trị trung bình của các giá trị k lân cận gần nhất</a:t>
              </a: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8235753"/>
            <a:chOff x="0" y="0"/>
            <a:chExt cx="100607340" cy="51050312"/>
          </a:xfrm>
        </p:grpSpPr>
        <p:sp>
          <p:nvSpPr>
            <p:cNvPr id="3" name="Freeform 3"/>
            <p:cNvSpPr/>
            <p:nvPr/>
          </p:nvSpPr>
          <p:spPr>
            <a:xfrm>
              <a:off x="0" y="0"/>
              <a:ext cx="100607341" cy="51050313"/>
            </a:xfrm>
            <a:custGeom>
              <a:avLst/>
              <a:gdLst/>
              <a:ahLst/>
              <a:cxnLst/>
              <a:rect l="l" t="t" r="r" b="b"/>
              <a:pathLst>
                <a:path w="100607341" h="51050313">
                  <a:moveTo>
                    <a:pt x="0" y="0"/>
                  </a:moveTo>
                  <a:lnTo>
                    <a:pt x="0" y="51050313"/>
                  </a:lnTo>
                  <a:lnTo>
                    <a:pt x="100607341" y="51050313"/>
                  </a:lnTo>
                  <a:lnTo>
                    <a:pt x="100607341" y="0"/>
                  </a:lnTo>
                  <a:lnTo>
                    <a:pt x="0" y="0"/>
                  </a:lnTo>
                  <a:close/>
                  <a:moveTo>
                    <a:pt x="100546377" y="50989353"/>
                  </a:moveTo>
                  <a:lnTo>
                    <a:pt x="59690" y="50989353"/>
                  </a:lnTo>
                  <a:lnTo>
                    <a:pt x="59690" y="59690"/>
                  </a:lnTo>
                  <a:lnTo>
                    <a:pt x="100546377" y="59690"/>
                  </a:lnTo>
                  <a:lnTo>
                    <a:pt x="100546377" y="50989353"/>
                  </a:lnTo>
                  <a:close/>
                </a:path>
              </a:pathLst>
            </a:custGeom>
            <a:solidFill>
              <a:srgbClr val="000000"/>
            </a:solidFill>
          </p:spPr>
        </p:sp>
      </p:grpSp>
      <p:sp>
        <p:nvSpPr>
          <p:cNvPr id="4" name="Freeform 4"/>
          <p:cNvSpPr/>
          <p:nvPr/>
        </p:nvSpPr>
        <p:spPr>
          <a:xfrm>
            <a:off x="1210236" y="5428227"/>
            <a:ext cx="3937603" cy="3454175"/>
          </a:xfrm>
          <a:custGeom>
            <a:avLst/>
            <a:gdLst/>
            <a:ahLst/>
            <a:cxnLst/>
            <a:rect l="l" t="t" r="r" b="b"/>
            <a:pathLst>
              <a:path w="3937603" h="3454175">
                <a:moveTo>
                  <a:pt x="0" y="0"/>
                </a:moveTo>
                <a:lnTo>
                  <a:pt x="3937603" y="0"/>
                </a:lnTo>
                <a:lnTo>
                  <a:pt x="3937603" y="3454175"/>
                </a:lnTo>
                <a:lnTo>
                  <a:pt x="0" y="3454175"/>
                </a:lnTo>
                <a:lnTo>
                  <a:pt x="0" y="0"/>
                </a:lnTo>
                <a:close/>
              </a:path>
            </a:pathLst>
          </a:custGeom>
          <a:blipFill>
            <a:blip r:embed="rId2"/>
            <a:stretch>
              <a:fillRect/>
            </a:stretch>
          </a:blipFill>
        </p:spPr>
      </p:sp>
      <p:sp>
        <p:nvSpPr>
          <p:cNvPr id="5" name="TextBox 5"/>
          <p:cNvSpPr txBox="1"/>
          <p:nvPr/>
        </p:nvSpPr>
        <p:spPr>
          <a:xfrm>
            <a:off x="6877747" y="2036417"/>
            <a:ext cx="9256418" cy="3991223"/>
          </a:xfrm>
          <a:prstGeom prst="rect">
            <a:avLst/>
          </a:prstGeom>
        </p:spPr>
        <p:txBody>
          <a:bodyPr lIns="0" tIns="0" rIns="0" bIns="0" rtlCol="0" anchor="t">
            <a:spAutoFit/>
          </a:bodyPr>
          <a:lstStyle/>
          <a:p>
            <a:pPr marL="539750" lvl="1" indent="-269875" algn="l">
              <a:lnSpc>
                <a:spcPts val="3499"/>
              </a:lnSpc>
              <a:buFont typeface="Arial"/>
              <a:buChar char="•"/>
            </a:pPr>
            <a:r>
              <a:rPr lang="en-US" sz="2499" spc="24">
                <a:solidFill>
                  <a:srgbClr val="000000"/>
                </a:solidFill>
                <a:latin typeface="Public Sans"/>
              </a:rPr>
              <a:t>Học dựa trên cá thể hoặc học lười biếng. </a:t>
            </a:r>
          </a:p>
          <a:p>
            <a:pPr marL="539750" lvl="1" indent="-269875" algn="l">
              <a:lnSpc>
                <a:spcPts val="3499"/>
              </a:lnSpc>
              <a:buFont typeface="Arial"/>
              <a:buChar char="•"/>
            </a:pPr>
            <a:r>
              <a:rPr lang="en-US" sz="2499" spc="24">
                <a:solidFill>
                  <a:srgbClr val="000000"/>
                </a:solidFill>
                <a:latin typeface="Public Sans"/>
              </a:rPr>
              <a:t>Tất cả dữ liệu đào tạo sẽ được sử dụng trong giai đoạn thử nghiệm. Điều này làm cho việc đào tạo nhanh hơn và việc kiểm tra chậm hơn và tốn kém hơn.</a:t>
            </a:r>
          </a:p>
          <a:p>
            <a:pPr marL="539750" lvl="1" indent="-269875" algn="l">
              <a:lnSpc>
                <a:spcPts val="3499"/>
              </a:lnSpc>
              <a:buFont typeface="Arial"/>
              <a:buChar char="•"/>
            </a:pPr>
            <a:r>
              <a:rPr lang="en-US" sz="2499" spc="24">
                <a:solidFill>
                  <a:srgbClr val="000000"/>
                </a:solidFill>
                <a:latin typeface="Public Sans"/>
              </a:rPr>
              <a:t>Để đưa ra phân loại, kNN sẽ tính toán khoảng cách của điểm dữ liệu mẫu với toàn bộ các điểm dữ liệu của tập huấn luyện. </a:t>
            </a:r>
          </a:p>
          <a:p>
            <a:pPr algn="l">
              <a:lnSpc>
                <a:spcPts val="3499"/>
              </a:lnSpc>
            </a:pPr>
            <a:r>
              <a:rPr lang="en-US" sz="2499" spc="24">
                <a:solidFill>
                  <a:srgbClr val="000000"/>
                </a:solidFill>
                <a:latin typeface="Public Sans"/>
              </a:rPr>
              <a:t>       =&gt;  kNN là lựa chọn phù hợp với bộ dữ liệu Titanic vì kích thước tập huấn luyện không quá lớn.</a:t>
            </a:r>
          </a:p>
        </p:txBody>
      </p:sp>
      <p:sp>
        <p:nvSpPr>
          <p:cNvPr id="6" name="TextBox 6"/>
          <p:cNvSpPr txBox="1"/>
          <p:nvPr/>
        </p:nvSpPr>
        <p:spPr>
          <a:xfrm>
            <a:off x="3179038" y="3018278"/>
            <a:ext cx="2124400" cy="1364096"/>
          </a:xfrm>
          <a:prstGeom prst="rect">
            <a:avLst/>
          </a:prstGeom>
        </p:spPr>
        <p:txBody>
          <a:bodyPr lIns="0" tIns="0" rIns="0" bIns="0" rtlCol="0" anchor="t">
            <a:spAutoFit/>
          </a:bodyPr>
          <a:lstStyle/>
          <a:p>
            <a:pPr algn="ctr">
              <a:lnSpc>
                <a:spcPts val="11141"/>
              </a:lnSpc>
              <a:spcBef>
                <a:spcPct val="0"/>
              </a:spcBef>
            </a:pPr>
            <a:r>
              <a:rPr lang="en-US" sz="7958" spc="79">
                <a:solidFill>
                  <a:srgbClr val="000000"/>
                </a:solidFill>
                <a:latin typeface="Public Sans"/>
              </a:rPr>
              <a:t>kNN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3483289" y="5401831"/>
            <a:ext cx="13776011" cy="9525"/>
          </a:xfrm>
          <a:prstGeom prst="rect">
            <a:avLst/>
          </a:prstGeom>
          <a:solidFill>
            <a:srgbClr val="000000"/>
          </a:solidFill>
        </p:spPr>
      </p:sp>
      <p:sp>
        <p:nvSpPr>
          <p:cNvPr id="3" name="TextBox 3"/>
          <p:cNvSpPr txBox="1"/>
          <p:nvPr/>
        </p:nvSpPr>
        <p:spPr>
          <a:xfrm>
            <a:off x="492201" y="3598431"/>
            <a:ext cx="3185093" cy="3654425"/>
          </a:xfrm>
          <a:prstGeom prst="rect">
            <a:avLst/>
          </a:prstGeom>
        </p:spPr>
        <p:txBody>
          <a:bodyPr lIns="0" tIns="0" rIns="0" bIns="0" rtlCol="0" anchor="t">
            <a:spAutoFit/>
          </a:bodyPr>
          <a:lstStyle/>
          <a:p>
            <a:pPr algn="ctr">
              <a:lnSpc>
                <a:spcPts val="7150"/>
              </a:lnSpc>
            </a:pPr>
            <a:r>
              <a:rPr lang="en-US" sz="6500">
                <a:solidFill>
                  <a:srgbClr val="000000"/>
                </a:solidFill>
                <a:latin typeface="Public Sans Bold"/>
              </a:rPr>
              <a:t>Nguyên lý </a:t>
            </a:r>
          </a:p>
          <a:p>
            <a:pPr marL="0" lvl="0" indent="0" algn="ctr">
              <a:lnSpc>
                <a:spcPts val="7150"/>
              </a:lnSpc>
            </a:pPr>
            <a:r>
              <a:rPr lang="en-US" sz="6500">
                <a:solidFill>
                  <a:srgbClr val="000000"/>
                </a:solidFill>
                <a:latin typeface="Public Sans Bold"/>
              </a:rPr>
              <a:t>hoạt động</a:t>
            </a:r>
          </a:p>
        </p:txBody>
      </p:sp>
      <p:grpSp>
        <p:nvGrpSpPr>
          <p:cNvPr id="4" name="Group 4"/>
          <p:cNvGrpSpPr/>
          <p:nvPr/>
        </p:nvGrpSpPr>
        <p:grpSpPr>
          <a:xfrm>
            <a:off x="9994751" y="5094439"/>
            <a:ext cx="4991212" cy="3781665"/>
            <a:chOff x="0" y="0"/>
            <a:chExt cx="6654949" cy="5042221"/>
          </a:xfrm>
        </p:grpSpPr>
        <p:grpSp>
          <p:nvGrpSpPr>
            <p:cNvPr id="5" name="Group 5"/>
            <p:cNvGrpSpPr/>
            <p:nvPr/>
          </p:nvGrpSpPr>
          <p:grpSpPr>
            <a:xfrm>
              <a:off x="0" y="1516019"/>
              <a:ext cx="6654949" cy="3526202"/>
              <a:chOff x="0" y="0"/>
              <a:chExt cx="7927701" cy="5893154"/>
            </a:xfrm>
          </p:grpSpPr>
          <p:sp>
            <p:nvSpPr>
              <p:cNvPr id="6" name="Freeform 6"/>
              <p:cNvSpPr/>
              <p:nvPr/>
            </p:nvSpPr>
            <p:spPr>
              <a:xfrm>
                <a:off x="19050" y="223520"/>
                <a:ext cx="7889601" cy="5662014"/>
              </a:xfrm>
              <a:custGeom>
                <a:avLst/>
                <a:gdLst/>
                <a:ahLst/>
                <a:cxnLst/>
                <a:rect l="l" t="t" r="r" b="b"/>
                <a:pathLst>
                  <a:path w="7889601" h="5662014">
                    <a:moveTo>
                      <a:pt x="0" y="11430"/>
                    </a:moveTo>
                    <a:cubicBezTo>
                      <a:pt x="0" y="11430"/>
                      <a:pt x="2540" y="340360"/>
                      <a:pt x="2540" y="749300"/>
                    </a:cubicBezTo>
                    <a:cubicBezTo>
                      <a:pt x="2540" y="2225483"/>
                      <a:pt x="7620" y="4480915"/>
                      <a:pt x="7620" y="4741265"/>
                    </a:cubicBezTo>
                    <a:cubicBezTo>
                      <a:pt x="7620" y="4935574"/>
                      <a:pt x="16510" y="5334354"/>
                      <a:pt x="21590" y="5526124"/>
                    </a:cubicBezTo>
                    <a:lnTo>
                      <a:pt x="130810" y="5640424"/>
                    </a:lnTo>
                    <a:cubicBezTo>
                      <a:pt x="275590" y="5648044"/>
                      <a:pt x="543560" y="5662014"/>
                      <a:pt x="793750" y="5662014"/>
                    </a:cubicBezTo>
                    <a:lnTo>
                      <a:pt x="7889601" y="5662014"/>
                    </a:lnTo>
                    <a:lnTo>
                      <a:pt x="7889601" y="693420"/>
                    </a:lnTo>
                    <a:cubicBezTo>
                      <a:pt x="7889601" y="318770"/>
                      <a:pt x="7880711" y="41910"/>
                      <a:pt x="7880711" y="41910"/>
                    </a:cubicBezTo>
                    <a:cubicBezTo>
                      <a:pt x="7725771" y="21590"/>
                      <a:pt x="7569561" y="11430"/>
                      <a:pt x="7412081" y="12700"/>
                    </a:cubicBezTo>
                    <a:cubicBezTo>
                      <a:pt x="7139031" y="12700"/>
                      <a:pt x="1179830" y="21590"/>
                      <a:pt x="929640" y="12700"/>
                    </a:cubicBezTo>
                    <a:cubicBezTo>
                      <a:pt x="594360" y="0"/>
                      <a:pt x="0" y="11430"/>
                      <a:pt x="0" y="11430"/>
                    </a:cubicBezTo>
                    <a:close/>
                  </a:path>
                </a:pathLst>
              </a:custGeom>
              <a:solidFill>
                <a:srgbClr val="FFFFFF"/>
              </a:solidFill>
            </p:spPr>
          </p:sp>
          <p:sp>
            <p:nvSpPr>
              <p:cNvPr id="7" name="Freeform 7"/>
              <p:cNvSpPr/>
              <p:nvPr/>
            </p:nvSpPr>
            <p:spPr>
              <a:xfrm>
                <a:off x="12700" y="217170"/>
                <a:ext cx="7902301" cy="5674715"/>
              </a:xfrm>
              <a:custGeom>
                <a:avLst/>
                <a:gdLst/>
                <a:ahLst/>
                <a:cxnLst/>
                <a:rect l="l" t="t" r="r" b="b"/>
                <a:pathLst>
                  <a:path w="7902301" h="5674715">
                    <a:moveTo>
                      <a:pt x="7902301" y="5674715"/>
                    </a:moveTo>
                    <a:lnTo>
                      <a:pt x="800100" y="5674715"/>
                    </a:lnTo>
                    <a:cubicBezTo>
                      <a:pt x="547370" y="5674715"/>
                      <a:pt x="270510" y="5660744"/>
                      <a:pt x="137160" y="5653124"/>
                    </a:cubicBezTo>
                    <a:lnTo>
                      <a:pt x="134620" y="5653124"/>
                    </a:lnTo>
                    <a:lnTo>
                      <a:pt x="21590" y="5535015"/>
                    </a:lnTo>
                    <a:lnTo>
                      <a:pt x="21590" y="5532474"/>
                    </a:lnTo>
                    <a:cubicBezTo>
                      <a:pt x="16510" y="5329274"/>
                      <a:pt x="7620" y="4935574"/>
                      <a:pt x="7620" y="4747615"/>
                    </a:cubicBezTo>
                    <a:cubicBezTo>
                      <a:pt x="7620" y="4632044"/>
                      <a:pt x="6350" y="4455515"/>
                      <a:pt x="5080" y="3924824"/>
                    </a:cubicBezTo>
                    <a:cubicBezTo>
                      <a:pt x="3810" y="2723347"/>
                      <a:pt x="2540" y="1364100"/>
                      <a:pt x="2540" y="755650"/>
                    </a:cubicBezTo>
                    <a:cubicBezTo>
                      <a:pt x="2540" y="351790"/>
                      <a:pt x="0" y="21590"/>
                      <a:pt x="0" y="17780"/>
                    </a:cubicBezTo>
                    <a:lnTo>
                      <a:pt x="0" y="11430"/>
                    </a:lnTo>
                    <a:lnTo>
                      <a:pt x="6350" y="11430"/>
                    </a:lnTo>
                    <a:cubicBezTo>
                      <a:pt x="12700" y="11430"/>
                      <a:pt x="604520" y="0"/>
                      <a:pt x="935990" y="12700"/>
                    </a:cubicBezTo>
                    <a:cubicBezTo>
                      <a:pt x="1121410" y="19050"/>
                      <a:pt x="6563721" y="16510"/>
                      <a:pt x="7048861" y="13970"/>
                    </a:cubicBezTo>
                    <a:cubicBezTo>
                      <a:pt x="7213961" y="12700"/>
                      <a:pt x="7348581" y="12700"/>
                      <a:pt x="7418431" y="12700"/>
                    </a:cubicBezTo>
                    <a:cubicBezTo>
                      <a:pt x="7572101" y="11430"/>
                      <a:pt x="7730851" y="21590"/>
                      <a:pt x="7888331" y="41910"/>
                    </a:cubicBezTo>
                    <a:lnTo>
                      <a:pt x="7893411" y="43180"/>
                    </a:lnTo>
                    <a:lnTo>
                      <a:pt x="7893411" y="48260"/>
                    </a:lnTo>
                    <a:cubicBezTo>
                      <a:pt x="7893411" y="50800"/>
                      <a:pt x="7902301" y="328930"/>
                      <a:pt x="7902301" y="699770"/>
                    </a:cubicBezTo>
                    <a:lnTo>
                      <a:pt x="7902301" y="5674715"/>
                    </a:lnTo>
                    <a:close/>
                    <a:moveTo>
                      <a:pt x="139700" y="5640424"/>
                    </a:moveTo>
                    <a:cubicBezTo>
                      <a:pt x="273050" y="5648044"/>
                      <a:pt x="548640" y="5662015"/>
                      <a:pt x="800100" y="5662015"/>
                    </a:cubicBezTo>
                    <a:lnTo>
                      <a:pt x="7889601" y="5662015"/>
                    </a:lnTo>
                    <a:lnTo>
                      <a:pt x="7889601" y="699770"/>
                    </a:lnTo>
                    <a:cubicBezTo>
                      <a:pt x="7889601" y="358140"/>
                      <a:pt x="7881981" y="93980"/>
                      <a:pt x="7880711" y="53340"/>
                    </a:cubicBezTo>
                    <a:cubicBezTo>
                      <a:pt x="7725771" y="33020"/>
                      <a:pt x="7569561" y="24130"/>
                      <a:pt x="7418431" y="25400"/>
                    </a:cubicBezTo>
                    <a:cubicBezTo>
                      <a:pt x="7348581" y="25400"/>
                      <a:pt x="7213961" y="27940"/>
                      <a:pt x="7048861" y="26670"/>
                    </a:cubicBezTo>
                    <a:cubicBezTo>
                      <a:pt x="6539591" y="22860"/>
                      <a:pt x="1304290" y="22860"/>
                      <a:pt x="935990" y="25400"/>
                    </a:cubicBezTo>
                    <a:cubicBezTo>
                      <a:pt x="622300" y="27940"/>
                      <a:pt x="77470" y="22860"/>
                      <a:pt x="12700" y="24130"/>
                    </a:cubicBezTo>
                    <a:cubicBezTo>
                      <a:pt x="12700" y="71120"/>
                      <a:pt x="15240" y="382270"/>
                      <a:pt x="15240" y="755650"/>
                    </a:cubicBezTo>
                    <a:cubicBezTo>
                      <a:pt x="15240" y="1364100"/>
                      <a:pt x="16510" y="2723347"/>
                      <a:pt x="17780" y="3924823"/>
                    </a:cubicBezTo>
                    <a:cubicBezTo>
                      <a:pt x="19050" y="4455515"/>
                      <a:pt x="20320" y="4632044"/>
                      <a:pt x="20320" y="4747615"/>
                    </a:cubicBezTo>
                    <a:cubicBezTo>
                      <a:pt x="20320" y="4934304"/>
                      <a:pt x="29210" y="5325465"/>
                      <a:pt x="34290" y="5529934"/>
                    </a:cubicBezTo>
                    <a:lnTo>
                      <a:pt x="139700" y="5640424"/>
                    </a:lnTo>
                    <a:close/>
                    <a:lnTo>
                      <a:pt x="133350" y="5514694"/>
                    </a:lnTo>
                    <a:lnTo>
                      <a:pt x="34290" y="5528665"/>
                    </a:lnTo>
                    <a:lnTo>
                      <a:pt x="139700" y="5640424"/>
                    </a:lnTo>
                    <a:close/>
                  </a:path>
                </a:pathLst>
              </a:custGeom>
              <a:solidFill>
                <a:srgbClr val="000000"/>
              </a:solidFill>
            </p:spPr>
          </p:sp>
          <p:sp>
            <p:nvSpPr>
              <p:cNvPr id="8" name="Freeform 8"/>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9" name="TextBox 9"/>
            <p:cNvSpPr txBox="1"/>
            <p:nvPr/>
          </p:nvSpPr>
          <p:spPr>
            <a:xfrm>
              <a:off x="1305063" y="1863000"/>
              <a:ext cx="4289285" cy="2396490"/>
            </a:xfrm>
            <a:prstGeom prst="rect">
              <a:avLst/>
            </a:prstGeom>
          </p:spPr>
          <p:txBody>
            <a:bodyPr lIns="0" tIns="0" rIns="0" bIns="0" rtlCol="0" anchor="t">
              <a:spAutoFit/>
            </a:bodyPr>
            <a:lstStyle/>
            <a:p>
              <a:pPr algn="ctr">
                <a:lnSpc>
                  <a:spcPts val="2700"/>
                </a:lnSpc>
              </a:pPr>
              <a:r>
                <a:rPr lang="en-US" sz="1800" spc="18" dirty="0" err="1">
                  <a:solidFill>
                    <a:srgbClr val="000000"/>
                  </a:solidFill>
                  <a:latin typeface="Public Sans Bold"/>
                </a:rPr>
                <a:t>Tìm</a:t>
              </a:r>
              <a:r>
                <a:rPr lang="en-US" sz="1800" spc="18" dirty="0">
                  <a:solidFill>
                    <a:srgbClr val="000000"/>
                  </a:solidFill>
                  <a:latin typeface="Public Sans Bold"/>
                </a:rPr>
                <a:t> k </a:t>
              </a:r>
              <a:r>
                <a:rPr lang="en-US" sz="1800" spc="18" dirty="0" err="1">
                  <a:solidFill>
                    <a:srgbClr val="000000"/>
                  </a:solidFill>
                  <a:latin typeface="Public Sans Bold"/>
                </a:rPr>
                <a:t>hàng</a:t>
              </a:r>
              <a:r>
                <a:rPr lang="en-US" sz="1800" spc="18" dirty="0">
                  <a:solidFill>
                    <a:srgbClr val="000000"/>
                  </a:solidFill>
                  <a:latin typeface="Public Sans Bold"/>
                </a:rPr>
                <a:t> </a:t>
              </a:r>
              <a:r>
                <a:rPr lang="en-US" sz="1800" spc="18" dirty="0" err="1">
                  <a:solidFill>
                    <a:srgbClr val="000000"/>
                  </a:solidFill>
                  <a:latin typeface="Public Sans Bold"/>
                </a:rPr>
                <a:t>xóm</a:t>
              </a:r>
              <a:r>
                <a:rPr lang="en-US" sz="1800" spc="18" dirty="0">
                  <a:solidFill>
                    <a:srgbClr val="000000"/>
                  </a:solidFill>
                  <a:latin typeface="Public Sans Bold"/>
                </a:rPr>
                <a:t> </a:t>
              </a:r>
              <a:r>
                <a:rPr lang="en-US" sz="1800" spc="18" dirty="0" err="1">
                  <a:solidFill>
                    <a:srgbClr val="000000"/>
                  </a:solidFill>
                  <a:latin typeface="Public Sans Bold"/>
                </a:rPr>
                <a:t>gần</a:t>
              </a:r>
              <a:r>
                <a:rPr lang="en-US" sz="1800" spc="18" dirty="0">
                  <a:solidFill>
                    <a:srgbClr val="000000"/>
                  </a:solidFill>
                  <a:latin typeface="Public Sans Bold"/>
                </a:rPr>
                <a:t> </a:t>
              </a:r>
              <a:r>
                <a:rPr lang="en-US" sz="1800" spc="18" dirty="0" err="1">
                  <a:solidFill>
                    <a:srgbClr val="000000"/>
                  </a:solidFill>
                  <a:latin typeface="Public Sans Bold"/>
                </a:rPr>
                <a:t>nhất</a:t>
              </a:r>
              <a:endParaRPr lang="en-US" sz="1800" spc="18" dirty="0">
                <a:solidFill>
                  <a:srgbClr val="000000"/>
                </a:solidFill>
                <a:latin typeface="Public Sans Bold"/>
              </a:endParaRPr>
            </a:p>
            <a:p>
              <a:pPr marL="0" lvl="0" indent="0" algn="l">
                <a:lnSpc>
                  <a:spcPts val="2399"/>
                </a:lnSpc>
              </a:pPr>
              <a:r>
                <a:rPr lang="en-US" sz="1599" spc="15" dirty="0" err="1">
                  <a:solidFill>
                    <a:srgbClr val="000000"/>
                  </a:solidFill>
                  <a:latin typeface="Public Sans"/>
                </a:rPr>
                <a:t>Thuật</a:t>
              </a:r>
              <a:r>
                <a:rPr lang="en-US" sz="1599" spc="15" dirty="0">
                  <a:solidFill>
                    <a:srgbClr val="000000"/>
                  </a:solidFill>
                  <a:latin typeface="Public Sans"/>
                </a:rPr>
                <a:t> </a:t>
              </a:r>
              <a:r>
                <a:rPr lang="en-US" sz="1599" spc="15" dirty="0" err="1">
                  <a:solidFill>
                    <a:srgbClr val="000000"/>
                  </a:solidFill>
                  <a:latin typeface="Public Sans"/>
                </a:rPr>
                <a:t>toán</a:t>
              </a:r>
              <a:r>
                <a:rPr lang="en-US" sz="1599" spc="15" dirty="0">
                  <a:solidFill>
                    <a:srgbClr val="000000"/>
                  </a:solidFill>
                  <a:latin typeface="Public Sans"/>
                </a:rPr>
                <a:t> </a:t>
              </a:r>
              <a:r>
                <a:rPr lang="en-US" sz="1599" spc="15" dirty="0" err="1">
                  <a:solidFill>
                    <a:srgbClr val="000000"/>
                  </a:solidFill>
                  <a:latin typeface="Public Sans"/>
                </a:rPr>
                <a:t>sẽ</a:t>
              </a:r>
              <a:r>
                <a:rPr lang="en-US" sz="1599" spc="15" dirty="0">
                  <a:solidFill>
                    <a:srgbClr val="000000"/>
                  </a:solidFill>
                  <a:latin typeface="Public Sans"/>
                </a:rPr>
                <a:t> </a:t>
              </a:r>
              <a:r>
                <a:rPr lang="en-US" sz="1599" spc="15" dirty="0" err="1">
                  <a:solidFill>
                    <a:srgbClr val="000000"/>
                  </a:solidFill>
                  <a:latin typeface="Public Sans"/>
                </a:rPr>
                <a:t>chọn</a:t>
              </a:r>
              <a:r>
                <a:rPr lang="en-US" sz="1599" spc="15" dirty="0">
                  <a:solidFill>
                    <a:srgbClr val="000000"/>
                  </a:solidFill>
                  <a:latin typeface="Public Sans"/>
                </a:rPr>
                <a:t> k </a:t>
              </a:r>
              <a:r>
                <a:rPr lang="en-US" sz="1599" spc="15" dirty="0" err="1">
                  <a:solidFill>
                    <a:srgbClr val="000000"/>
                  </a:solidFill>
                  <a:latin typeface="Public Sans"/>
                </a:rPr>
                <a:t>điểm</a:t>
              </a:r>
              <a:r>
                <a:rPr lang="en-US" sz="1599" spc="15" dirty="0">
                  <a:solidFill>
                    <a:srgbClr val="000000"/>
                  </a:solidFill>
                  <a:latin typeface="Public Sans"/>
                </a:rPr>
                <a:t> </a:t>
              </a:r>
              <a:r>
                <a:rPr lang="en-US" sz="1599" spc="15" dirty="0" err="1">
                  <a:solidFill>
                    <a:srgbClr val="000000"/>
                  </a:solidFill>
                  <a:latin typeface="Public Sans"/>
                </a:rPr>
                <a:t>có</a:t>
              </a:r>
              <a:r>
                <a:rPr lang="en-US" sz="1599" spc="15" dirty="0">
                  <a:solidFill>
                    <a:srgbClr val="000000"/>
                  </a:solidFill>
                  <a:latin typeface="Public Sans"/>
                </a:rPr>
                <a:t> </a:t>
              </a:r>
              <a:r>
                <a:rPr lang="en-US" sz="1599" spc="15" dirty="0" err="1">
                  <a:solidFill>
                    <a:srgbClr val="000000"/>
                  </a:solidFill>
                  <a:latin typeface="Public Sans"/>
                </a:rPr>
                <a:t>khoảng</a:t>
              </a:r>
              <a:r>
                <a:rPr lang="en-US" sz="1599" spc="15" dirty="0">
                  <a:solidFill>
                    <a:srgbClr val="000000"/>
                  </a:solidFill>
                  <a:latin typeface="Public Sans"/>
                </a:rPr>
                <a:t> </a:t>
              </a:r>
              <a:r>
                <a:rPr lang="en-US" sz="1599" spc="15" dirty="0" err="1">
                  <a:solidFill>
                    <a:srgbClr val="000000"/>
                  </a:solidFill>
                  <a:latin typeface="Public Sans"/>
                </a:rPr>
                <a:t>cách</a:t>
              </a:r>
              <a:r>
                <a:rPr lang="en-US" sz="1599" spc="15" dirty="0">
                  <a:solidFill>
                    <a:srgbClr val="000000"/>
                  </a:solidFill>
                  <a:latin typeface="Public Sans"/>
                </a:rPr>
                <a:t> Euclid </a:t>
              </a:r>
              <a:r>
                <a:rPr lang="en-US" sz="1599" spc="15" dirty="0" err="1">
                  <a:solidFill>
                    <a:srgbClr val="000000"/>
                  </a:solidFill>
                  <a:latin typeface="Public Sans"/>
                </a:rPr>
                <a:t>nhỏ</a:t>
              </a:r>
              <a:r>
                <a:rPr lang="en-US" sz="1599" spc="15" dirty="0">
                  <a:solidFill>
                    <a:srgbClr val="000000"/>
                  </a:solidFill>
                  <a:latin typeface="Public Sans"/>
                </a:rPr>
                <a:t> </a:t>
              </a:r>
              <a:r>
                <a:rPr lang="en-US" sz="1599" spc="15" dirty="0" err="1">
                  <a:solidFill>
                    <a:srgbClr val="000000"/>
                  </a:solidFill>
                  <a:latin typeface="Public Sans"/>
                </a:rPr>
                <a:t>nhất</a:t>
              </a:r>
              <a:r>
                <a:rPr lang="en-US" sz="1599" spc="15" dirty="0">
                  <a:solidFill>
                    <a:srgbClr val="000000"/>
                  </a:solidFill>
                  <a:latin typeface="Public Sans"/>
                </a:rPr>
                <a:t> </a:t>
              </a:r>
              <a:r>
                <a:rPr lang="en-US" sz="1599" spc="15" dirty="0" err="1">
                  <a:solidFill>
                    <a:srgbClr val="000000"/>
                  </a:solidFill>
                  <a:latin typeface="Public Sans"/>
                </a:rPr>
                <a:t>từ</a:t>
              </a:r>
              <a:r>
                <a:rPr lang="en-US" sz="1599" spc="15" dirty="0">
                  <a:solidFill>
                    <a:srgbClr val="000000"/>
                  </a:solidFill>
                  <a:latin typeface="Public Sans"/>
                </a:rPr>
                <a:t> </a:t>
              </a:r>
              <a:r>
                <a:rPr lang="en-US" sz="1599" spc="15" dirty="0" err="1">
                  <a:solidFill>
                    <a:srgbClr val="000000"/>
                  </a:solidFill>
                  <a:latin typeface="Public Sans"/>
                </a:rPr>
                <a:t>điểm</a:t>
              </a:r>
              <a:r>
                <a:rPr lang="en-US" sz="1599" spc="15" dirty="0">
                  <a:solidFill>
                    <a:srgbClr val="000000"/>
                  </a:solidFill>
                  <a:latin typeface="Public Sans"/>
                </a:rPr>
                <a:t> </a:t>
              </a:r>
              <a:r>
                <a:rPr lang="en-US" sz="1599" spc="15" dirty="0" err="1">
                  <a:solidFill>
                    <a:srgbClr val="000000"/>
                  </a:solidFill>
                  <a:latin typeface="Public Sans"/>
                </a:rPr>
                <a:t>dữ</a:t>
              </a:r>
              <a:r>
                <a:rPr lang="en-US" sz="1599" spc="15" dirty="0">
                  <a:solidFill>
                    <a:srgbClr val="000000"/>
                  </a:solidFill>
                  <a:latin typeface="Public Sans"/>
                </a:rPr>
                <a:t> </a:t>
              </a:r>
              <a:r>
                <a:rPr lang="en-US" sz="1599" spc="15" dirty="0" err="1">
                  <a:solidFill>
                    <a:srgbClr val="000000"/>
                  </a:solidFill>
                  <a:latin typeface="Public Sans"/>
                </a:rPr>
                <a:t>liệu</a:t>
              </a:r>
              <a:r>
                <a:rPr lang="en-US" sz="1599" spc="15" dirty="0">
                  <a:solidFill>
                    <a:srgbClr val="000000"/>
                  </a:solidFill>
                  <a:latin typeface="Public Sans"/>
                </a:rPr>
                <a:t> </a:t>
              </a:r>
              <a:r>
                <a:rPr lang="en-US" sz="1599" spc="15" dirty="0" err="1">
                  <a:solidFill>
                    <a:srgbClr val="000000"/>
                  </a:solidFill>
                  <a:latin typeface="Public Sans"/>
                </a:rPr>
                <a:t>mẫu</a:t>
              </a:r>
              <a:r>
                <a:rPr lang="en-US" sz="1599" spc="15" dirty="0">
                  <a:solidFill>
                    <a:srgbClr val="000000"/>
                  </a:solidFill>
                  <a:latin typeface="Public Sans"/>
                </a:rPr>
                <a:t>. </a:t>
              </a:r>
              <a:r>
                <a:rPr lang="en-US" sz="1599" spc="15" dirty="0" err="1">
                  <a:solidFill>
                    <a:srgbClr val="000000"/>
                  </a:solidFill>
                  <a:latin typeface="Public Sans"/>
                </a:rPr>
                <a:t>Các</a:t>
              </a:r>
              <a:r>
                <a:rPr lang="en-US" sz="1599" spc="15" dirty="0">
                  <a:solidFill>
                    <a:srgbClr val="000000"/>
                  </a:solidFill>
                  <a:latin typeface="Public Sans"/>
                </a:rPr>
                <a:t> </a:t>
              </a:r>
              <a:r>
                <a:rPr lang="en-US" sz="1599" spc="15" dirty="0" err="1">
                  <a:solidFill>
                    <a:srgbClr val="000000"/>
                  </a:solidFill>
                  <a:latin typeface="Public Sans"/>
                </a:rPr>
                <a:t>điểm</a:t>
              </a:r>
              <a:r>
                <a:rPr lang="en-US" sz="1599" spc="15" dirty="0">
                  <a:solidFill>
                    <a:srgbClr val="000000"/>
                  </a:solidFill>
                  <a:latin typeface="Public Sans"/>
                </a:rPr>
                <a:t> </a:t>
              </a:r>
              <a:r>
                <a:rPr lang="en-US" sz="1599" spc="15" dirty="0" err="1">
                  <a:solidFill>
                    <a:srgbClr val="000000"/>
                  </a:solidFill>
                  <a:latin typeface="Public Sans"/>
                </a:rPr>
                <a:t>này</a:t>
              </a:r>
              <a:r>
                <a:rPr lang="en-US" sz="1599" spc="15" dirty="0">
                  <a:solidFill>
                    <a:srgbClr val="000000"/>
                  </a:solidFill>
                  <a:latin typeface="Public Sans"/>
                </a:rPr>
                <a:t> </a:t>
              </a:r>
              <a:r>
                <a:rPr lang="en-US" sz="1599" spc="15" dirty="0" err="1">
                  <a:solidFill>
                    <a:srgbClr val="000000"/>
                  </a:solidFill>
                  <a:latin typeface="Public Sans"/>
                </a:rPr>
                <a:t>được</a:t>
              </a:r>
              <a:r>
                <a:rPr lang="en-US" sz="1599" spc="15" dirty="0">
                  <a:solidFill>
                    <a:srgbClr val="000000"/>
                  </a:solidFill>
                  <a:latin typeface="Public Sans"/>
                </a:rPr>
                <a:t> </a:t>
              </a:r>
              <a:r>
                <a:rPr lang="en-US" sz="1599" spc="15" dirty="0" err="1">
                  <a:solidFill>
                    <a:srgbClr val="000000"/>
                  </a:solidFill>
                  <a:latin typeface="Public Sans"/>
                </a:rPr>
                <a:t>gọi</a:t>
              </a:r>
              <a:r>
                <a:rPr lang="en-US" sz="1599" spc="15" dirty="0">
                  <a:solidFill>
                    <a:srgbClr val="000000"/>
                  </a:solidFill>
                  <a:latin typeface="Public Sans"/>
                </a:rPr>
                <a:t> </a:t>
              </a:r>
              <a:r>
                <a:rPr lang="en-US" sz="1599" spc="15" dirty="0" err="1">
                  <a:solidFill>
                    <a:srgbClr val="000000"/>
                  </a:solidFill>
                  <a:latin typeface="Public Sans"/>
                </a:rPr>
                <a:t>là</a:t>
              </a:r>
              <a:r>
                <a:rPr lang="en-US" sz="1599" spc="15" dirty="0">
                  <a:solidFill>
                    <a:srgbClr val="000000"/>
                  </a:solidFill>
                  <a:latin typeface="Public Sans"/>
                </a:rPr>
                <a:t> </a:t>
              </a:r>
              <a:r>
                <a:rPr lang="en-US" sz="1599" spc="15" dirty="0" err="1">
                  <a:solidFill>
                    <a:srgbClr val="000000"/>
                  </a:solidFill>
                  <a:latin typeface="Public Sans"/>
                </a:rPr>
                <a:t>các</a:t>
              </a:r>
              <a:r>
                <a:rPr lang="en-US" sz="1599" spc="15" dirty="0">
                  <a:solidFill>
                    <a:srgbClr val="000000"/>
                  </a:solidFill>
                  <a:latin typeface="Public Sans"/>
                </a:rPr>
                <a:t> "</a:t>
              </a:r>
              <a:r>
                <a:rPr lang="en-US" sz="1599" spc="15" dirty="0" err="1">
                  <a:solidFill>
                    <a:srgbClr val="000000"/>
                  </a:solidFill>
                  <a:latin typeface="Public Sans"/>
                </a:rPr>
                <a:t>hàng</a:t>
              </a:r>
              <a:r>
                <a:rPr lang="en-US" sz="1599" spc="15" dirty="0">
                  <a:solidFill>
                    <a:srgbClr val="000000"/>
                  </a:solidFill>
                  <a:latin typeface="Public Sans"/>
                </a:rPr>
                <a:t> </a:t>
              </a:r>
              <a:r>
                <a:rPr lang="en-US" sz="1599" spc="15" dirty="0" err="1">
                  <a:solidFill>
                    <a:srgbClr val="000000"/>
                  </a:solidFill>
                  <a:latin typeface="Public Sans"/>
                </a:rPr>
                <a:t>xóm</a:t>
              </a:r>
              <a:r>
                <a:rPr lang="en-US" sz="1599" spc="15" dirty="0">
                  <a:solidFill>
                    <a:srgbClr val="000000"/>
                  </a:solidFill>
                  <a:latin typeface="Public Sans"/>
                </a:rPr>
                <a:t> </a:t>
              </a:r>
              <a:r>
                <a:rPr lang="en-US" sz="1599" spc="15" dirty="0" err="1">
                  <a:solidFill>
                    <a:srgbClr val="000000"/>
                  </a:solidFill>
                  <a:latin typeface="Public Sans"/>
                </a:rPr>
                <a:t>gần</a:t>
              </a:r>
              <a:r>
                <a:rPr lang="en-US" sz="1599" spc="15" dirty="0">
                  <a:solidFill>
                    <a:srgbClr val="000000"/>
                  </a:solidFill>
                  <a:latin typeface="Public Sans"/>
                </a:rPr>
                <a:t> </a:t>
              </a:r>
              <a:r>
                <a:rPr lang="en-US" sz="1599" spc="15" dirty="0" err="1">
                  <a:solidFill>
                    <a:srgbClr val="000000"/>
                  </a:solidFill>
                  <a:latin typeface="Public Sans"/>
                </a:rPr>
                <a:t>nhất</a:t>
              </a:r>
              <a:r>
                <a:rPr lang="en-US" sz="1599" spc="15" dirty="0">
                  <a:solidFill>
                    <a:srgbClr val="000000"/>
                  </a:solidFill>
                  <a:latin typeface="Public Sans"/>
                </a:rPr>
                <a:t>".</a:t>
              </a:r>
            </a:p>
          </p:txBody>
        </p:sp>
        <p:grpSp>
          <p:nvGrpSpPr>
            <p:cNvPr id="10" name="Group 10"/>
            <p:cNvGrpSpPr/>
            <p:nvPr/>
          </p:nvGrpSpPr>
          <p:grpSpPr>
            <a:xfrm>
              <a:off x="2910690" y="0"/>
              <a:ext cx="833569" cy="833569"/>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grpSp>
          <p:nvGrpSpPr>
            <p:cNvPr id="12" name="Group 12"/>
            <p:cNvGrpSpPr/>
            <p:nvPr/>
          </p:nvGrpSpPr>
          <p:grpSpPr>
            <a:xfrm rot="5400000">
              <a:off x="2986250" y="1102590"/>
              <a:ext cx="682449" cy="144408"/>
              <a:chOff x="0" y="0"/>
              <a:chExt cx="2028619" cy="429260"/>
            </a:xfrm>
          </p:grpSpPr>
          <p:sp>
            <p:nvSpPr>
              <p:cNvPr id="13" name="Freeform 13"/>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sp>
          <p:nvSpPr>
            <p:cNvPr id="14" name="TextBox 14"/>
            <p:cNvSpPr txBox="1"/>
            <p:nvPr/>
          </p:nvSpPr>
          <p:spPr>
            <a:xfrm>
              <a:off x="3080678" y="97555"/>
              <a:ext cx="493592" cy="571784"/>
            </a:xfrm>
            <a:prstGeom prst="rect">
              <a:avLst/>
            </a:prstGeom>
          </p:spPr>
          <p:txBody>
            <a:bodyPr lIns="0" tIns="0" rIns="0" bIns="0" rtlCol="0" anchor="t">
              <a:spAutoFit/>
            </a:bodyPr>
            <a:lstStyle/>
            <a:p>
              <a:pPr marL="0" lvl="0" indent="0" algn="ctr">
                <a:lnSpc>
                  <a:spcPts val="3527"/>
                </a:lnSpc>
                <a:spcBef>
                  <a:spcPct val="0"/>
                </a:spcBef>
              </a:pPr>
              <a:r>
                <a:rPr lang="en-US" sz="2519">
                  <a:solidFill>
                    <a:srgbClr val="000000"/>
                  </a:solidFill>
                  <a:latin typeface="Public Sans Bold"/>
                </a:rPr>
                <a:t>3</a:t>
              </a:r>
            </a:p>
          </p:txBody>
        </p:sp>
      </p:grpSp>
      <p:grpSp>
        <p:nvGrpSpPr>
          <p:cNvPr id="15" name="Group 15"/>
          <p:cNvGrpSpPr/>
          <p:nvPr/>
        </p:nvGrpSpPr>
        <p:grpSpPr>
          <a:xfrm>
            <a:off x="3179281" y="5094439"/>
            <a:ext cx="6306706" cy="4846664"/>
            <a:chOff x="0" y="0"/>
            <a:chExt cx="8408941" cy="6462218"/>
          </a:xfrm>
        </p:grpSpPr>
        <p:grpSp>
          <p:nvGrpSpPr>
            <p:cNvPr id="16" name="Group 16"/>
            <p:cNvGrpSpPr/>
            <p:nvPr/>
          </p:nvGrpSpPr>
          <p:grpSpPr>
            <a:xfrm>
              <a:off x="3678287" y="0"/>
              <a:ext cx="833569" cy="833569"/>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18" name="TextBox 18"/>
            <p:cNvSpPr txBox="1"/>
            <p:nvPr/>
          </p:nvSpPr>
          <p:spPr>
            <a:xfrm>
              <a:off x="3848275" y="97555"/>
              <a:ext cx="493592" cy="571784"/>
            </a:xfrm>
            <a:prstGeom prst="rect">
              <a:avLst/>
            </a:prstGeom>
          </p:spPr>
          <p:txBody>
            <a:bodyPr lIns="0" tIns="0" rIns="0" bIns="0" rtlCol="0" anchor="t">
              <a:spAutoFit/>
            </a:bodyPr>
            <a:lstStyle/>
            <a:p>
              <a:pPr marL="0" lvl="0" indent="0" algn="ctr">
                <a:lnSpc>
                  <a:spcPts val="3527"/>
                </a:lnSpc>
                <a:spcBef>
                  <a:spcPct val="0"/>
                </a:spcBef>
              </a:pPr>
              <a:r>
                <a:rPr lang="en-US" sz="2519">
                  <a:solidFill>
                    <a:srgbClr val="000000"/>
                  </a:solidFill>
                  <a:latin typeface="Public Sans Bold"/>
                </a:rPr>
                <a:t>1</a:t>
              </a:r>
            </a:p>
          </p:txBody>
        </p:sp>
        <p:grpSp>
          <p:nvGrpSpPr>
            <p:cNvPr id="19" name="Group 19"/>
            <p:cNvGrpSpPr/>
            <p:nvPr/>
          </p:nvGrpSpPr>
          <p:grpSpPr>
            <a:xfrm rot="5400000">
              <a:off x="3753847" y="1102590"/>
              <a:ext cx="682449" cy="144408"/>
              <a:chOff x="0" y="0"/>
              <a:chExt cx="2028619" cy="429260"/>
            </a:xfrm>
          </p:grpSpPr>
          <p:sp>
            <p:nvSpPr>
              <p:cNvPr id="20" name="Freeform 20"/>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grpSp>
          <p:nvGrpSpPr>
            <p:cNvPr id="21" name="Group 21"/>
            <p:cNvGrpSpPr/>
            <p:nvPr/>
          </p:nvGrpSpPr>
          <p:grpSpPr>
            <a:xfrm>
              <a:off x="0" y="1516019"/>
              <a:ext cx="8408941" cy="4946200"/>
              <a:chOff x="0" y="0"/>
              <a:chExt cx="8563143" cy="7066456"/>
            </a:xfrm>
          </p:grpSpPr>
          <p:sp>
            <p:nvSpPr>
              <p:cNvPr id="22" name="Freeform 22"/>
              <p:cNvSpPr/>
              <p:nvPr/>
            </p:nvSpPr>
            <p:spPr>
              <a:xfrm>
                <a:off x="19050" y="223520"/>
                <a:ext cx="8525042" cy="6835316"/>
              </a:xfrm>
              <a:custGeom>
                <a:avLst/>
                <a:gdLst/>
                <a:ahLst/>
                <a:cxnLst/>
                <a:rect l="l" t="t" r="r" b="b"/>
                <a:pathLst>
                  <a:path w="8525042" h="6835316">
                    <a:moveTo>
                      <a:pt x="0" y="11430"/>
                    </a:moveTo>
                    <a:cubicBezTo>
                      <a:pt x="0" y="11430"/>
                      <a:pt x="2540" y="340360"/>
                      <a:pt x="2540" y="749300"/>
                    </a:cubicBezTo>
                    <a:cubicBezTo>
                      <a:pt x="2540" y="2683807"/>
                      <a:pt x="7620" y="5654216"/>
                      <a:pt x="7620" y="5914566"/>
                    </a:cubicBezTo>
                    <a:cubicBezTo>
                      <a:pt x="7620" y="6108876"/>
                      <a:pt x="16510" y="6507656"/>
                      <a:pt x="21590" y="6699426"/>
                    </a:cubicBezTo>
                    <a:lnTo>
                      <a:pt x="130810" y="6813726"/>
                    </a:lnTo>
                    <a:cubicBezTo>
                      <a:pt x="275590" y="6821345"/>
                      <a:pt x="543560" y="6835316"/>
                      <a:pt x="793750" y="6835316"/>
                    </a:cubicBezTo>
                    <a:lnTo>
                      <a:pt x="8525042" y="6835316"/>
                    </a:lnTo>
                    <a:lnTo>
                      <a:pt x="8525042" y="693420"/>
                    </a:lnTo>
                    <a:cubicBezTo>
                      <a:pt x="8525042" y="318770"/>
                      <a:pt x="8516153" y="41910"/>
                      <a:pt x="8516153" y="41910"/>
                    </a:cubicBezTo>
                    <a:cubicBezTo>
                      <a:pt x="8361213" y="21590"/>
                      <a:pt x="8205003" y="11430"/>
                      <a:pt x="8047523" y="12700"/>
                    </a:cubicBezTo>
                    <a:cubicBezTo>
                      <a:pt x="7774473" y="12700"/>
                      <a:pt x="1179830" y="21590"/>
                      <a:pt x="929640" y="12700"/>
                    </a:cubicBezTo>
                    <a:cubicBezTo>
                      <a:pt x="594360" y="0"/>
                      <a:pt x="0" y="11430"/>
                      <a:pt x="0" y="11430"/>
                    </a:cubicBezTo>
                    <a:close/>
                  </a:path>
                </a:pathLst>
              </a:custGeom>
              <a:solidFill>
                <a:srgbClr val="FFFFFF"/>
              </a:solidFill>
            </p:spPr>
          </p:sp>
          <p:sp>
            <p:nvSpPr>
              <p:cNvPr id="23" name="Freeform 23"/>
              <p:cNvSpPr/>
              <p:nvPr/>
            </p:nvSpPr>
            <p:spPr>
              <a:xfrm>
                <a:off x="12700" y="217170"/>
                <a:ext cx="8537742" cy="6848016"/>
              </a:xfrm>
              <a:custGeom>
                <a:avLst/>
                <a:gdLst/>
                <a:ahLst/>
                <a:cxnLst/>
                <a:rect l="l" t="t" r="r" b="b"/>
                <a:pathLst>
                  <a:path w="8537742" h="6848016">
                    <a:moveTo>
                      <a:pt x="8537742" y="6848016"/>
                    </a:moveTo>
                    <a:lnTo>
                      <a:pt x="800100" y="6848016"/>
                    </a:lnTo>
                    <a:cubicBezTo>
                      <a:pt x="547370" y="6848016"/>
                      <a:pt x="270510" y="6834045"/>
                      <a:pt x="137160" y="6826426"/>
                    </a:cubicBezTo>
                    <a:lnTo>
                      <a:pt x="134620" y="6826426"/>
                    </a:lnTo>
                    <a:lnTo>
                      <a:pt x="21590" y="6708316"/>
                    </a:lnTo>
                    <a:lnTo>
                      <a:pt x="21590" y="6705776"/>
                    </a:lnTo>
                    <a:cubicBezTo>
                      <a:pt x="16510" y="6502576"/>
                      <a:pt x="7620" y="6108876"/>
                      <a:pt x="7620" y="5920916"/>
                    </a:cubicBezTo>
                    <a:cubicBezTo>
                      <a:pt x="7620" y="5805346"/>
                      <a:pt x="6350" y="5628816"/>
                      <a:pt x="5080" y="4958031"/>
                    </a:cubicBezTo>
                    <a:cubicBezTo>
                      <a:pt x="3810" y="3348572"/>
                      <a:pt x="2540" y="1527771"/>
                      <a:pt x="2540" y="755650"/>
                    </a:cubicBezTo>
                    <a:cubicBezTo>
                      <a:pt x="2540" y="351790"/>
                      <a:pt x="0" y="21590"/>
                      <a:pt x="0" y="17780"/>
                    </a:cubicBezTo>
                    <a:lnTo>
                      <a:pt x="0" y="11430"/>
                    </a:lnTo>
                    <a:lnTo>
                      <a:pt x="6350" y="11430"/>
                    </a:lnTo>
                    <a:cubicBezTo>
                      <a:pt x="12700" y="11430"/>
                      <a:pt x="604520" y="0"/>
                      <a:pt x="935990" y="12700"/>
                    </a:cubicBezTo>
                    <a:cubicBezTo>
                      <a:pt x="1121410" y="19050"/>
                      <a:pt x="7199162" y="16510"/>
                      <a:pt x="7684303" y="13970"/>
                    </a:cubicBezTo>
                    <a:cubicBezTo>
                      <a:pt x="7849403" y="12700"/>
                      <a:pt x="7984023" y="12700"/>
                      <a:pt x="8053873" y="12700"/>
                    </a:cubicBezTo>
                    <a:cubicBezTo>
                      <a:pt x="8207542" y="11430"/>
                      <a:pt x="8366292" y="21590"/>
                      <a:pt x="8523773" y="41910"/>
                    </a:cubicBezTo>
                    <a:lnTo>
                      <a:pt x="8528853" y="43180"/>
                    </a:lnTo>
                    <a:lnTo>
                      <a:pt x="8528853" y="48260"/>
                    </a:lnTo>
                    <a:cubicBezTo>
                      <a:pt x="8528853" y="50800"/>
                      <a:pt x="8537742" y="328930"/>
                      <a:pt x="8537742" y="699770"/>
                    </a:cubicBezTo>
                    <a:lnTo>
                      <a:pt x="8537742" y="6848016"/>
                    </a:lnTo>
                    <a:close/>
                    <a:moveTo>
                      <a:pt x="139700" y="6813726"/>
                    </a:moveTo>
                    <a:cubicBezTo>
                      <a:pt x="273050" y="6821346"/>
                      <a:pt x="548640" y="6835316"/>
                      <a:pt x="800100" y="6835316"/>
                    </a:cubicBezTo>
                    <a:lnTo>
                      <a:pt x="8525042" y="6835316"/>
                    </a:lnTo>
                    <a:lnTo>
                      <a:pt x="8525042" y="699770"/>
                    </a:lnTo>
                    <a:cubicBezTo>
                      <a:pt x="8525042" y="358140"/>
                      <a:pt x="8517423" y="93980"/>
                      <a:pt x="8516153" y="53340"/>
                    </a:cubicBezTo>
                    <a:cubicBezTo>
                      <a:pt x="8361213" y="33020"/>
                      <a:pt x="8205003" y="24130"/>
                      <a:pt x="8053873" y="25400"/>
                    </a:cubicBezTo>
                    <a:cubicBezTo>
                      <a:pt x="7984023" y="25400"/>
                      <a:pt x="7849403" y="27940"/>
                      <a:pt x="7684303" y="26670"/>
                    </a:cubicBezTo>
                    <a:cubicBezTo>
                      <a:pt x="7175033" y="22860"/>
                      <a:pt x="1304290" y="22860"/>
                      <a:pt x="935990" y="25400"/>
                    </a:cubicBezTo>
                    <a:cubicBezTo>
                      <a:pt x="622300" y="27940"/>
                      <a:pt x="77470" y="22860"/>
                      <a:pt x="12700" y="24130"/>
                    </a:cubicBezTo>
                    <a:cubicBezTo>
                      <a:pt x="12700" y="71120"/>
                      <a:pt x="15240" y="382270"/>
                      <a:pt x="15240" y="755650"/>
                    </a:cubicBezTo>
                    <a:cubicBezTo>
                      <a:pt x="15240" y="1527770"/>
                      <a:pt x="16510" y="3348572"/>
                      <a:pt x="17780" y="4958030"/>
                    </a:cubicBezTo>
                    <a:cubicBezTo>
                      <a:pt x="19050" y="5628816"/>
                      <a:pt x="20320" y="5805346"/>
                      <a:pt x="20320" y="5920916"/>
                    </a:cubicBezTo>
                    <a:cubicBezTo>
                      <a:pt x="20320" y="6107606"/>
                      <a:pt x="29210" y="6498766"/>
                      <a:pt x="34290" y="6703235"/>
                    </a:cubicBezTo>
                    <a:lnTo>
                      <a:pt x="139700" y="6813726"/>
                    </a:lnTo>
                    <a:close/>
                    <a:lnTo>
                      <a:pt x="133350" y="6687996"/>
                    </a:lnTo>
                    <a:lnTo>
                      <a:pt x="34290" y="6701966"/>
                    </a:lnTo>
                    <a:lnTo>
                      <a:pt x="139700" y="6813726"/>
                    </a:lnTo>
                    <a:close/>
                  </a:path>
                </a:pathLst>
              </a:custGeom>
              <a:solidFill>
                <a:srgbClr val="000000"/>
              </a:solidFill>
            </p:spPr>
          </p:sp>
          <p:sp>
            <p:nvSpPr>
              <p:cNvPr id="24" name="Freeform 24"/>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5" name="TextBox 25"/>
            <p:cNvSpPr txBox="1"/>
            <p:nvPr/>
          </p:nvSpPr>
          <p:spPr>
            <a:xfrm>
              <a:off x="1568268" y="2122144"/>
              <a:ext cx="5301055" cy="3993820"/>
            </a:xfrm>
            <a:prstGeom prst="rect">
              <a:avLst/>
            </a:prstGeom>
          </p:spPr>
          <p:txBody>
            <a:bodyPr lIns="0" tIns="0" rIns="0" bIns="0" rtlCol="0" anchor="t">
              <a:spAutoFit/>
            </a:bodyPr>
            <a:lstStyle/>
            <a:p>
              <a:pPr algn="ctr">
                <a:lnSpc>
                  <a:spcPts val="2869"/>
                </a:lnSpc>
              </a:pPr>
              <a:r>
                <a:rPr lang="en-US" sz="1912" spc="19">
                  <a:solidFill>
                    <a:srgbClr val="000000"/>
                  </a:solidFill>
                  <a:latin typeface="Public Sans Bold"/>
                </a:rPr>
                <a:t>Chọn giá trị tham số k</a:t>
              </a:r>
            </a:p>
            <a:p>
              <a:pPr marL="345439" lvl="1" indent="-172720" algn="l">
                <a:lnSpc>
                  <a:spcPts val="2399"/>
                </a:lnSpc>
                <a:buFont typeface="Arial"/>
                <a:buChar char="•"/>
              </a:pPr>
              <a:r>
                <a:rPr lang="en-US" sz="1599" spc="15">
                  <a:solidFill>
                    <a:srgbClr val="000000"/>
                  </a:solidFill>
                  <a:latin typeface="Public Sans"/>
                </a:rPr>
                <a:t>Khi k quá nhỏ (k=1), mô hình sẽ trở nên quá phức tạp và có thể dễ dàng bị ảnh hưởng bởi nhiễu và chi tiết không quan trọng trong dữ liệu huấn luyện.</a:t>
              </a:r>
            </a:p>
            <a:p>
              <a:pPr marL="345439" lvl="1" indent="-172720" algn="l">
                <a:lnSpc>
                  <a:spcPts val="2399"/>
                </a:lnSpc>
                <a:buFont typeface="Arial"/>
                <a:buChar char="•"/>
              </a:pPr>
              <a:r>
                <a:rPr lang="en-US" sz="1599" spc="15">
                  <a:solidFill>
                    <a:srgbClr val="000000"/>
                  </a:solidFill>
                  <a:latin typeface="Public Sans"/>
                </a:rPr>
                <a:t>Khi k quá lớn, mô hình có thể bị giảm sút tính phức tạp và không đủ linh hoạt để phù hợp với dữ liệu huấn luyện.</a:t>
              </a:r>
            </a:p>
          </p:txBody>
        </p:sp>
      </p:grpSp>
      <p:grpSp>
        <p:nvGrpSpPr>
          <p:cNvPr id="26" name="Group 26"/>
          <p:cNvGrpSpPr/>
          <p:nvPr/>
        </p:nvGrpSpPr>
        <p:grpSpPr>
          <a:xfrm>
            <a:off x="12490357" y="1405768"/>
            <a:ext cx="5709528" cy="4385326"/>
            <a:chOff x="0" y="0"/>
            <a:chExt cx="7612704" cy="5847101"/>
          </a:xfrm>
        </p:grpSpPr>
        <p:grpSp>
          <p:nvGrpSpPr>
            <p:cNvPr id="27" name="Group 27"/>
            <p:cNvGrpSpPr/>
            <p:nvPr/>
          </p:nvGrpSpPr>
          <p:grpSpPr>
            <a:xfrm rot="-10800000">
              <a:off x="3389567" y="5013531"/>
              <a:ext cx="833569" cy="833569"/>
              <a:chOff x="0" y="0"/>
              <a:chExt cx="6350000" cy="6350000"/>
            </a:xfrm>
          </p:grpSpPr>
          <p:sp>
            <p:nvSpPr>
              <p:cNvPr id="28" name="Freeform 28"/>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29" name="TextBox 29"/>
            <p:cNvSpPr txBox="1"/>
            <p:nvPr/>
          </p:nvSpPr>
          <p:spPr>
            <a:xfrm>
              <a:off x="3559556" y="5111086"/>
              <a:ext cx="493592" cy="571784"/>
            </a:xfrm>
            <a:prstGeom prst="rect">
              <a:avLst/>
            </a:prstGeom>
          </p:spPr>
          <p:txBody>
            <a:bodyPr lIns="0" tIns="0" rIns="0" bIns="0" rtlCol="0" anchor="t">
              <a:spAutoFit/>
            </a:bodyPr>
            <a:lstStyle/>
            <a:p>
              <a:pPr marL="0" lvl="0" indent="0" algn="ctr">
                <a:lnSpc>
                  <a:spcPts val="3527"/>
                </a:lnSpc>
                <a:spcBef>
                  <a:spcPct val="0"/>
                </a:spcBef>
              </a:pPr>
              <a:r>
                <a:rPr lang="en-US" sz="2519">
                  <a:solidFill>
                    <a:srgbClr val="000000"/>
                  </a:solidFill>
                  <a:latin typeface="Public Sans Bold"/>
                </a:rPr>
                <a:t>4</a:t>
              </a:r>
            </a:p>
          </p:txBody>
        </p:sp>
        <p:grpSp>
          <p:nvGrpSpPr>
            <p:cNvPr id="30" name="Group 30"/>
            <p:cNvGrpSpPr/>
            <p:nvPr/>
          </p:nvGrpSpPr>
          <p:grpSpPr>
            <a:xfrm rot="-5400000">
              <a:off x="3465127" y="4623188"/>
              <a:ext cx="682449" cy="144408"/>
              <a:chOff x="0" y="0"/>
              <a:chExt cx="2028619" cy="429260"/>
            </a:xfrm>
          </p:grpSpPr>
          <p:sp>
            <p:nvSpPr>
              <p:cNvPr id="31" name="Freeform 31"/>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grpSp>
          <p:nvGrpSpPr>
            <p:cNvPr id="32" name="Group 32"/>
            <p:cNvGrpSpPr/>
            <p:nvPr/>
          </p:nvGrpSpPr>
          <p:grpSpPr>
            <a:xfrm>
              <a:off x="0" y="0"/>
              <a:ext cx="7612704" cy="4313602"/>
              <a:chOff x="0" y="0"/>
              <a:chExt cx="9068625" cy="7209094"/>
            </a:xfrm>
          </p:grpSpPr>
          <p:sp>
            <p:nvSpPr>
              <p:cNvPr id="33" name="Freeform 33"/>
              <p:cNvSpPr/>
              <p:nvPr/>
            </p:nvSpPr>
            <p:spPr>
              <a:xfrm>
                <a:off x="19050" y="223520"/>
                <a:ext cx="9030525" cy="6977954"/>
              </a:xfrm>
              <a:custGeom>
                <a:avLst/>
                <a:gdLst/>
                <a:ahLst/>
                <a:cxnLst/>
                <a:rect l="l" t="t" r="r" b="b"/>
                <a:pathLst>
                  <a:path w="9030525" h="6977954">
                    <a:moveTo>
                      <a:pt x="0" y="11430"/>
                    </a:moveTo>
                    <a:cubicBezTo>
                      <a:pt x="0" y="11430"/>
                      <a:pt x="2540" y="340360"/>
                      <a:pt x="2540" y="749300"/>
                    </a:cubicBezTo>
                    <a:cubicBezTo>
                      <a:pt x="2540" y="2739525"/>
                      <a:pt x="7620" y="5796854"/>
                      <a:pt x="7620" y="6057204"/>
                    </a:cubicBezTo>
                    <a:cubicBezTo>
                      <a:pt x="7620" y="6251514"/>
                      <a:pt x="16510" y="6650295"/>
                      <a:pt x="21590" y="6842064"/>
                    </a:cubicBezTo>
                    <a:lnTo>
                      <a:pt x="130810" y="6956364"/>
                    </a:lnTo>
                    <a:cubicBezTo>
                      <a:pt x="275590" y="6963985"/>
                      <a:pt x="543560" y="6977954"/>
                      <a:pt x="793750" y="6977954"/>
                    </a:cubicBezTo>
                    <a:lnTo>
                      <a:pt x="9030525" y="6977954"/>
                    </a:lnTo>
                    <a:lnTo>
                      <a:pt x="9030525" y="693420"/>
                    </a:lnTo>
                    <a:cubicBezTo>
                      <a:pt x="9030525" y="318770"/>
                      <a:pt x="9021635" y="41910"/>
                      <a:pt x="9021635" y="41910"/>
                    </a:cubicBezTo>
                    <a:cubicBezTo>
                      <a:pt x="8866694" y="21590"/>
                      <a:pt x="8710485" y="11430"/>
                      <a:pt x="8553004" y="12700"/>
                    </a:cubicBezTo>
                    <a:cubicBezTo>
                      <a:pt x="8279954" y="12700"/>
                      <a:pt x="1179830" y="21590"/>
                      <a:pt x="929640" y="12700"/>
                    </a:cubicBezTo>
                    <a:cubicBezTo>
                      <a:pt x="594360" y="0"/>
                      <a:pt x="0" y="11430"/>
                      <a:pt x="0" y="11430"/>
                    </a:cubicBezTo>
                    <a:close/>
                  </a:path>
                </a:pathLst>
              </a:custGeom>
              <a:solidFill>
                <a:srgbClr val="FFFFFF"/>
              </a:solidFill>
            </p:spPr>
          </p:sp>
          <p:sp>
            <p:nvSpPr>
              <p:cNvPr id="34" name="Freeform 34"/>
              <p:cNvSpPr/>
              <p:nvPr/>
            </p:nvSpPr>
            <p:spPr>
              <a:xfrm>
                <a:off x="12700" y="217170"/>
                <a:ext cx="9043225" cy="6990654"/>
              </a:xfrm>
              <a:custGeom>
                <a:avLst/>
                <a:gdLst/>
                <a:ahLst/>
                <a:cxnLst/>
                <a:rect l="l" t="t" r="r" b="b"/>
                <a:pathLst>
                  <a:path w="9043225" h="6990654">
                    <a:moveTo>
                      <a:pt x="9043225" y="6990654"/>
                    </a:moveTo>
                    <a:lnTo>
                      <a:pt x="800100" y="6990654"/>
                    </a:lnTo>
                    <a:cubicBezTo>
                      <a:pt x="547370" y="6990654"/>
                      <a:pt x="270510" y="6976685"/>
                      <a:pt x="137160" y="6969064"/>
                    </a:cubicBezTo>
                    <a:lnTo>
                      <a:pt x="134620" y="6969064"/>
                    </a:lnTo>
                    <a:lnTo>
                      <a:pt x="21590" y="6850954"/>
                    </a:lnTo>
                    <a:lnTo>
                      <a:pt x="21590" y="6848414"/>
                    </a:lnTo>
                    <a:cubicBezTo>
                      <a:pt x="16510" y="6645214"/>
                      <a:pt x="7620" y="6251515"/>
                      <a:pt x="7620" y="6063554"/>
                    </a:cubicBezTo>
                    <a:cubicBezTo>
                      <a:pt x="7620" y="5947984"/>
                      <a:pt x="6350" y="5771454"/>
                      <a:pt x="5080" y="5083639"/>
                    </a:cubicBezTo>
                    <a:cubicBezTo>
                      <a:pt x="3810" y="3424581"/>
                      <a:pt x="2540" y="1547669"/>
                      <a:pt x="2540" y="755650"/>
                    </a:cubicBezTo>
                    <a:cubicBezTo>
                      <a:pt x="2540" y="351790"/>
                      <a:pt x="0" y="21590"/>
                      <a:pt x="0" y="17780"/>
                    </a:cubicBezTo>
                    <a:lnTo>
                      <a:pt x="0" y="11430"/>
                    </a:lnTo>
                    <a:lnTo>
                      <a:pt x="6350" y="11430"/>
                    </a:lnTo>
                    <a:cubicBezTo>
                      <a:pt x="12700" y="11430"/>
                      <a:pt x="604520" y="0"/>
                      <a:pt x="935990" y="12700"/>
                    </a:cubicBezTo>
                    <a:cubicBezTo>
                      <a:pt x="1121410" y="19050"/>
                      <a:pt x="7704644" y="16510"/>
                      <a:pt x="8189785" y="13970"/>
                    </a:cubicBezTo>
                    <a:cubicBezTo>
                      <a:pt x="8354885" y="12700"/>
                      <a:pt x="8489504" y="12700"/>
                      <a:pt x="8559354" y="12700"/>
                    </a:cubicBezTo>
                    <a:cubicBezTo>
                      <a:pt x="8713025" y="11430"/>
                      <a:pt x="8871775" y="21590"/>
                      <a:pt x="9029254" y="41910"/>
                    </a:cubicBezTo>
                    <a:lnTo>
                      <a:pt x="9034335" y="43180"/>
                    </a:lnTo>
                    <a:lnTo>
                      <a:pt x="9034335" y="48260"/>
                    </a:lnTo>
                    <a:cubicBezTo>
                      <a:pt x="9034335" y="50800"/>
                      <a:pt x="9043225" y="328930"/>
                      <a:pt x="9043225" y="699770"/>
                    </a:cubicBezTo>
                    <a:lnTo>
                      <a:pt x="9043225" y="6990654"/>
                    </a:lnTo>
                    <a:close/>
                    <a:moveTo>
                      <a:pt x="139700" y="6956364"/>
                    </a:moveTo>
                    <a:cubicBezTo>
                      <a:pt x="273050" y="6963985"/>
                      <a:pt x="548640" y="6977954"/>
                      <a:pt x="800100" y="6977954"/>
                    </a:cubicBezTo>
                    <a:lnTo>
                      <a:pt x="9030525" y="6977954"/>
                    </a:lnTo>
                    <a:lnTo>
                      <a:pt x="9030525" y="699770"/>
                    </a:lnTo>
                    <a:cubicBezTo>
                      <a:pt x="9030525" y="358140"/>
                      <a:pt x="9022904" y="93980"/>
                      <a:pt x="9021635" y="53340"/>
                    </a:cubicBezTo>
                    <a:cubicBezTo>
                      <a:pt x="8866694" y="33020"/>
                      <a:pt x="8710485" y="24130"/>
                      <a:pt x="8559354" y="25400"/>
                    </a:cubicBezTo>
                    <a:cubicBezTo>
                      <a:pt x="8489504" y="25400"/>
                      <a:pt x="8354885" y="27940"/>
                      <a:pt x="8189785" y="26670"/>
                    </a:cubicBezTo>
                    <a:cubicBezTo>
                      <a:pt x="7680515" y="22860"/>
                      <a:pt x="1304290" y="22860"/>
                      <a:pt x="935990" y="25400"/>
                    </a:cubicBezTo>
                    <a:cubicBezTo>
                      <a:pt x="622300" y="27940"/>
                      <a:pt x="77470" y="22860"/>
                      <a:pt x="12700" y="24130"/>
                    </a:cubicBezTo>
                    <a:cubicBezTo>
                      <a:pt x="12700" y="71120"/>
                      <a:pt x="15240" y="382270"/>
                      <a:pt x="15240" y="755650"/>
                    </a:cubicBezTo>
                    <a:cubicBezTo>
                      <a:pt x="15240" y="1547668"/>
                      <a:pt x="16510" y="3424581"/>
                      <a:pt x="17780" y="5083637"/>
                    </a:cubicBezTo>
                    <a:cubicBezTo>
                      <a:pt x="19050" y="5771454"/>
                      <a:pt x="20320" y="5947984"/>
                      <a:pt x="20320" y="6063554"/>
                    </a:cubicBezTo>
                    <a:cubicBezTo>
                      <a:pt x="20320" y="6250245"/>
                      <a:pt x="29210" y="6641404"/>
                      <a:pt x="34290" y="6845874"/>
                    </a:cubicBezTo>
                    <a:lnTo>
                      <a:pt x="139700" y="6956364"/>
                    </a:lnTo>
                    <a:close/>
                    <a:lnTo>
                      <a:pt x="133350" y="6830635"/>
                    </a:lnTo>
                    <a:lnTo>
                      <a:pt x="34290" y="6844604"/>
                    </a:lnTo>
                    <a:lnTo>
                      <a:pt x="139700" y="6956364"/>
                    </a:lnTo>
                    <a:close/>
                  </a:path>
                </a:pathLst>
              </a:custGeom>
              <a:solidFill>
                <a:srgbClr val="000000"/>
              </a:solidFill>
            </p:spPr>
          </p:sp>
          <p:sp>
            <p:nvSpPr>
              <p:cNvPr id="35" name="Freeform 35"/>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36" name="TextBox 36"/>
            <p:cNvSpPr txBox="1"/>
            <p:nvPr/>
          </p:nvSpPr>
          <p:spPr>
            <a:xfrm>
              <a:off x="1492883" y="536281"/>
              <a:ext cx="4906582" cy="3183890"/>
            </a:xfrm>
            <a:prstGeom prst="rect">
              <a:avLst/>
            </a:prstGeom>
          </p:spPr>
          <p:txBody>
            <a:bodyPr lIns="0" tIns="0" rIns="0" bIns="0" rtlCol="0" anchor="t">
              <a:spAutoFit/>
            </a:bodyPr>
            <a:lstStyle/>
            <a:p>
              <a:pPr algn="ctr">
                <a:lnSpc>
                  <a:spcPts val="2700"/>
                </a:lnSpc>
              </a:pPr>
              <a:r>
                <a:rPr lang="en-US" sz="1800" spc="18">
                  <a:solidFill>
                    <a:srgbClr val="000000"/>
                  </a:solidFill>
                  <a:latin typeface="Public Sans Bold"/>
                </a:rPr>
                <a:t>Bỏ phiếu phân loại</a:t>
              </a:r>
            </a:p>
            <a:p>
              <a:pPr marL="0" lvl="0" indent="0" algn="l">
                <a:lnSpc>
                  <a:spcPts val="2399"/>
                </a:lnSpc>
              </a:pPr>
              <a:r>
                <a:rPr lang="en-US" sz="1599" spc="15">
                  <a:solidFill>
                    <a:srgbClr val="000000"/>
                  </a:solidFill>
                  <a:latin typeface="Public Sans"/>
                </a:rPr>
                <a:t>Thuật toán sẽ xem xét lớp của các điểm hàng xóm gần nhất và quyết định lớp của điểm dữ liệu mẫu dựa trên phương pháp biểu quyết đa số. Cụ thể, lớp được dự đoán cho điểm dữ liệu mẫu sẽ là lớp xuất hiện nhiều nhất trong k điểm hàng xóm.</a:t>
              </a:r>
            </a:p>
          </p:txBody>
        </p:sp>
      </p:grpSp>
      <p:grpSp>
        <p:nvGrpSpPr>
          <p:cNvPr id="37" name="Group 37"/>
          <p:cNvGrpSpPr/>
          <p:nvPr/>
        </p:nvGrpSpPr>
        <p:grpSpPr>
          <a:xfrm>
            <a:off x="4827050" y="698394"/>
            <a:ext cx="7481662" cy="5063438"/>
            <a:chOff x="0" y="0"/>
            <a:chExt cx="9975549" cy="6751251"/>
          </a:xfrm>
        </p:grpSpPr>
        <p:grpSp>
          <p:nvGrpSpPr>
            <p:cNvPr id="38" name="Group 38"/>
            <p:cNvGrpSpPr/>
            <p:nvPr/>
          </p:nvGrpSpPr>
          <p:grpSpPr>
            <a:xfrm rot="-10800000">
              <a:off x="4324194" y="5917681"/>
              <a:ext cx="833569" cy="833569"/>
              <a:chOff x="0" y="0"/>
              <a:chExt cx="6350000" cy="6350000"/>
            </a:xfrm>
          </p:grpSpPr>
          <p:sp>
            <p:nvSpPr>
              <p:cNvPr id="39" name="Freeform 3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grpSp>
          <p:nvGrpSpPr>
            <p:cNvPr id="40" name="Group 40"/>
            <p:cNvGrpSpPr/>
            <p:nvPr/>
          </p:nvGrpSpPr>
          <p:grpSpPr>
            <a:xfrm rot="-5400000">
              <a:off x="4399754" y="5527338"/>
              <a:ext cx="682449" cy="144408"/>
              <a:chOff x="0" y="0"/>
              <a:chExt cx="2028619" cy="429260"/>
            </a:xfrm>
          </p:grpSpPr>
          <p:sp>
            <p:nvSpPr>
              <p:cNvPr id="41" name="Freeform 41"/>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sp>
          <p:nvSpPr>
            <p:cNvPr id="42" name="TextBox 42"/>
            <p:cNvSpPr txBox="1"/>
            <p:nvPr/>
          </p:nvSpPr>
          <p:spPr>
            <a:xfrm>
              <a:off x="4494182" y="6015236"/>
              <a:ext cx="493592" cy="571784"/>
            </a:xfrm>
            <a:prstGeom prst="rect">
              <a:avLst/>
            </a:prstGeom>
          </p:spPr>
          <p:txBody>
            <a:bodyPr lIns="0" tIns="0" rIns="0" bIns="0" rtlCol="0" anchor="t">
              <a:spAutoFit/>
            </a:bodyPr>
            <a:lstStyle/>
            <a:p>
              <a:pPr marL="0" lvl="0" indent="0" algn="ctr">
                <a:lnSpc>
                  <a:spcPts val="3527"/>
                </a:lnSpc>
                <a:spcBef>
                  <a:spcPct val="0"/>
                </a:spcBef>
              </a:pPr>
              <a:r>
                <a:rPr lang="en-US" sz="2519">
                  <a:solidFill>
                    <a:srgbClr val="000000"/>
                  </a:solidFill>
                  <a:latin typeface="Public Sans Bold"/>
                </a:rPr>
                <a:t>2</a:t>
              </a:r>
            </a:p>
          </p:txBody>
        </p:sp>
        <p:grpSp>
          <p:nvGrpSpPr>
            <p:cNvPr id="43" name="Group 43"/>
            <p:cNvGrpSpPr/>
            <p:nvPr/>
          </p:nvGrpSpPr>
          <p:grpSpPr>
            <a:xfrm>
              <a:off x="0" y="0"/>
              <a:ext cx="9975549" cy="3196002"/>
              <a:chOff x="0" y="0"/>
              <a:chExt cx="11883362" cy="5341309"/>
            </a:xfrm>
          </p:grpSpPr>
          <p:sp>
            <p:nvSpPr>
              <p:cNvPr id="44" name="Freeform 44"/>
              <p:cNvSpPr/>
              <p:nvPr/>
            </p:nvSpPr>
            <p:spPr>
              <a:xfrm>
                <a:off x="19050" y="223520"/>
                <a:ext cx="11845261" cy="5110168"/>
              </a:xfrm>
              <a:custGeom>
                <a:avLst/>
                <a:gdLst/>
                <a:ahLst/>
                <a:cxnLst/>
                <a:rect l="l" t="t" r="r" b="b"/>
                <a:pathLst>
                  <a:path w="11845261" h="5110168">
                    <a:moveTo>
                      <a:pt x="0" y="11430"/>
                    </a:moveTo>
                    <a:cubicBezTo>
                      <a:pt x="0" y="11430"/>
                      <a:pt x="2540" y="340360"/>
                      <a:pt x="2540" y="749300"/>
                    </a:cubicBezTo>
                    <a:cubicBezTo>
                      <a:pt x="2540" y="2009917"/>
                      <a:pt x="7620" y="3929069"/>
                      <a:pt x="7620" y="4189419"/>
                    </a:cubicBezTo>
                    <a:cubicBezTo>
                      <a:pt x="7620" y="4383729"/>
                      <a:pt x="16510" y="4782509"/>
                      <a:pt x="21590" y="4974279"/>
                    </a:cubicBezTo>
                    <a:lnTo>
                      <a:pt x="130810" y="5088579"/>
                    </a:lnTo>
                    <a:cubicBezTo>
                      <a:pt x="275590" y="5096199"/>
                      <a:pt x="543560" y="5110168"/>
                      <a:pt x="793750" y="5110168"/>
                    </a:cubicBezTo>
                    <a:lnTo>
                      <a:pt x="11845261" y="5110168"/>
                    </a:lnTo>
                    <a:lnTo>
                      <a:pt x="11845261" y="693420"/>
                    </a:lnTo>
                    <a:cubicBezTo>
                      <a:pt x="11845261" y="318770"/>
                      <a:pt x="11836372" y="41910"/>
                      <a:pt x="11836372" y="41910"/>
                    </a:cubicBezTo>
                    <a:cubicBezTo>
                      <a:pt x="11681432" y="21590"/>
                      <a:pt x="11525222" y="11430"/>
                      <a:pt x="11367742" y="12700"/>
                    </a:cubicBezTo>
                    <a:cubicBezTo>
                      <a:pt x="11094692" y="12700"/>
                      <a:pt x="1179830" y="21590"/>
                      <a:pt x="929640" y="12700"/>
                    </a:cubicBezTo>
                    <a:cubicBezTo>
                      <a:pt x="594360" y="0"/>
                      <a:pt x="0" y="11430"/>
                      <a:pt x="0" y="11430"/>
                    </a:cubicBezTo>
                    <a:close/>
                  </a:path>
                </a:pathLst>
              </a:custGeom>
              <a:solidFill>
                <a:srgbClr val="FFFFFF"/>
              </a:solidFill>
            </p:spPr>
          </p:sp>
          <p:sp>
            <p:nvSpPr>
              <p:cNvPr id="45" name="Freeform 45"/>
              <p:cNvSpPr/>
              <p:nvPr/>
            </p:nvSpPr>
            <p:spPr>
              <a:xfrm>
                <a:off x="12700" y="217170"/>
                <a:ext cx="11857961" cy="5122869"/>
              </a:xfrm>
              <a:custGeom>
                <a:avLst/>
                <a:gdLst/>
                <a:ahLst/>
                <a:cxnLst/>
                <a:rect l="l" t="t" r="r" b="b"/>
                <a:pathLst>
                  <a:path w="11857961" h="5122869">
                    <a:moveTo>
                      <a:pt x="11857961" y="5122869"/>
                    </a:moveTo>
                    <a:lnTo>
                      <a:pt x="800100" y="5122869"/>
                    </a:lnTo>
                    <a:cubicBezTo>
                      <a:pt x="547370" y="5122869"/>
                      <a:pt x="270510" y="5108899"/>
                      <a:pt x="137160" y="5101279"/>
                    </a:cubicBezTo>
                    <a:lnTo>
                      <a:pt x="134620" y="5101279"/>
                    </a:lnTo>
                    <a:lnTo>
                      <a:pt x="21590" y="4983169"/>
                    </a:lnTo>
                    <a:lnTo>
                      <a:pt x="21590" y="4980629"/>
                    </a:lnTo>
                    <a:cubicBezTo>
                      <a:pt x="16510" y="4777429"/>
                      <a:pt x="7620" y="4383729"/>
                      <a:pt x="7620" y="4195769"/>
                    </a:cubicBezTo>
                    <a:cubicBezTo>
                      <a:pt x="7620" y="4080199"/>
                      <a:pt x="6350" y="3903669"/>
                      <a:pt x="5080" y="3438870"/>
                    </a:cubicBezTo>
                    <a:cubicBezTo>
                      <a:pt x="3810" y="2429281"/>
                      <a:pt x="2540" y="1287120"/>
                      <a:pt x="2540" y="755650"/>
                    </a:cubicBezTo>
                    <a:cubicBezTo>
                      <a:pt x="2540" y="351790"/>
                      <a:pt x="0" y="21590"/>
                      <a:pt x="0" y="17780"/>
                    </a:cubicBezTo>
                    <a:lnTo>
                      <a:pt x="0" y="11430"/>
                    </a:lnTo>
                    <a:lnTo>
                      <a:pt x="6350" y="11430"/>
                    </a:lnTo>
                    <a:cubicBezTo>
                      <a:pt x="12700" y="11430"/>
                      <a:pt x="604520" y="0"/>
                      <a:pt x="935990" y="12700"/>
                    </a:cubicBezTo>
                    <a:cubicBezTo>
                      <a:pt x="1121410" y="19050"/>
                      <a:pt x="10519382" y="16510"/>
                      <a:pt x="11004522" y="13970"/>
                    </a:cubicBezTo>
                    <a:cubicBezTo>
                      <a:pt x="11169622" y="12700"/>
                      <a:pt x="11304242" y="12700"/>
                      <a:pt x="11374092" y="12700"/>
                    </a:cubicBezTo>
                    <a:cubicBezTo>
                      <a:pt x="11527761" y="11430"/>
                      <a:pt x="11686511" y="21590"/>
                      <a:pt x="11843992" y="41910"/>
                    </a:cubicBezTo>
                    <a:lnTo>
                      <a:pt x="11849072" y="43180"/>
                    </a:lnTo>
                    <a:lnTo>
                      <a:pt x="11849072" y="48260"/>
                    </a:lnTo>
                    <a:cubicBezTo>
                      <a:pt x="11849072" y="50800"/>
                      <a:pt x="11857961" y="328930"/>
                      <a:pt x="11857961" y="699770"/>
                    </a:cubicBezTo>
                    <a:lnTo>
                      <a:pt x="11857961" y="5122869"/>
                    </a:lnTo>
                    <a:close/>
                    <a:moveTo>
                      <a:pt x="139700" y="5088579"/>
                    </a:moveTo>
                    <a:cubicBezTo>
                      <a:pt x="273050" y="5096199"/>
                      <a:pt x="548640" y="5110169"/>
                      <a:pt x="800100" y="5110169"/>
                    </a:cubicBezTo>
                    <a:lnTo>
                      <a:pt x="11845261" y="5110169"/>
                    </a:lnTo>
                    <a:lnTo>
                      <a:pt x="11845261" y="699770"/>
                    </a:lnTo>
                    <a:cubicBezTo>
                      <a:pt x="11845261" y="358140"/>
                      <a:pt x="11837642" y="93980"/>
                      <a:pt x="11836372" y="53340"/>
                    </a:cubicBezTo>
                    <a:cubicBezTo>
                      <a:pt x="11681432" y="33020"/>
                      <a:pt x="11525222" y="24130"/>
                      <a:pt x="11374092" y="25400"/>
                    </a:cubicBezTo>
                    <a:cubicBezTo>
                      <a:pt x="11304242" y="25400"/>
                      <a:pt x="11169622" y="27940"/>
                      <a:pt x="11004522" y="26670"/>
                    </a:cubicBezTo>
                    <a:cubicBezTo>
                      <a:pt x="10495252" y="22860"/>
                      <a:pt x="1304290" y="22860"/>
                      <a:pt x="935990" y="25400"/>
                    </a:cubicBezTo>
                    <a:cubicBezTo>
                      <a:pt x="622300" y="27940"/>
                      <a:pt x="77470" y="22860"/>
                      <a:pt x="12700" y="24130"/>
                    </a:cubicBezTo>
                    <a:cubicBezTo>
                      <a:pt x="12700" y="71120"/>
                      <a:pt x="15240" y="382270"/>
                      <a:pt x="15240" y="755650"/>
                    </a:cubicBezTo>
                    <a:cubicBezTo>
                      <a:pt x="15240" y="1287120"/>
                      <a:pt x="16510" y="2429281"/>
                      <a:pt x="17780" y="3438869"/>
                    </a:cubicBezTo>
                    <a:cubicBezTo>
                      <a:pt x="19050" y="3903669"/>
                      <a:pt x="20320" y="4080199"/>
                      <a:pt x="20320" y="4195769"/>
                    </a:cubicBezTo>
                    <a:cubicBezTo>
                      <a:pt x="20320" y="4382459"/>
                      <a:pt x="29210" y="4773619"/>
                      <a:pt x="34290" y="4978088"/>
                    </a:cubicBezTo>
                    <a:lnTo>
                      <a:pt x="139700" y="5088579"/>
                    </a:lnTo>
                    <a:close/>
                    <a:lnTo>
                      <a:pt x="133350" y="4962849"/>
                    </a:lnTo>
                    <a:lnTo>
                      <a:pt x="34290" y="4976819"/>
                    </a:lnTo>
                    <a:lnTo>
                      <a:pt x="139700" y="5088579"/>
                    </a:lnTo>
                    <a:close/>
                  </a:path>
                </a:pathLst>
              </a:custGeom>
              <a:solidFill>
                <a:srgbClr val="000000"/>
              </a:solidFill>
            </p:spPr>
          </p:sp>
          <p:sp>
            <p:nvSpPr>
              <p:cNvPr id="46" name="Freeform 46"/>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47" name="TextBox 47"/>
            <p:cNvSpPr txBox="1"/>
            <p:nvPr/>
          </p:nvSpPr>
          <p:spPr>
            <a:xfrm>
              <a:off x="1943015" y="533000"/>
              <a:ext cx="6429497" cy="2066290"/>
            </a:xfrm>
            <a:prstGeom prst="rect">
              <a:avLst/>
            </a:prstGeom>
          </p:spPr>
          <p:txBody>
            <a:bodyPr lIns="0" tIns="0" rIns="0" bIns="0" rtlCol="0" anchor="t">
              <a:spAutoFit/>
            </a:bodyPr>
            <a:lstStyle/>
            <a:p>
              <a:pPr algn="ctr">
                <a:lnSpc>
                  <a:spcPts val="2700"/>
                </a:lnSpc>
              </a:pPr>
              <a:r>
                <a:rPr lang="en-US" sz="1800" spc="18" dirty="0" err="1">
                  <a:solidFill>
                    <a:srgbClr val="000000"/>
                  </a:solidFill>
                  <a:latin typeface="Public Sans Bold"/>
                </a:rPr>
                <a:t>Tính</a:t>
              </a:r>
              <a:r>
                <a:rPr lang="en-US" sz="1800" spc="18" dirty="0">
                  <a:solidFill>
                    <a:srgbClr val="000000"/>
                  </a:solidFill>
                  <a:latin typeface="Public Sans Bold"/>
                </a:rPr>
                <a:t> </a:t>
              </a:r>
              <a:r>
                <a:rPr lang="en-US" sz="1800" spc="18" dirty="0" err="1">
                  <a:solidFill>
                    <a:srgbClr val="000000"/>
                  </a:solidFill>
                  <a:latin typeface="Public Sans Bold"/>
                </a:rPr>
                <a:t>khoảng</a:t>
              </a:r>
              <a:r>
                <a:rPr lang="en-US" sz="1800" spc="18" dirty="0">
                  <a:solidFill>
                    <a:srgbClr val="000000"/>
                  </a:solidFill>
                  <a:latin typeface="Public Sans Bold"/>
                </a:rPr>
                <a:t> </a:t>
              </a:r>
              <a:r>
                <a:rPr lang="en-US" sz="1800" spc="18" dirty="0" err="1">
                  <a:solidFill>
                    <a:srgbClr val="000000"/>
                  </a:solidFill>
                  <a:latin typeface="Public Sans Bold"/>
                </a:rPr>
                <a:t>cách</a:t>
              </a:r>
              <a:r>
                <a:rPr lang="en-US" sz="1800" spc="18" dirty="0">
                  <a:solidFill>
                    <a:srgbClr val="000000"/>
                  </a:solidFill>
                  <a:latin typeface="Public Sans Bold"/>
                </a:rPr>
                <a:t> </a:t>
              </a:r>
              <a:r>
                <a:rPr lang="en-US" sz="1800" spc="18" dirty="0" err="1">
                  <a:solidFill>
                    <a:srgbClr val="000000"/>
                  </a:solidFill>
                  <a:latin typeface="Public Sans Bold"/>
                </a:rPr>
                <a:t>từ</a:t>
              </a:r>
              <a:r>
                <a:rPr lang="en-US" sz="1800" spc="18" dirty="0">
                  <a:solidFill>
                    <a:srgbClr val="000000"/>
                  </a:solidFill>
                  <a:latin typeface="Public Sans Bold"/>
                </a:rPr>
                <a:t> </a:t>
              </a:r>
              <a:r>
                <a:rPr lang="en-US" sz="1800" spc="18" dirty="0" err="1">
                  <a:solidFill>
                    <a:srgbClr val="000000"/>
                  </a:solidFill>
                  <a:latin typeface="Public Sans Bold"/>
                </a:rPr>
                <a:t>điểm</a:t>
              </a:r>
              <a:r>
                <a:rPr lang="en-US" sz="1800" spc="18" dirty="0">
                  <a:solidFill>
                    <a:srgbClr val="000000"/>
                  </a:solidFill>
                  <a:latin typeface="Public Sans Bold"/>
                </a:rPr>
                <a:t> </a:t>
              </a:r>
              <a:r>
                <a:rPr lang="en-US" sz="1800" spc="18" dirty="0" err="1">
                  <a:solidFill>
                    <a:srgbClr val="000000"/>
                  </a:solidFill>
                  <a:latin typeface="Public Sans Bold"/>
                </a:rPr>
                <a:t>dữ</a:t>
              </a:r>
              <a:r>
                <a:rPr lang="en-US" sz="1800" spc="18" dirty="0">
                  <a:solidFill>
                    <a:srgbClr val="000000"/>
                  </a:solidFill>
                  <a:latin typeface="Public Sans Bold"/>
                </a:rPr>
                <a:t> </a:t>
              </a:r>
              <a:r>
                <a:rPr lang="en-US" sz="1800" spc="18" dirty="0" err="1">
                  <a:solidFill>
                    <a:srgbClr val="000000"/>
                  </a:solidFill>
                  <a:latin typeface="Public Sans Bold"/>
                </a:rPr>
                <a:t>liệu</a:t>
              </a:r>
              <a:r>
                <a:rPr lang="en-US" sz="1800" spc="18" dirty="0">
                  <a:solidFill>
                    <a:srgbClr val="000000"/>
                  </a:solidFill>
                  <a:latin typeface="Public Sans Bold"/>
                </a:rPr>
                <a:t> </a:t>
              </a:r>
              <a:r>
                <a:rPr lang="en-US" sz="1800" spc="18" dirty="0" err="1">
                  <a:solidFill>
                    <a:srgbClr val="000000"/>
                  </a:solidFill>
                  <a:latin typeface="Public Sans Bold"/>
                </a:rPr>
                <a:t>mẫu</a:t>
              </a:r>
              <a:r>
                <a:rPr lang="en-US" sz="1800" spc="18" dirty="0">
                  <a:solidFill>
                    <a:srgbClr val="000000"/>
                  </a:solidFill>
                  <a:latin typeface="Public Sans Bold"/>
                </a:rPr>
                <a:t> </a:t>
              </a:r>
              <a:r>
                <a:rPr lang="en-US" sz="1800" spc="18" dirty="0" err="1">
                  <a:solidFill>
                    <a:srgbClr val="000000"/>
                  </a:solidFill>
                  <a:latin typeface="Public Sans Bold"/>
                </a:rPr>
                <a:t>tới</a:t>
              </a:r>
              <a:r>
                <a:rPr lang="en-US" sz="1800" spc="18" dirty="0">
                  <a:solidFill>
                    <a:srgbClr val="000000"/>
                  </a:solidFill>
                  <a:latin typeface="Public Sans Bold"/>
                </a:rPr>
                <a:t> </a:t>
              </a:r>
              <a:r>
                <a:rPr lang="en-US" sz="1800" spc="18" dirty="0" err="1">
                  <a:solidFill>
                    <a:srgbClr val="000000"/>
                  </a:solidFill>
                  <a:latin typeface="Public Sans Bold"/>
                </a:rPr>
                <a:t>các</a:t>
              </a:r>
              <a:r>
                <a:rPr lang="en-US" sz="1800" spc="18" dirty="0">
                  <a:solidFill>
                    <a:srgbClr val="000000"/>
                  </a:solidFill>
                  <a:latin typeface="Public Sans Bold"/>
                </a:rPr>
                <a:t> </a:t>
              </a:r>
              <a:r>
                <a:rPr lang="en-US" sz="1800" spc="18" dirty="0" err="1">
                  <a:solidFill>
                    <a:srgbClr val="000000"/>
                  </a:solidFill>
                  <a:latin typeface="Public Sans Bold"/>
                </a:rPr>
                <a:t>điểm</a:t>
              </a:r>
              <a:r>
                <a:rPr lang="en-US" sz="1800" spc="18" dirty="0">
                  <a:solidFill>
                    <a:srgbClr val="000000"/>
                  </a:solidFill>
                  <a:latin typeface="Public Sans Bold"/>
                </a:rPr>
                <a:t> </a:t>
              </a:r>
              <a:r>
                <a:rPr lang="en-US" sz="1800" spc="18" dirty="0" err="1">
                  <a:solidFill>
                    <a:srgbClr val="000000"/>
                  </a:solidFill>
                  <a:latin typeface="Public Sans Bold"/>
                </a:rPr>
                <a:t>dữ</a:t>
              </a:r>
              <a:r>
                <a:rPr lang="en-US" sz="1800" spc="18" dirty="0">
                  <a:solidFill>
                    <a:srgbClr val="000000"/>
                  </a:solidFill>
                  <a:latin typeface="Public Sans Bold"/>
                </a:rPr>
                <a:t> </a:t>
              </a:r>
              <a:r>
                <a:rPr lang="en-US" sz="1800" spc="18" dirty="0" err="1">
                  <a:solidFill>
                    <a:srgbClr val="000000"/>
                  </a:solidFill>
                  <a:latin typeface="Public Sans Bold"/>
                </a:rPr>
                <a:t>liệu</a:t>
              </a:r>
              <a:r>
                <a:rPr lang="en-US" sz="1800" spc="18" dirty="0">
                  <a:solidFill>
                    <a:srgbClr val="000000"/>
                  </a:solidFill>
                  <a:latin typeface="Public Sans Bold"/>
                </a:rPr>
                <a:t> </a:t>
              </a:r>
              <a:r>
                <a:rPr lang="en-US" sz="1800" spc="18" dirty="0" err="1">
                  <a:solidFill>
                    <a:srgbClr val="000000"/>
                  </a:solidFill>
                  <a:latin typeface="Public Sans Bold"/>
                </a:rPr>
                <a:t>huấn</a:t>
              </a:r>
              <a:r>
                <a:rPr lang="en-US" sz="1800" spc="18" dirty="0">
                  <a:solidFill>
                    <a:srgbClr val="000000"/>
                  </a:solidFill>
                  <a:latin typeface="Public Sans Bold"/>
                </a:rPr>
                <a:t> </a:t>
              </a:r>
              <a:r>
                <a:rPr lang="en-US" sz="1800" spc="18" dirty="0" err="1">
                  <a:solidFill>
                    <a:srgbClr val="000000"/>
                  </a:solidFill>
                  <a:latin typeface="Public Sans Bold"/>
                </a:rPr>
                <a:t>luyện</a:t>
              </a:r>
              <a:endParaRPr lang="en-US" sz="1800" spc="18" dirty="0">
                <a:solidFill>
                  <a:srgbClr val="000000"/>
                </a:solidFill>
                <a:latin typeface="Public Sans Bold"/>
              </a:endParaRPr>
            </a:p>
            <a:p>
              <a:pPr algn="l">
                <a:lnSpc>
                  <a:spcPts val="2399"/>
                </a:lnSpc>
              </a:pPr>
              <a:r>
                <a:rPr lang="en-US" sz="1599" spc="15" dirty="0" err="1">
                  <a:solidFill>
                    <a:srgbClr val="000000"/>
                  </a:solidFill>
                  <a:latin typeface="Public Sans"/>
                </a:rPr>
                <a:t>Khoảng</a:t>
              </a:r>
              <a:r>
                <a:rPr lang="en-US" sz="1599" spc="15" dirty="0">
                  <a:solidFill>
                    <a:srgbClr val="000000"/>
                  </a:solidFill>
                  <a:latin typeface="Public Sans"/>
                </a:rPr>
                <a:t> </a:t>
              </a:r>
              <a:r>
                <a:rPr lang="en-US" sz="1599" spc="15" dirty="0" err="1">
                  <a:solidFill>
                    <a:srgbClr val="000000"/>
                  </a:solidFill>
                  <a:latin typeface="Public Sans"/>
                </a:rPr>
                <a:t>cách</a:t>
              </a:r>
              <a:r>
                <a:rPr lang="en-US" sz="1599" spc="15" dirty="0">
                  <a:solidFill>
                    <a:srgbClr val="000000"/>
                  </a:solidFill>
                  <a:latin typeface="Public Sans"/>
                </a:rPr>
                <a:t> Euclid </a:t>
              </a:r>
              <a:r>
                <a:rPr lang="en-US" sz="1599" spc="15" dirty="0" err="1">
                  <a:solidFill>
                    <a:srgbClr val="000000"/>
                  </a:solidFill>
                  <a:latin typeface="Public Sans"/>
                </a:rPr>
                <a:t>tổng</a:t>
              </a:r>
              <a:r>
                <a:rPr lang="en-US" sz="1599" spc="15" dirty="0">
                  <a:solidFill>
                    <a:srgbClr val="000000"/>
                  </a:solidFill>
                  <a:latin typeface="Public Sans"/>
                </a:rPr>
                <a:t> </a:t>
              </a:r>
              <a:r>
                <a:rPr lang="en-US" sz="1599" spc="15" dirty="0" err="1">
                  <a:solidFill>
                    <a:srgbClr val="000000"/>
                  </a:solidFill>
                  <a:latin typeface="Public Sans"/>
                </a:rPr>
                <a:t>quát</a:t>
              </a:r>
              <a:r>
                <a:rPr lang="en-US" sz="1599" spc="15" dirty="0">
                  <a:solidFill>
                    <a:srgbClr val="000000"/>
                  </a:solidFill>
                  <a:latin typeface="Public Sans"/>
                </a:rPr>
                <a:t> </a:t>
              </a:r>
              <a:r>
                <a:rPr lang="en-US" sz="1599" spc="15" dirty="0" err="1">
                  <a:solidFill>
                    <a:srgbClr val="000000"/>
                  </a:solidFill>
                  <a:latin typeface="Public Sans"/>
                </a:rPr>
                <a:t>giữa</a:t>
              </a:r>
              <a:r>
                <a:rPr lang="en-US" sz="1599" spc="15" dirty="0">
                  <a:solidFill>
                    <a:srgbClr val="000000"/>
                  </a:solidFill>
                  <a:latin typeface="Public Sans"/>
                </a:rPr>
                <a:t> </a:t>
              </a:r>
              <a:r>
                <a:rPr lang="en-US" sz="1599" spc="15" dirty="0" err="1">
                  <a:solidFill>
                    <a:srgbClr val="000000"/>
                  </a:solidFill>
                  <a:latin typeface="Public Sans"/>
                </a:rPr>
                <a:t>hai</a:t>
              </a:r>
              <a:r>
                <a:rPr lang="en-US" sz="1599" spc="15" dirty="0">
                  <a:solidFill>
                    <a:srgbClr val="000000"/>
                  </a:solidFill>
                  <a:latin typeface="Public Sans"/>
                </a:rPr>
                <a:t> </a:t>
              </a:r>
              <a:r>
                <a:rPr lang="en-US" sz="1599" spc="15" dirty="0" err="1">
                  <a:solidFill>
                    <a:srgbClr val="000000"/>
                  </a:solidFill>
                  <a:latin typeface="Public Sans"/>
                </a:rPr>
                <a:t>điểm</a:t>
              </a:r>
              <a:r>
                <a:rPr lang="en-US" sz="1599" spc="15" dirty="0">
                  <a:solidFill>
                    <a:srgbClr val="000000"/>
                  </a:solidFill>
                  <a:latin typeface="Public Sans"/>
                </a:rPr>
                <a:t> </a:t>
              </a:r>
            </a:p>
            <a:p>
              <a:pPr marL="0" lvl="0" indent="0" algn="l">
                <a:lnSpc>
                  <a:spcPts val="2399"/>
                </a:lnSpc>
              </a:pPr>
              <a:r>
                <a:rPr lang="en-US" sz="1599" spc="15" dirty="0">
                  <a:solidFill>
                    <a:srgbClr val="000000"/>
                  </a:solidFill>
                  <a:latin typeface="Public Sans"/>
                </a:rPr>
                <a:t>p = (p1, p2, . . . , </a:t>
              </a:r>
              <a:r>
                <a:rPr lang="en-US" sz="1599" spc="15" dirty="0" err="1">
                  <a:solidFill>
                    <a:srgbClr val="000000"/>
                  </a:solidFill>
                  <a:latin typeface="Public Sans"/>
                </a:rPr>
                <a:t>pn</a:t>
              </a:r>
              <a:r>
                <a:rPr lang="en-US" sz="1599" spc="15" dirty="0">
                  <a:solidFill>
                    <a:srgbClr val="000000"/>
                  </a:solidFill>
                  <a:latin typeface="Public Sans"/>
                </a:rPr>
                <a:t>) </a:t>
              </a:r>
              <a:r>
                <a:rPr lang="en-US" sz="1599" spc="15" dirty="0" err="1">
                  <a:solidFill>
                    <a:srgbClr val="000000"/>
                  </a:solidFill>
                  <a:latin typeface="Public Sans"/>
                </a:rPr>
                <a:t>và</a:t>
              </a:r>
              <a:r>
                <a:rPr lang="en-US" sz="1599" spc="15" dirty="0">
                  <a:solidFill>
                    <a:srgbClr val="000000"/>
                  </a:solidFill>
                  <a:latin typeface="Public Sans"/>
                </a:rPr>
                <a:t> q = (q1, q2, . . . , </a:t>
              </a:r>
              <a:r>
                <a:rPr lang="en-US" sz="1599" spc="15" dirty="0" err="1">
                  <a:solidFill>
                    <a:srgbClr val="000000"/>
                  </a:solidFill>
                  <a:latin typeface="Public Sans"/>
                </a:rPr>
                <a:t>qn</a:t>
              </a:r>
              <a:r>
                <a:rPr lang="en-US" sz="1599" spc="15" dirty="0">
                  <a:solidFill>
                    <a:srgbClr val="000000"/>
                  </a:solidFill>
                  <a:latin typeface="Public Sans"/>
                </a:rPr>
                <a:t>) </a:t>
              </a:r>
              <a:r>
                <a:rPr lang="en-US" sz="1599" spc="15" dirty="0" err="1">
                  <a:solidFill>
                    <a:srgbClr val="000000"/>
                  </a:solidFill>
                  <a:latin typeface="Public Sans"/>
                </a:rPr>
                <a:t>trong</a:t>
              </a:r>
              <a:r>
                <a:rPr lang="en-US" sz="1599" spc="15" dirty="0">
                  <a:solidFill>
                    <a:srgbClr val="000000"/>
                  </a:solidFill>
                  <a:latin typeface="Public Sans"/>
                </a:rPr>
                <a:t> </a:t>
              </a:r>
              <a:r>
                <a:rPr lang="en-US" sz="1599" spc="15" dirty="0" err="1">
                  <a:solidFill>
                    <a:srgbClr val="000000"/>
                  </a:solidFill>
                  <a:latin typeface="Public Sans"/>
                </a:rPr>
                <a:t>không</a:t>
              </a:r>
              <a:r>
                <a:rPr lang="en-US" sz="1599" spc="15" dirty="0">
                  <a:solidFill>
                    <a:srgbClr val="000000"/>
                  </a:solidFill>
                  <a:latin typeface="Public Sans"/>
                </a:rPr>
                <a:t> </a:t>
              </a:r>
              <a:r>
                <a:rPr lang="en-US" sz="1599" spc="15" dirty="0" err="1">
                  <a:solidFill>
                    <a:srgbClr val="000000"/>
                  </a:solidFill>
                  <a:latin typeface="Public Sans"/>
                </a:rPr>
                <a:t>gian</a:t>
              </a:r>
              <a:r>
                <a:rPr lang="en-US" sz="1599" spc="15" dirty="0">
                  <a:solidFill>
                    <a:srgbClr val="000000"/>
                  </a:solidFill>
                  <a:latin typeface="Public Sans"/>
                </a:rPr>
                <a:t> n </a:t>
              </a:r>
              <a:r>
                <a:rPr lang="en-US" sz="1599" spc="15" dirty="0" err="1">
                  <a:solidFill>
                    <a:srgbClr val="000000"/>
                  </a:solidFill>
                  <a:latin typeface="Public Sans"/>
                </a:rPr>
                <a:t>chiều</a:t>
              </a:r>
              <a:r>
                <a:rPr lang="en-US" sz="1599" spc="15" dirty="0">
                  <a:solidFill>
                    <a:srgbClr val="000000"/>
                  </a:solidFill>
                  <a:latin typeface="Public Sans"/>
                </a:rPr>
                <a:t> </a:t>
              </a:r>
              <a:r>
                <a:rPr lang="en-US" sz="1599" spc="15" dirty="0" err="1">
                  <a:solidFill>
                    <a:srgbClr val="000000"/>
                  </a:solidFill>
                  <a:latin typeface="Public Sans"/>
                </a:rPr>
                <a:t>được</a:t>
              </a:r>
              <a:r>
                <a:rPr lang="en-US" sz="1599" spc="15" dirty="0">
                  <a:solidFill>
                    <a:srgbClr val="000000"/>
                  </a:solidFill>
                  <a:latin typeface="Public Sans"/>
                </a:rPr>
                <a:t> </a:t>
              </a:r>
              <a:r>
                <a:rPr lang="en-US" sz="1599" spc="15" dirty="0" err="1">
                  <a:solidFill>
                    <a:srgbClr val="000000"/>
                  </a:solidFill>
                  <a:latin typeface="Public Sans"/>
                </a:rPr>
                <a:t>tính</a:t>
              </a:r>
              <a:r>
                <a:rPr lang="en-US" sz="1599" spc="15" dirty="0">
                  <a:solidFill>
                    <a:srgbClr val="000000"/>
                  </a:solidFill>
                  <a:latin typeface="Public Sans"/>
                </a:rPr>
                <a:t> </a:t>
              </a:r>
              <a:r>
                <a:rPr lang="en-US" sz="1599" spc="15" dirty="0" err="1">
                  <a:solidFill>
                    <a:srgbClr val="000000"/>
                  </a:solidFill>
                  <a:latin typeface="Public Sans"/>
                </a:rPr>
                <a:t>bằng</a:t>
              </a:r>
              <a:r>
                <a:rPr lang="en-US" sz="1599" spc="15" dirty="0">
                  <a:solidFill>
                    <a:srgbClr val="000000"/>
                  </a:solidFill>
                  <a:latin typeface="Public Sans"/>
                </a:rPr>
                <a:t> </a:t>
              </a:r>
              <a:r>
                <a:rPr lang="en-US" sz="1599" spc="15" dirty="0" err="1">
                  <a:solidFill>
                    <a:srgbClr val="000000"/>
                  </a:solidFill>
                  <a:latin typeface="Public Sans"/>
                </a:rPr>
                <a:t>công</a:t>
              </a:r>
              <a:r>
                <a:rPr lang="en-US" sz="1599" spc="15" dirty="0">
                  <a:solidFill>
                    <a:srgbClr val="000000"/>
                  </a:solidFill>
                  <a:latin typeface="Public Sans"/>
                </a:rPr>
                <a:t> </a:t>
              </a:r>
              <a:r>
                <a:rPr lang="en-US" sz="1599" spc="15" dirty="0" err="1">
                  <a:solidFill>
                    <a:srgbClr val="000000"/>
                  </a:solidFill>
                  <a:latin typeface="Public Sans"/>
                </a:rPr>
                <a:t>thức</a:t>
              </a:r>
              <a:r>
                <a:rPr lang="en-US" sz="1599" spc="15" dirty="0">
                  <a:solidFill>
                    <a:srgbClr val="000000"/>
                  </a:solidFill>
                  <a:latin typeface="Public Sans"/>
                </a:rPr>
                <a:t>:</a:t>
              </a:r>
            </a:p>
          </p:txBody>
        </p:sp>
      </p:grpSp>
      <p:sp>
        <p:nvSpPr>
          <p:cNvPr id="48" name="Freeform 48"/>
          <p:cNvSpPr/>
          <p:nvPr/>
        </p:nvSpPr>
        <p:spPr>
          <a:xfrm>
            <a:off x="6900683" y="3165141"/>
            <a:ext cx="2962920" cy="1289561"/>
          </a:xfrm>
          <a:custGeom>
            <a:avLst/>
            <a:gdLst/>
            <a:ahLst/>
            <a:cxnLst/>
            <a:rect l="l" t="t" r="r" b="b"/>
            <a:pathLst>
              <a:path w="2962920" h="1289561">
                <a:moveTo>
                  <a:pt x="0" y="0"/>
                </a:moveTo>
                <a:lnTo>
                  <a:pt x="2962921" y="0"/>
                </a:lnTo>
                <a:lnTo>
                  <a:pt x="2962921" y="1289561"/>
                </a:lnTo>
                <a:lnTo>
                  <a:pt x="0" y="1289561"/>
                </a:lnTo>
                <a:lnTo>
                  <a:pt x="0" y="0"/>
                </a:lnTo>
                <a:close/>
              </a:path>
            </a:pathLst>
          </a:custGeom>
          <a:blipFill>
            <a:blip r:embed="rId2"/>
            <a:stretch>
              <a:fillRect/>
            </a:stretch>
          </a:blipFill>
        </p:spPr>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16230600" cy="6456785"/>
            <a:chOff x="0" y="0"/>
            <a:chExt cx="100607340" cy="40023166"/>
          </a:xfrm>
        </p:grpSpPr>
        <p:sp>
          <p:nvSpPr>
            <p:cNvPr id="3" name="Freeform 3"/>
            <p:cNvSpPr/>
            <p:nvPr/>
          </p:nvSpPr>
          <p:spPr>
            <a:xfrm>
              <a:off x="0" y="0"/>
              <a:ext cx="100607341" cy="40023166"/>
            </a:xfrm>
            <a:custGeom>
              <a:avLst/>
              <a:gdLst/>
              <a:ahLst/>
              <a:cxnLst/>
              <a:rect l="l" t="t" r="r" b="b"/>
              <a:pathLst>
                <a:path w="100607341" h="40023166">
                  <a:moveTo>
                    <a:pt x="0" y="0"/>
                  </a:moveTo>
                  <a:lnTo>
                    <a:pt x="0" y="40023166"/>
                  </a:lnTo>
                  <a:lnTo>
                    <a:pt x="100607341" y="40023166"/>
                  </a:lnTo>
                  <a:lnTo>
                    <a:pt x="100607341" y="0"/>
                  </a:lnTo>
                  <a:lnTo>
                    <a:pt x="0" y="0"/>
                  </a:lnTo>
                  <a:close/>
                  <a:moveTo>
                    <a:pt x="100546377" y="39962206"/>
                  </a:moveTo>
                  <a:lnTo>
                    <a:pt x="59690" y="39962206"/>
                  </a:lnTo>
                  <a:lnTo>
                    <a:pt x="59690" y="59690"/>
                  </a:lnTo>
                  <a:lnTo>
                    <a:pt x="100546377" y="59690"/>
                  </a:lnTo>
                  <a:lnTo>
                    <a:pt x="100546377" y="39962206"/>
                  </a:lnTo>
                  <a:close/>
                </a:path>
              </a:pathLst>
            </a:custGeom>
            <a:solidFill>
              <a:srgbClr val="000000"/>
            </a:solidFill>
          </p:spPr>
        </p:sp>
      </p:grpSp>
      <p:sp>
        <p:nvSpPr>
          <p:cNvPr id="4" name="Freeform 4"/>
          <p:cNvSpPr/>
          <p:nvPr/>
        </p:nvSpPr>
        <p:spPr>
          <a:xfrm>
            <a:off x="2772763" y="1534965"/>
            <a:ext cx="5592491" cy="4194368"/>
          </a:xfrm>
          <a:custGeom>
            <a:avLst/>
            <a:gdLst/>
            <a:ahLst/>
            <a:cxnLst/>
            <a:rect l="l" t="t" r="r" b="b"/>
            <a:pathLst>
              <a:path w="5592491" h="4194368">
                <a:moveTo>
                  <a:pt x="0" y="0"/>
                </a:moveTo>
                <a:lnTo>
                  <a:pt x="5592492" y="0"/>
                </a:lnTo>
                <a:lnTo>
                  <a:pt x="5592492" y="4194368"/>
                </a:lnTo>
                <a:lnTo>
                  <a:pt x="0" y="4194368"/>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nvGrpSpPr>
          <p:cNvPr id="5" name="Group 5"/>
          <p:cNvGrpSpPr/>
          <p:nvPr/>
        </p:nvGrpSpPr>
        <p:grpSpPr>
          <a:xfrm>
            <a:off x="1410287" y="4650104"/>
            <a:ext cx="1634183" cy="5161405"/>
            <a:chOff x="0" y="0"/>
            <a:chExt cx="2178911" cy="6881874"/>
          </a:xfrm>
        </p:grpSpPr>
        <p:sp>
          <p:nvSpPr>
            <p:cNvPr id="6" name="Freeform 6"/>
            <p:cNvSpPr/>
            <p:nvPr/>
          </p:nvSpPr>
          <p:spPr>
            <a:xfrm>
              <a:off x="618120" y="0"/>
              <a:ext cx="950729" cy="1657391"/>
            </a:xfrm>
            <a:custGeom>
              <a:avLst/>
              <a:gdLst/>
              <a:ahLst/>
              <a:cxnLst/>
              <a:rect l="l" t="t" r="r" b="b"/>
              <a:pathLst>
                <a:path w="950729" h="1657391">
                  <a:moveTo>
                    <a:pt x="0" y="0"/>
                  </a:moveTo>
                  <a:lnTo>
                    <a:pt x="950729" y="0"/>
                  </a:lnTo>
                  <a:lnTo>
                    <a:pt x="950729" y="1657391"/>
                  </a:lnTo>
                  <a:lnTo>
                    <a:pt x="0" y="1657391"/>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a:off x="575804" y="2532133"/>
              <a:ext cx="1413464" cy="4349741"/>
            </a:xfrm>
            <a:custGeom>
              <a:avLst/>
              <a:gdLst/>
              <a:ahLst/>
              <a:cxnLst/>
              <a:rect l="l" t="t" r="r" b="b"/>
              <a:pathLst>
                <a:path w="1413464" h="4349741">
                  <a:moveTo>
                    <a:pt x="0" y="0"/>
                  </a:moveTo>
                  <a:lnTo>
                    <a:pt x="1413464" y="0"/>
                  </a:lnTo>
                  <a:lnTo>
                    <a:pt x="1413464" y="4349741"/>
                  </a:lnTo>
                  <a:lnTo>
                    <a:pt x="0" y="4349741"/>
                  </a:lnTo>
                  <a:lnTo>
                    <a:pt x="0" y="0"/>
                  </a:lnTo>
                  <a:close/>
                </a:path>
              </a:pathLst>
            </a:custGeom>
            <a:blipFill>
              <a:blip r:embed="rId6">
                <a:extLst>
                  <a:ext uri="{96DAC541-7B7A-43D3-8B79-37D633B846F1}">
                    <asvg:svgBlip xmlns:asvg="http://schemas.microsoft.com/office/drawing/2016/SVG/main" xmlns="" r:embed="rId7"/>
                  </a:ext>
                </a:extLst>
              </a:blip>
              <a:stretch>
                <a:fillRect l="-997" t="-974" r="-3045" b="-637"/>
              </a:stretch>
            </a:blipFill>
          </p:spPr>
        </p:sp>
        <p:sp>
          <p:nvSpPr>
            <p:cNvPr id="8" name="Freeform 8"/>
            <p:cNvSpPr/>
            <p:nvPr/>
          </p:nvSpPr>
          <p:spPr>
            <a:xfrm>
              <a:off x="0" y="1135775"/>
              <a:ext cx="2178911" cy="2283513"/>
            </a:xfrm>
            <a:custGeom>
              <a:avLst/>
              <a:gdLst/>
              <a:ahLst/>
              <a:cxnLst/>
              <a:rect l="l" t="t" r="r" b="b"/>
              <a:pathLst>
                <a:path w="2178911" h="2283513">
                  <a:moveTo>
                    <a:pt x="0" y="0"/>
                  </a:moveTo>
                  <a:lnTo>
                    <a:pt x="2178911" y="0"/>
                  </a:lnTo>
                  <a:lnTo>
                    <a:pt x="2178911" y="2283513"/>
                  </a:lnTo>
                  <a:lnTo>
                    <a:pt x="0" y="2283513"/>
                  </a:lnTo>
                  <a:lnTo>
                    <a:pt x="0" y="0"/>
                  </a:lnTo>
                  <a:close/>
                </a:path>
              </a:pathLst>
            </a:custGeom>
            <a:blipFill>
              <a:blip r:embed="rId8">
                <a:extLst>
                  <a:ext uri="{96DAC541-7B7A-43D3-8B79-37D633B846F1}">
                    <asvg:svgBlip xmlns:asvg="http://schemas.microsoft.com/office/drawing/2016/SVG/main" xmlns="" r:embed="rId9"/>
                  </a:ext>
                </a:extLst>
              </a:blip>
              <a:stretch>
                <a:fillRect r="-369" b="-452"/>
              </a:stretch>
            </a:blipFill>
          </p:spPr>
        </p:sp>
      </p:grpSp>
      <p:sp>
        <p:nvSpPr>
          <p:cNvPr id="9" name="TextBox 9"/>
          <p:cNvSpPr txBox="1"/>
          <p:nvPr/>
        </p:nvSpPr>
        <p:spPr>
          <a:xfrm>
            <a:off x="3554211" y="2396454"/>
            <a:ext cx="4029596" cy="2509489"/>
          </a:xfrm>
          <a:prstGeom prst="rect">
            <a:avLst/>
          </a:prstGeom>
        </p:spPr>
        <p:txBody>
          <a:bodyPr lIns="0" tIns="0" rIns="0" bIns="0" rtlCol="0" anchor="t">
            <a:spAutoFit/>
          </a:bodyPr>
          <a:lstStyle/>
          <a:p>
            <a:pPr marL="0" lvl="0" indent="0" algn="ctr">
              <a:lnSpc>
                <a:spcPts val="4950"/>
              </a:lnSpc>
            </a:pPr>
            <a:r>
              <a:rPr lang="en-US" sz="4500">
                <a:solidFill>
                  <a:srgbClr val="000000"/>
                </a:solidFill>
                <a:latin typeface="Public Sans Bold"/>
              </a:rPr>
              <a:t>Làm sao để lựa chọn số lượng (k) phù hợp</a:t>
            </a:r>
          </a:p>
        </p:txBody>
      </p:sp>
      <p:sp>
        <p:nvSpPr>
          <p:cNvPr id="10" name="TextBox 10"/>
          <p:cNvSpPr txBox="1"/>
          <p:nvPr/>
        </p:nvSpPr>
        <p:spPr>
          <a:xfrm>
            <a:off x="8879605" y="1954065"/>
            <a:ext cx="7356439" cy="4751049"/>
          </a:xfrm>
          <a:prstGeom prst="rect">
            <a:avLst/>
          </a:prstGeom>
        </p:spPr>
        <p:txBody>
          <a:bodyPr lIns="0" tIns="0" rIns="0" bIns="0" rtlCol="0" anchor="t">
            <a:spAutoFit/>
          </a:bodyPr>
          <a:lstStyle/>
          <a:p>
            <a:pPr algn="l">
              <a:lnSpc>
                <a:spcPts val="3781"/>
              </a:lnSpc>
            </a:pPr>
            <a:r>
              <a:rPr lang="en-US" sz="2700" spc="27">
                <a:solidFill>
                  <a:srgbClr val="000000"/>
                </a:solidFill>
                <a:latin typeface="Public Sans"/>
              </a:rPr>
              <a:t>Việc chọn giá trị tối ưu của k trong kNN là bài toán quan trọng nhất.</a:t>
            </a:r>
          </a:p>
          <a:p>
            <a:pPr marL="583106" lvl="1" indent="-291553" algn="l">
              <a:lnSpc>
                <a:spcPts val="3781"/>
              </a:lnSpc>
              <a:buFont typeface="Arial"/>
              <a:buChar char="•"/>
            </a:pPr>
            <a:r>
              <a:rPr lang="en-US" sz="2700" spc="27">
                <a:solidFill>
                  <a:srgbClr val="000000"/>
                </a:solidFill>
                <a:latin typeface="Public Sans"/>
              </a:rPr>
              <a:t>k thường được lựa chọn là số lẻ để tổng số phiếu bầu sẽ luôn là số lẻ, do đó sẽ luôn có một lớp chiếm đa số phiếu bầu.</a:t>
            </a:r>
          </a:p>
          <a:p>
            <a:pPr marL="583106" lvl="1" indent="-291553" algn="l">
              <a:lnSpc>
                <a:spcPts val="3781"/>
              </a:lnSpc>
              <a:buFont typeface="Arial"/>
              <a:buChar char="•"/>
            </a:pPr>
            <a:r>
              <a:rPr lang="en-US" sz="2700" spc="27">
                <a:solidFill>
                  <a:srgbClr val="000000"/>
                </a:solidFill>
                <a:latin typeface="Public Sans"/>
              </a:rPr>
              <a:t>Kỹ thuật xác thực chéo (cross-validation) với từng giá trị k.</a:t>
            </a:r>
          </a:p>
          <a:p>
            <a:pPr marL="583106" lvl="1" indent="-291553" algn="l">
              <a:lnSpc>
                <a:spcPts val="3781"/>
              </a:lnSpc>
              <a:buFont typeface="Arial"/>
              <a:buChar char="•"/>
            </a:pPr>
            <a:r>
              <a:rPr lang="en-US" sz="2700" spc="27">
                <a:solidFill>
                  <a:srgbClr val="000000"/>
                </a:solidFill>
                <a:latin typeface="Public Sans"/>
              </a:rPr>
              <a:t>Chạy qua từng giá trị có thể có của k và kiểm tra kết quả.</a:t>
            </a:r>
          </a:p>
          <a:p>
            <a:pPr marL="0" lvl="0" indent="0" algn="l">
              <a:lnSpc>
                <a:spcPts val="3781"/>
              </a:lnSpc>
            </a:pPr>
            <a:endParaRPr lang="en-US" sz="2700" spc="27">
              <a:solidFill>
                <a:srgbClr val="000000"/>
              </a:solidFill>
              <a:latin typeface="Public San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08301" y="2778476"/>
            <a:ext cx="7471397" cy="4730048"/>
            <a:chOff x="0" y="0"/>
            <a:chExt cx="5166576" cy="3270894"/>
          </a:xfrm>
        </p:grpSpPr>
        <p:sp>
          <p:nvSpPr>
            <p:cNvPr id="3" name="Freeform 3"/>
            <p:cNvSpPr/>
            <p:nvPr/>
          </p:nvSpPr>
          <p:spPr>
            <a:xfrm>
              <a:off x="6350" y="1802774"/>
              <a:ext cx="4874476" cy="1461770"/>
            </a:xfrm>
            <a:custGeom>
              <a:avLst/>
              <a:gdLst/>
              <a:ahLst/>
              <a:cxnLst/>
              <a:rect l="l" t="t" r="r" b="b"/>
              <a:pathLst>
                <a:path w="4874476" h="1461770">
                  <a:moveTo>
                    <a:pt x="0" y="0"/>
                  </a:moveTo>
                  <a:lnTo>
                    <a:pt x="0" y="1461770"/>
                  </a:lnTo>
                  <a:lnTo>
                    <a:pt x="4874476" y="1461770"/>
                  </a:lnTo>
                  <a:lnTo>
                    <a:pt x="0" y="0"/>
                  </a:lnTo>
                  <a:close/>
                </a:path>
              </a:pathLst>
            </a:custGeom>
            <a:solidFill>
              <a:srgbClr val="000000"/>
            </a:solidFill>
          </p:spPr>
        </p:sp>
        <p:sp>
          <p:nvSpPr>
            <p:cNvPr id="4" name="Freeform 4"/>
            <p:cNvSpPr/>
            <p:nvPr/>
          </p:nvSpPr>
          <p:spPr>
            <a:xfrm>
              <a:off x="0" y="-29210"/>
              <a:ext cx="5172925" cy="3301374"/>
            </a:xfrm>
            <a:custGeom>
              <a:avLst/>
              <a:gdLst/>
              <a:ahLst/>
              <a:cxnLst/>
              <a:rect l="l" t="t" r="r" b="b"/>
              <a:pathLst>
                <a:path w="5172925" h="3301374">
                  <a:moveTo>
                    <a:pt x="1270" y="45720"/>
                  </a:moveTo>
                  <a:lnTo>
                    <a:pt x="1270" y="938530"/>
                  </a:lnTo>
                  <a:cubicBezTo>
                    <a:pt x="1270" y="1371337"/>
                    <a:pt x="0" y="1849764"/>
                    <a:pt x="1270" y="2113924"/>
                  </a:cubicBezTo>
                  <a:cubicBezTo>
                    <a:pt x="5080" y="2882274"/>
                    <a:pt x="99060" y="3188344"/>
                    <a:pt x="99060" y="3188344"/>
                  </a:cubicBezTo>
                  <a:cubicBezTo>
                    <a:pt x="99060" y="3188344"/>
                    <a:pt x="579120" y="3288674"/>
                    <a:pt x="1004570" y="3295024"/>
                  </a:cubicBezTo>
                  <a:cubicBezTo>
                    <a:pt x="1385570" y="3301374"/>
                    <a:pt x="2247900" y="3300104"/>
                    <a:pt x="4343615" y="3300104"/>
                  </a:cubicBezTo>
                  <a:cubicBezTo>
                    <a:pt x="4762715" y="3300104"/>
                    <a:pt x="5164036" y="3300104"/>
                    <a:pt x="5164036" y="3300104"/>
                  </a:cubicBezTo>
                  <a:cubicBezTo>
                    <a:pt x="5164036" y="3300104"/>
                    <a:pt x="5161495" y="2647324"/>
                    <a:pt x="5164036" y="2230764"/>
                  </a:cubicBezTo>
                  <a:cubicBezTo>
                    <a:pt x="5172925" y="1720224"/>
                    <a:pt x="5169115" y="1336898"/>
                    <a:pt x="5169115" y="986790"/>
                  </a:cubicBezTo>
                  <a:cubicBezTo>
                    <a:pt x="5164036" y="438150"/>
                    <a:pt x="5164036" y="59690"/>
                    <a:pt x="5164036" y="59690"/>
                  </a:cubicBezTo>
                  <a:cubicBezTo>
                    <a:pt x="5164036" y="59690"/>
                    <a:pt x="4525226" y="34290"/>
                    <a:pt x="2390140" y="41910"/>
                  </a:cubicBezTo>
                  <a:cubicBezTo>
                    <a:pt x="2033270" y="48260"/>
                    <a:pt x="1306830" y="34290"/>
                    <a:pt x="918210" y="49530"/>
                  </a:cubicBezTo>
                  <a:cubicBezTo>
                    <a:pt x="494030" y="66040"/>
                    <a:pt x="247650" y="0"/>
                    <a:pt x="1270" y="45720"/>
                  </a:cubicBezTo>
                  <a:close/>
                </a:path>
              </a:pathLst>
            </a:custGeom>
            <a:solidFill>
              <a:srgbClr val="FFE500"/>
            </a:solidFill>
          </p:spPr>
        </p:sp>
      </p:grpSp>
      <p:sp>
        <p:nvSpPr>
          <p:cNvPr id="5" name="TextBox 5"/>
          <p:cNvSpPr txBox="1"/>
          <p:nvPr/>
        </p:nvSpPr>
        <p:spPr>
          <a:xfrm>
            <a:off x="6068367" y="3907703"/>
            <a:ext cx="6151266" cy="2308225"/>
          </a:xfrm>
          <a:prstGeom prst="rect">
            <a:avLst/>
          </a:prstGeom>
        </p:spPr>
        <p:txBody>
          <a:bodyPr lIns="0" tIns="0" rIns="0" bIns="0" rtlCol="0" anchor="t">
            <a:spAutoFit/>
          </a:bodyPr>
          <a:lstStyle/>
          <a:p>
            <a:pPr algn="ctr">
              <a:lnSpc>
                <a:spcPts val="6049"/>
              </a:lnSpc>
            </a:pPr>
            <a:r>
              <a:rPr lang="en-US" sz="5499">
                <a:solidFill>
                  <a:srgbClr val="000000"/>
                </a:solidFill>
                <a:latin typeface="Public Sans Bold"/>
              </a:rPr>
              <a:t>KẾT QUẢ </a:t>
            </a:r>
          </a:p>
          <a:p>
            <a:pPr algn="ctr">
              <a:lnSpc>
                <a:spcPts val="6049"/>
              </a:lnSpc>
            </a:pPr>
            <a:r>
              <a:rPr lang="en-US" sz="5499">
                <a:solidFill>
                  <a:srgbClr val="000000"/>
                </a:solidFill>
                <a:latin typeface="Public Sans Bold"/>
              </a:rPr>
              <a:t>VÀ </a:t>
            </a:r>
          </a:p>
          <a:p>
            <a:pPr marL="0" lvl="0" indent="0" algn="ctr">
              <a:lnSpc>
                <a:spcPts val="6049"/>
              </a:lnSpc>
            </a:pPr>
            <a:r>
              <a:rPr lang="en-US" sz="5499">
                <a:solidFill>
                  <a:srgbClr val="000000"/>
                </a:solidFill>
                <a:latin typeface="Public Sans Bold"/>
              </a:rPr>
              <a:t>ĐÁNH GIÁ</a:t>
            </a:r>
          </a:p>
        </p:txBody>
      </p:sp>
      <p:grpSp>
        <p:nvGrpSpPr>
          <p:cNvPr id="6" name="Group 6"/>
          <p:cNvGrpSpPr/>
          <p:nvPr/>
        </p:nvGrpSpPr>
        <p:grpSpPr>
          <a:xfrm>
            <a:off x="1691328" y="1381659"/>
            <a:ext cx="2235383" cy="1873892"/>
            <a:chOff x="0" y="0"/>
            <a:chExt cx="2980510" cy="2498523"/>
          </a:xfrm>
        </p:grpSpPr>
        <p:grpSp>
          <p:nvGrpSpPr>
            <p:cNvPr id="7" name="Group 7"/>
            <p:cNvGrpSpPr/>
            <p:nvPr/>
          </p:nvGrpSpPr>
          <p:grpSpPr>
            <a:xfrm rot="592083">
              <a:off x="157880" y="213011"/>
              <a:ext cx="2664750" cy="2072501"/>
              <a:chOff x="0" y="0"/>
              <a:chExt cx="3933331" cy="3059136"/>
            </a:xfrm>
          </p:grpSpPr>
          <p:sp>
            <p:nvSpPr>
              <p:cNvPr id="8" name="Freeform 8"/>
              <p:cNvSpPr/>
              <p:nvPr/>
            </p:nvSpPr>
            <p:spPr>
              <a:xfrm>
                <a:off x="19050" y="223520"/>
                <a:ext cx="3895231" cy="2827996"/>
              </a:xfrm>
              <a:custGeom>
                <a:avLst/>
                <a:gdLst/>
                <a:ahLst/>
                <a:cxnLst/>
                <a:rect l="l" t="t" r="r" b="b"/>
                <a:pathLst>
                  <a:path w="3895231" h="2827996">
                    <a:moveTo>
                      <a:pt x="0" y="11430"/>
                    </a:moveTo>
                    <a:cubicBezTo>
                      <a:pt x="0" y="11430"/>
                      <a:pt x="2540" y="340360"/>
                      <a:pt x="2540" y="749300"/>
                    </a:cubicBezTo>
                    <a:cubicBezTo>
                      <a:pt x="2540" y="1118437"/>
                      <a:pt x="7620" y="1646896"/>
                      <a:pt x="7620" y="1907246"/>
                    </a:cubicBezTo>
                    <a:cubicBezTo>
                      <a:pt x="7620" y="2101556"/>
                      <a:pt x="16510" y="2500336"/>
                      <a:pt x="21590" y="2692106"/>
                    </a:cubicBezTo>
                    <a:lnTo>
                      <a:pt x="130810" y="2806406"/>
                    </a:lnTo>
                    <a:cubicBezTo>
                      <a:pt x="275590" y="2814026"/>
                      <a:pt x="543560" y="2827996"/>
                      <a:pt x="793750" y="2827996"/>
                    </a:cubicBezTo>
                    <a:lnTo>
                      <a:pt x="3895231" y="2827996"/>
                    </a:lnTo>
                    <a:lnTo>
                      <a:pt x="3895231" y="693420"/>
                    </a:lnTo>
                    <a:cubicBezTo>
                      <a:pt x="3895231" y="318770"/>
                      <a:pt x="3886341" y="41910"/>
                      <a:pt x="3886341" y="41910"/>
                    </a:cubicBezTo>
                    <a:cubicBezTo>
                      <a:pt x="3731401" y="21590"/>
                      <a:pt x="3575191" y="11430"/>
                      <a:pt x="3417711" y="12700"/>
                    </a:cubicBezTo>
                    <a:cubicBezTo>
                      <a:pt x="3144661" y="12700"/>
                      <a:pt x="1179830" y="21590"/>
                      <a:pt x="929640" y="12700"/>
                    </a:cubicBezTo>
                    <a:cubicBezTo>
                      <a:pt x="594360" y="0"/>
                      <a:pt x="0" y="11430"/>
                      <a:pt x="0" y="11430"/>
                    </a:cubicBezTo>
                    <a:close/>
                  </a:path>
                </a:pathLst>
              </a:custGeom>
              <a:solidFill>
                <a:srgbClr val="FFFFFF"/>
              </a:solidFill>
            </p:spPr>
          </p:sp>
          <p:sp>
            <p:nvSpPr>
              <p:cNvPr id="9" name="Freeform 9"/>
              <p:cNvSpPr/>
              <p:nvPr/>
            </p:nvSpPr>
            <p:spPr>
              <a:xfrm>
                <a:off x="12700" y="217170"/>
                <a:ext cx="3907931" cy="2840696"/>
              </a:xfrm>
              <a:custGeom>
                <a:avLst/>
                <a:gdLst/>
                <a:ahLst/>
                <a:cxnLst/>
                <a:rect l="l" t="t" r="r" b="b"/>
                <a:pathLst>
                  <a:path w="3907931" h="2840696">
                    <a:moveTo>
                      <a:pt x="3907931" y="2840696"/>
                    </a:moveTo>
                    <a:lnTo>
                      <a:pt x="800100" y="2840696"/>
                    </a:lnTo>
                    <a:cubicBezTo>
                      <a:pt x="547370" y="2840696"/>
                      <a:pt x="270510" y="2826726"/>
                      <a:pt x="137160" y="2819106"/>
                    </a:cubicBezTo>
                    <a:lnTo>
                      <a:pt x="134620" y="2819106"/>
                    </a:lnTo>
                    <a:lnTo>
                      <a:pt x="21590" y="2700996"/>
                    </a:lnTo>
                    <a:lnTo>
                      <a:pt x="21590" y="2698456"/>
                    </a:lnTo>
                    <a:cubicBezTo>
                      <a:pt x="16510" y="2495256"/>
                      <a:pt x="7620" y="2101556"/>
                      <a:pt x="7620" y="1913596"/>
                    </a:cubicBezTo>
                    <a:cubicBezTo>
                      <a:pt x="7620" y="1798026"/>
                      <a:pt x="6350" y="1621496"/>
                      <a:pt x="5080" y="1429193"/>
                    </a:cubicBezTo>
                    <a:cubicBezTo>
                      <a:pt x="3810" y="1213163"/>
                      <a:pt x="2540" y="968766"/>
                      <a:pt x="2540" y="755650"/>
                    </a:cubicBezTo>
                    <a:cubicBezTo>
                      <a:pt x="2540" y="351790"/>
                      <a:pt x="0" y="21590"/>
                      <a:pt x="0" y="17780"/>
                    </a:cubicBezTo>
                    <a:lnTo>
                      <a:pt x="0" y="11430"/>
                    </a:lnTo>
                    <a:lnTo>
                      <a:pt x="6350" y="11430"/>
                    </a:lnTo>
                    <a:cubicBezTo>
                      <a:pt x="12700" y="11430"/>
                      <a:pt x="604520" y="0"/>
                      <a:pt x="935990" y="12700"/>
                    </a:cubicBezTo>
                    <a:cubicBezTo>
                      <a:pt x="1121410" y="19050"/>
                      <a:pt x="2569351" y="16510"/>
                      <a:pt x="3054491" y="13970"/>
                    </a:cubicBezTo>
                    <a:cubicBezTo>
                      <a:pt x="3219591" y="12700"/>
                      <a:pt x="3354211" y="12700"/>
                      <a:pt x="3424061" y="12700"/>
                    </a:cubicBezTo>
                    <a:cubicBezTo>
                      <a:pt x="3577731" y="11430"/>
                      <a:pt x="3736481" y="21590"/>
                      <a:pt x="3893961" y="41910"/>
                    </a:cubicBezTo>
                    <a:lnTo>
                      <a:pt x="3899041" y="43180"/>
                    </a:lnTo>
                    <a:lnTo>
                      <a:pt x="3899041" y="48260"/>
                    </a:lnTo>
                    <a:cubicBezTo>
                      <a:pt x="3899041" y="50800"/>
                      <a:pt x="3907931" y="328930"/>
                      <a:pt x="3907931" y="699770"/>
                    </a:cubicBezTo>
                    <a:lnTo>
                      <a:pt x="3907931" y="2840696"/>
                    </a:lnTo>
                    <a:close/>
                    <a:moveTo>
                      <a:pt x="139700" y="2806406"/>
                    </a:moveTo>
                    <a:cubicBezTo>
                      <a:pt x="273050" y="2814026"/>
                      <a:pt x="548640" y="2827996"/>
                      <a:pt x="800100" y="2827996"/>
                    </a:cubicBezTo>
                    <a:lnTo>
                      <a:pt x="3895231" y="2827996"/>
                    </a:lnTo>
                    <a:lnTo>
                      <a:pt x="3895231" y="699770"/>
                    </a:lnTo>
                    <a:cubicBezTo>
                      <a:pt x="3895231" y="358140"/>
                      <a:pt x="3887611" y="93980"/>
                      <a:pt x="3886341" y="53340"/>
                    </a:cubicBezTo>
                    <a:cubicBezTo>
                      <a:pt x="3731401" y="33020"/>
                      <a:pt x="3575191" y="24130"/>
                      <a:pt x="3424061" y="25400"/>
                    </a:cubicBezTo>
                    <a:cubicBezTo>
                      <a:pt x="3354211" y="25400"/>
                      <a:pt x="3219591" y="27940"/>
                      <a:pt x="3054491" y="26670"/>
                    </a:cubicBezTo>
                    <a:cubicBezTo>
                      <a:pt x="2545221" y="22860"/>
                      <a:pt x="1304290" y="22860"/>
                      <a:pt x="935990" y="25400"/>
                    </a:cubicBezTo>
                    <a:cubicBezTo>
                      <a:pt x="622300" y="27940"/>
                      <a:pt x="77470" y="22860"/>
                      <a:pt x="12700" y="24130"/>
                    </a:cubicBezTo>
                    <a:cubicBezTo>
                      <a:pt x="12700" y="71120"/>
                      <a:pt x="15240" y="382270"/>
                      <a:pt x="15240" y="755650"/>
                    </a:cubicBezTo>
                    <a:cubicBezTo>
                      <a:pt x="15240" y="968766"/>
                      <a:pt x="16510" y="1213163"/>
                      <a:pt x="17780" y="1429192"/>
                    </a:cubicBezTo>
                    <a:cubicBezTo>
                      <a:pt x="19050" y="1621496"/>
                      <a:pt x="20320" y="1798026"/>
                      <a:pt x="20320" y="1913596"/>
                    </a:cubicBezTo>
                    <a:cubicBezTo>
                      <a:pt x="20320" y="2100286"/>
                      <a:pt x="29210" y="2491446"/>
                      <a:pt x="34290" y="2695916"/>
                    </a:cubicBezTo>
                    <a:lnTo>
                      <a:pt x="139700" y="2806406"/>
                    </a:lnTo>
                    <a:close/>
                    <a:lnTo>
                      <a:pt x="133350" y="2680676"/>
                    </a:lnTo>
                    <a:lnTo>
                      <a:pt x="34290" y="2694646"/>
                    </a:lnTo>
                    <a:lnTo>
                      <a:pt x="139700" y="2806406"/>
                    </a:lnTo>
                    <a:close/>
                  </a:path>
                </a:pathLst>
              </a:custGeom>
              <a:solidFill>
                <a:srgbClr val="000000"/>
              </a:solidFill>
            </p:spPr>
          </p:sp>
          <p:sp>
            <p:nvSpPr>
              <p:cNvPr id="10" name="Freeform 10"/>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1" name="TextBox 11"/>
            <p:cNvSpPr txBox="1"/>
            <p:nvPr/>
          </p:nvSpPr>
          <p:spPr>
            <a:xfrm rot="592083">
              <a:off x="723125" y="1002354"/>
              <a:ext cx="1540221" cy="456184"/>
            </a:xfrm>
            <a:prstGeom prst="rect">
              <a:avLst/>
            </a:prstGeom>
          </p:spPr>
          <p:txBody>
            <a:bodyPr lIns="0" tIns="0" rIns="0" bIns="0" rtlCol="0" anchor="t">
              <a:spAutoFit/>
            </a:bodyPr>
            <a:lstStyle/>
            <a:p>
              <a:pPr algn="ctr">
                <a:lnSpc>
                  <a:spcPts val="2751"/>
                </a:lnSpc>
              </a:pPr>
              <a:r>
                <a:rPr lang="en-US" sz="2100">
                  <a:solidFill>
                    <a:srgbClr val="000000"/>
                  </a:solidFill>
                  <a:latin typeface="Public Sans"/>
                </a:rPr>
                <a:t>K-means</a:t>
              </a:r>
            </a:p>
          </p:txBody>
        </p:sp>
      </p:grpSp>
      <p:grpSp>
        <p:nvGrpSpPr>
          <p:cNvPr id="12" name="Group 12"/>
          <p:cNvGrpSpPr/>
          <p:nvPr/>
        </p:nvGrpSpPr>
        <p:grpSpPr>
          <a:xfrm>
            <a:off x="1599343" y="4756884"/>
            <a:ext cx="2327367" cy="2941043"/>
            <a:chOff x="0" y="0"/>
            <a:chExt cx="3103156" cy="3921391"/>
          </a:xfrm>
        </p:grpSpPr>
        <p:grpSp>
          <p:nvGrpSpPr>
            <p:cNvPr id="13" name="Group 13"/>
            <p:cNvGrpSpPr/>
            <p:nvPr/>
          </p:nvGrpSpPr>
          <p:grpSpPr>
            <a:xfrm rot="-605848">
              <a:off x="290246" y="193773"/>
              <a:ext cx="2522665" cy="3533845"/>
              <a:chOff x="0" y="0"/>
              <a:chExt cx="3629042" cy="5083700"/>
            </a:xfrm>
          </p:grpSpPr>
          <p:sp>
            <p:nvSpPr>
              <p:cNvPr id="14" name="Freeform 14"/>
              <p:cNvSpPr/>
              <p:nvPr/>
            </p:nvSpPr>
            <p:spPr>
              <a:xfrm>
                <a:off x="19050" y="223520"/>
                <a:ext cx="3590942" cy="4852560"/>
              </a:xfrm>
              <a:custGeom>
                <a:avLst/>
                <a:gdLst/>
                <a:ahLst/>
                <a:cxnLst/>
                <a:rect l="l" t="t" r="r" b="b"/>
                <a:pathLst>
                  <a:path w="3590942" h="4852560">
                    <a:moveTo>
                      <a:pt x="0" y="11430"/>
                    </a:moveTo>
                    <a:cubicBezTo>
                      <a:pt x="0" y="11430"/>
                      <a:pt x="2540" y="340360"/>
                      <a:pt x="2540" y="749300"/>
                    </a:cubicBezTo>
                    <a:cubicBezTo>
                      <a:pt x="2540" y="1909288"/>
                      <a:pt x="7620" y="3671460"/>
                      <a:pt x="7620" y="3931810"/>
                    </a:cubicBezTo>
                    <a:cubicBezTo>
                      <a:pt x="7620" y="4126120"/>
                      <a:pt x="16510" y="4524900"/>
                      <a:pt x="21590" y="4716670"/>
                    </a:cubicBezTo>
                    <a:lnTo>
                      <a:pt x="130810" y="4830970"/>
                    </a:lnTo>
                    <a:cubicBezTo>
                      <a:pt x="275590" y="4838590"/>
                      <a:pt x="543560" y="4852560"/>
                      <a:pt x="793750" y="4852560"/>
                    </a:cubicBezTo>
                    <a:lnTo>
                      <a:pt x="3590942" y="4852560"/>
                    </a:lnTo>
                    <a:lnTo>
                      <a:pt x="3590942" y="693420"/>
                    </a:lnTo>
                    <a:cubicBezTo>
                      <a:pt x="3590942" y="318770"/>
                      <a:pt x="3582052" y="41910"/>
                      <a:pt x="3582052" y="41910"/>
                    </a:cubicBezTo>
                    <a:cubicBezTo>
                      <a:pt x="3427112" y="21590"/>
                      <a:pt x="3270902" y="11430"/>
                      <a:pt x="3113422" y="12700"/>
                    </a:cubicBezTo>
                    <a:cubicBezTo>
                      <a:pt x="2840372" y="12700"/>
                      <a:pt x="1179830" y="21590"/>
                      <a:pt x="929640" y="12700"/>
                    </a:cubicBezTo>
                    <a:cubicBezTo>
                      <a:pt x="594360" y="0"/>
                      <a:pt x="0" y="11430"/>
                      <a:pt x="0" y="11430"/>
                    </a:cubicBezTo>
                    <a:close/>
                  </a:path>
                </a:pathLst>
              </a:custGeom>
              <a:solidFill>
                <a:srgbClr val="FFFFFF"/>
              </a:solidFill>
            </p:spPr>
          </p:sp>
          <p:sp>
            <p:nvSpPr>
              <p:cNvPr id="15" name="Freeform 15"/>
              <p:cNvSpPr/>
              <p:nvPr/>
            </p:nvSpPr>
            <p:spPr>
              <a:xfrm>
                <a:off x="12700" y="217170"/>
                <a:ext cx="3603642" cy="4865260"/>
              </a:xfrm>
              <a:custGeom>
                <a:avLst/>
                <a:gdLst/>
                <a:ahLst/>
                <a:cxnLst/>
                <a:rect l="l" t="t" r="r" b="b"/>
                <a:pathLst>
                  <a:path w="3603642" h="4865260">
                    <a:moveTo>
                      <a:pt x="3603642" y="4865260"/>
                    </a:moveTo>
                    <a:lnTo>
                      <a:pt x="800100" y="4865260"/>
                    </a:lnTo>
                    <a:cubicBezTo>
                      <a:pt x="547370" y="4865260"/>
                      <a:pt x="270510" y="4851290"/>
                      <a:pt x="137160" y="4843670"/>
                    </a:cubicBezTo>
                    <a:lnTo>
                      <a:pt x="134620" y="4843670"/>
                    </a:lnTo>
                    <a:lnTo>
                      <a:pt x="21590" y="4725560"/>
                    </a:lnTo>
                    <a:lnTo>
                      <a:pt x="21590" y="4723020"/>
                    </a:lnTo>
                    <a:cubicBezTo>
                      <a:pt x="16510" y="4519820"/>
                      <a:pt x="7620" y="4126120"/>
                      <a:pt x="7620" y="3938160"/>
                    </a:cubicBezTo>
                    <a:cubicBezTo>
                      <a:pt x="7620" y="3822590"/>
                      <a:pt x="6350" y="3646060"/>
                      <a:pt x="5080" y="3212020"/>
                    </a:cubicBezTo>
                    <a:cubicBezTo>
                      <a:pt x="3810" y="2292007"/>
                      <a:pt x="2540" y="1251185"/>
                      <a:pt x="2540" y="755650"/>
                    </a:cubicBezTo>
                    <a:cubicBezTo>
                      <a:pt x="2540" y="351790"/>
                      <a:pt x="0" y="21590"/>
                      <a:pt x="0" y="17780"/>
                    </a:cubicBezTo>
                    <a:lnTo>
                      <a:pt x="0" y="11430"/>
                    </a:lnTo>
                    <a:lnTo>
                      <a:pt x="6350" y="11430"/>
                    </a:lnTo>
                    <a:cubicBezTo>
                      <a:pt x="12700" y="11430"/>
                      <a:pt x="604520" y="0"/>
                      <a:pt x="935990" y="12700"/>
                    </a:cubicBezTo>
                    <a:cubicBezTo>
                      <a:pt x="1121410" y="19050"/>
                      <a:pt x="2265062" y="16510"/>
                      <a:pt x="2750202" y="13970"/>
                    </a:cubicBezTo>
                    <a:cubicBezTo>
                      <a:pt x="2915302" y="12700"/>
                      <a:pt x="3049922" y="12700"/>
                      <a:pt x="3119772" y="12700"/>
                    </a:cubicBezTo>
                    <a:cubicBezTo>
                      <a:pt x="3273442" y="11430"/>
                      <a:pt x="3432192" y="21590"/>
                      <a:pt x="3589672" y="41910"/>
                    </a:cubicBezTo>
                    <a:lnTo>
                      <a:pt x="3594752" y="43180"/>
                    </a:lnTo>
                    <a:lnTo>
                      <a:pt x="3594752" y="48260"/>
                    </a:lnTo>
                    <a:cubicBezTo>
                      <a:pt x="3594752" y="50800"/>
                      <a:pt x="3603642" y="328930"/>
                      <a:pt x="3603642" y="699770"/>
                    </a:cubicBezTo>
                    <a:lnTo>
                      <a:pt x="3603642" y="4865260"/>
                    </a:lnTo>
                    <a:close/>
                    <a:moveTo>
                      <a:pt x="139700" y="4830970"/>
                    </a:moveTo>
                    <a:cubicBezTo>
                      <a:pt x="273050" y="4838590"/>
                      <a:pt x="548640" y="4852560"/>
                      <a:pt x="800100" y="4852560"/>
                    </a:cubicBezTo>
                    <a:lnTo>
                      <a:pt x="3590942" y="4852560"/>
                    </a:lnTo>
                    <a:lnTo>
                      <a:pt x="3590942" y="699770"/>
                    </a:lnTo>
                    <a:cubicBezTo>
                      <a:pt x="3590942" y="358140"/>
                      <a:pt x="3583322" y="93980"/>
                      <a:pt x="3582052" y="53340"/>
                    </a:cubicBezTo>
                    <a:cubicBezTo>
                      <a:pt x="3427112" y="33020"/>
                      <a:pt x="3270902" y="24130"/>
                      <a:pt x="3119772" y="25400"/>
                    </a:cubicBezTo>
                    <a:cubicBezTo>
                      <a:pt x="3049922" y="25400"/>
                      <a:pt x="2915302" y="27940"/>
                      <a:pt x="2750202" y="26670"/>
                    </a:cubicBezTo>
                    <a:cubicBezTo>
                      <a:pt x="2240932" y="22860"/>
                      <a:pt x="1304290" y="22860"/>
                      <a:pt x="935990" y="25400"/>
                    </a:cubicBezTo>
                    <a:cubicBezTo>
                      <a:pt x="622300" y="27940"/>
                      <a:pt x="77470" y="22860"/>
                      <a:pt x="12700" y="24130"/>
                    </a:cubicBezTo>
                    <a:cubicBezTo>
                      <a:pt x="12700" y="71120"/>
                      <a:pt x="15240" y="382270"/>
                      <a:pt x="15240" y="755650"/>
                    </a:cubicBezTo>
                    <a:cubicBezTo>
                      <a:pt x="15240" y="1251184"/>
                      <a:pt x="16510" y="2292007"/>
                      <a:pt x="17780" y="3212019"/>
                    </a:cubicBezTo>
                    <a:cubicBezTo>
                      <a:pt x="19050" y="3646060"/>
                      <a:pt x="20320" y="3822590"/>
                      <a:pt x="20320" y="3938160"/>
                    </a:cubicBezTo>
                    <a:cubicBezTo>
                      <a:pt x="20320" y="4124850"/>
                      <a:pt x="29210" y="4516010"/>
                      <a:pt x="34290" y="4720480"/>
                    </a:cubicBezTo>
                    <a:lnTo>
                      <a:pt x="139700" y="4830970"/>
                    </a:lnTo>
                    <a:close/>
                    <a:lnTo>
                      <a:pt x="133350" y="4705240"/>
                    </a:lnTo>
                    <a:lnTo>
                      <a:pt x="34290" y="4719210"/>
                    </a:lnTo>
                    <a:lnTo>
                      <a:pt x="139700" y="4830970"/>
                    </a:lnTo>
                    <a:close/>
                  </a:path>
                </a:pathLst>
              </a:custGeom>
              <a:solidFill>
                <a:srgbClr val="000000"/>
              </a:solidFill>
            </p:spPr>
          </p:sp>
          <p:sp>
            <p:nvSpPr>
              <p:cNvPr id="16" name="Freeform 16"/>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7" name="TextBox 17"/>
            <p:cNvSpPr txBox="1"/>
            <p:nvPr/>
          </p:nvSpPr>
          <p:spPr>
            <a:xfrm rot="-605848">
              <a:off x="804791" y="1239282"/>
              <a:ext cx="1687892" cy="1405305"/>
            </a:xfrm>
            <a:prstGeom prst="rect">
              <a:avLst/>
            </a:prstGeom>
          </p:spPr>
          <p:txBody>
            <a:bodyPr lIns="0" tIns="0" rIns="0" bIns="0" rtlCol="0" anchor="t">
              <a:spAutoFit/>
            </a:bodyPr>
            <a:lstStyle/>
            <a:p>
              <a:pPr algn="ctr">
                <a:lnSpc>
                  <a:spcPts val="2822"/>
                </a:lnSpc>
              </a:pPr>
              <a:r>
                <a:rPr lang="en-US" sz="2154">
                  <a:solidFill>
                    <a:srgbClr val="000000"/>
                  </a:solidFill>
                  <a:latin typeface="Public Sans"/>
                </a:rPr>
                <a:t>Gaussian Mixture Models</a:t>
              </a:r>
            </a:p>
          </p:txBody>
        </p:sp>
      </p:grpSp>
      <p:grpSp>
        <p:nvGrpSpPr>
          <p:cNvPr id="18" name="Group 18"/>
          <p:cNvGrpSpPr/>
          <p:nvPr/>
        </p:nvGrpSpPr>
        <p:grpSpPr>
          <a:xfrm>
            <a:off x="13848516" y="1250535"/>
            <a:ext cx="2912320" cy="3055883"/>
            <a:chOff x="0" y="0"/>
            <a:chExt cx="3883093" cy="4074510"/>
          </a:xfrm>
        </p:grpSpPr>
        <p:grpSp>
          <p:nvGrpSpPr>
            <p:cNvPr id="19" name="Group 19"/>
            <p:cNvGrpSpPr/>
            <p:nvPr/>
          </p:nvGrpSpPr>
          <p:grpSpPr>
            <a:xfrm rot="-782125">
              <a:off x="347333" y="315204"/>
              <a:ext cx="3188428" cy="3444101"/>
              <a:chOff x="0" y="0"/>
              <a:chExt cx="4706311" cy="5083700"/>
            </a:xfrm>
          </p:grpSpPr>
          <p:sp>
            <p:nvSpPr>
              <p:cNvPr id="20" name="Freeform 20"/>
              <p:cNvSpPr/>
              <p:nvPr/>
            </p:nvSpPr>
            <p:spPr>
              <a:xfrm>
                <a:off x="19050" y="223520"/>
                <a:ext cx="4668211" cy="4852560"/>
              </a:xfrm>
              <a:custGeom>
                <a:avLst/>
                <a:gdLst/>
                <a:ahLst/>
                <a:cxnLst/>
                <a:rect l="l" t="t" r="r" b="b"/>
                <a:pathLst>
                  <a:path w="4668211" h="4852560">
                    <a:moveTo>
                      <a:pt x="0" y="11430"/>
                    </a:moveTo>
                    <a:cubicBezTo>
                      <a:pt x="0" y="11430"/>
                      <a:pt x="2540" y="340360"/>
                      <a:pt x="2540" y="749300"/>
                    </a:cubicBezTo>
                    <a:cubicBezTo>
                      <a:pt x="2540" y="1909288"/>
                      <a:pt x="7620" y="3671460"/>
                      <a:pt x="7620" y="3931810"/>
                    </a:cubicBezTo>
                    <a:cubicBezTo>
                      <a:pt x="7620" y="4126120"/>
                      <a:pt x="16510" y="4524900"/>
                      <a:pt x="21590" y="4716670"/>
                    </a:cubicBezTo>
                    <a:lnTo>
                      <a:pt x="130810" y="4830970"/>
                    </a:lnTo>
                    <a:cubicBezTo>
                      <a:pt x="275590" y="4838590"/>
                      <a:pt x="543560" y="4852560"/>
                      <a:pt x="793750" y="4852560"/>
                    </a:cubicBezTo>
                    <a:lnTo>
                      <a:pt x="4668211" y="4852560"/>
                    </a:lnTo>
                    <a:lnTo>
                      <a:pt x="4668211" y="693420"/>
                    </a:lnTo>
                    <a:cubicBezTo>
                      <a:pt x="4668211" y="318770"/>
                      <a:pt x="4659321" y="41910"/>
                      <a:pt x="4659321" y="41910"/>
                    </a:cubicBezTo>
                    <a:cubicBezTo>
                      <a:pt x="4504381" y="21590"/>
                      <a:pt x="4348171" y="11430"/>
                      <a:pt x="4190691" y="12700"/>
                    </a:cubicBezTo>
                    <a:cubicBezTo>
                      <a:pt x="3917641" y="12700"/>
                      <a:pt x="1179830" y="21590"/>
                      <a:pt x="929640" y="12700"/>
                    </a:cubicBezTo>
                    <a:cubicBezTo>
                      <a:pt x="594360" y="0"/>
                      <a:pt x="0" y="11430"/>
                      <a:pt x="0" y="11430"/>
                    </a:cubicBezTo>
                    <a:close/>
                  </a:path>
                </a:pathLst>
              </a:custGeom>
              <a:solidFill>
                <a:srgbClr val="FFFFFF"/>
              </a:solidFill>
            </p:spPr>
          </p:sp>
          <p:sp>
            <p:nvSpPr>
              <p:cNvPr id="21" name="Freeform 21"/>
              <p:cNvSpPr/>
              <p:nvPr/>
            </p:nvSpPr>
            <p:spPr>
              <a:xfrm>
                <a:off x="12700" y="217170"/>
                <a:ext cx="4680911" cy="4865260"/>
              </a:xfrm>
              <a:custGeom>
                <a:avLst/>
                <a:gdLst/>
                <a:ahLst/>
                <a:cxnLst/>
                <a:rect l="l" t="t" r="r" b="b"/>
                <a:pathLst>
                  <a:path w="4680911" h="4865260">
                    <a:moveTo>
                      <a:pt x="4680911" y="4865260"/>
                    </a:moveTo>
                    <a:lnTo>
                      <a:pt x="800100" y="4865260"/>
                    </a:lnTo>
                    <a:cubicBezTo>
                      <a:pt x="547370" y="4865260"/>
                      <a:pt x="270510" y="4851290"/>
                      <a:pt x="137160" y="4843670"/>
                    </a:cubicBezTo>
                    <a:lnTo>
                      <a:pt x="134620" y="4843670"/>
                    </a:lnTo>
                    <a:lnTo>
                      <a:pt x="21590" y="4725560"/>
                    </a:lnTo>
                    <a:lnTo>
                      <a:pt x="21590" y="4723020"/>
                    </a:lnTo>
                    <a:cubicBezTo>
                      <a:pt x="16510" y="4519820"/>
                      <a:pt x="7620" y="4126120"/>
                      <a:pt x="7620" y="3938160"/>
                    </a:cubicBezTo>
                    <a:cubicBezTo>
                      <a:pt x="7620" y="3822590"/>
                      <a:pt x="6350" y="3646060"/>
                      <a:pt x="5080" y="3212020"/>
                    </a:cubicBezTo>
                    <a:cubicBezTo>
                      <a:pt x="3810" y="2292007"/>
                      <a:pt x="2540" y="1251185"/>
                      <a:pt x="2540" y="755650"/>
                    </a:cubicBezTo>
                    <a:cubicBezTo>
                      <a:pt x="2540" y="351790"/>
                      <a:pt x="0" y="21590"/>
                      <a:pt x="0" y="17780"/>
                    </a:cubicBezTo>
                    <a:lnTo>
                      <a:pt x="0" y="11430"/>
                    </a:lnTo>
                    <a:lnTo>
                      <a:pt x="6350" y="11430"/>
                    </a:lnTo>
                    <a:cubicBezTo>
                      <a:pt x="12700" y="11430"/>
                      <a:pt x="604520" y="0"/>
                      <a:pt x="935990" y="12700"/>
                    </a:cubicBezTo>
                    <a:cubicBezTo>
                      <a:pt x="1121410" y="19050"/>
                      <a:pt x="3342330" y="16510"/>
                      <a:pt x="3827471" y="13970"/>
                    </a:cubicBezTo>
                    <a:cubicBezTo>
                      <a:pt x="3992571" y="12700"/>
                      <a:pt x="4127191" y="12700"/>
                      <a:pt x="4197041" y="12700"/>
                    </a:cubicBezTo>
                    <a:cubicBezTo>
                      <a:pt x="4350711" y="11430"/>
                      <a:pt x="4509461" y="21590"/>
                      <a:pt x="4666941" y="41910"/>
                    </a:cubicBezTo>
                    <a:lnTo>
                      <a:pt x="4672021" y="43180"/>
                    </a:lnTo>
                    <a:lnTo>
                      <a:pt x="4672021" y="48260"/>
                    </a:lnTo>
                    <a:cubicBezTo>
                      <a:pt x="4672021" y="50800"/>
                      <a:pt x="4680911" y="328930"/>
                      <a:pt x="4680911" y="699770"/>
                    </a:cubicBezTo>
                    <a:lnTo>
                      <a:pt x="4680911" y="4865260"/>
                    </a:lnTo>
                    <a:close/>
                    <a:moveTo>
                      <a:pt x="139700" y="4830970"/>
                    </a:moveTo>
                    <a:cubicBezTo>
                      <a:pt x="273050" y="4838590"/>
                      <a:pt x="548640" y="4852560"/>
                      <a:pt x="800100" y="4852560"/>
                    </a:cubicBezTo>
                    <a:lnTo>
                      <a:pt x="4668211" y="4852560"/>
                    </a:lnTo>
                    <a:lnTo>
                      <a:pt x="4668211" y="699770"/>
                    </a:lnTo>
                    <a:cubicBezTo>
                      <a:pt x="4668211" y="358140"/>
                      <a:pt x="4660591" y="93980"/>
                      <a:pt x="4659321" y="53340"/>
                    </a:cubicBezTo>
                    <a:cubicBezTo>
                      <a:pt x="4504381" y="33020"/>
                      <a:pt x="4348171" y="24130"/>
                      <a:pt x="4197041" y="25400"/>
                    </a:cubicBezTo>
                    <a:cubicBezTo>
                      <a:pt x="4127191" y="25400"/>
                      <a:pt x="3992571" y="27940"/>
                      <a:pt x="3827471" y="26670"/>
                    </a:cubicBezTo>
                    <a:cubicBezTo>
                      <a:pt x="3318201" y="22860"/>
                      <a:pt x="1304290" y="22860"/>
                      <a:pt x="935990" y="25400"/>
                    </a:cubicBezTo>
                    <a:cubicBezTo>
                      <a:pt x="622300" y="27940"/>
                      <a:pt x="77470" y="22860"/>
                      <a:pt x="12700" y="24130"/>
                    </a:cubicBezTo>
                    <a:cubicBezTo>
                      <a:pt x="12700" y="71120"/>
                      <a:pt x="15240" y="382270"/>
                      <a:pt x="15240" y="755650"/>
                    </a:cubicBezTo>
                    <a:cubicBezTo>
                      <a:pt x="15240" y="1251184"/>
                      <a:pt x="16510" y="2292007"/>
                      <a:pt x="17780" y="3212019"/>
                    </a:cubicBezTo>
                    <a:cubicBezTo>
                      <a:pt x="19050" y="3646060"/>
                      <a:pt x="20320" y="3822590"/>
                      <a:pt x="20320" y="3938160"/>
                    </a:cubicBezTo>
                    <a:cubicBezTo>
                      <a:pt x="20320" y="4124850"/>
                      <a:pt x="29210" y="4516010"/>
                      <a:pt x="34290" y="4720480"/>
                    </a:cubicBezTo>
                    <a:lnTo>
                      <a:pt x="139700" y="4830970"/>
                    </a:lnTo>
                    <a:close/>
                    <a:lnTo>
                      <a:pt x="133350" y="4705240"/>
                    </a:lnTo>
                    <a:lnTo>
                      <a:pt x="34290" y="4719210"/>
                    </a:lnTo>
                    <a:lnTo>
                      <a:pt x="139700" y="4830970"/>
                    </a:lnTo>
                    <a:close/>
                  </a:path>
                </a:pathLst>
              </a:custGeom>
              <a:solidFill>
                <a:srgbClr val="000000"/>
              </a:solidFill>
            </p:spPr>
          </p:sp>
          <p:sp>
            <p:nvSpPr>
              <p:cNvPr id="22" name="Freeform 22"/>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3" name="TextBox 23"/>
            <p:cNvSpPr txBox="1"/>
            <p:nvPr/>
          </p:nvSpPr>
          <p:spPr>
            <a:xfrm rot="-782125">
              <a:off x="1015809" y="1061372"/>
              <a:ext cx="1842905" cy="1827784"/>
            </a:xfrm>
            <a:prstGeom prst="rect">
              <a:avLst/>
            </a:prstGeom>
          </p:spPr>
          <p:txBody>
            <a:bodyPr lIns="0" tIns="0" rIns="0" bIns="0" rtlCol="0" anchor="t">
              <a:spAutoFit/>
            </a:bodyPr>
            <a:lstStyle/>
            <a:p>
              <a:pPr algn="ctr">
                <a:lnSpc>
                  <a:spcPts val="2751"/>
                </a:lnSpc>
              </a:pPr>
              <a:r>
                <a:rPr lang="en-US" sz="2100">
                  <a:solidFill>
                    <a:srgbClr val="000000"/>
                  </a:solidFill>
                  <a:latin typeface="Public Sans"/>
                </a:rPr>
                <a:t>Random  Forest sau khi tinh chỉnh</a:t>
              </a:r>
            </a:p>
          </p:txBody>
        </p:sp>
      </p:grpSp>
      <p:grpSp>
        <p:nvGrpSpPr>
          <p:cNvPr id="24" name="Group 24"/>
          <p:cNvGrpSpPr/>
          <p:nvPr/>
        </p:nvGrpSpPr>
        <p:grpSpPr>
          <a:xfrm rot="428281">
            <a:off x="14839073" y="5288095"/>
            <a:ext cx="2247144" cy="2925976"/>
            <a:chOff x="0" y="0"/>
            <a:chExt cx="4422559" cy="5758555"/>
          </a:xfrm>
        </p:grpSpPr>
        <p:sp>
          <p:nvSpPr>
            <p:cNvPr id="25" name="Freeform 25"/>
            <p:cNvSpPr/>
            <p:nvPr/>
          </p:nvSpPr>
          <p:spPr>
            <a:xfrm>
              <a:off x="19050" y="223520"/>
              <a:ext cx="4384459" cy="5527415"/>
            </a:xfrm>
            <a:custGeom>
              <a:avLst/>
              <a:gdLst/>
              <a:ahLst/>
              <a:cxnLst/>
              <a:rect l="l" t="t" r="r" b="b"/>
              <a:pathLst>
                <a:path w="4384459" h="5527415">
                  <a:moveTo>
                    <a:pt x="0" y="11430"/>
                  </a:moveTo>
                  <a:cubicBezTo>
                    <a:pt x="0" y="11430"/>
                    <a:pt x="2540" y="340360"/>
                    <a:pt x="2540" y="749300"/>
                  </a:cubicBezTo>
                  <a:cubicBezTo>
                    <a:pt x="2540" y="2172904"/>
                    <a:pt x="7620" y="4346315"/>
                    <a:pt x="7620" y="4606665"/>
                  </a:cubicBezTo>
                  <a:cubicBezTo>
                    <a:pt x="7620" y="4800974"/>
                    <a:pt x="16510" y="5199755"/>
                    <a:pt x="21590" y="5391524"/>
                  </a:cubicBezTo>
                  <a:lnTo>
                    <a:pt x="130810" y="5505824"/>
                  </a:lnTo>
                  <a:cubicBezTo>
                    <a:pt x="275590" y="5513445"/>
                    <a:pt x="543560" y="5527415"/>
                    <a:pt x="793750" y="5527415"/>
                  </a:cubicBezTo>
                  <a:lnTo>
                    <a:pt x="4384459" y="5527415"/>
                  </a:lnTo>
                  <a:lnTo>
                    <a:pt x="4384459" y="693420"/>
                  </a:lnTo>
                  <a:cubicBezTo>
                    <a:pt x="4384459" y="318770"/>
                    <a:pt x="4375569" y="41910"/>
                    <a:pt x="4375569" y="41910"/>
                  </a:cubicBezTo>
                  <a:cubicBezTo>
                    <a:pt x="4220629" y="21590"/>
                    <a:pt x="4064419" y="11430"/>
                    <a:pt x="3906939" y="12700"/>
                  </a:cubicBezTo>
                  <a:cubicBezTo>
                    <a:pt x="3633889" y="12700"/>
                    <a:pt x="1179830" y="21590"/>
                    <a:pt x="929640" y="12700"/>
                  </a:cubicBezTo>
                  <a:cubicBezTo>
                    <a:pt x="594360" y="0"/>
                    <a:pt x="0" y="11430"/>
                    <a:pt x="0" y="11430"/>
                  </a:cubicBezTo>
                  <a:close/>
                </a:path>
              </a:pathLst>
            </a:custGeom>
            <a:solidFill>
              <a:srgbClr val="FFFFFF"/>
            </a:solidFill>
          </p:spPr>
        </p:sp>
        <p:sp>
          <p:nvSpPr>
            <p:cNvPr id="26" name="Freeform 26"/>
            <p:cNvSpPr/>
            <p:nvPr/>
          </p:nvSpPr>
          <p:spPr>
            <a:xfrm>
              <a:off x="12700" y="217170"/>
              <a:ext cx="4397159" cy="5540115"/>
            </a:xfrm>
            <a:custGeom>
              <a:avLst/>
              <a:gdLst/>
              <a:ahLst/>
              <a:cxnLst/>
              <a:rect l="l" t="t" r="r" b="b"/>
              <a:pathLst>
                <a:path w="4397159" h="5540115">
                  <a:moveTo>
                    <a:pt x="4397159" y="5540115"/>
                  </a:moveTo>
                  <a:lnTo>
                    <a:pt x="800100" y="5540115"/>
                  </a:lnTo>
                  <a:cubicBezTo>
                    <a:pt x="547370" y="5540115"/>
                    <a:pt x="270510" y="5526145"/>
                    <a:pt x="137160" y="5518525"/>
                  </a:cubicBezTo>
                  <a:lnTo>
                    <a:pt x="134620" y="5518525"/>
                  </a:lnTo>
                  <a:lnTo>
                    <a:pt x="21590" y="5400415"/>
                  </a:lnTo>
                  <a:lnTo>
                    <a:pt x="21590" y="5397875"/>
                  </a:lnTo>
                  <a:cubicBezTo>
                    <a:pt x="16510" y="5194675"/>
                    <a:pt x="7620" y="4800975"/>
                    <a:pt x="7620" y="4613015"/>
                  </a:cubicBezTo>
                  <a:cubicBezTo>
                    <a:pt x="7620" y="4497445"/>
                    <a:pt x="6350" y="4320915"/>
                    <a:pt x="5080" y="3806296"/>
                  </a:cubicBezTo>
                  <a:cubicBezTo>
                    <a:pt x="3810" y="2651622"/>
                    <a:pt x="2540" y="1345324"/>
                    <a:pt x="2540" y="755650"/>
                  </a:cubicBezTo>
                  <a:cubicBezTo>
                    <a:pt x="2540" y="351790"/>
                    <a:pt x="0" y="21590"/>
                    <a:pt x="0" y="17780"/>
                  </a:cubicBezTo>
                  <a:lnTo>
                    <a:pt x="0" y="11430"/>
                  </a:lnTo>
                  <a:lnTo>
                    <a:pt x="6350" y="11430"/>
                  </a:lnTo>
                  <a:cubicBezTo>
                    <a:pt x="12700" y="11430"/>
                    <a:pt x="604520" y="0"/>
                    <a:pt x="935990" y="12700"/>
                  </a:cubicBezTo>
                  <a:cubicBezTo>
                    <a:pt x="1121410" y="19050"/>
                    <a:pt x="3058579" y="16510"/>
                    <a:pt x="3543719" y="13970"/>
                  </a:cubicBezTo>
                  <a:cubicBezTo>
                    <a:pt x="3708819" y="12700"/>
                    <a:pt x="3843439" y="12700"/>
                    <a:pt x="3913289" y="12700"/>
                  </a:cubicBezTo>
                  <a:cubicBezTo>
                    <a:pt x="4066959" y="11430"/>
                    <a:pt x="4225709" y="21590"/>
                    <a:pt x="4383189" y="41910"/>
                  </a:cubicBezTo>
                  <a:lnTo>
                    <a:pt x="4388269" y="43180"/>
                  </a:lnTo>
                  <a:lnTo>
                    <a:pt x="4388269" y="48260"/>
                  </a:lnTo>
                  <a:cubicBezTo>
                    <a:pt x="4388269" y="50800"/>
                    <a:pt x="4397159" y="328930"/>
                    <a:pt x="4397159" y="699770"/>
                  </a:cubicBezTo>
                  <a:lnTo>
                    <a:pt x="4397159" y="5540115"/>
                  </a:lnTo>
                  <a:close/>
                  <a:moveTo>
                    <a:pt x="139700" y="5505825"/>
                  </a:moveTo>
                  <a:cubicBezTo>
                    <a:pt x="273050" y="5513445"/>
                    <a:pt x="548640" y="5527415"/>
                    <a:pt x="800100" y="5527415"/>
                  </a:cubicBezTo>
                  <a:lnTo>
                    <a:pt x="4384459" y="5527415"/>
                  </a:lnTo>
                  <a:lnTo>
                    <a:pt x="4384459" y="699770"/>
                  </a:lnTo>
                  <a:cubicBezTo>
                    <a:pt x="4384459" y="358140"/>
                    <a:pt x="4376839" y="93980"/>
                    <a:pt x="4375569" y="53340"/>
                  </a:cubicBezTo>
                  <a:cubicBezTo>
                    <a:pt x="4220629" y="33020"/>
                    <a:pt x="4064419" y="24130"/>
                    <a:pt x="3913289" y="25400"/>
                  </a:cubicBezTo>
                  <a:cubicBezTo>
                    <a:pt x="3843439" y="25400"/>
                    <a:pt x="3708819" y="27940"/>
                    <a:pt x="3543719" y="26670"/>
                  </a:cubicBezTo>
                  <a:cubicBezTo>
                    <a:pt x="3034449" y="22860"/>
                    <a:pt x="1304290" y="22860"/>
                    <a:pt x="935990" y="25400"/>
                  </a:cubicBezTo>
                  <a:cubicBezTo>
                    <a:pt x="622300" y="27940"/>
                    <a:pt x="77470" y="22860"/>
                    <a:pt x="12700" y="24130"/>
                  </a:cubicBezTo>
                  <a:cubicBezTo>
                    <a:pt x="12700" y="71120"/>
                    <a:pt x="15240" y="382270"/>
                    <a:pt x="15240" y="755650"/>
                  </a:cubicBezTo>
                  <a:cubicBezTo>
                    <a:pt x="15240" y="1345324"/>
                    <a:pt x="16510" y="2651621"/>
                    <a:pt x="17780" y="3806295"/>
                  </a:cubicBezTo>
                  <a:cubicBezTo>
                    <a:pt x="19050" y="4320915"/>
                    <a:pt x="20320" y="4497445"/>
                    <a:pt x="20320" y="4613015"/>
                  </a:cubicBezTo>
                  <a:cubicBezTo>
                    <a:pt x="20320" y="4799705"/>
                    <a:pt x="29210" y="5190865"/>
                    <a:pt x="34290" y="5395335"/>
                  </a:cubicBezTo>
                  <a:lnTo>
                    <a:pt x="139700" y="5505825"/>
                  </a:lnTo>
                  <a:close/>
                  <a:lnTo>
                    <a:pt x="133350" y="5380095"/>
                  </a:lnTo>
                  <a:lnTo>
                    <a:pt x="34290" y="5394065"/>
                  </a:lnTo>
                  <a:lnTo>
                    <a:pt x="139700" y="5505825"/>
                  </a:lnTo>
                  <a:close/>
                </a:path>
              </a:pathLst>
            </a:custGeom>
            <a:solidFill>
              <a:srgbClr val="000000"/>
            </a:solidFill>
          </p:spPr>
        </p:sp>
        <p:sp>
          <p:nvSpPr>
            <p:cNvPr id="27" name="Freeform 27"/>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28" name="TextBox 28"/>
          <p:cNvSpPr txBox="1"/>
          <p:nvPr/>
        </p:nvSpPr>
        <p:spPr>
          <a:xfrm rot="428281">
            <a:off x="15201647" y="6270276"/>
            <a:ext cx="1526641" cy="694563"/>
          </a:xfrm>
          <a:prstGeom prst="rect">
            <a:avLst/>
          </a:prstGeom>
        </p:spPr>
        <p:txBody>
          <a:bodyPr lIns="0" tIns="0" rIns="0" bIns="0" rtlCol="0" anchor="t">
            <a:spAutoFit/>
          </a:bodyPr>
          <a:lstStyle/>
          <a:p>
            <a:pPr algn="ctr">
              <a:lnSpc>
                <a:spcPts val="2751"/>
              </a:lnSpc>
            </a:pPr>
            <a:r>
              <a:rPr lang="en-US" sz="2100">
                <a:solidFill>
                  <a:srgbClr val="000000"/>
                </a:solidFill>
                <a:latin typeface="Public Sans"/>
              </a:rPr>
              <a:t>k-Nearest Neighbors</a:t>
            </a:r>
          </a:p>
        </p:txBody>
      </p:sp>
      <p:grpSp>
        <p:nvGrpSpPr>
          <p:cNvPr id="29" name="Group 29"/>
          <p:cNvGrpSpPr/>
          <p:nvPr/>
        </p:nvGrpSpPr>
        <p:grpSpPr>
          <a:xfrm>
            <a:off x="13173945" y="6028719"/>
            <a:ext cx="938963" cy="198686"/>
            <a:chOff x="0" y="0"/>
            <a:chExt cx="2028619" cy="429260"/>
          </a:xfrm>
        </p:grpSpPr>
        <p:sp>
          <p:nvSpPr>
            <p:cNvPr id="30" name="Freeform 30"/>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grpSp>
        <p:nvGrpSpPr>
          <p:cNvPr id="31" name="Group 31"/>
          <p:cNvGrpSpPr/>
          <p:nvPr/>
        </p:nvGrpSpPr>
        <p:grpSpPr>
          <a:xfrm rot="9491409">
            <a:off x="4158996" y="5662718"/>
            <a:ext cx="938963" cy="198686"/>
            <a:chOff x="0" y="0"/>
            <a:chExt cx="2028619" cy="429260"/>
          </a:xfrm>
        </p:grpSpPr>
        <p:sp>
          <p:nvSpPr>
            <p:cNvPr id="32" name="Freeform 32"/>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grpSp>
        <p:nvGrpSpPr>
          <p:cNvPr id="33" name="Group 33"/>
          <p:cNvGrpSpPr/>
          <p:nvPr/>
        </p:nvGrpSpPr>
        <p:grpSpPr>
          <a:xfrm rot="-1716341">
            <a:off x="13155705" y="2958556"/>
            <a:ext cx="938963" cy="198686"/>
            <a:chOff x="0" y="0"/>
            <a:chExt cx="2028619" cy="429260"/>
          </a:xfrm>
        </p:grpSpPr>
        <p:sp>
          <p:nvSpPr>
            <p:cNvPr id="34" name="Freeform 34"/>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grpSp>
        <p:nvGrpSpPr>
          <p:cNvPr id="35" name="Group 35"/>
          <p:cNvGrpSpPr/>
          <p:nvPr/>
        </p:nvGrpSpPr>
        <p:grpSpPr>
          <a:xfrm rot="-8972392">
            <a:off x="4198025" y="2976345"/>
            <a:ext cx="938963" cy="198686"/>
            <a:chOff x="0" y="0"/>
            <a:chExt cx="2028619" cy="429260"/>
          </a:xfrm>
        </p:grpSpPr>
        <p:sp>
          <p:nvSpPr>
            <p:cNvPr id="36" name="Freeform 36"/>
            <p:cNvSpPr/>
            <p:nvPr/>
          </p:nvSpPr>
          <p:spPr>
            <a:xfrm>
              <a:off x="0" y="-5080"/>
              <a:ext cx="2028619" cy="434340"/>
            </a:xfrm>
            <a:custGeom>
              <a:avLst/>
              <a:gdLst/>
              <a:ahLst/>
              <a:cxnLst/>
              <a:rect l="l" t="t" r="r" b="b"/>
              <a:pathLst>
                <a:path w="2028619" h="434340">
                  <a:moveTo>
                    <a:pt x="2010839" y="187960"/>
                  </a:moveTo>
                  <a:lnTo>
                    <a:pt x="1749219" y="11430"/>
                  </a:lnTo>
                  <a:cubicBezTo>
                    <a:pt x="1731439" y="0"/>
                    <a:pt x="1708579" y="3810"/>
                    <a:pt x="1695879" y="21590"/>
                  </a:cubicBezTo>
                  <a:cubicBezTo>
                    <a:pt x="1684449" y="39370"/>
                    <a:pt x="1688259" y="62230"/>
                    <a:pt x="1706039" y="74930"/>
                  </a:cubicBezTo>
                  <a:lnTo>
                    <a:pt x="1864789" y="181610"/>
                  </a:lnTo>
                  <a:lnTo>
                    <a:pt x="0" y="181610"/>
                  </a:lnTo>
                  <a:lnTo>
                    <a:pt x="0" y="257810"/>
                  </a:lnTo>
                  <a:lnTo>
                    <a:pt x="1864789" y="257810"/>
                  </a:lnTo>
                  <a:lnTo>
                    <a:pt x="1706039" y="364490"/>
                  </a:lnTo>
                  <a:cubicBezTo>
                    <a:pt x="1688259" y="375920"/>
                    <a:pt x="1684449" y="400050"/>
                    <a:pt x="1695879" y="417830"/>
                  </a:cubicBezTo>
                  <a:cubicBezTo>
                    <a:pt x="1703499" y="429260"/>
                    <a:pt x="1714929" y="434340"/>
                    <a:pt x="1727629" y="434340"/>
                  </a:cubicBezTo>
                  <a:cubicBezTo>
                    <a:pt x="1735249" y="434340"/>
                    <a:pt x="1742869" y="431800"/>
                    <a:pt x="1749219" y="427990"/>
                  </a:cubicBezTo>
                  <a:lnTo>
                    <a:pt x="2012109" y="251460"/>
                  </a:lnTo>
                  <a:cubicBezTo>
                    <a:pt x="2022269" y="243840"/>
                    <a:pt x="2028619" y="232410"/>
                    <a:pt x="2028619" y="219710"/>
                  </a:cubicBezTo>
                  <a:cubicBezTo>
                    <a:pt x="2028619" y="207010"/>
                    <a:pt x="2022269" y="195580"/>
                    <a:pt x="2010839" y="187960"/>
                  </a:cubicBezTo>
                  <a:close/>
                </a:path>
              </a:pathLst>
            </a:custGeom>
            <a:solidFill>
              <a:srgbClr val="000000"/>
            </a:solidFill>
          </p:spPr>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499419" y="1407376"/>
            <a:ext cx="9759881" cy="7850924"/>
          </a:xfrm>
          <a:custGeom>
            <a:avLst/>
            <a:gdLst/>
            <a:ahLst/>
            <a:cxnLst/>
            <a:rect l="l" t="t" r="r" b="b"/>
            <a:pathLst>
              <a:path w="9759881" h="7850924">
                <a:moveTo>
                  <a:pt x="0" y="0"/>
                </a:moveTo>
                <a:lnTo>
                  <a:pt x="9759881" y="0"/>
                </a:lnTo>
                <a:lnTo>
                  <a:pt x="9759881" y="7850924"/>
                </a:lnTo>
                <a:lnTo>
                  <a:pt x="0" y="7850924"/>
                </a:lnTo>
                <a:lnTo>
                  <a:pt x="0" y="0"/>
                </a:lnTo>
                <a:close/>
              </a:path>
            </a:pathLst>
          </a:custGeom>
          <a:blipFill>
            <a:blip r:embed="rId2"/>
            <a:stretch>
              <a:fillRect/>
            </a:stretch>
          </a:blipFill>
        </p:spPr>
      </p:sp>
      <p:sp>
        <p:nvSpPr>
          <p:cNvPr id="3" name="TextBox 3"/>
          <p:cNvSpPr txBox="1"/>
          <p:nvPr/>
        </p:nvSpPr>
        <p:spPr>
          <a:xfrm>
            <a:off x="1492024" y="1085562"/>
            <a:ext cx="2768010" cy="1003300"/>
          </a:xfrm>
          <a:prstGeom prst="rect">
            <a:avLst/>
          </a:prstGeom>
        </p:spPr>
        <p:txBody>
          <a:bodyPr lIns="0" tIns="0" rIns="0" bIns="0" rtlCol="0" anchor="t">
            <a:spAutoFit/>
          </a:bodyPr>
          <a:lstStyle/>
          <a:p>
            <a:pPr marL="0" lvl="0" indent="0" algn="l">
              <a:lnSpc>
                <a:spcPts val="7699"/>
              </a:lnSpc>
            </a:pPr>
            <a:r>
              <a:rPr lang="en-US" sz="6999">
                <a:solidFill>
                  <a:srgbClr val="FF914D"/>
                </a:solidFill>
                <a:latin typeface="Public Sans Bold"/>
              </a:rPr>
              <a:t>Elbow</a:t>
            </a:r>
          </a:p>
        </p:txBody>
      </p:sp>
      <p:sp>
        <p:nvSpPr>
          <p:cNvPr id="4" name="TextBox 4"/>
          <p:cNvSpPr txBox="1"/>
          <p:nvPr/>
        </p:nvSpPr>
        <p:spPr>
          <a:xfrm>
            <a:off x="1492024" y="2391556"/>
            <a:ext cx="6007395" cy="1106640"/>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Xác định số cụm tối ưu dựa theo phương pháp Elbow </a:t>
            </a:r>
          </a:p>
        </p:txBody>
      </p:sp>
      <p:sp>
        <p:nvSpPr>
          <p:cNvPr id="5" name="TextBox 5"/>
          <p:cNvSpPr txBox="1"/>
          <p:nvPr/>
        </p:nvSpPr>
        <p:spPr>
          <a:xfrm>
            <a:off x="1492024" y="5648663"/>
            <a:ext cx="6007395" cy="2230590"/>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Nhìn vào hình trên kkông khó để có thể nhận thấy tại điểm k = 3 </a:t>
            </a:r>
          </a:p>
          <a:p>
            <a:pPr algn="l">
              <a:lnSpc>
                <a:spcPts val="4431"/>
              </a:lnSpc>
            </a:pPr>
            <a:r>
              <a:rPr lang="en-US" sz="2954" spc="29">
                <a:solidFill>
                  <a:srgbClr val="000000"/>
                </a:solidFill>
                <a:latin typeface="Public Sans"/>
              </a:rPr>
              <a:t>là nơi xuất hiện điểm khuỷ tay rõ ràng nhất. </a:t>
            </a:r>
          </a:p>
        </p:txBody>
      </p:sp>
      <p:sp>
        <p:nvSpPr>
          <p:cNvPr id="6" name="TextBox 6"/>
          <p:cNvSpPr txBox="1"/>
          <p:nvPr/>
        </p:nvSpPr>
        <p:spPr>
          <a:xfrm>
            <a:off x="1492024" y="5048250"/>
            <a:ext cx="6007395" cy="544665"/>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Bold"/>
              </a:rPr>
              <a:t>Nhận xét: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390617" y="1822522"/>
            <a:ext cx="7868683" cy="7435778"/>
          </a:xfrm>
          <a:custGeom>
            <a:avLst/>
            <a:gdLst/>
            <a:ahLst/>
            <a:cxnLst/>
            <a:rect l="l" t="t" r="r" b="b"/>
            <a:pathLst>
              <a:path w="7868683" h="7435778">
                <a:moveTo>
                  <a:pt x="0" y="0"/>
                </a:moveTo>
                <a:lnTo>
                  <a:pt x="7868683" y="0"/>
                </a:lnTo>
                <a:lnTo>
                  <a:pt x="7868683" y="7435778"/>
                </a:lnTo>
                <a:lnTo>
                  <a:pt x="0" y="7435778"/>
                </a:lnTo>
                <a:lnTo>
                  <a:pt x="0" y="0"/>
                </a:lnTo>
                <a:close/>
              </a:path>
            </a:pathLst>
          </a:custGeom>
          <a:blipFill>
            <a:blip r:embed="rId2"/>
            <a:stretch>
              <a:fillRect/>
            </a:stretch>
          </a:blipFill>
        </p:spPr>
      </p:sp>
      <p:sp>
        <p:nvSpPr>
          <p:cNvPr id="3" name="TextBox 3"/>
          <p:cNvSpPr txBox="1"/>
          <p:nvPr/>
        </p:nvSpPr>
        <p:spPr>
          <a:xfrm>
            <a:off x="1492024" y="1085562"/>
            <a:ext cx="4028878" cy="1003300"/>
          </a:xfrm>
          <a:prstGeom prst="rect">
            <a:avLst/>
          </a:prstGeom>
        </p:spPr>
        <p:txBody>
          <a:bodyPr lIns="0" tIns="0" rIns="0" bIns="0" rtlCol="0" anchor="t">
            <a:spAutoFit/>
          </a:bodyPr>
          <a:lstStyle/>
          <a:p>
            <a:pPr marL="0" lvl="0" indent="0" algn="l">
              <a:lnSpc>
                <a:spcPts val="7699"/>
              </a:lnSpc>
            </a:pPr>
            <a:r>
              <a:rPr lang="en-US" sz="6999">
                <a:solidFill>
                  <a:srgbClr val="FF914D"/>
                </a:solidFill>
                <a:latin typeface="Public Sans Bold"/>
              </a:rPr>
              <a:t>K-means</a:t>
            </a:r>
          </a:p>
        </p:txBody>
      </p:sp>
      <p:sp>
        <p:nvSpPr>
          <p:cNvPr id="4" name="TextBox 4"/>
          <p:cNvSpPr txBox="1"/>
          <p:nvPr/>
        </p:nvSpPr>
        <p:spPr>
          <a:xfrm>
            <a:off x="1492024" y="2391556"/>
            <a:ext cx="6007395" cy="1106640"/>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Kết quả phân cụm qua phương pháp k-means</a:t>
            </a:r>
          </a:p>
        </p:txBody>
      </p:sp>
      <p:sp>
        <p:nvSpPr>
          <p:cNvPr id="5" name="TextBox 5"/>
          <p:cNvSpPr txBox="1"/>
          <p:nvPr/>
        </p:nvSpPr>
        <p:spPr>
          <a:xfrm>
            <a:off x="1492024" y="5746160"/>
            <a:ext cx="6007395" cy="2230590"/>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 K-Means sử dụng khoảng cách Euclid để xác định cụm, điều này làm cho các cụm có xu hướng hình cầu.</a:t>
            </a:r>
          </a:p>
        </p:txBody>
      </p:sp>
      <p:sp>
        <p:nvSpPr>
          <p:cNvPr id="6" name="TextBox 6"/>
          <p:cNvSpPr txBox="1"/>
          <p:nvPr/>
        </p:nvSpPr>
        <p:spPr>
          <a:xfrm>
            <a:off x="1492024" y="5048250"/>
            <a:ext cx="6007395" cy="544665"/>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Bold"/>
              </a:rPr>
              <a:t>Nhận xét: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645311" y="1995367"/>
            <a:ext cx="7613989" cy="7195097"/>
          </a:xfrm>
          <a:custGeom>
            <a:avLst/>
            <a:gdLst/>
            <a:ahLst/>
            <a:cxnLst/>
            <a:rect l="l" t="t" r="r" b="b"/>
            <a:pathLst>
              <a:path w="7613989" h="7195097">
                <a:moveTo>
                  <a:pt x="0" y="0"/>
                </a:moveTo>
                <a:lnTo>
                  <a:pt x="7613989" y="0"/>
                </a:lnTo>
                <a:lnTo>
                  <a:pt x="7613989" y="7195097"/>
                </a:lnTo>
                <a:lnTo>
                  <a:pt x="0" y="7195097"/>
                </a:lnTo>
                <a:lnTo>
                  <a:pt x="0" y="0"/>
                </a:lnTo>
                <a:close/>
              </a:path>
            </a:pathLst>
          </a:custGeom>
          <a:blipFill>
            <a:blip r:embed="rId2"/>
            <a:stretch>
              <a:fillRect/>
            </a:stretch>
          </a:blipFill>
        </p:spPr>
      </p:sp>
      <p:sp>
        <p:nvSpPr>
          <p:cNvPr id="3" name="TextBox 3"/>
          <p:cNvSpPr txBox="1"/>
          <p:nvPr/>
        </p:nvSpPr>
        <p:spPr>
          <a:xfrm>
            <a:off x="1171803" y="571572"/>
            <a:ext cx="10973656" cy="1003300"/>
          </a:xfrm>
          <a:prstGeom prst="rect">
            <a:avLst/>
          </a:prstGeom>
        </p:spPr>
        <p:txBody>
          <a:bodyPr lIns="0" tIns="0" rIns="0" bIns="0" rtlCol="0" anchor="t">
            <a:spAutoFit/>
          </a:bodyPr>
          <a:lstStyle/>
          <a:p>
            <a:pPr marL="0" lvl="0" indent="0" algn="l">
              <a:lnSpc>
                <a:spcPts val="7699"/>
              </a:lnSpc>
            </a:pPr>
            <a:r>
              <a:rPr lang="en-US" sz="6999">
                <a:solidFill>
                  <a:srgbClr val="FF914D"/>
                </a:solidFill>
                <a:latin typeface="Public Sans Bold"/>
              </a:rPr>
              <a:t>Gaussian Mixture Model</a:t>
            </a:r>
          </a:p>
        </p:txBody>
      </p:sp>
      <p:sp>
        <p:nvSpPr>
          <p:cNvPr id="4" name="TextBox 4"/>
          <p:cNvSpPr txBox="1"/>
          <p:nvPr/>
        </p:nvSpPr>
        <p:spPr>
          <a:xfrm>
            <a:off x="1782223" y="1987451"/>
            <a:ext cx="5426996" cy="1106640"/>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Kết quả phân cụm qua phương pháp Gaussian Mixture Model</a:t>
            </a:r>
          </a:p>
        </p:txBody>
      </p:sp>
      <p:sp>
        <p:nvSpPr>
          <p:cNvPr id="5" name="TextBox 5"/>
          <p:cNvSpPr txBox="1"/>
          <p:nvPr/>
        </p:nvSpPr>
        <p:spPr>
          <a:xfrm>
            <a:off x="1492024" y="5746160"/>
            <a:ext cx="6007395" cy="2230590"/>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GMM sử dụng phân phối Gaussian để mô hình hóa dữ liệu trong mỗi cụm vì vậy gmm có thể tạo ra các cụm có hình dạng elip</a:t>
            </a:r>
          </a:p>
        </p:txBody>
      </p:sp>
      <p:sp>
        <p:nvSpPr>
          <p:cNvPr id="6" name="TextBox 6"/>
          <p:cNvSpPr txBox="1"/>
          <p:nvPr/>
        </p:nvSpPr>
        <p:spPr>
          <a:xfrm>
            <a:off x="1492024" y="5048250"/>
            <a:ext cx="6007395" cy="544665"/>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Bold"/>
              </a:rPr>
              <a:t>Nhận xét: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89582" y="2230271"/>
            <a:ext cx="10508836" cy="4592859"/>
            <a:chOff x="0" y="0"/>
            <a:chExt cx="14011781" cy="6123812"/>
          </a:xfrm>
        </p:grpSpPr>
        <p:grpSp>
          <p:nvGrpSpPr>
            <p:cNvPr id="3" name="Group 3"/>
            <p:cNvGrpSpPr/>
            <p:nvPr/>
          </p:nvGrpSpPr>
          <p:grpSpPr>
            <a:xfrm>
              <a:off x="0" y="0"/>
              <a:ext cx="14011781" cy="6123812"/>
              <a:chOff x="0" y="0"/>
              <a:chExt cx="82633124" cy="36114586"/>
            </a:xfrm>
          </p:grpSpPr>
          <p:sp>
            <p:nvSpPr>
              <p:cNvPr id="4" name="Freeform 4"/>
              <p:cNvSpPr/>
              <p:nvPr/>
            </p:nvSpPr>
            <p:spPr>
              <a:xfrm>
                <a:off x="0" y="0"/>
                <a:ext cx="82633127" cy="36114586"/>
              </a:xfrm>
              <a:custGeom>
                <a:avLst/>
                <a:gdLst/>
                <a:ahLst/>
                <a:cxnLst/>
                <a:rect l="l" t="t" r="r" b="b"/>
                <a:pathLst>
                  <a:path w="82633127" h="36114586">
                    <a:moveTo>
                      <a:pt x="0" y="0"/>
                    </a:moveTo>
                    <a:lnTo>
                      <a:pt x="0" y="36114586"/>
                    </a:lnTo>
                    <a:lnTo>
                      <a:pt x="82633127" y="36114586"/>
                    </a:lnTo>
                    <a:lnTo>
                      <a:pt x="82633127" y="0"/>
                    </a:lnTo>
                    <a:lnTo>
                      <a:pt x="0" y="0"/>
                    </a:lnTo>
                    <a:close/>
                    <a:moveTo>
                      <a:pt x="82572163" y="36053626"/>
                    </a:moveTo>
                    <a:lnTo>
                      <a:pt x="59690" y="36053626"/>
                    </a:lnTo>
                    <a:lnTo>
                      <a:pt x="59690" y="59690"/>
                    </a:lnTo>
                    <a:lnTo>
                      <a:pt x="82572163" y="59690"/>
                    </a:lnTo>
                    <a:lnTo>
                      <a:pt x="82572163" y="36053626"/>
                    </a:lnTo>
                    <a:close/>
                  </a:path>
                </a:pathLst>
              </a:custGeom>
              <a:solidFill>
                <a:srgbClr val="000000"/>
              </a:solidFill>
            </p:spPr>
          </p:sp>
        </p:grpSp>
        <p:grpSp>
          <p:nvGrpSpPr>
            <p:cNvPr id="5" name="Group 5"/>
            <p:cNvGrpSpPr/>
            <p:nvPr/>
          </p:nvGrpSpPr>
          <p:grpSpPr>
            <a:xfrm>
              <a:off x="102073" y="436103"/>
              <a:ext cx="6895091" cy="4860049"/>
              <a:chOff x="0" y="0"/>
              <a:chExt cx="4143037" cy="4696170"/>
            </a:xfrm>
          </p:grpSpPr>
          <p:sp>
            <p:nvSpPr>
              <p:cNvPr id="6" name="Freeform 6"/>
              <p:cNvSpPr/>
              <p:nvPr/>
            </p:nvSpPr>
            <p:spPr>
              <a:xfrm>
                <a:off x="19050" y="223520"/>
                <a:ext cx="4104937" cy="4465030"/>
              </a:xfrm>
              <a:custGeom>
                <a:avLst/>
                <a:gdLst/>
                <a:ahLst/>
                <a:cxnLst/>
                <a:rect l="l" t="t" r="r" b="b"/>
                <a:pathLst>
                  <a:path w="4104937" h="4465030">
                    <a:moveTo>
                      <a:pt x="0" y="11430"/>
                    </a:moveTo>
                    <a:cubicBezTo>
                      <a:pt x="0" y="11430"/>
                      <a:pt x="2540" y="340360"/>
                      <a:pt x="2540" y="749300"/>
                    </a:cubicBezTo>
                    <a:cubicBezTo>
                      <a:pt x="2540" y="1757908"/>
                      <a:pt x="7620" y="3283931"/>
                      <a:pt x="7620" y="3544281"/>
                    </a:cubicBezTo>
                    <a:cubicBezTo>
                      <a:pt x="7620" y="3738590"/>
                      <a:pt x="16510" y="4137370"/>
                      <a:pt x="21590" y="4329140"/>
                    </a:cubicBezTo>
                    <a:lnTo>
                      <a:pt x="130810" y="4443440"/>
                    </a:lnTo>
                    <a:cubicBezTo>
                      <a:pt x="275590" y="4451061"/>
                      <a:pt x="543560" y="4465030"/>
                      <a:pt x="793750" y="4465030"/>
                    </a:cubicBezTo>
                    <a:lnTo>
                      <a:pt x="4104937" y="4465030"/>
                    </a:lnTo>
                    <a:lnTo>
                      <a:pt x="4104937" y="693420"/>
                    </a:lnTo>
                    <a:cubicBezTo>
                      <a:pt x="4104937" y="318770"/>
                      <a:pt x="4096047" y="41910"/>
                      <a:pt x="4096047" y="41910"/>
                    </a:cubicBezTo>
                    <a:cubicBezTo>
                      <a:pt x="3941107" y="21590"/>
                      <a:pt x="3784897" y="11430"/>
                      <a:pt x="3627417" y="12700"/>
                    </a:cubicBezTo>
                    <a:cubicBezTo>
                      <a:pt x="3354367" y="12700"/>
                      <a:pt x="1179830" y="21590"/>
                      <a:pt x="929640" y="12700"/>
                    </a:cubicBezTo>
                    <a:cubicBezTo>
                      <a:pt x="594360" y="0"/>
                      <a:pt x="0" y="11430"/>
                      <a:pt x="0" y="11430"/>
                    </a:cubicBezTo>
                    <a:close/>
                  </a:path>
                </a:pathLst>
              </a:custGeom>
              <a:solidFill>
                <a:srgbClr val="FFFFFF"/>
              </a:solidFill>
            </p:spPr>
          </p:sp>
          <p:sp>
            <p:nvSpPr>
              <p:cNvPr id="7" name="Freeform 7"/>
              <p:cNvSpPr/>
              <p:nvPr/>
            </p:nvSpPr>
            <p:spPr>
              <a:xfrm>
                <a:off x="12700" y="217170"/>
                <a:ext cx="4117637" cy="4477731"/>
              </a:xfrm>
              <a:custGeom>
                <a:avLst/>
                <a:gdLst/>
                <a:ahLst/>
                <a:cxnLst/>
                <a:rect l="l" t="t" r="r" b="b"/>
                <a:pathLst>
                  <a:path w="4117637" h="4477731">
                    <a:moveTo>
                      <a:pt x="4117637" y="4477731"/>
                    </a:moveTo>
                    <a:lnTo>
                      <a:pt x="800100" y="4477731"/>
                    </a:lnTo>
                    <a:cubicBezTo>
                      <a:pt x="547370" y="4477731"/>
                      <a:pt x="270510" y="4463761"/>
                      <a:pt x="137160" y="4456140"/>
                    </a:cubicBezTo>
                    <a:lnTo>
                      <a:pt x="134620" y="4456140"/>
                    </a:lnTo>
                    <a:lnTo>
                      <a:pt x="21590" y="4338031"/>
                    </a:lnTo>
                    <a:lnTo>
                      <a:pt x="21590" y="4335490"/>
                    </a:lnTo>
                    <a:cubicBezTo>
                      <a:pt x="16510" y="4132290"/>
                      <a:pt x="7620" y="3738590"/>
                      <a:pt x="7620" y="3550631"/>
                    </a:cubicBezTo>
                    <a:cubicBezTo>
                      <a:pt x="7620" y="3435061"/>
                      <a:pt x="6350" y="3258531"/>
                      <a:pt x="5080" y="2870762"/>
                    </a:cubicBezTo>
                    <a:cubicBezTo>
                      <a:pt x="3810" y="2085501"/>
                      <a:pt x="2540" y="1197126"/>
                      <a:pt x="2540" y="755650"/>
                    </a:cubicBezTo>
                    <a:cubicBezTo>
                      <a:pt x="2540" y="351790"/>
                      <a:pt x="0" y="21590"/>
                      <a:pt x="0" y="17780"/>
                    </a:cubicBezTo>
                    <a:lnTo>
                      <a:pt x="0" y="11430"/>
                    </a:lnTo>
                    <a:lnTo>
                      <a:pt x="6350" y="11430"/>
                    </a:lnTo>
                    <a:cubicBezTo>
                      <a:pt x="12700" y="11430"/>
                      <a:pt x="604520" y="0"/>
                      <a:pt x="935990" y="12700"/>
                    </a:cubicBezTo>
                    <a:cubicBezTo>
                      <a:pt x="1121410" y="19050"/>
                      <a:pt x="2779057" y="16510"/>
                      <a:pt x="3264197" y="13970"/>
                    </a:cubicBezTo>
                    <a:cubicBezTo>
                      <a:pt x="3429297" y="12700"/>
                      <a:pt x="3563917" y="12700"/>
                      <a:pt x="3633767" y="12700"/>
                    </a:cubicBezTo>
                    <a:cubicBezTo>
                      <a:pt x="3787437" y="11430"/>
                      <a:pt x="3946187" y="21590"/>
                      <a:pt x="4103667" y="41910"/>
                    </a:cubicBezTo>
                    <a:lnTo>
                      <a:pt x="4108747" y="43180"/>
                    </a:lnTo>
                    <a:lnTo>
                      <a:pt x="4108747" y="48260"/>
                    </a:lnTo>
                    <a:cubicBezTo>
                      <a:pt x="4108747" y="50800"/>
                      <a:pt x="4117637" y="328930"/>
                      <a:pt x="4117637" y="699770"/>
                    </a:cubicBezTo>
                    <a:lnTo>
                      <a:pt x="4117637" y="4477731"/>
                    </a:lnTo>
                    <a:close/>
                    <a:moveTo>
                      <a:pt x="139700" y="4443440"/>
                    </a:moveTo>
                    <a:cubicBezTo>
                      <a:pt x="273050" y="4451061"/>
                      <a:pt x="548640" y="4465031"/>
                      <a:pt x="800100" y="4465031"/>
                    </a:cubicBezTo>
                    <a:lnTo>
                      <a:pt x="4104937" y="4465031"/>
                    </a:lnTo>
                    <a:lnTo>
                      <a:pt x="4104937" y="699770"/>
                    </a:lnTo>
                    <a:cubicBezTo>
                      <a:pt x="4104937" y="358140"/>
                      <a:pt x="4097317" y="93980"/>
                      <a:pt x="4096047" y="53340"/>
                    </a:cubicBezTo>
                    <a:cubicBezTo>
                      <a:pt x="3941107" y="33020"/>
                      <a:pt x="3784897" y="24130"/>
                      <a:pt x="3633767" y="25400"/>
                    </a:cubicBezTo>
                    <a:cubicBezTo>
                      <a:pt x="3563917" y="25400"/>
                      <a:pt x="3429297" y="27940"/>
                      <a:pt x="3264197" y="26670"/>
                    </a:cubicBezTo>
                    <a:cubicBezTo>
                      <a:pt x="2754927" y="22860"/>
                      <a:pt x="1304290" y="22860"/>
                      <a:pt x="935990" y="25400"/>
                    </a:cubicBezTo>
                    <a:cubicBezTo>
                      <a:pt x="622300" y="27940"/>
                      <a:pt x="77470" y="22860"/>
                      <a:pt x="12700" y="24130"/>
                    </a:cubicBezTo>
                    <a:cubicBezTo>
                      <a:pt x="12700" y="71120"/>
                      <a:pt x="15240" y="382270"/>
                      <a:pt x="15240" y="755650"/>
                    </a:cubicBezTo>
                    <a:cubicBezTo>
                      <a:pt x="15240" y="1197126"/>
                      <a:pt x="16510" y="2085501"/>
                      <a:pt x="17780" y="2870761"/>
                    </a:cubicBezTo>
                    <a:cubicBezTo>
                      <a:pt x="19050" y="3258531"/>
                      <a:pt x="20320" y="3435061"/>
                      <a:pt x="20320" y="3550631"/>
                    </a:cubicBezTo>
                    <a:cubicBezTo>
                      <a:pt x="20320" y="3737320"/>
                      <a:pt x="29210" y="4128481"/>
                      <a:pt x="34290" y="4332950"/>
                    </a:cubicBezTo>
                    <a:lnTo>
                      <a:pt x="139700" y="4443440"/>
                    </a:lnTo>
                    <a:close/>
                    <a:lnTo>
                      <a:pt x="133350" y="4317711"/>
                    </a:lnTo>
                    <a:lnTo>
                      <a:pt x="34290" y="4331681"/>
                    </a:lnTo>
                    <a:lnTo>
                      <a:pt x="139700" y="4443440"/>
                    </a:lnTo>
                    <a:close/>
                  </a:path>
                </a:pathLst>
              </a:custGeom>
              <a:solidFill>
                <a:srgbClr val="000000"/>
              </a:solidFill>
            </p:spPr>
          </p:sp>
          <p:sp>
            <p:nvSpPr>
              <p:cNvPr id="8" name="Freeform 8"/>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9" name="TextBox 9"/>
            <p:cNvSpPr txBox="1"/>
            <p:nvPr/>
          </p:nvSpPr>
          <p:spPr>
            <a:xfrm>
              <a:off x="1593701" y="1062576"/>
              <a:ext cx="3911836" cy="3601880"/>
            </a:xfrm>
            <a:prstGeom prst="rect">
              <a:avLst/>
            </a:prstGeom>
          </p:spPr>
          <p:txBody>
            <a:bodyPr lIns="0" tIns="0" rIns="0" bIns="0" rtlCol="0" anchor="t">
              <a:spAutoFit/>
            </a:bodyPr>
            <a:lstStyle/>
            <a:p>
              <a:pPr algn="ctr">
                <a:lnSpc>
                  <a:spcPts val="2168"/>
                </a:lnSpc>
              </a:pPr>
              <a:r>
                <a:rPr lang="en-US" sz="1655">
                  <a:solidFill>
                    <a:srgbClr val="000000"/>
                  </a:solidFill>
                  <a:latin typeface="Public Sans Bold"/>
                </a:rPr>
                <a:t>Tiền xử lý dữ liệu</a:t>
              </a:r>
            </a:p>
            <a:p>
              <a:pPr algn="ctr">
                <a:lnSpc>
                  <a:spcPts val="2168"/>
                </a:lnSpc>
              </a:pPr>
              <a:endParaRPr lang="en-US" sz="1655">
                <a:solidFill>
                  <a:srgbClr val="000000"/>
                </a:solidFill>
                <a:latin typeface="Public Sans Bold"/>
              </a:endParaRPr>
            </a:p>
            <a:p>
              <a:pPr marL="357412" lvl="1" indent="-178706" algn="l">
                <a:lnSpc>
                  <a:spcPts val="2168"/>
                </a:lnSpc>
                <a:buFont typeface="Arial"/>
                <a:buChar char="•"/>
              </a:pPr>
              <a:r>
                <a:rPr lang="en-US" sz="1655">
                  <a:solidFill>
                    <a:srgbClr val="000000"/>
                  </a:solidFill>
                  <a:latin typeface="Public Sans"/>
                </a:rPr>
                <a:t>‘Age‘ được gán giá trị trung bình gom nhóm theo ‘Pclass‘ và ‘Sex’  thay vì toàn bộ tập dữ liệu.</a:t>
              </a:r>
            </a:p>
            <a:p>
              <a:pPr marL="357412" lvl="1" indent="-178706" algn="l">
                <a:lnSpc>
                  <a:spcPts val="2168"/>
                </a:lnSpc>
                <a:buFont typeface="Arial"/>
                <a:buChar char="•"/>
              </a:pPr>
              <a:r>
                <a:rPr lang="en-US" sz="1655">
                  <a:solidFill>
                    <a:srgbClr val="000000"/>
                  </a:solidFill>
                  <a:latin typeface="Public Sans"/>
                </a:rPr>
                <a:t>Bổ sung thêm trường thông tin ‘Deck‘, phân hóa rõ hơn các hành khách có hạng 2 và 3</a:t>
              </a:r>
            </a:p>
          </p:txBody>
        </p:sp>
        <p:grpSp>
          <p:nvGrpSpPr>
            <p:cNvPr id="10" name="Group 10"/>
            <p:cNvGrpSpPr/>
            <p:nvPr/>
          </p:nvGrpSpPr>
          <p:grpSpPr>
            <a:xfrm>
              <a:off x="6380816" y="436103"/>
              <a:ext cx="7630965" cy="3094570"/>
              <a:chOff x="0" y="0"/>
              <a:chExt cx="4585200" cy="3816463"/>
            </a:xfrm>
          </p:grpSpPr>
          <p:sp>
            <p:nvSpPr>
              <p:cNvPr id="11" name="Freeform 11"/>
              <p:cNvSpPr/>
              <p:nvPr/>
            </p:nvSpPr>
            <p:spPr>
              <a:xfrm>
                <a:off x="19050" y="223520"/>
                <a:ext cx="4547100" cy="3585323"/>
              </a:xfrm>
              <a:custGeom>
                <a:avLst/>
                <a:gdLst/>
                <a:ahLst/>
                <a:cxnLst/>
                <a:rect l="l" t="t" r="r" b="b"/>
                <a:pathLst>
                  <a:path w="4547100" h="3585323">
                    <a:moveTo>
                      <a:pt x="0" y="11430"/>
                    </a:moveTo>
                    <a:cubicBezTo>
                      <a:pt x="0" y="11430"/>
                      <a:pt x="2540" y="340360"/>
                      <a:pt x="2540" y="749300"/>
                    </a:cubicBezTo>
                    <a:cubicBezTo>
                      <a:pt x="2540" y="1414270"/>
                      <a:pt x="7620" y="2404223"/>
                      <a:pt x="7620" y="2664573"/>
                    </a:cubicBezTo>
                    <a:cubicBezTo>
                      <a:pt x="7620" y="2858883"/>
                      <a:pt x="16510" y="3257663"/>
                      <a:pt x="21590" y="3449433"/>
                    </a:cubicBezTo>
                    <a:lnTo>
                      <a:pt x="130810" y="3563733"/>
                    </a:lnTo>
                    <a:cubicBezTo>
                      <a:pt x="275590" y="3571353"/>
                      <a:pt x="543560" y="3585323"/>
                      <a:pt x="793750" y="3585323"/>
                    </a:cubicBezTo>
                    <a:lnTo>
                      <a:pt x="4547100" y="3585323"/>
                    </a:lnTo>
                    <a:lnTo>
                      <a:pt x="4547100" y="693420"/>
                    </a:lnTo>
                    <a:cubicBezTo>
                      <a:pt x="4547100" y="318770"/>
                      <a:pt x="4538210" y="41910"/>
                      <a:pt x="4538210" y="41910"/>
                    </a:cubicBezTo>
                    <a:cubicBezTo>
                      <a:pt x="4383270" y="21590"/>
                      <a:pt x="4227060" y="11430"/>
                      <a:pt x="4069580" y="12700"/>
                    </a:cubicBezTo>
                    <a:cubicBezTo>
                      <a:pt x="3796530" y="12700"/>
                      <a:pt x="1179830" y="21590"/>
                      <a:pt x="929640" y="12700"/>
                    </a:cubicBezTo>
                    <a:cubicBezTo>
                      <a:pt x="594360" y="0"/>
                      <a:pt x="0" y="11430"/>
                      <a:pt x="0" y="11430"/>
                    </a:cubicBezTo>
                    <a:close/>
                  </a:path>
                </a:pathLst>
              </a:custGeom>
              <a:solidFill>
                <a:srgbClr val="FFFFFF"/>
              </a:solidFill>
            </p:spPr>
          </p:sp>
          <p:sp>
            <p:nvSpPr>
              <p:cNvPr id="12" name="Freeform 12"/>
              <p:cNvSpPr/>
              <p:nvPr/>
            </p:nvSpPr>
            <p:spPr>
              <a:xfrm>
                <a:off x="12700" y="217170"/>
                <a:ext cx="4559800" cy="3598023"/>
              </a:xfrm>
              <a:custGeom>
                <a:avLst/>
                <a:gdLst/>
                <a:ahLst/>
                <a:cxnLst/>
                <a:rect l="l" t="t" r="r" b="b"/>
                <a:pathLst>
                  <a:path w="4559800" h="3598023">
                    <a:moveTo>
                      <a:pt x="4559800" y="3598023"/>
                    </a:moveTo>
                    <a:lnTo>
                      <a:pt x="800100" y="3598023"/>
                    </a:lnTo>
                    <a:cubicBezTo>
                      <a:pt x="547370" y="3598023"/>
                      <a:pt x="270510" y="3584053"/>
                      <a:pt x="137160" y="3576433"/>
                    </a:cubicBezTo>
                    <a:lnTo>
                      <a:pt x="134620" y="3576433"/>
                    </a:lnTo>
                    <a:lnTo>
                      <a:pt x="21590" y="3458323"/>
                    </a:lnTo>
                    <a:lnTo>
                      <a:pt x="21590" y="3455783"/>
                    </a:lnTo>
                    <a:cubicBezTo>
                      <a:pt x="16510" y="3252583"/>
                      <a:pt x="7620" y="2858883"/>
                      <a:pt x="7620" y="2670923"/>
                    </a:cubicBezTo>
                    <a:cubicBezTo>
                      <a:pt x="7620" y="2555353"/>
                      <a:pt x="6350" y="2378823"/>
                      <a:pt x="5080" y="2096093"/>
                    </a:cubicBezTo>
                    <a:cubicBezTo>
                      <a:pt x="3810" y="1616725"/>
                      <a:pt x="2540" y="1074410"/>
                      <a:pt x="2540" y="755650"/>
                    </a:cubicBezTo>
                    <a:cubicBezTo>
                      <a:pt x="2540" y="351790"/>
                      <a:pt x="0" y="21590"/>
                      <a:pt x="0" y="17780"/>
                    </a:cubicBezTo>
                    <a:lnTo>
                      <a:pt x="0" y="11430"/>
                    </a:lnTo>
                    <a:lnTo>
                      <a:pt x="6350" y="11430"/>
                    </a:lnTo>
                    <a:cubicBezTo>
                      <a:pt x="12700" y="11430"/>
                      <a:pt x="604520" y="0"/>
                      <a:pt x="935990" y="12700"/>
                    </a:cubicBezTo>
                    <a:cubicBezTo>
                      <a:pt x="1121410" y="19050"/>
                      <a:pt x="3221220" y="16510"/>
                      <a:pt x="3706360" y="13970"/>
                    </a:cubicBezTo>
                    <a:cubicBezTo>
                      <a:pt x="3871460" y="12700"/>
                      <a:pt x="4006080" y="12700"/>
                      <a:pt x="4075930" y="12700"/>
                    </a:cubicBezTo>
                    <a:cubicBezTo>
                      <a:pt x="4229600" y="11430"/>
                      <a:pt x="4388350" y="21590"/>
                      <a:pt x="4545830" y="41910"/>
                    </a:cubicBezTo>
                    <a:lnTo>
                      <a:pt x="4550910" y="43180"/>
                    </a:lnTo>
                    <a:lnTo>
                      <a:pt x="4550910" y="48260"/>
                    </a:lnTo>
                    <a:cubicBezTo>
                      <a:pt x="4550910" y="50800"/>
                      <a:pt x="4559800" y="328930"/>
                      <a:pt x="4559800" y="699770"/>
                    </a:cubicBezTo>
                    <a:lnTo>
                      <a:pt x="4559800" y="3598023"/>
                    </a:lnTo>
                    <a:close/>
                    <a:moveTo>
                      <a:pt x="139700" y="3563733"/>
                    </a:moveTo>
                    <a:cubicBezTo>
                      <a:pt x="273050" y="3571353"/>
                      <a:pt x="548640" y="3585323"/>
                      <a:pt x="800100" y="3585323"/>
                    </a:cubicBezTo>
                    <a:lnTo>
                      <a:pt x="4547100" y="3585323"/>
                    </a:lnTo>
                    <a:lnTo>
                      <a:pt x="4547100" y="699770"/>
                    </a:lnTo>
                    <a:cubicBezTo>
                      <a:pt x="4547100" y="358140"/>
                      <a:pt x="4539480" y="93980"/>
                      <a:pt x="4538210" y="53340"/>
                    </a:cubicBezTo>
                    <a:cubicBezTo>
                      <a:pt x="4383270" y="33020"/>
                      <a:pt x="4227060" y="24130"/>
                      <a:pt x="4075930" y="25400"/>
                    </a:cubicBezTo>
                    <a:cubicBezTo>
                      <a:pt x="4006080" y="25400"/>
                      <a:pt x="3871460" y="27940"/>
                      <a:pt x="3706360" y="26670"/>
                    </a:cubicBezTo>
                    <a:cubicBezTo>
                      <a:pt x="3197090" y="22860"/>
                      <a:pt x="1304290" y="22860"/>
                      <a:pt x="935990" y="25400"/>
                    </a:cubicBezTo>
                    <a:cubicBezTo>
                      <a:pt x="622300" y="27940"/>
                      <a:pt x="77470" y="22860"/>
                      <a:pt x="12700" y="24130"/>
                    </a:cubicBezTo>
                    <a:cubicBezTo>
                      <a:pt x="12700" y="71120"/>
                      <a:pt x="15240" y="382270"/>
                      <a:pt x="15240" y="755650"/>
                    </a:cubicBezTo>
                    <a:cubicBezTo>
                      <a:pt x="15240" y="1074410"/>
                      <a:pt x="16510" y="1616725"/>
                      <a:pt x="17780" y="2096093"/>
                    </a:cubicBezTo>
                    <a:cubicBezTo>
                      <a:pt x="19050" y="2378823"/>
                      <a:pt x="20320" y="2555353"/>
                      <a:pt x="20320" y="2670923"/>
                    </a:cubicBezTo>
                    <a:cubicBezTo>
                      <a:pt x="20320" y="2857613"/>
                      <a:pt x="29210" y="3248773"/>
                      <a:pt x="34290" y="3453243"/>
                    </a:cubicBezTo>
                    <a:lnTo>
                      <a:pt x="139700" y="3563733"/>
                    </a:lnTo>
                    <a:close/>
                    <a:lnTo>
                      <a:pt x="133350" y="3438003"/>
                    </a:lnTo>
                    <a:lnTo>
                      <a:pt x="34290" y="3451973"/>
                    </a:lnTo>
                    <a:lnTo>
                      <a:pt x="139700" y="3563733"/>
                    </a:lnTo>
                    <a:close/>
                  </a:path>
                </a:pathLst>
              </a:custGeom>
              <a:solidFill>
                <a:srgbClr val="000000"/>
              </a:solidFill>
            </p:spPr>
          </p:sp>
          <p:sp>
            <p:nvSpPr>
              <p:cNvPr id="13" name="Freeform 13"/>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4" name="TextBox 14"/>
            <p:cNvSpPr txBox="1"/>
            <p:nvPr/>
          </p:nvSpPr>
          <p:spPr>
            <a:xfrm>
              <a:off x="8031637" y="1062576"/>
              <a:ext cx="4329325" cy="1799810"/>
            </a:xfrm>
            <a:prstGeom prst="rect">
              <a:avLst/>
            </a:prstGeom>
          </p:spPr>
          <p:txBody>
            <a:bodyPr lIns="0" tIns="0" rIns="0" bIns="0" rtlCol="0" anchor="t">
              <a:spAutoFit/>
            </a:bodyPr>
            <a:lstStyle/>
            <a:p>
              <a:pPr algn="ctr">
                <a:lnSpc>
                  <a:spcPts val="2168"/>
                </a:lnSpc>
              </a:pPr>
              <a:r>
                <a:rPr lang="en-US" sz="1655">
                  <a:solidFill>
                    <a:srgbClr val="000000"/>
                  </a:solidFill>
                  <a:latin typeface="Public Sans Bold"/>
                </a:rPr>
                <a:t>Lựa chọn đặc trưng</a:t>
              </a:r>
            </a:p>
            <a:p>
              <a:pPr algn="ctr">
                <a:lnSpc>
                  <a:spcPts val="2168"/>
                </a:lnSpc>
              </a:pPr>
              <a:endParaRPr lang="en-US" sz="1655">
                <a:solidFill>
                  <a:srgbClr val="000000"/>
                </a:solidFill>
                <a:latin typeface="Public Sans Bold"/>
              </a:endParaRPr>
            </a:p>
            <a:p>
              <a:pPr algn="ctr">
                <a:lnSpc>
                  <a:spcPts val="2168"/>
                </a:lnSpc>
              </a:pPr>
              <a:r>
                <a:rPr lang="en-US" sz="1655">
                  <a:solidFill>
                    <a:srgbClr val="000000"/>
                  </a:solidFill>
                  <a:latin typeface="Public Sans"/>
                </a:rPr>
                <a:t>`Pclass`, `Age`, `SibSp`, </a:t>
              </a:r>
            </a:p>
            <a:p>
              <a:pPr algn="ctr">
                <a:lnSpc>
                  <a:spcPts val="2168"/>
                </a:lnSpc>
              </a:pPr>
              <a:r>
                <a:rPr lang="en-US" sz="1655">
                  <a:solidFill>
                    <a:srgbClr val="000000"/>
                  </a:solidFill>
                  <a:latin typeface="Public Sans"/>
                </a:rPr>
                <a:t>` Sex`, `Parch`, `Deck`</a:t>
              </a:r>
            </a:p>
            <a:p>
              <a:pPr algn="l">
                <a:lnSpc>
                  <a:spcPts val="2168"/>
                </a:lnSpc>
              </a:pPr>
              <a:endParaRPr lang="en-US" sz="1655">
                <a:solidFill>
                  <a:srgbClr val="000000"/>
                </a:solidFill>
                <a:latin typeface="Public Sans"/>
              </a:endParaRPr>
            </a:p>
          </p:txBody>
        </p:sp>
      </p:grpSp>
      <p:sp>
        <p:nvSpPr>
          <p:cNvPr id="15" name="Freeform 15"/>
          <p:cNvSpPr/>
          <p:nvPr/>
        </p:nvSpPr>
        <p:spPr>
          <a:xfrm>
            <a:off x="9817190" y="7118179"/>
            <a:ext cx="4581228" cy="2529307"/>
          </a:xfrm>
          <a:custGeom>
            <a:avLst/>
            <a:gdLst/>
            <a:ahLst/>
            <a:cxnLst/>
            <a:rect l="l" t="t" r="r" b="b"/>
            <a:pathLst>
              <a:path w="4581228" h="2529307">
                <a:moveTo>
                  <a:pt x="0" y="0"/>
                </a:moveTo>
                <a:lnTo>
                  <a:pt x="4581228" y="0"/>
                </a:lnTo>
                <a:lnTo>
                  <a:pt x="4581228" y="2529307"/>
                </a:lnTo>
                <a:lnTo>
                  <a:pt x="0" y="2529307"/>
                </a:lnTo>
                <a:lnTo>
                  <a:pt x="0" y="0"/>
                </a:lnTo>
                <a:close/>
              </a:path>
            </a:pathLst>
          </a:custGeom>
          <a:blipFill>
            <a:blip r:embed="rId2"/>
            <a:stretch>
              <a:fillRect/>
            </a:stretch>
          </a:blipFill>
        </p:spPr>
      </p:sp>
      <p:sp>
        <p:nvSpPr>
          <p:cNvPr id="16" name="TextBox 16"/>
          <p:cNvSpPr txBox="1"/>
          <p:nvPr/>
        </p:nvSpPr>
        <p:spPr>
          <a:xfrm>
            <a:off x="1492024" y="1085562"/>
            <a:ext cx="6930874" cy="1003300"/>
          </a:xfrm>
          <a:prstGeom prst="rect">
            <a:avLst/>
          </a:prstGeom>
        </p:spPr>
        <p:txBody>
          <a:bodyPr lIns="0" tIns="0" rIns="0" bIns="0" rtlCol="0" anchor="t">
            <a:spAutoFit/>
          </a:bodyPr>
          <a:lstStyle/>
          <a:p>
            <a:pPr marL="0" lvl="0" indent="0" algn="l">
              <a:lnSpc>
                <a:spcPts val="7699"/>
              </a:lnSpc>
            </a:pPr>
            <a:r>
              <a:rPr lang="en-US" sz="6999">
                <a:solidFill>
                  <a:srgbClr val="FF914D"/>
                </a:solidFill>
                <a:latin typeface="Public Sans Bold"/>
              </a:rPr>
              <a:t>Random Forest</a:t>
            </a:r>
          </a:p>
        </p:txBody>
      </p:sp>
      <p:sp>
        <p:nvSpPr>
          <p:cNvPr id="17" name="TextBox 17"/>
          <p:cNvSpPr txBox="1"/>
          <p:nvPr/>
        </p:nvSpPr>
        <p:spPr>
          <a:xfrm>
            <a:off x="3889582" y="7759898"/>
            <a:ext cx="5664161" cy="622935"/>
          </a:xfrm>
          <a:prstGeom prst="rect">
            <a:avLst/>
          </a:prstGeom>
        </p:spPr>
        <p:txBody>
          <a:bodyPr lIns="0" tIns="0" rIns="0" bIns="0" rtlCol="0" anchor="t">
            <a:spAutoFit/>
          </a:bodyPr>
          <a:lstStyle/>
          <a:p>
            <a:pPr algn="ctr">
              <a:lnSpc>
                <a:spcPts val="5040"/>
              </a:lnSpc>
              <a:spcBef>
                <a:spcPct val="0"/>
              </a:spcBef>
            </a:pPr>
            <a:r>
              <a:rPr lang="en-US" sz="3600" spc="36">
                <a:solidFill>
                  <a:srgbClr val="000000"/>
                </a:solidFill>
                <a:latin typeface="Public Sans Bold"/>
              </a:rPr>
              <a:t>Accuracy</a:t>
            </a:r>
            <a:r>
              <a:rPr lang="en-US" sz="3600" spc="36">
                <a:solidFill>
                  <a:srgbClr val="000000"/>
                </a:solidFill>
                <a:latin typeface="Public Sans"/>
              </a:rPr>
              <a:t>:</a:t>
            </a:r>
            <a:r>
              <a:rPr lang="en-US" sz="3600" spc="36">
                <a:solidFill>
                  <a:srgbClr val="FF5757"/>
                </a:solidFill>
                <a:latin typeface="Public Sans"/>
              </a:rPr>
              <a:t> 81%</a:t>
            </a:r>
            <a:r>
              <a:rPr lang="en-US" sz="3600" spc="36">
                <a:solidFill>
                  <a:srgbClr val="000000"/>
                </a:solidFill>
                <a:latin typeface="Public Sans"/>
              </a:rPr>
              <a:t>  ===&gt;  </a:t>
            </a:r>
            <a:r>
              <a:rPr lang="en-US" sz="3600" spc="36">
                <a:solidFill>
                  <a:srgbClr val="00BF63"/>
                </a:solidFill>
                <a:latin typeface="Public Sans"/>
              </a:rPr>
              <a:t>92%</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83823"/>
            <a:ext cx="9305322" cy="7673546"/>
            <a:chOff x="0" y="0"/>
            <a:chExt cx="12407096" cy="10231395"/>
          </a:xfrm>
        </p:grpSpPr>
        <p:grpSp>
          <p:nvGrpSpPr>
            <p:cNvPr id="3" name="Group 3"/>
            <p:cNvGrpSpPr/>
            <p:nvPr/>
          </p:nvGrpSpPr>
          <p:grpSpPr>
            <a:xfrm>
              <a:off x="0" y="0"/>
              <a:ext cx="12407096" cy="10231395"/>
              <a:chOff x="0" y="0"/>
              <a:chExt cx="4679337" cy="6205452"/>
            </a:xfrm>
          </p:grpSpPr>
          <p:sp>
            <p:nvSpPr>
              <p:cNvPr id="4" name="Freeform 4"/>
              <p:cNvSpPr/>
              <p:nvPr/>
            </p:nvSpPr>
            <p:spPr>
              <a:xfrm>
                <a:off x="19050" y="223520"/>
                <a:ext cx="4641237" cy="5974311"/>
              </a:xfrm>
              <a:custGeom>
                <a:avLst/>
                <a:gdLst/>
                <a:ahLst/>
                <a:cxnLst/>
                <a:rect l="l" t="t" r="r" b="b"/>
                <a:pathLst>
                  <a:path w="4641237" h="5974311">
                    <a:moveTo>
                      <a:pt x="0" y="11430"/>
                    </a:moveTo>
                    <a:cubicBezTo>
                      <a:pt x="0" y="11430"/>
                      <a:pt x="2540" y="340360"/>
                      <a:pt x="2540" y="749300"/>
                    </a:cubicBezTo>
                    <a:cubicBezTo>
                      <a:pt x="2540" y="2347475"/>
                      <a:pt x="7620" y="4793212"/>
                      <a:pt x="7620" y="5053562"/>
                    </a:cubicBezTo>
                    <a:cubicBezTo>
                      <a:pt x="7620" y="5247872"/>
                      <a:pt x="16510" y="5646652"/>
                      <a:pt x="21590" y="5838422"/>
                    </a:cubicBezTo>
                    <a:lnTo>
                      <a:pt x="130810" y="5952722"/>
                    </a:lnTo>
                    <a:cubicBezTo>
                      <a:pt x="275590" y="5960342"/>
                      <a:pt x="543560" y="5974311"/>
                      <a:pt x="793750" y="5974311"/>
                    </a:cubicBezTo>
                    <a:lnTo>
                      <a:pt x="4641237" y="5974311"/>
                    </a:lnTo>
                    <a:lnTo>
                      <a:pt x="4641237" y="693420"/>
                    </a:lnTo>
                    <a:cubicBezTo>
                      <a:pt x="4641237" y="318770"/>
                      <a:pt x="4632347" y="41910"/>
                      <a:pt x="4632347" y="41910"/>
                    </a:cubicBezTo>
                    <a:cubicBezTo>
                      <a:pt x="4477407" y="21590"/>
                      <a:pt x="4321197" y="11430"/>
                      <a:pt x="4163717" y="12700"/>
                    </a:cubicBezTo>
                    <a:cubicBezTo>
                      <a:pt x="3890667" y="12700"/>
                      <a:pt x="1179830" y="21590"/>
                      <a:pt x="929640" y="12700"/>
                    </a:cubicBezTo>
                    <a:cubicBezTo>
                      <a:pt x="594360" y="0"/>
                      <a:pt x="0" y="11430"/>
                      <a:pt x="0" y="11430"/>
                    </a:cubicBezTo>
                    <a:close/>
                  </a:path>
                </a:pathLst>
              </a:custGeom>
              <a:solidFill>
                <a:srgbClr val="FFFFFF"/>
              </a:solidFill>
            </p:spPr>
          </p:sp>
          <p:sp>
            <p:nvSpPr>
              <p:cNvPr id="5" name="Freeform 5"/>
              <p:cNvSpPr/>
              <p:nvPr/>
            </p:nvSpPr>
            <p:spPr>
              <a:xfrm>
                <a:off x="12700" y="217170"/>
                <a:ext cx="4653937" cy="5987012"/>
              </a:xfrm>
              <a:custGeom>
                <a:avLst/>
                <a:gdLst/>
                <a:ahLst/>
                <a:cxnLst/>
                <a:rect l="l" t="t" r="r" b="b"/>
                <a:pathLst>
                  <a:path w="4653937" h="5987012">
                    <a:moveTo>
                      <a:pt x="4653937" y="5987012"/>
                    </a:moveTo>
                    <a:lnTo>
                      <a:pt x="800100" y="5987012"/>
                    </a:lnTo>
                    <a:cubicBezTo>
                      <a:pt x="547370" y="5987012"/>
                      <a:pt x="270510" y="5973042"/>
                      <a:pt x="137160" y="5965422"/>
                    </a:cubicBezTo>
                    <a:lnTo>
                      <a:pt x="134620" y="5965422"/>
                    </a:lnTo>
                    <a:lnTo>
                      <a:pt x="21590" y="5847312"/>
                    </a:lnTo>
                    <a:lnTo>
                      <a:pt x="21590" y="5844772"/>
                    </a:lnTo>
                    <a:cubicBezTo>
                      <a:pt x="16510" y="5641572"/>
                      <a:pt x="7620" y="5247872"/>
                      <a:pt x="7620" y="5059912"/>
                    </a:cubicBezTo>
                    <a:cubicBezTo>
                      <a:pt x="7620" y="4944342"/>
                      <a:pt x="6350" y="4767812"/>
                      <a:pt x="5080" y="4199832"/>
                    </a:cubicBezTo>
                    <a:cubicBezTo>
                      <a:pt x="3810" y="2889763"/>
                      <a:pt x="2540" y="1407664"/>
                      <a:pt x="2540" y="755650"/>
                    </a:cubicBezTo>
                    <a:cubicBezTo>
                      <a:pt x="2540" y="351790"/>
                      <a:pt x="0" y="21590"/>
                      <a:pt x="0" y="17780"/>
                    </a:cubicBezTo>
                    <a:lnTo>
                      <a:pt x="0" y="11430"/>
                    </a:lnTo>
                    <a:lnTo>
                      <a:pt x="6350" y="11430"/>
                    </a:lnTo>
                    <a:cubicBezTo>
                      <a:pt x="12700" y="11430"/>
                      <a:pt x="604520" y="0"/>
                      <a:pt x="935990" y="12700"/>
                    </a:cubicBezTo>
                    <a:cubicBezTo>
                      <a:pt x="1121410" y="19050"/>
                      <a:pt x="3315357" y="16510"/>
                      <a:pt x="3800497" y="13970"/>
                    </a:cubicBezTo>
                    <a:cubicBezTo>
                      <a:pt x="3965597" y="12700"/>
                      <a:pt x="4100217" y="12700"/>
                      <a:pt x="4170067" y="12700"/>
                    </a:cubicBezTo>
                    <a:cubicBezTo>
                      <a:pt x="4323737" y="11430"/>
                      <a:pt x="4482487" y="21590"/>
                      <a:pt x="4639967" y="41910"/>
                    </a:cubicBezTo>
                    <a:lnTo>
                      <a:pt x="4645047" y="43180"/>
                    </a:lnTo>
                    <a:lnTo>
                      <a:pt x="4645047" y="48260"/>
                    </a:lnTo>
                    <a:cubicBezTo>
                      <a:pt x="4645047" y="50800"/>
                      <a:pt x="4653937" y="328930"/>
                      <a:pt x="4653937" y="699770"/>
                    </a:cubicBezTo>
                    <a:lnTo>
                      <a:pt x="4653937" y="5987012"/>
                    </a:lnTo>
                    <a:close/>
                    <a:moveTo>
                      <a:pt x="139700" y="5952722"/>
                    </a:moveTo>
                    <a:cubicBezTo>
                      <a:pt x="273050" y="5960342"/>
                      <a:pt x="548640" y="5974312"/>
                      <a:pt x="800100" y="5974312"/>
                    </a:cubicBezTo>
                    <a:lnTo>
                      <a:pt x="4641237" y="5974312"/>
                    </a:lnTo>
                    <a:lnTo>
                      <a:pt x="4641237" y="699770"/>
                    </a:lnTo>
                    <a:cubicBezTo>
                      <a:pt x="4641237" y="358140"/>
                      <a:pt x="4633617" y="93980"/>
                      <a:pt x="4632347" y="53340"/>
                    </a:cubicBezTo>
                    <a:cubicBezTo>
                      <a:pt x="4477407" y="33020"/>
                      <a:pt x="4321197" y="24130"/>
                      <a:pt x="4170067" y="25400"/>
                    </a:cubicBezTo>
                    <a:cubicBezTo>
                      <a:pt x="4100217" y="25400"/>
                      <a:pt x="3965597" y="27940"/>
                      <a:pt x="3800497" y="26670"/>
                    </a:cubicBezTo>
                    <a:cubicBezTo>
                      <a:pt x="3291227" y="22860"/>
                      <a:pt x="1304290" y="22860"/>
                      <a:pt x="935990" y="25400"/>
                    </a:cubicBezTo>
                    <a:cubicBezTo>
                      <a:pt x="622300" y="27940"/>
                      <a:pt x="77470" y="22860"/>
                      <a:pt x="12700" y="24130"/>
                    </a:cubicBezTo>
                    <a:cubicBezTo>
                      <a:pt x="12700" y="71120"/>
                      <a:pt x="15240" y="382270"/>
                      <a:pt x="15240" y="755650"/>
                    </a:cubicBezTo>
                    <a:cubicBezTo>
                      <a:pt x="15240" y="1407664"/>
                      <a:pt x="16510" y="2889763"/>
                      <a:pt x="17780" y="4199831"/>
                    </a:cubicBezTo>
                    <a:cubicBezTo>
                      <a:pt x="19050" y="4767812"/>
                      <a:pt x="20320" y="4944342"/>
                      <a:pt x="20320" y="5059912"/>
                    </a:cubicBezTo>
                    <a:cubicBezTo>
                      <a:pt x="20320" y="5246602"/>
                      <a:pt x="29210" y="5637762"/>
                      <a:pt x="34290" y="5842231"/>
                    </a:cubicBezTo>
                    <a:lnTo>
                      <a:pt x="139700" y="5952722"/>
                    </a:lnTo>
                    <a:close/>
                    <a:lnTo>
                      <a:pt x="133350" y="5826992"/>
                    </a:lnTo>
                    <a:lnTo>
                      <a:pt x="34290" y="5840962"/>
                    </a:lnTo>
                    <a:lnTo>
                      <a:pt x="139700" y="5952722"/>
                    </a:lnTo>
                    <a:close/>
                  </a:path>
                </a:pathLst>
              </a:custGeom>
              <a:solidFill>
                <a:srgbClr val="000000"/>
              </a:solidFill>
            </p:spPr>
          </p:sp>
          <p:sp>
            <p:nvSpPr>
              <p:cNvPr id="6" name="Freeform 6"/>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7" name="Freeform 7"/>
            <p:cNvSpPr/>
            <p:nvPr/>
          </p:nvSpPr>
          <p:spPr>
            <a:xfrm>
              <a:off x="3327829" y="2167254"/>
              <a:ext cx="5751439" cy="3442618"/>
            </a:xfrm>
            <a:custGeom>
              <a:avLst/>
              <a:gdLst/>
              <a:ahLst/>
              <a:cxnLst/>
              <a:rect l="l" t="t" r="r" b="b"/>
              <a:pathLst>
                <a:path w="5751439" h="3442618">
                  <a:moveTo>
                    <a:pt x="0" y="0"/>
                  </a:moveTo>
                  <a:lnTo>
                    <a:pt x="5751439" y="0"/>
                  </a:lnTo>
                  <a:lnTo>
                    <a:pt x="5751439" y="3442617"/>
                  </a:lnTo>
                  <a:lnTo>
                    <a:pt x="0" y="3442617"/>
                  </a:lnTo>
                  <a:lnTo>
                    <a:pt x="0" y="0"/>
                  </a:lnTo>
                  <a:close/>
                </a:path>
              </a:pathLst>
            </a:custGeom>
            <a:blipFill>
              <a:blip r:embed="rId2"/>
              <a:stretch>
                <a:fillRect/>
              </a:stretch>
            </a:blipFill>
          </p:spPr>
        </p:sp>
        <p:sp>
          <p:nvSpPr>
            <p:cNvPr id="8" name="TextBox 8"/>
            <p:cNvSpPr txBox="1"/>
            <p:nvPr/>
          </p:nvSpPr>
          <p:spPr>
            <a:xfrm>
              <a:off x="3087420" y="939511"/>
              <a:ext cx="6232257" cy="1137382"/>
            </a:xfrm>
            <a:prstGeom prst="rect">
              <a:avLst/>
            </a:prstGeom>
          </p:spPr>
          <p:txBody>
            <a:bodyPr lIns="0" tIns="0" rIns="0" bIns="0" rtlCol="0" anchor="t">
              <a:spAutoFit/>
            </a:bodyPr>
            <a:lstStyle/>
            <a:p>
              <a:pPr algn="ctr">
                <a:lnSpc>
                  <a:spcPts val="3455"/>
                </a:lnSpc>
              </a:pPr>
              <a:r>
                <a:rPr lang="en-US" sz="2637">
                  <a:solidFill>
                    <a:srgbClr val="000000"/>
                  </a:solidFill>
                  <a:latin typeface="Public Sans"/>
                </a:rPr>
                <a:t>Thực hiện đánh giá lần lượt</a:t>
              </a:r>
            </a:p>
            <a:p>
              <a:pPr algn="ctr">
                <a:lnSpc>
                  <a:spcPts val="3455"/>
                </a:lnSpc>
              </a:pPr>
              <a:r>
                <a:rPr lang="en-US" sz="2637">
                  <a:solidFill>
                    <a:srgbClr val="000000"/>
                  </a:solidFill>
                  <a:latin typeface="Public Sans"/>
                </a:rPr>
                <a:t>k = 1, 3, 5, 7, 9 và 11</a:t>
              </a:r>
            </a:p>
          </p:txBody>
        </p:sp>
        <p:sp>
          <p:nvSpPr>
            <p:cNvPr id="9" name="TextBox 9"/>
            <p:cNvSpPr txBox="1"/>
            <p:nvPr/>
          </p:nvSpPr>
          <p:spPr>
            <a:xfrm>
              <a:off x="3087420" y="6014035"/>
              <a:ext cx="6232257" cy="573174"/>
            </a:xfrm>
            <a:prstGeom prst="rect">
              <a:avLst/>
            </a:prstGeom>
          </p:spPr>
          <p:txBody>
            <a:bodyPr lIns="0" tIns="0" rIns="0" bIns="0" rtlCol="0" anchor="t">
              <a:spAutoFit/>
            </a:bodyPr>
            <a:lstStyle/>
            <a:p>
              <a:pPr algn="ctr">
                <a:lnSpc>
                  <a:spcPts val="3455"/>
                </a:lnSpc>
              </a:pPr>
              <a:r>
                <a:rPr lang="en-US" sz="2637">
                  <a:solidFill>
                    <a:srgbClr val="00BF63"/>
                  </a:solidFill>
                  <a:latin typeface="Public Sans"/>
                </a:rPr>
                <a:t> k = 9 cho kết quả tốt nhất</a:t>
              </a:r>
            </a:p>
          </p:txBody>
        </p:sp>
        <p:sp>
          <p:nvSpPr>
            <p:cNvPr id="10" name="Freeform 10"/>
            <p:cNvSpPr/>
            <p:nvPr/>
          </p:nvSpPr>
          <p:spPr>
            <a:xfrm>
              <a:off x="2911924" y="6938900"/>
              <a:ext cx="6583249" cy="2893736"/>
            </a:xfrm>
            <a:custGeom>
              <a:avLst/>
              <a:gdLst/>
              <a:ahLst/>
              <a:cxnLst/>
              <a:rect l="l" t="t" r="r" b="b"/>
              <a:pathLst>
                <a:path w="6583249" h="2893736">
                  <a:moveTo>
                    <a:pt x="0" y="0"/>
                  </a:moveTo>
                  <a:lnTo>
                    <a:pt x="6583249" y="0"/>
                  </a:lnTo>
                  <a:lnTo>
                    <a:pt x="6583249" y="2893735"/>
                  </a:lnTo>
                  <a:lnTo>
                    <a:pt x="0" y="2893735"/>
                  </a:lnTo>
                  <a:lnTo>
                    <a:pt x="0" y="0"/>
                  </a:lnTo>
                  <a:close/>
                </a:path>
              </a:pathLst>
            </a:custGeom>
            <a:blipFill>
              <a:blip r:embed="rId3"/>
              <a:stretch>
                <a:fillRect/>
              </a:stretch>
            </a:blipFill>
          </p:spPr>
        </p:sp>
      </p:grpSp>
      <p:sp>
        <p:nvSpPr>
          <p:cNvPr id="11" name="TextBox 11"/>
          <p:cNvSpPr txBox="1"/>
          <p:nvPr/>
        </p:nvSpPr>
        <p:spPr>
          <a:xfrm>
            <a:off x="1492024" y="880523"/>
            <a:ext cx="9641524" cy="1003300"/>
          </a:xfrm>
          <a:prstGeom prst="rect">
            <a:avLst/>
          </a:prstGeom>
        </p:spPr>
        <p:txBody>
          <a:bodyPr lIns="0" tIns="0" rIns="0" bIns="0" rtlCol="0" anchor="t">
            <a:spAutoFit/>
          </a:bodyPr>
          <a:lstStyle/>
          <a:p>
            <a:pPr marL="0" lvl="0" indent="0" algn="l">
              <a:lnSpc>
                <a:spcPts val="7699"/>
              </a:lnSpc>
            </a:pPr>
            <a:r>
              <a:rPr lang="en-US" sz="6999">
                <a:solidFill>
                  <a:srgbClr val="FF914D"/>
                </a:solidFill>
                <a:latin typeface="Public Sans Bold"/>
              </a:rPr>
              <a:t>k - Nearest Neighbors</a:t>
            </a:r>
          </a:p>
        </p:txBody>
      </p:sp>
      <p:grpSp>
        <p:nvGrpSpPr>
          <p:cNvPr id="12" name="Group 12"/>
          <p:cNvGrpSpPr/>
          <p:nvPr/>
        </p:nvGrpSpPr>
        <p:grpSpPr>
          <a:xfrm>
            <a:off x="8389913" y="1872638"/>
            <a:ext cx="9305322" cy="7684731"/>
            <a:chOff x="0" y="0"/>
            <a:chExt cx="12407096" cy="10246308"/>
          </a:xfrm>
        </p:grpSpPr>
        <p:grpSp>
          <p:nvGrpSpPr>
            <p:cNvPr id="13" name="Group 13"/>
            <p:cNvGrpSpPr/>
            <p:nvPr/>
          </p:nvGrpSpPr>
          <p:grpSpPr>
            <a:xfrm>
              <a:off x="0" y="0"/>
              <a:ext cx="12407096" cy="10231395"/>
              <a:chOff x="0" y="0"/>
              <a:chExt cx="4679337" cy="6205452"/>
            </a:xfrm>
          </p:grpSpPr>
          <p:sp>
            <p:nvSpPr>
              <p:cNvPr id="14" name="Freeform 14"/>
              <p:cNvSpPr/>
              <p:nvPr/>
            </p:nvSpPr>
            <p:spPr>
              <a:xfrm>
                <a:off x="19050" y="223520"/>
                <a:ext cx="4641237" cy="5974311"/>
              </a:xfrm>
              <a:custGeom>
                <a:avLst/>
                <a:gdLst/>
                <a:ahLst/>
                <a:cxnLst/>
                <a:rect l="l" t="t" r="r" b="b"/>
                <a:pathLst>
                  <a:path w="4641237" h="5974311">
                    <a:moveTo>
                      <a:pt x="0" y="11430"/>
                    </a:moveTo>
                    <a:cubicBezTo>
                      <a:pt x="0" y="11430"/>
                      <a:pt x="2540" y="340360"/>
                      <a:pt x="2540" y="749300"/>
                    </a:cubicBezTo>
                    <a:cubicBezTo>
                      <a:pt x="2540" y="2347475"/>
                      <a:pt x="7620" y="4793212"/>
                      <a:pt x="7620" y="5053562"/>
                    </a:cubicBezTo>
                    <a:cubicBezTo>
                      <a:pt x="7620" y="5247872"/>
                      <a:pt x="16510" y="5646652"/>
                      <a:pt x="21590" y="5838422"/>
                    </a:cubicBezTo>
                    <a:lnTo>
                      <a:pt x="130810" y="5952722"/>
                    </a:lnTo>
                    <a:cubicBezTo>
                      <a:pt x="275590" y="5960342"/>
                      <a:pt x="543560" y="5974311"/>
                      <a:pt x="793750" y="5974311"/>
                    </a:cubicBezTo>
                    <a:lnTo>
                      <a:pt x="4641237" y="5974311"/>
                    </a:lnTo>
                    <a:lnTo>
                      <a:pt x="4641237" y="693420"/>
                    </a:lnTo>
                    <a:cubicBezTo>
                      <a:pt x="4641237" y="318770"/>
                      <a:pt x="4632347" y="41910"/>
                      <a:pt x="4632347" y="41910"/>
                    </a:cubicBezTo>
                    <a:cubicBezTo>
                      <a:pt x="4477407" y="21590"/>
                      <a:pt x="4321197" y="11430"/>
                      <a:pt x="4163717" y="12700"/>
                    </a:cubicBezTo>
                    <a:cubicBezTo>
                      <a:pt x="3890667" y="12700"/>
                      <a:pt x="1179830" y="21590"/>
                      <a:pt x="929640" y="12700"/>
                    </a:cubicBezTo>
                    <a:cubicBezTo>
                      <a:pt x="594360" y="0"/>
                      <a:pt x="0" y="11430"/>
                      <a:pt x="0" y="11430"/>
                    </a:cubicBezTo>
                    <a:close/>
                  </a:path>
                </a:pathLst>
              </a:custGeom>
              <a:solidFill>
                <a:srgbClr val="FFFFFF"/>
              </a:solidFill>
            </p:spPr>
          </p:sp>
          <p:sp>
            <p:nvSpPr>
              <p:cNvPr id="15" name="Freeform 15"/>
              <p:cNvSpPr/>
              <p:nvPr/>
            </p:nvSpPr>
            <p:spPr>
              <a:xfrm>
                <a:off x="12700" y="217170"/>
                <a:ext cx="4653937" cy="5987012"/>
              </a:xfrm>
              <a:custGeom>
                <a:avLst/>
                <a:gdLst/>
                <a:ahLst/>
                <a:cxnLst/>
                <a:rect l="l" t="t" r="r" b="b"/>
                <a:pathLst>
                  <a:path w="4653937" h="5987012">
                    <a:moveTo>
                      <a:pt x="4653937" y="5987012"/>
                    </a:moveTo>
                    <a:lnTo>
                      <a:pt x="800100" y="5987012"/>
                    </a:lnTo>
                    <a:cubicBezTo>
                      <a:pt x="547370" y="5987012"/>
                      <a:pt x="270510" y="5973042"/>
                      <a:pt x="137160" y="5965422"/>
                    </a:cubicBezTo>
                    <a:lnTo>
                      <a:pt x="134620" y="5965422"/>
                    </a:lnTo>
                    <a:lnTo>
                      <a:pt x="21590" y="5847312"/>
                    </a:lnTo>
                    <a:lnTo>
                      <a:pt x="21590" y="5844772"/>
                    </a:lnTo>
                    <a:cubicBezTo>
                      <a:pt x="16510" y="5641572"/>
                      <a:pt x="7620" y="5247872"/>
                      <a:pt x="7620" y="5059912"/>
                    </a:cubicBezTo>
                    <a:cubicBezTo>
                      <a:pt x="7620" y="4944342"/>
                      <a:pt x="6350" y="4767812"/>
                      <a:pt x="5080" y="4199832"/>
                    </a:cubicBezTo>
                    <a:cubicBezTo>
                      <a:pt x="3810" y="2889763"/>
                      <a:pt x="2540" y="1407664"/>
                      <a:pt x="2540" y="755650"/>
                    </a:cubicBezTo>
                    <a:cubicBezTo>
                      <a:pt x="2540" y="351790"/>
                      <a:pt x="0" y="21590"/>
                      <a:pt x="0" y="17780"/>
                    </a:cubicBezTo>
                    <a:lnTo>
                      <a:pt x="0" y="11430"/>
                    </a:lnTo>
                    <a:lnTo>
                      <a:pt x="6350" y="11430"/>
                    </a:lnTo>
                    <a:cubicBezTo>
                      <a:pt x="12700" y="11430"/>
                      <a:pt x="604520" y="0"/>
                      <a:pt x="935990" y="12700"/>
                    </a:cubicBezTo>
                    <a:cubicBezTo>
                      <a:pt x="1121410" y="19050"/>
                      <a:pt x="3315357" y="16510"/>
                      <a:pt x="3800497" y="13970"/>
                    </a:cubicBezTo>
                    <a:cubicBezTo>
                      <a:pt x="3965597" y="12700"/>
                      <a:pt x="4100217" y="12700"/>
                      <a:pt x="4170067" y="12700"/>
                    </a:cubicBezTo>
                    <a:cubicBezTo>
                      <a:pt x="4323737" y="11430"/>
                      <a:pt x="4482487" y="21590"/>
                      <a:pt x="4639967" y="41910"/>
                    </a:cubicBezTo>
                    <a:lnTo>
                      <a:pt x="4645047" y="43180"/>
                    </a:lnTo>
                    <a:lnTo>
                      <a:pt x="4645047" y="48260"/>
                    </a:lnTo>
                    <a:cubicBezTo>
                      <a:pt x="4645047" y="50800"/>
                      <a:pt x="4653937" y="328930"/>
                      <a:pt x="4653937" y="699770"/>
                    </a:cubicBezTo>
                    <a:lnTo>
                      <a:pt x="4653937" y="5987012"/>
                    </a:lnTo>
                    <a:close/>
                    <a:moveTo>
                      <a:pt x="139700" y="5952722"/>
                    </a:moveTo>
                    <a:cubicBezTo>
                      <a:pt x="273050" y="5960342"/>
                      <a:pt x="548640" y="5974312"/>
                      <a:pt x="800100" y="5974312"/>
                    </a:cubicBezTo>
                    <a:lnTo>
                      <a:pt x="4641237" y="5974312"/>
                    </a:lnTo>
                    <a:lnTo>
                      <a:pt x="4641237" y="699770"/>
                    </a:lnTo>
                    <a:cubicBezTo>
                      <a:pt x="4641237" y="358140"/>
                      <a:pt x="4633617" y="93980"/>
                      <a:pt x="4632347" y="53340"/>
                    </a:cubicBezTo>
                    <a:cubicBezTo>
                      <a:pt x="4477407" y="33020"/>
                      <a:pt x="4321197" y="24130"/>
                      <a:pt x="4170067" y="25400"/>
                    </a:cubicBezTo>
                    <a:cubicBezTo>
                      <a:pt x="4100217" y="25400"/>
                      <a:pt x="3965597" y="27940"/>
                      <a:pt x="3800497" y="26670"/>
                    </a:cubicBezTo>
                    <a:cubicBezTo>
                      <a:pt x="3291227" y="22860"/>
                      <a:pt x="1304290" y="22860"/>
                      <a:pt x="935990" y="25400"/>
                    </a:cubicBezTo>
                    <a:cubicBezTo>
                      <a:pt x="622300" y="27940"/>
                      <a:pt x="77470" y="22860"/>
                      <a:pt x="12700" y="24130"/>
                    </a:cubicBezTo>
                    <a:cubicBezTo>
                      <a:pt x="12700" y="71120"/>
                      <a:pt x="15240" y="382270"/>
                      <a:pt x="15240" y="755650"/>
                    </a:cubicBezTo>
                    <a:cubicBezTo>
                      <a:pt x="15240" y="1407664"/>
                      <a:pt x="16510" y="2889763"/>
                      <a:pt x="17780" y="4199831"/>
                    </a:cubicBezTo>
                    <a:cubicBezTo>
                      <a:pt x="19050" y="4767812"/>
                      <a:pt x="20320" y="4944342"/>
                      <a:pt x="20320" y="5059912"/>
                    </a:cubicBezTo>
                    <a:cubicBezTo>
                      <a:pt x="20320" y="5246602"/>
                      <a:pt x="29210" y="5637762"/>
                      <a:pt x="34290" y="5842231"/>
                    </a:cubicBezTo>
                    <a:lnTo>
                      <a:pt x="139700" y="5952722"/>
                    </a:lnTo>
                    <a:close/>
                    <a:lnTo>
                      <a:pt x="133350" y="5826992"/>
                    </a:lnTo>
                    <a:lnTo>
                      <a:pt x="34290" y="5840962"/>
                    </a:lnTo>
                    <a:lnTo>
                      <a:pt x="139700" y="5952722"/>
                    </a:lnTo>
                    <a:close/>
                  </a:path>
                </a:pathLst>
              </a:custGeom>
              <a:solidFill>
                <a:srgbClr val="000000"/>
              </a:solidFill>
            </p:spPr>
          </p:sp>
          <p:sp>
            <p:nvSpPr>
              <p:cNvPr id="16" name="Freeform 16"/>
              <p:cNvSpPr/>
              <p:nvPr/>
            </p:nvSpPr>
            <p:spPr>
              <a:xfrm>
                <a:off x="299720" y="19050"/>
                <a:ext cx="617220" cy="304800"/>
              </a:xfrm>
              <a:custGeom>
                <a:avLst/>
                <a:gdLst/>
                <a:ahLst/>
                <a:cxnLst/>
                <a:rect l="l" t="t" r="r" b="b"/>
                <a:pathLst>
                  <a:path w="617220" h="304800">
                    <a:moveTo>
                      <a:pt x="600710" y="0"/>
                    </a:moveTo>
                    <a:lnTo>
                      <a:pt x="617220" y="77470"/>
                    </a:lnTo>
                    <a:lnTo>
                      <a:pt x="600710" y="190500"/>
                    </a:lnTo>
                    <a:lnTo>
                      <a:pt x="589280" y="297180"/>
                    </a:lnTo>
                    <a:lnTo>
                      <a:pt x="5080" y="304800"/>
                    </a:lnTo>
                    <a:lnTo>
                      <a:pt x="5080" y="255270"/>
                    </a:lnTo>
                    <a:lnTo>
                      <a:pt x="16510" y="148590"/>
                    </a:lnTo>
                    <a:lnTo>
                      <a:pt x="0" y="21590"/>
                    </a:lnTo>
                    <a:lnTo>
                      <a:pt x="600710" y="0"/>
                    </a:lnTo>
                    <a:close/>
                  </a:path>
                </a:pathLst>
              </a:custGeom>
              <a:solidFill>
                <a:srgbClr val="000000"/>
              </a:solidFill>
            </p:spPr>
          </p:sp>
        </p:grpSp>
        <p:sp>
          <p:nvSpPr>
            <p:cNvPr id="17" name="TextBox 17"/>
            <p:cNvSpPr txBox="1"/>
            <p:nvPr/>
          </p:nvSpPr>
          <p:spPr>
            <a:xfrm>
              <a:off x="2939297" y="939511"/>
              <a:ext cx="6528502" cy="1711586"/>
            </a:xfrm>
            <a:prstGeom prst="rect">
              <a:avLst/>
            </a:prstGeom>
          </p:spPr>
          <p:txBody>
            <a:bodyPr lIns="0" tIns="0" rIns="0" bIns="0" rtlCol="0" anchor="t">
              <a:spAutoFit/>
            </a:bodyPr>
            <a:lstStyle/>
            <a:p>
              <a:pPr algn="ctr">
                <a:lnSpc>
                  <a:spcPts val="3455"/>
                </a:lnSpc>
              </a:pPr>
              <a:r>
                <a:rPr lang="en-US" sz="2637">
                  <a:solidFill>
                    <a:srgbClr val="000000"/>
                  </a:solidFill>
                  <a:latin typeface="Public Sans"/>
                </a:rPr>
                <a:t>Sử dụng kỹ thuật xác thực chéo k-folds để đánh giá chính xác hơn hiệu suất mô hình</a:t>
              </a:r>
            </a:p>
          </p:txBody>
        </p:sp>
        <p:sp>
          <p:nvSpPr>
            <p:cNvPr id="18" name="TextBox 18"/>
            <p:cNvSpPr txBox="1"/>
            <p:nvPr/>
          </p:nvSpPr>
          <p:spPr>
            <a:xfrm>
              <a:off x="3087420" y="6633263"/>
              <a:ext cx="6232257" cy="573174"/>
            </a:xfrm>
            <a:prstGeom prst="rect">
              <a:avLst/>
            </a:prstGeom>
          </p:spPr>
          <p:txBody>
            <a:bodyPr lIns="0" tIns="0" rIns="0" bIns="0" rtlCol="0" anchor="t">
              <a:spAutoFit/>
            </a:bodyPr>
            <a:lstStyle/>
            <a:p>
              <a:pPr algn="ctr">
                <a:lnSpc>
                  <a:spcPts val="3455"/>
                </a:lnSpc>
              </a:pPr>
              <a:r>
                <a:rPr lang="en-US" sz="2637">
                  <a:solidFill>
                    <a:srgbClr val="00BF63"/>
                  </a:solidFill>
                  <a:latin typeface="Public Sans"/>
                </a:rPr>
                <a:t> k = 1 cho kết quả tốt nhất</a:t>
              </a:r>
            </a:p>
          </p:txBody>
        </p:sp>
        <p:sp>
          <p:nvSpPr>
            <p:cNvPr id="19" name="TextBox 19"/>
            <p:cNvSpPr txBox="1"/>
            <p:nvPr/>
          </p:nvSpPr>
          <p:spPr>
            <a:xfrm>
              <a:off x="2939297" y="7504886"/>
              <a:ext cx="6528502" cy="2741422"/>
            </a:xfrm>
            <a:prstGeom prst="rect">
              <a:avLst/>
            </a:prstGeom>
          </p:spPr>
          <p:txBody>
            <a:bodyPr lIns="0" tIns="0" rIns="0" bIns="0" rtlCol="0" anchor="t">
              <a:spAutoFit/>
            </a:bodyPr>
            <a:lstStyle/>
            <a:p>
              <a:pPr algn="l">
                <a:lnSpc>
                  <a:spcPts val="2358"/>
                </a:lnSpc>
              </a:pPr>
              <a:r>
                <a:rPr lang="en-US" sz="1800">
                  <a:solidFill>
                    <a:srgbClr val="000000"/>
                  </a:solidFill>
                  <a:latin typeface="Public Sans"/>
                </a:rPr>
                <a:t>Khi sử dụng k-folds cross-validation, mỗi lần thử nghiệm mô hình sẽ chia dữ liệu thành các fold khác nhau. Khi k=1, mô hình sẽ chỉ xem xét một điểm gần nhất để dự đoán, điều này có thể phù hợp với cách mà tập dữ liệu được chia nhỏ thành các fold.</a:t>
              </a:r>
            </a:p>
            <a:p>
              <a:pPr algn="l">
                <a:lnSpc>
                  <a:spcPts val="2358"/>
                </a:lnSpc>
              </a:pPr>
              <a:endParaRPr lang="en-US" sz="1800">
                <a:solidFill>
                  <a:srgbClr val="000000"/>
                </a:solidFill>
                <a:latin typeface="Public Sans"/>
              </a:endParaRPr>
            </a:p>
          </p:txBody>
        </p:sp>
      </p:grpSp>
      <p:sp>
        <p:nvSpPr>
          <p:cNvPr id="20" name="Freeform 20"/>
          <p:cNvSpPr/>
          <p:nvPr/>
        </p:nvSpPr>
        <p:spPr>
          <a:xfrm>
            <a:off x="10910789" y="4092025"/>
            <a:ext cx="4263570" cy="2687903"/>
          </a:xfrm>
          <a:custGeom>
            <a:avLst/>
            <a:gdLst/>
            <a:ahLst/>
            <a:cxnLst/>
            <a:rect l="l" t="t" r="r" b="b"/>
            <a:pathLst>
              <a:path w="4263570" h="2687903">
                <a:moveTo>
                  <a:pt x="0" y="0"/>
                </a:moveTo>
                <a:lnTo>
                  <a:pt x="4263570" y="0"/>
                </a:lnTo>
                <a:lnTo>
                  <a:pt x="4263570" y="2687903"/>
                </a:lnTo>
                <a:lnTo>
                  <a:pt x="0" y="2687903"/>
                </a:lnTo>
                <a:lnTo>
                  <a:pt x="0" y="0"/>
                </a:lnTo>
                <a:close/>
              </a:path>
            </a:pathLst>
          </a:custGeom>
          <a:blipFill>
            <a:blip r:embed="rId4"/>
            <a:stretch>
              <a:fillRect/>
            </a:stretch>
          </a:blipFill>
        </p:spPr>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95820" y="1565682"/>
            <a:ext cx="8647305" cy="906999"/>
          </a:xfrm>
          <a:prstGeom prst="rect">
            <a:avLst/>
          </a:prstGeom>
        </p:spPr>
        <p:txBody>
          <a:bodyPr lIns="0" tIns="0" rIns="0" bIns="0" rtlCol="0" anchor="t">
            <a:spAutoFit/>
          </a:bodyPr>
          <a:lstStyle/>
          <a:p>
            <a:pPr marL="0" lvl="0" indent="0" algn="l">
              <a:lnSpc>
                <a:spcPts val="6929"/>
              </a:lnSpc>
            </a:pPr>
            <a:r>
              <a:rPr lang="en-US" sz="6299">
                <a:solidFill>
                  <a:srgbClr val="000000"/>
                </a:solidFill>
                <a:latin typeface="Public Sans"/>
              </a:rPr>
              <a:t>Outline</a:t>
            </a:r>
          </a:p>
        </p:txBody>
      </p:sp>
      <p:grpSp>
        <p:nvGrpSpPr>
          <p:cNvPr id="3" name="Group 3"/>
          <p:cNvGrpSpPr/>
          <p:nvPr/>
        </p:nvGrpSpPr>
        <p:grpSpPr>
          <a:xfrm>
            <a:off x="1795820" y="4155272"/>
            <a:ext cx="897809" cy="897809"/>
            <a:chOff x="0" y="0"/>
            <a:chExt cx="1197078" cy="1197078"/>
          </a:xfrm>
        </p:grpSpPr>
        <p:grpSp>
          <p:nvGrpSpPr>
            <p:cNvPr id="4" name="Group 4"/>
            <p:cNvGrpSpPr/>
            <p:nvPr/>
          </p:nvGrpSpPr>
          <p:grpSpPr>
            <a:xfrm>
              <a:off x="0" y="0"/>
              <a:ext cx="1197078" cy="119707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6" name="TextBox 6"/>
            <p:cNvSpPr txBox="1"/>
            <p:nvPr/>
          </p:nvSpPr>
          <p:spPr>
            <a:xfrm>
              <a:off x="244118" y="159649"/>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Public Sans Bold"/>
                </a:rPr>
                <a:t>1</a:t>
              </a:r>
            </a:p>
          </p:txBody>
        </p:sp>
      </p:grpSp>
      <p:grpSp>
        <p:nvGrpSpPr>
          <p:cNvPr id="7" name="Group 7"/>
          <p:cNvGrpSpPr/>
          <p:nvPr/>
        </p:nvGrpSpPr>
        <p:grpSpPr>
          <a:xfrm>
            <a:off x="3044794" y="4155272"/>
            <a:ext cx="5697889" cy="897809"/>
            <a:chOff x="0" y="0"/>
            <a:chExt cx="35319058" cy="5565176"/>
          </a:xfrm>
        </p:grpSpPr>
        <p:sp>
          <p:nvSpPr>
            <p:cNvPr id="8" name="Freeform 8"/>
            <p:cNvSpPr/>
            <p:nvPr/>
          </p:nvSpPr>
          <p:spPr>
            <a:xfrm>
              <a:off x="0" y="0"/>
              <a:ext cx="35319057" cy="5565176"/>
            </a:xfrm>
            <a:custGeom>
              <a:avLst/>
              <a:gdLst/>
              <a:ahLst/>
              <a:cxnLst/>
              <a:rect l="l" t="t" r="r" b="b"/>
              <a:pathLst>
                <a:path w="35319057" h="5565176">
                  <a:moveTo>
                    <a:pt x="0" y="0"/>
                  </a:moveTo>
                  <a:lnTo>
                    <a:pt x="0" y="5565176"/>
                  </a:lnTo>
                  <a:lnTo>
                    <a:pt x="35319057" y="5565176"/>
                  </a:lnTo>
                  <a:lnTo>
                    <a:pt x="35319057" y="0"/>
                  </a:lnTo>
                  <a:lnTo>
                    <a:pt x="0" y="0"/>
                  </a:lnTo>
                  <a:close/>
                  <a:moveTo>
                    <a:pt x="35258099" y="5504216"/>
                  </a:moveTo>
                  <a:lnTo>
                    <a:pt x="59690" y="5504216"/>
                  </a:lnTo>
                  <a:lnTo>
                    <a:pt x="59690" y="59690"/>
                  </a:lnTo>
                  <a:lnTo>
                    <a:pt x="35258099" y="59690"/>
                  </a:lnTo>
                  <a:lnTo>
                    <a:pt x="35258099" y="5504216"/>
                  </a:lnTo>
                  <a:close/>
                </a:path>
              </a:pathLst>
            </a:custGeom>
            <a:solidFill>
              <a:srgbClr val="000000"/>
            </a:solidFill>
          </p:spPr>
        </p:sp>
      </p:grpSp>
      <p:sp>
        <p:nvSpPr>
          <p:cNvPr id="9" name="TextBox 9"/>
          <p:cNvSpPr txBox="1"/>
          <p:nvPr/>
        </p:nvSpPr>
        <p:spPr>
          <a:xfrm>
            <a:off x="3410597" y="4347164"/>
            <a:ext cx="4948492" cy="447350"/>
          </a:xfrm>
          <a:prstGeom prst="rect">
            <a:avLst/>
          </a:prstGeom>
        </p:spPr>
        <p:txBody>
          <a:bodyPr lIns="0" tIns="0" rIns="0" bIns="0" rtlCol="0" anchor="t">
            <a:spAutoFit/>
          </a:bodyPr>
          <a:lstStyle/>
          <a:p>
            <a:pPr marL="0" lvl="0" indent="0" algn="l">
              <a:lnSpc>
                <a:spcPts val="3500"/>
              </a:lnSpc>
            </a:pPr>
            <a:r>
              <a:rPr lang="en-US" sz="2500" spc="25">
                <a:solidFill>
                  <a:srgbClr val="000000"/>
                </a:solidFill>
                <a:latin typeface="Public Sans"/>
              </a:rPr>
              <a:t>Phân cụm k-means</a:t>
            </a:r>
          </a:p>
        </p:txBody>
      </p:sp>
      <p:grpSp>
        <p:nvGrpSpPr>
          <p:cNvPr id="10" name="Group 10"/>
          <p:cNvGrpSpPr/>
          <p:nvPr/>
        </p:nvGrpSpPr>
        <p:grpSpPr>
          <a:xfrm>
            <a:off x="1795820" y="6107644"/>
            <a:ext cx="897809" cy="897809"/>
            <a:chOff x="0" y="0"/>
            <a:chExt cx="1197078" cy="1197078"/>
          </a:xfrm>
        </p:grpSpPr>
        <p:grpSp>
          <p:nvGrpSpPr>
            <p:cNvPr id="11" name="Group 11"/>
            <p:cNvGrpSpPr/>
            <p:nvPr/>
          </p:nvGrpSpPr>
          <p:grpSpPr>
            <a:xfrm>
              <a:off x="0" y="0"/>
              <a:ext cx="1197078" cy="1197078"/>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13" name="TextBox 13"/>
            <p:cNvSpPr txBox="1"/>
            <p:nvPr/>
          </p:nvSpPr>
          <p:spPr>
            <a:xfrm>
              <a:off x="244118" y="159649"/>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Public Sans Bold"/>
                </a:rPr>
                <a:t>2</a:t>
              </a:r>
            </a:p>
          </p:txBody>
        </p:sp>
      </p:grpSp>
      <p:grpSp>
        <p:nvGrpSpPr>
          <p:cNvPr id="14" name="Group 14"/>
          <p:cNvGrpSpPr/>
          <p:nvPr/>
        </p:nvGrpSpPr>
        <p:grpSpPr>
          <a:xfrm>
            <a:off x="3044794" y="6107644"/>
            <a:ext cx="5697889" cy="897809"/>
            <a:chOff x="0" y="0"/>
            <a:chExt cx="35319058" cy="5565176"/>
          </a:xfrm>
        </p:grpSpPr>
        <p:sp>
          <p:nvSpPr>
            <p:cNvPr id="15" name="Freeform 15"/>
            <p:cNvSpPr/>
            <p:nvPr/>
          </p:nvSpPr>
          <p:spPr>
            <a:xfrm>
              <a:off x="0" y="0"/>
              <a:ext cx="35319057" cy="5565176"/>
            </a:xfrm>
            <a:custGeom>
              <a:avLst/>
              <a:gdLst/>
              <a:ahLst/>
              <a:cxnLst/>
              <a:rect l="l" t="t" r="r" b="b"/>
              <a:pathLst>
                <a:path w="35319057" h="5565176">
                  <a:moveTo>
                    <a:pt x="0" y="0"/>
                  </a:moveTo>
                  <a:lnTo>
                    <a:pt x="0" y="5565176"/>
                  </a:lnTo>
                  <a:lnTo>
                    <a:pt x="35319057" y="5565176"/>
                  </a:lnTo>
                  <a:lnTo>
                    <a:pt x="35319057" y="0"/>
                  </a:lnTo>
                  <a:lnTo>
                    <a:pt x="0" y="0"/>
                  </a:lnTo>
                  <a:close/>
                  <a:moveTo>
                    <a:pt x="35258099" y="5504216"/>
                  </a:moveTo>
                  <a:lnTo>
                    <a:pt x="59690" y="5504216"/>
                  </a:lnTo>
                  <a:lnTo>
                    <a:pt x="59690" y="59690"/>
                  </a:lnTo>
                  <a:lnTo>
                    <a:pt x="35258099" y="59690"/>
                  </a:lnTo>
                  <a:lnTo>
                    <a:pt x="35258099" y="5504216"/>
                  </a:lnTo>
                  <a:close/>
                </a:path>
              </a:pathLst>
            </a:custGeom>
            <a:solidFill>
              <a:srgbClr val="000000"/>
            </a:solidFill>
          </p:spPr>
        </p:sp>
      </p:grpSp>
      <p:sp>
        <p:nvSpPr>
          <p:cNvPr id="16" name="TextBox 16"/>
          <p:cNvSpPr txBox="1"/>
          <p:nvPr/>
        </p:nvSpPr>
        <p:spPr>
          <a:xfrm>
            <a:off x="3410597" y="6299536"/>
            <a:ext cx="4948492" cy="447350"/>
          </a:xfrm>
          <a:prstGeom prst="rect">
            <a:avLst/>
          </a:prstGeom>
        </p:spPr>
        <p:txBody>
          <a:bodyPr lIns="0" tIns="0" rIns="0" bIns="0" rtlCol="0" anchor="t">
            <a:spAutoFit/>
          </a:bodyPr>
          <a:lstStyle/>
          <a:p>
            <a:pPr marL="0" lvl="0" indent="0" algn="l">
              <a:lnSpc>
                <a:spcPts val="3500"/>
              </a:lnSpc>
            </a:pPr>
            <a:r>
              <a:rPr lang="en-US" sz="2500" spc="25">
                <a:solidFill>
                  <a:srgbClr val="000000"/>
                </a:solidFill>
                <a:latin typeface="Public Sans"/>
              </a:rPr>
              <a:t> Gaussian mixture model</a:t>
            </a:r>
          </a:p>
        </p:txBody>
      </p:sp>
      <p:grpSp>
        <p:nvGrpSpPr>
          <p:cNvPr id="17" name="Group 17"/>
          <p:cNvGrpSpPr/>
          <p:nvPr/>
        </p:nvGrpSpPr>
        <p:grpSpPr>
          <a:xfrm>
            <a:off x="9545316" y="4155272"/>
            <a:ext cx="897809" cy="897809"/>
            <a:chOff x="0" y="0"/>
            <a:chExt cx="1197078" cy="1197078"/>
          </a:xfrm>
        </p:grpSpPr>
        <p:grpSp>
          <p:nvGrpSpPr>
            <p:cNvPr id="18" name="Group 18"/>
            <p:cNvGrpSpPr/>
            <p:nvPr/>
          </p:nvGrpSpPr>
          <p:grpSpPr>
            <a:xfrm>
              <a:off x="0" y="0"/>
              <a:ext cx="1197078" cy="1197078"/>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20" name="TextBox 20"/>
            <p:cNvSpPr txBox="1"/>
            <p:nvPr/>
          </p:nvSpPr>
          <p:spPr>
            <a:xfrm>
              <a:off x="244118" y="159649"/>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Public Sans Bold"/>
                </a:rPr>
                <a:t>3</a:t>
              </a:r>
            </a:p>
          </p:txBody>
        </p:sp>
      </p:grpSp>
      <p:sp>
        <p:nvSpPr>
          <p:cNvPr id="21" name="TextBox 21"/>
          <p:cNvSpPr txBox="1"/>
          <p:nvPr/>
        </p:nvSpPr>
        <p:spPr>
          <a:xfrm>
            <a:off x="11160094" y="4347164"/>
            <a:ext cx="4948492" cy="447350"/>
          </a:xfrm>
          <a:prstGeom prst="rect">
            <a:avLst/>
          </a:prstGeom>
        </p:spPr>
        <p:txBody>
          <a:bodyPr lIns="0" tIns="0" rIns="0" bIns="0" rtlCol="0" anchor="t">
            <a:spAutoFit/>
          </a:bodyPr>
          <a:lstStyle/>
          <a:p>
            <a:pPr marL="0" lvl="0" indent="0" algn="l">
              <a:lnSpc>
                <a:spcPts val="3500"/>
              </a:lnSpc>
            </a:pPr>
            <a:r>
              <a:rPr lang="en-US" sz="2500" spc="25">
                <a:solidFill>
                  <a:srgbClr val="000000"/>
                </a:solidFill>
                <a:latin typeface="Public Sans"/>
              </a:rPr>
              <a:t>k-Nearest Neighbors</a:t>
            </a:r>
          </a:p>
        </p:txBody>
      </p:sp>
      <p:grpSp>
        <p:nvGrpSpPr>
          <p:cNvPr id="22" name="Group 22"/>
          <p:cNvGrpSpPr/>
          <p:nvPr/>
        </p:nvGrpSpPr>
        <p:grpSpPr>
          <a:xfrm>
            <a:off x="9545316" y="6107644"/>
            <a:ext cx="897809" cy="897809"/>
            <a:chOff x="0" y="0"/>
            <a:chExt cx="1197078" cy="1197078"/>
          </a:xfrm>
        </p:grpSpPr>
        <p:grpSp>
          <p:nvGrpSpPr>
            <p:cNvPr id="23" name="Group 23"/>
            <p:cNvGrpSpPr/>
            <p:nvPr/>
          </p:nvGrpSpPr>
          <p:grpSpPr>
            <a:xfrm>
              <a:off x="0" y="0"/>
              <a:ext cx="1197078" cy="1197078"/>
              <a:chOff x="0" y="0"/>
              <a:chExt cx="6350000" cy="6350000"/>
            </a:xfrm>
          </p:grpSpPr>
          <p:sp>
            <p:nvSpPr>
              <p:cNvPr id="24" name="Freeform 24"/>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E500"/>
              </a:solidFill>
            </p:spPr>
          </p:sp>
        </p:grpSp>
        <p:sp>
          <p:nvSpPr>
            <p:cNvPr id="25" name="TextBox 25"/>
            <p:cNvSpPr txBox="1"/>
            <p:nvPr/>
          </p:nvSpPr>
          <p:spPr>
            <a:xfrm>
              <a:off x="244118" y="159649"/>
              <a:ext cx="708842" cy="801581"/>
            </a:xfrm>
            <a:prstGeom prst="rect">
              <a:avLst/>
            </a:prstGeom>
          </p:spPr>
          <p:txBody>
            <a:bodyPr lIns="0" tIns="0" rIns="0" bIns="0" rtlCol="0" anchor="t">
              <a:spAutoFit/>
            </a:bodyPr>
            <a:lstStyle/>
            <a:p>
              <a:pPr marL="0" lvl="0" indent="0" algn="ctr">
                <a:lnSpc>
                  <a:spcPts val="5066"/>
                </a:lnSpc>
                <a:spcBef>
                  <a:spcPct val="0"/>
                </a:spcBef>
              </a:pPr>
              <a:r>
                <a:rPr lang="en-US" sz="3618">
                  <a:solidFill>
                    <a:srgbClr val="000000"/>
                  </a:solidFill>
                  <a:latin typeface="Public Sans Bold"/>
                </a:rPr>
                <a:t>4</a:t>
              </a:r>
            </a:p>
          </p:txBody>
        </p:sp>
      </p:grpSp>
      <p:grpSp>
        <p:nvGrpSpPr>
          <p:cNvPr id="26" name="Group 26"/>
          <p:cNvGrpSpPr/>
          <p:nvPr/>
        </p:nvGrpSpPr>
        <p:grpSpPr>
          <a:xfrm>
            <a:off x="10794291" y="6107644"/>
            <a:ext cx="5697889" cy="897809"/>
            <a:chOff x="0" y="0"/>
            <a:chExt cx="35319058" cy="5565176"/>
          </a:xfrm>
        </p:grpSpPr>
        <p:sp>
          <p:nvSpPr>
            <p:cNvPr id="27" name="Freeform 27"/>
            <p:cNvSpPr/>
            <p:nvPr/>
          </p:nvSpPr>
          <p:spPr>
            <a:xfrm>
              <a:off x="0" y="0"/>
              <a:ext cx="35319057" cy="5565176"/>
            </a:xfrm>
            <a:custGeom>
              <a:avLst/>
              <a:gdLst/>
              <a:ahLst/>
              <a:cxnLst/>
              <a:rect l="l" t="t" r="r" b="b"/>
              <a:pathLst>
                <a:path w="35319057" h="5565176">
                  <a:moveTo>
                    <a:pt x="0" y="0"/>
                  </a:moveTo>
                  <a:lnTo>
                    <a:pt x="0" y="5565176"/>
                  </a:lnTo>
                  <a:lnTo>
                    <a:pt x="35319057" y="5565176"/>
                  </a:lnTo>
                  <a:lnTo>
                    <a:pt x="35319057" y="0"/>
                  </a:lnTo>
                  <a:lnTo>
                    <a:pt x="0" y="0"/>
                  </a:lnTo>
                  <a:close/>
                  <a:moveTo>
                    <a:pt x="35258099" y="5504216"/>
                  </a:moveTo>
                  <a:lnTo>
                    <a:pt x="59690" y="5504216"/>
                  </a:lnTo>
                  <a:lnTo>
                    <a:pt x="59690" y="59690"/>
                  </a:lnTo>
                  <a:lnTo>
                    <a:pt x="35258099" y="59690"/>
                  </a:lnTo>
                  <a:lnTo>
                    <a:pt x="35258099" y="5504216"/>
                  </a:lnTo>
                  <a:close/>
                </a:path>
              </a:pathLst>
            </a:custGeom>
            <a:solidFill>
              <a:srgbClr val="000000"/>
            </a:solidFill>
          </p:spPr>
        </p:sp>
      </p:grpSp>
      <p:sp>
        <p:nvSpPr>
          <p:cNvPr id="28" name="TextBox 28"/>
          <p:cNvSpPr txBox="1"/>
          <p:nvPr/>
        </p:nvSpPr>
        <p:spPr>
          <a:xfrm>
            <a:off x="11160094" y="6299536"/>
            <a:ext cx="4948492" cy="447350"/>
          </a:xfrm>
          <a:prstGeom prst="rect">
            <a:avLst/>
          </a:prstGeom>
        </p:spPr>
        <p:txBody>
          <a:bodyPr lIns="0" tIns="0" rIns="0" bIns="0" rtlCol="0" anchor="t">
            <a:spAutoFit/>
          </a:bodyPr>
          <a:lstStyle/>
          <a:p>
            <a:pPr marL="0" lvl="0" indent="0" algn="l">
              <a:lnSpc>
                <a:spcPts val="3500"/>
              </a:lnSpc>
            </a:pPr>
            <a:r>
              <a:rPr lang="en-US" sz="2500" spc="25">
                <a:solidFill>
                  <a:srgbClr val="000000"/>
                </a:solidFill>
                <a:latin typeface="Public Sans"/>
              </a:rPr>
              <a:t>Kết quả và đánh giá</a:t>
            </a:r>
          </a:p>
        </p:txBody>
      </p:sp>
      <p:grpSp>
        <p:nvGrpSpPr>
          <p:cNvPr id="29" name="Group 29"/>
          <p:cNvGrpSpPr/>
          <p:nvPr/>
        </p:nvGrpSpPr>
        <p:grpSpPr>
          <a:xfrm>
            <a:off x="10785395" y="4155272"/>
            <a:ext cx="5697889" cy="897809"/>
            <a:chOff x="0" y="0"/>
            <a:chExt cx="35319058" cy="5565176"/>
          </a:xfrm>
        </p:grpSpPr>
        <p:sp>
          <p:nvSpPr>
            <p:cNvPr id="30" name="Freeform 30"/>
            <p:cNvSpPr/>
            <p:nvPr/>
          </p:nvSpPr>
          <p:spPr>
            <a:xfrm>
              <a:off x="0" y="0"/>
              <a:ext cx="35319057" cy="5565176"/>
            </a:xfrm>
            <a:custGeom>
              <a:avLst/>
              <a:gdLst/>
              <a:ahLst/>
              <a:cxnLst/>
              <a:rect l="l" t="t" r="r" b="b"/>
              <a:pathLst>
                <a:path w="35319057" h="5565176">
                  <a:moveTo>
                    <a:pt x="0" y="0"/>
                  </a:moveTo>
                  <a:lnTo>
                    <a:pt x="0" y="5565176"/>
                  </a:lnTo>
                  <a:lnTo>
                    <a:pt x="35319057" y="5565176"/>
                  </a:lnTo>
                  <a:lnTo>
                    <a:pt x="35319057" y="0"/>
                  </a:lnTo>
                  <a:lnTo>
                    <a:pt x="0" y="0"/>
                  </a:lnTo>
                  <a:close/>
                  <a:moveTo>
                    <a:pt x="35258099" y="5504216"/>
                  </a:moveTo>
                  <a:lnTo>
                    <a:pt x="59690" y="5504216"/>
                  </a:lnTo>
                  <a:lnTo>
                    <a:pt x="59690" y="59690"/>
                  </a:lnTo>
                  <a:lnTo>
                    <a:pt x="35258099" y="59690"/>
                  </a:lnTo>
                  <a:lnTo>
                    <a:pt x="35258099" y="5504216"/>
                  </a:lnTo>
                  <a:close/>
                </a:path>
              </a:pathLst>
            </a:custGeom>
            <a:solidFill>
              <a:srgbClr val="000000"/>
            </a:solidFill>
          </p:spPr>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089571" y="2834208"/>
            <a:ext cx="12108859" cy="1589087"/>
          </a:xfrm>
          <a:prstGeom prst="rect">
            <a:avLst/>
          </a:prstGeom>
        </p:spPr>
        <p:txBody>
          <a:bodyPr lIns="0" tIns="0" rIns="0" bIns="0" rtlCol="0" anchor="t">
            <a:spAutoFit/>
          </a:bodyPr>
          <a:lstStyle/>
          <a:p>
            <a:pPr marL="0" lvl="0" indent="0" algn="ctr">
              <a:lnSpc>
                <a:spcPts val="12100"/>
              </a:lnSpc>
            </a:pPr>
            <a:r>
              <a:rPr lang="en-US" sz="10999">
                <a:solidFill>
                  <a:srgbClr val="000000"/>
                </a:solidFill>
                <a:latin typeface="Public Sans Bold"/>
              </a:rPr>
              <a:t>Cảm ơn!</a:t>
            </a:r>
          </a:p>
        </p:txBody>
      </p:sp>
      <p:sp>
        <p:nvSpPr>
          <p:cNvPr id="3" name="Freeform 3"/>
          <p:cNvSpPr/>
          <p:nvPr/>
        </p:nvSpPr>
        <p:spPr>
          <a:xfrm>
            <a:off x="9871015" y="5143500"/>
            <a:ext cx="1866404" cy="2875412"/>
          </a:xfrm>
          <a:custGeom>
            <a:avLst/>
            <a:gdLst/>
            <a:ahLst/>
            <a:cxnLst/>
            <a:rect l="l" t="t" r="r" b="b"/>
            <a:pathLst>
              <a:path w="1866404" h="2875412">
                <a:moveTo>
                  <a:pt x="0" y="0"/>
                </a:moveTo>
                <a:lnTo>
                  <a:pt x="1866404" y="0"/>
                </a:lnTo>
                <a:lnTo>
                  <a:pt x="1866404" y="2875412"/>
                </a:lnTo>
                <a:lnTo>
                  <a:pt x="0" y="287541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6873070" y="6937249"/>
            <a:ext cx="5962629" cy="7305626"/>
          </a:xfrm>
          <a:custGeom>
            <a:avLst/>
            <a:gdLst/>
            <a:ahLst/>
            <a:cxnLst/>
            <a:rect l="l" t="t" r="r" b="b"/>
            <a:pathLst>
              <a:path w="5962629" h="7305626">
                <a:moveTo>
                  <a:pt x="0" y="0"/>
                </a:moveTo>
                <a:lnTo>
                  <a:pt x="5962629" y="0"/>
                </a:lnTo>
                <a:lnTo>
                  <a:pt x="5962629" y="7305626"/>
                </a:lnTo>
                <a:lnTo>
                  <a:pt x="0" y="7305626"/>
                </a:lnTo>
                <a:lnTo>
                  <a:pt x="0" y="0"/>
                </a:lnTo>
                <a:close/>
              </a:path>
            </a:pathLst>
          </a:custGeom>
          <a:blipFill>
            <a:blip r:embed="rId4">
              <a:extLst>
                <a:ext uri="{96DAC541-7B7A-43D3-8B79-37D633B846F1}">
                  <asvg:svgBlip xmlns:asvg="http://schemas.microsoft.com/office/drawing/2016/SVG/main" xmlns="" r:embed="rId5"/>
                </a:ext>
              </a:extLst>
            </a:blip>
            <a:stretch>
              <a:fillRect r="-749"/>
            </a:stretch>
          </a:blipFill>
        </p:spPr>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7183" y="3180235"/>
            <a:ext cx="16230600" cy="5253701"/>
            <a:chOff x="0" y="0"/>
            <a:chExt cx="100607340" cy="32565704"/>
          </a:xfrm>
        </p:grpSpPr>
        <p:sp>
          <p:nvSpPr>
            <p:cNvPr id="3" name="Freeform 3"/>
            <p:cNvSpPr/>
            <p:nvPr/>
          </p:nvSpPr>
          <p:spPr>
            <a:xfrm>
              <a:off x="0" y="0"/>
              <a:ext cx="100607341" cy="32565702"/>
            </a:xfrm>
            <a:custGeom>
              <a:avLst/>
              <a:gdLst/>
              <a:ahLst/>
              <a:cxnLst/>
              <a:rect l="l" t="t" r="r" b="b"/>
              <a:pathLst>
                <a:path w="100607341" h="32565702">
                  <a:moveTo>
                    <a:pt x="0" y="0"/>
                  </a:moveTo>
                  <a:lnTo>
                    <a:pt x="0" y="32565702"/>
                  </a:lnTo>
                  <a:lnTo>
                    <a:pt x="100607341" y="32565702"/>
                  </a:lnTo>
                  <a:lnTo>
                    <a:pt x="100607341" y="0"/>
                  </a:lnTo>
                  <a:lnTo>
                    <a:pt x="0" y="0"/>
                  </a:lnTo>
                  <a:close/>
                  <a:moveTo>
                    <a:pt x="100546377" y="32504745"/>
                  </a:moveTo>
                  <a:lnTo>
                    <a:pt x="59690" y="32504745"/>
                  </a:lnTo>
                  <a:lnTo>
                    <a:pt x="59690" y="59690"/>
                  </a:lnTo>
                  <a:lnTo>
                    <a:pt x="100546377" y="59690"/>
                  </a:lnTo>
                  <a:lnTo>
                    <a:pt x="100546377" y="32504745"/>
                  </a:lnTo>
                  <a:close/>
                </a:path>
              </a:pathLst>
            </a:custGeom>
            <a:solidFill>
              <a:srgbClr val="000000"/>
            </a:solidFill>
          </p:spPr>
        </p:sp>
      </p:grpSp>
      <p:sp>
        <p:nvSpPr>
          <p:cNvPr id="4" name="Freeform 4"/>
          <p:cNvSpPr/>
          <p:nvPr/>
        </p:nvSpPr>
        <p:spPr>
          <a:xfrm>
            <a:off x="10242132" y="3180235"/>
            <a:ext cx="7068233" cy="5253701"/>
          </a:xfrm>
          <a:custGeom>
            <a:avLst/>
            <a:gdLst/>
            <a:ahLst/>
            <a:cxnLst/>
            <a:rect l="l" t="t" r="r" b="b"/>
            <a:pathLst>
              <a:path w="7068233" h="5253701">
                <a:moveTo>
                  <a:pt x="0" y="0"/>
                </a:moveTo>
                <a:lnTo>
                  <a:pt x="7068232" y="0"/>
                </a:lnTo>
                <a:lnTo>
                  <a:pt x="7068232" y="5253701"/>
                </a:lnTo>
                <a:lnTo>
                  <a:pt x="0" y="5253701"/>
                </a:lnTo>
                <a:lnTo>
                  <a:pt x="0" y="0"/>
                </a:lnTo>
                <a:close/>
              </a:path>
            </a:pathLst>
          </a:custGeom>
          <a:blipFill>
            <a:blip r:embed="rId2"/>
            <a:stretch>
              <a:fillRect/>
            </a:stretch>
          </a:blipFill>
        </p:spPr>
      </p:sp>
      <p:sp>
        <p:nvSpPr>
          <p:cNvPr id="5" name="TextBox 5"/>
          <p:cNvSpPr txBox="1"/>
          <p:nvPr/>
        </p:nvSpPr>
        <p:spPr>
          <a:xfrm>
            <a:off x="4823778" y="1245960"/>
            <a:ext cx="8640445" cy="1002725"/>
          </a:xfrm>
          <a:prstGeom prst="rect">
            <a:avLst/>
          </a:prstGeom>
        </p:spPr>
        <p:txBody>
          <a:bodyPr lIns="0" tIns="0" rIns="0" bIns="0" rtlCol="0" anchor="t">
            <a:spAutoFit/>
          </a:bodyPr>
          <a:lstStyle/>
          <a:p>
            <a:pPr marL="0" lvl="0" indent="0" algn="l">
              <a:lnSpc>
                <a:spcPts val="7699"/>
              </a:lnSpc>
            </a:pPr>
            <a:r>
              <a:rPr lang="en-US" sz="6999">
                <a:solidFill>
                  <a:srgbClr val="000000"/>
                </a:solidFill>
                <a:latin typeface="Public Sans Bold"/>
              </a:rPr>
              <a:t>Phương pháp Elbow</a:t>
            </a:r>
          </a:p>
        </p:txBody>
      </p:sp>
      <p:sp>
        <p:nvSpPr>
          <p:cNvPr id="6" name="TextBox 6"/>
          <p:cNvSpPr txBox="1"/>
          <p:nvPr/>
        </p:nvSpPr>
        <p:spPr>
          <a:xfrm>
            <a:off x="1490269" y="3497241"/>
            <a:ext cx="7893189" cy="2309845"/>
          </a:xfrm>
          <a:prstGeom prst="rect">
            <a:avLst/>
          </a:prstGeom>
        </p:spPr>
        <p:txBody>
          <a:bodyPr lIns="0" tIns="0" rIns="0" bIns="0" rtlCol="0" anchor="t">
            <a:spAutoFit/>
          </a:bodyPr>
          <a:lstStyle/>
          <a:p>
            <a:pPr marL="0" lvl="0" indent="0" algn="l">
              <a:lnSpc>
                <a:spcPts val="3684"/>
              </a:lnSpc>
            </a:pPr>
            <a:r>
              <a:rPr lang="en-US" sz="2456" spc="24">
                <a:solidFill>
                  <a:srgbClr val="000000"/>
                </a:solidFill>
                <a:latin typeface="Public Sans"/>
              </a:rPr>
              <a:t>Phương pháp Elbow là một cách giúp chúng ta lựa chọn được số lượng các cụm phù hợp dựa vào đồ thị trực quan hóa bằng cách nhìn vào sự suy giảm của hàm biến dạng và lựa chọn ra điểm khuỷu tay (elbow point).</a:t>
            </a:r>
          </a:p>
        </p:txBody>
      </p:sp>
      <p:sp>
        <p:nvSpPr>
          <p:cNvPr id="7" name="TextBox 7"/>
          <p:cNvSpPr txBox="1"/>
          <p:nvPr/>
        </p:nvSpPr>
        <p:spPr>
          <a:xfrm>
            <a:off x="1490269" y="6271130"/>
            <a:ext cx="7893189" cy="1378951"/>
          </a:xfrm>
          <a:prstGeom prst="rect">
            <a:avLst/>
          </a:prstGeom>
        </p:spPr>
        <p:txBody>
          <a:bodyPr lIns="0" tIns="0" rIns="0" bIns="0" rtlCol="0" anchor="t">
            <a:spAutoFit/>
          </a:bodyPr>
          <a:lstStyle/>
          <a:p>
            <a:pPr marL="0" lvl="0" indent="0" algn="l">
              <a:lnSpc>
                <a:spcPts val="3684"/>
              </a:lnSpc>
            </a:pPr>
            <a:r>
              <a:rPr lang="en-US" sz="2456" spc="24">
                <a:solidFill>
                  <a:srgbClr val="000000"/>
                </a:solidFill>
                <a:latin typeface="Public Sans"/>
              </a:rPr>
              <a:t>Nó chọn ra phạm vị các giá trị và chọn ra giá trị tốt nhất trong số đó. Nó tính tổng bình phương của các điểm và tính khoảng cách trung bình.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953749" y="3706196"/>
            <a:ext cx="9986595" cy="5037801"/>
          </a:xfrm>
          <a:custGeom>
            <a:avLst/>
            <a:gdLst/>
            <a:ahLst/>
            <a:cxnLst/>
            <a:rect l="l" t="t" r="r" b="b"/>
            <a:pathLst>
              <a:path w="9986595" h="5037801">
                <a:moveTo>
                  <a:pt x="0" y="0"/>
                </a:moveTo>
                <a:lnTo>
                  <a:pt x="9986595" y="0"/>
                </a:lnTo>
                <a:lnTo>
                  <a:pt x="9986595" y="5037801"/>
                </a:lnTo>
                <a:lnTo>
                  <a:pt x="0" y="5037801"/>
                </a:lnTo>
                <a:lnTo>
                  <a:pt x="0" y="0"/>
                </a:lnTo>
                <a:close/>
              </a:path>
            </a:pathLst>
          </a:custGeom>
          <a:blipFill>
            <a:blip r:embed="rId2"/>
            <a:stretch>
              <a:fillRect/>
            </a:stretch>
          </a:blipFill>
        </p:spPr>
      </p:sp>
      <p:sp>
        <p:nvSpPr>
          <p:cNvPr id="3" name="TextBox 3"/>
          <p:cNvSpPr txBox="1"/>
          <p:nvPr/>
        </p:nvSpPr>
        <p:spPr>
          <a:xfrm>
            <a:off x="7141361" y="1226723"/>
            <a:ext cx="4568575" cy="1104390"/>
          </a:xfrm>
          <a:prstGeom prst="rect">
            <a:avLst/>
          </a:prstGeom>
        </p:spPr>
        <p:txBody>
          <a:bodyPr lIns="0" tIns="0" rIns="0" bIns="0" rtlCol="0" anchor="t">
            <a:spAutoFit/>
          </a:bodyPr>
          <a:lstStyle/>
          <a:p>
            <a:pPr marL="0" lvl="0" indent="0" algn="l">
              <a:lnSpc>
                <a:spcPts val="8438"/>
              </a:lnSpc>
            </a:pPr>
            <a:r>
              <a:rPr lang="en-US" sz="7671">
                <a:solidFill>
                  <a:srgbClr val="000000"/>
                </a:solidFill>
                <a:latin typeface="Public Sans Bold"/>
              </a:rPr>
              <a:t>K-means</a:t>
            </a:r>
          </a:p>
        </p:txBody>
      </p:sp>
      <p:sp>
        <p:nvSpPr>
          <p:cNvPr id="4" name="TextBox 4"/>
          <p:cNvSpPr txBox="1"/>
          <p:nvPr/>
        </p:nvSpPr>
        <p:spPr>
          <a:xfrm>
            <a:off x="1864736" y="3140395"/>
            <a:ext cx="5805569" cy="5896525"/>
          </a:xfrm>
          <a:prstGeom prst="rect">
            <a:avLst/>
          </a:prstGeom>
        </p:spPr>
        <p:txBody>
          <a:bodyPr lIns="0" tIns="0" rIns="0" bIns="0" rtlCol="0" anchor="t">
            <a:spAutoFit/>
          </a:bodyPr>
          <a:lstStyle/>
          <a:p>
            <a:pPr algn="l">
              <a:lnSpc>
                <a:spcPts val="4252"/>
              </a:lnSpc>
            </a:pPr>
            <a:r>
              <a:rPr lang="en-US" sz="2835" spc="28">
                <a:solidFill>
                  <a:srgbClr val="000000"/>
                </a:solidFill>
                <a:latin typeface="Public Sans"/>
              </a:rPr>
              <a:t>Thuật toán k-means là một phương pháp học không giám sát phổ biến được sử dụng để chia tập dữ liệu thành k cụm dựa trên sự tương đồng của các điểm dữ liệu </a:t>
            </a:r>
          </a:p>
          <a:p>
            <a:pPr marL="0" lvl="0" indent="0" algn="l">
              <a:lnSpc>
                <a:spcPts val="4252"/>
              </a:lnSpc>
            </a:pPr>
            <a:r>
              <a:rPr lang="en-US" sz="2835" spc="28">
                <a:solidFill>
                  <a:srgbClr val="000000"/>
                </a:solidFill>
                <a:latin typeface="Public Sans"/>
              </a:rPr>
              <a:t>Mục tiêu của phương pháp đơn giản là tối ưu hóa tổng bình phương khoảng cách giữa các điểm dữ liệu và tâm cụm tương ứng.</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0338" y="1861333"/>
            <a:ext cx="16230600" cy="7613637"/>
            <a:chOff x="0" y="0"/>
            <a:chExt cx="100607340" cy="47194049"/>
          </a:xfrm>
        </p:grpSpPr>
        <p:sp>
          <p:nvSpPr>
            <p:cNvPr id="3" name="Freeform 3"/>
            <p:cNvSpPr/>
            <p:nvPr/>
          </p:nvSpPr>
          <p:spPr>
            <a:xfrm>
              <a:off x="0" y="0"/>
              <a:ext cx="100607341" cy="47194050"/>
            </a:xfrm>
            <a:custGeom>
              <a:avLst/>
              <a:gdLst/>
              <a:ahLst/>
              <a:cxnLst/>
              <a:rect l="l" t="t" r="r" b="b"/>
              <a:pathLst>
                <a:path w="100607341" h="47194050">
                  <a:moveTo>
                    <a:pt x="0" y="0"/>
                  </a:moveTo>
                  <a:lnTo>
                    <a:pt x="0" y="47194050"/>
                  </a:lnTo>
                  <a:lnTo>
                    <a:pt x="100607341" y="47194050"/>
                  </a:lnTo>
                  <a:lnTo>
                    <a:pt x="100607341" y="0"/>
                  </a:lnTo>
                  <a:lnTo>
                    <a:pt x="0" y="0"/>
                  </a:lnTo>
                  <a:close/>
                  <a:moveTo>
                    <a:pt x="100546377" y="47133089"/>
                  </a:moveTo>
                  <a:lnTo>
                    <a:pt x="59690" y="47133089"/>
                  </a:lnTo>
                  <a:lnTo>
                    <a:pt x="59690" y="59690"/>
                  </a:lnTo>
                  <a:lnTo>
                    <a:pt x="100546377" y="59690"/>
                  </a:lnTo>
                  <a:lnTo>
                    <a:pt x="100546377" y="47133089"/>
                  </a:lnTo>
                  <a:close/>
                </a:path>
              </a:pathLst>
            </a:custGeom>
            <a:solidFill>
              <a:srgbClr val="000000"/>
            </a:solidFill>
          </p:spPr>
        </p:sp>
      </p:grpSp>
      <p:sp>
        <p:nvSpPr>
          <p:cNvPr id="4" name="TextBox 4"/>
          <p:cNvSpPr txBox="1"/>
          <p:nvPr/>
        </p:nvSpPr>
        <p:spPr>
          <a:xfrm>
            <a:off x="7059647" y="499800"/>
            <a:ext cx="4168705" cy="1002725"/>
          </a:xfrm>
          <a:prstGeom prst="rect">
            <a:avLst/>
          </a:prstGeom>
        </p:spPr>
        <p:txBody>
          <a:bodyPr lIns="0" tIns="0" rIns="0" bIns="0" rtlCol="0" anchor="t">
            <a:spAutoFit/>
          </a:bodyPr>
          <a:lstStyle/>
          <a:p>
            <a:pPr marL="0" lvl="0" indent="0" algn="l">
              <a:lnSpc>
                <a:spcPts val="7699"/>
              </a:lnSpc>
            </a:pPr>
            <a:r>
              <a:rPr lang="en-US" sz="6999">
                <a:solidFill>
                  <a:srgbClr val="000000"/>
                </a:solidFill>
                <a:latin typeface="Public Sans Bold"/>
              </a:rPr>
              <a:t>K-means</a:t>
            </a:r>
          </a:p>
        </p:txBody>
      </p:sp>
      <p:sp>
        <p:nvSpPr>
          <p:cNvPr id="5" name="TextBox 5"/>
          <p:cNvSpPr txBox="1"/>
          <p:nvPr/>
        </p:nvSpPr>
        <p:spPr>
          <a:xfrm>
            <a:off x="1851664" y="2401081"/>
            <a:ext cx="14833468" cy="994245"/>
          </a:xfrm>
          <a:prstGeom prst="rect">
            <a:avLst/>
          </a:prstGeom>
        </p:spPr>
        <p:txBody>
          <a:bodyPr lIns="0" tIns="0" rIns="0" bIns="0" rtlCol="0" anchor="t">
            <a:spAutoFit/>
          </a:bodyPr>
          <a:lstStyle/>
          <a:p>
            <a:pPr algn="l">
              <a:lnSpc>
                <a:spcPts val="3981"/>
              </a:lnSpc>
            </a:pPr>
            <a:r>
              <a:rPr lang="en-US" sz="2654" spc="26">
                <a:solidFill>
                  <a:srgbClr val="000000"/>
                </a:solidFill>
                <a:latin typeface="Public Sans Bold"/>
              </a:rPr>
              <a:t>Bước 1: khởi tạo </a:t>
            </a:r>
          </a:p>
          <a:p>
            <a:pPr marL="0" lvl="0" indent="0" algn="l">
              <a:lnSpc>
                <a:spcPts val="3981"/>
              </a:lnSpc>
            </a:pPr>
            <a:r>
              <a:rPr lang="en-US" sz="2654" spc="26">
                <a:solidFill>
                  <a:srgbClr val="000000"/>
                </a:solidFill>
                <a:latin typeface="Public Sans"/>
              </a:rPr>
              <a:t>Thuật toán bắt đầu bằng việc lựa chọn ngẫu nhiên k điểm dữ liệu (cụm) trong tập dữ liệu.</a:t>
            </a:r>
          </a:p>
        </p:txBody>
      </p:sp>
      <p:sp>
        <p:nvSpPr>
          <p:cNvPr id="6" name="TextBox 6"/>
          <p:cNvSpPr txBox="1"/>
          <p:nvPr/>
        </p:nvSpPr>
        <p:spPr>
          <a:xfrm>
            <a:off x="1851664" y="1775608"/>
            <a:ext cx="8529130" cy="489420"/>
          </a:xfrm>
          <a:prstGeom prst="rect">
            <a:avLst/>
          </a:prstGeom>
        </p:spPr>
        <p:txBody>
          <a:bodyPr lIns="0" tIns="0" rIns="0" bIns="0" rtlCol="0" anchor="t">
            <a:spAutoFit/>
          </a:bodyPr>
          <a:lstStyle/>
          <a:p>
            <a:pPr marL="0" lvl="0" indent="0" algn="l">
              <a:lnSpc>
                <a:spcPts val="3981"/>
              </a:lnSpc>
            </a:pPr>
            <a:r>
              <a:rPr lang="en-US" sz="2654" spc="26">
                <a:solidFill>
                  <a:srgbClr val="000000"/>
                </a:solidFill>
                <a:latin typeface="Public Sans Bold"/>
              </a:rPr>
              <a:t>Cách hoạt động:</a:t>
            </a:r>
          </a:p>
        </p:txBody>
      </p:sp>
      <p:sp>
        <p:nvSpPr>
          <p:cNvPr id="7" name="TextBox 7"/>
          <p:cNvSpPr txBox="1"/>
          <p:nvPr/>
        </p:nvSpPr>
        <p:spPr>
          <a:xfrm>
            <a:off x="1851664" y="3671551"/>
            <a:ext cx="15093647" cy="2508720"/>
          </a:xfrm>
          <a:prstGeom prst="rect">
            <a:avLst/>
          </a:prstGeom>
        </p:spPr>
        <p:txBody>
          <a:bodyPr lIns="0" tIns="0" rIns="0" bIns="0" rtlCol="0" anchor="t">
            <a:spAutoFit/>
          </a:bodyPr>
          <a:lstStyle/>
          <a:p>
            <a:pPr algn="l">
              <a:lnSpc>
                <a:spcPts val="3981"/>
              </a:lnSpc>
            </a:pPr>
            <a:r>
              <a:rPr lang="en-US" sz="2654" spc="26">
                <a:solidFill>
                  <a:srgbClr val="000000"/>
                </a:solidFill>
                <a:latin typeface="Public Sans Bold"/>
              </a:rPr>
              <a:t>Bước 2: Phân cụm</a:t>
            </a:r>
          </a:p>
          <a:p>
            <a:pPr marL="0" lvl="0" indent="0" algn="l">
              <a:lnSpc>
                <a:spcPts val="3981"/>
              </a:lnSpc>
            </a:pPr>
            <a:r>
              <a:rPr lang="en-US" sz="2654" spc="26">
                <a:solidFill>
                  <a:srgbClr val="000000"/>
                </a:solidFill>
                <a:latin typeface="Public Sans"/>
              </a:rPr>
              <a:t>Sau khi có k số cụm ban đầu, chúng ta sẽ tính toán khoảng cách giữa từng điểm dữ liệu với k cụm này và gán điểm dữ liệu đó vào cụm gần nó nhất. Khoảng cách giữa 2 điểm dữ liệu được tính bằng khoảng cách Euclidean. Công thức tính khoảng cách Euclidean được biểu diễn như sau.</a:t>
            </a:r>
          </a:p>
        </p:txBody>
      </p:sp>
      <p:sp>
        <p:nvSpPr>
          <p:cNvPr id="8" name="TextBox 8"/>
          <p:cNvSpPr txBox="1"/>
          <p:nvPr/>
        </p:nvSpPr>
        <p:spPr>
          <a:xfrm>
            <a:off x="1851664" y="7236509"/>
            <a:ext cx="15093647" cy="994245"/>
          </a:xfrm>
          <a:prstGeom prst="rect">
            <a:avLst/>
          </a:prstGeom>
        </p:spPr>
        <p:txBody>
          <a:bodyPr lIns="0" tIns="0" rIns="0" bIns="0" rtlCol="0" anchor="t">
            <a:spAutoFit/>
          </a:bodyPr>
          <a:lstStyle/>
          <a:p>
            <a:pPr algn="l">
              <a:lnSpc>
                <a:spcPts val="3981"/>
              </a:lnSpc>
            </a:pPr>
            <a:r>
              <a:rPr lang="en-US" sz="2654" spc="26">
                <a:solidFill>
                  <a:srgbClr val="000000"/>
                </a:solidFill>
                <a:latin typeface="Public Sans Bold"/>
              </a:rPr>
              <a:t>Bước 3: Cập nhật tâm cụm</a:t>
            </a:r>
          </a:p>
          <a:p>
            <a:pPr marL="0" lvl="0" indent="0" algn="l">
              <a:lnSpc>
                <a:spcPts val="3981"/>
              </a:lnSpc>
            </a:pPr>
            <a:r>
              <a:rPr lang="en-US" sz="2654" spc="26">
                <a:solidFill>
                  <a:srgbClr val="000000"/>
                </a:solidFill>
                <a:latin typeface="Public Sans"/>
              </a:rPr>
              <a:t>Tính toán lại tâm cụm bằng cách lấy trung bình của các điểm dữ liệu trong mỗi cụm. </a:t>
            </a:r>
          </a:p>
        </p:txBody>
      </p:sp>
      <p:sp>
        <p:nvSpPr>
          <p:cNvPr id="9" name="TextBox 9"/>
          <p:cNvSpPr txBox="1"/>
          <p:nvPr/>
        </p:nvSpPr>
        <p:spPr>
          <a:xfrm>
            <a:off x="1851664" y="8768880"/>
            <a:ext cx="15093647" cy="489420"/>
          </a:xfrm>
          <a:prstGeom prst="rect">
            <a:avLst/>
          </a:prstGeom>
        </p:spPr>
        <p:txBody>
          <a:bodyPr lIns="0" tIns="0" rIns="0" bIns="0" rtlCol="0" anchor="t">
            <a:spAutoFit/>
          </a:bodyPr>
          <a:lstStyle/>
          <a:p>
            <a:pPr marL="0" lvl="0" indent="0" algn="l">
              <a:lnSpc>
                <a:spcPts val="3981"/>
              </a:lnSpc>
            </a:pPr>
            <a:r>
              <a:rPr lang="en-US" sz="2654" spc="26">
                <a:solidFill>
                  <a:srgbClr val="000000"/>
                </a:solidFill>
                <a:latin typeface="Public Sans Bold"/>
              </a:rPr>
              <a:t>Bước 4: Kiểm tra điều kiện hội tụ, điều kiện dừng của thuật toán </a:t>
            </a:r>
          </a:p>
        </p:txBody>
      </p:sp>
      <p:grpSp>
        <p:nvGrpSpPr>
          <p:cNvPr id="10" name="Group 10"/>
          <p:cNvGrpSpPr/>
          <p:nvPr/>
        </p:nvGrpSpPr>
        <p:grpSpPr>
          <a:xfrm>
            <a:off x="6116229" y="5979209"/>
            <a:ext cx="5821045" cy="981075"/>
            <a:chOff x="0" y="0"/>
            <a:chExt cx="7761393" cy="1308100"/>
          </a:xfrm>
        </p:grpSpPr>
        <p:sp>
          <p:nvSpPr>
            <p:cNvPr id="11" name="Freeform 11"/>
            <p:cNvSpPr/>
            <p:nvPr/>
          </p:nvSpPr>
          <p:spPr>
            <a:xfrm>
              <a:off x="0" y="0"/>
              <a:ext cx="7761393" cy="1308100"/>
            </a:xfrm>
            <a:custGeom>
              <a:avLst/>
              <a:gdLst/>
              <a:ahLst/>
              <a:cxnLst/>
              <a:rect l="l" t="t" r="r" b="b"/>
              <a:pathLst>
                <a:path w="7761393" h="1308100">
                  <a:moveTo>
                    <a:pt x="0" y="0"/>
                  </a:moveTo>
                  <a:lnTo>
                    <a:pt x="7761393" y="0"/>
                  </a:lnTo>
                  <a:lnTo>
                    <a:pt x="7761393" y="1308100"/>
                  </a:lnTo>
                  <a:lnTo>
                    <a:pt x="0" y="13081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0338" y="1861333"/>
            <a:ext cx="16230600" cy="7396967"/>
            <a:chOff x="0" y="0"/>
            <a:chExt cx="100607340" cy="45850997"/>
          </a:xfrm>
        </p:grpSpPr>
        <p:sp>
          <p:nvSpPr>
            <p:cNvPr id="3" name="Freeform 3"/>
            <p:cNvSpPr/>
            <p:nvPr/>
          </p:nvSpPr>
          <p:spPr>
            <a:xfrm>
              <a:off x="0" y="0"/>
              <a:ext cx="100607341" cy="45850997"/>
            </a:xfrm>
            <a:custGeom>
              <a:avLst/>
              <a:gdLst/>
              <a:ahLst/>
              <a:cxnLst/>
              <a:rect l="l" t="t" r="r" b="b"/>
              <a:pathLst>
                <a:path w="100607341" h="45850997">
                  <a:moveTo>
                    <a:pt x="0" y="0"/>
                  </a:moveTo>
                  <a:lnTo>
                    <a:pt x="0" y="45850997"/>
                  </a:lnTo>
                  <a:lnTo>
                    <a:pt x="100607341" y="45850997"/>
                  </a:lnTo>
                  <a:lnTo>
                    <a:pt x="100607341" y="0"/>
                  </a:lnTo>
                  <a:lnTo>
                    <a:pt x="0" y="0"/>
                  </a:lnTo>
                  <a:close/>
                  <a:moveTo>
                    <a:pt x="100546377" y="45790036"/>
                  </a:moveTo>
                  <a:lnTo>
                    <a:pt x="59690" y="45790036"/>
                  </a:lnTo>
                  <a:lnTo>
                    <a:pt x="59690" y="59690"/>
                  </a:lnTo>
                  <a:lnTo>
                    <a:pt x="100546377" y="59690"/>
                  </a:lnTo>
                  <a:lnTo>
                    <a:pt x="100546377" y="45790036"/>
                  </a:lnTo>
                  <a:close/>
                </a:path>
              </a:pathLst>
            </a:custGeom>
            <a:solidFill>
              <a:srgbClr val="000000"/>
            </a:solidFill>
          </p:spPr>
        </p:sp>
      </p:grpSp>
      <p:sp>
        <p:nvSpPr>
          <p:cNvPr id="4" name="TextBox 4"/>
          <p:cNvSpPr txBox="1"/>
          <p:nvPr/>
        </p:nvSpPr>
        <p:spPr>
          <a:xfrm>
            <a:off x="7059647" y="499800"/>
            <a:ext cx="4168705" cy="1002725"/>
          </a:xfrm>
          <a:prstGeom prst="rect">
            <a:avLst/>
          </a:prstGeom>
        </p:spPr>
        <p:txBody>
          <a:bodyPr lIns="0" tIns="0" rIns="0" bIns="0" rtlCol="0" anchor="t">
            <a:spAutoFit/>
          </a:bodyPr>
          <a:lstStyle/>
          <a:p>
            <a:pPr marL="0" lvl="0" indent="0" algn="l">
              <a:lnSpc>
                <a:spcPts val="7699"/>
              </a:lnSpc>
            </a:pPr>
            <a:r>
              <a:rPr lang="en-US" sz="6999">
                <a:solidFill>
                  <a:srgbClr val="000000"/>
                </a:solidFill>
                <a:latin typeface="Public Sans Bold"/>
              </a:rPr>
              <a:t>K-means</a:t>
            </a:r>
          </a:p>
        </p:txBody>
      </p:sp>
      <p:sp>
        <p:nvSpPr>
          <p:cNvPr id="5" name="TextBox 5"/>
          <p:cNvSpPr txBox="1"/>
          <p:nvPr/>
        </p:nvSpPr>
        <p:spPr>
          <a:xfrm>
            <a:off x="1851664" y="2645725"/>
            <a:ext cx="8529130" cy="489420"/>
          </a:xfrm>
          <a:prstGeom prst="rect">
            <a:avLst/>
          </a:prstGeom>
        </p:spPr>
        <p:txBody>
          <a:bodyPr lIns="0" tIns="0" rIns="0" bIns="0" rtlCol="0" anchor="t">
            <a:spAutoFit/>
          </a:bodyPr>
          <a:lstStyle/>
          <a:p>
            <a:pPr marL="0" lvl="0" indent="0" algn="l">
              <a:lnSpc>
                <a:spcPts val="3981"/>
              </a:lnSpc>
            </a:pPr>
            <a:r>
              <a:rPr lang="en-US" sz="2654" spc="26">
                <a:solidFill>
                  <a:srgbClr val="000000"/>
                </a:solidFill>
                <a:latin typeface="Public Sans Bold"/>
              </a:rPr>
              <a:t>Ưu điểm của k-means:</a:t>
            </a:r>
          </a:p>
        </p:txBody>
      </p:sp>
      <p:sp>
        <p:nvSpPr>
          <p:cNvPr id="6" name="TextBox 6"/>
          <p:cNvSpPr txBox="1"/>
          <p:nvPr/>
        </p:nvSpPr>
        <p:spPr>
          <a:xfrm>
            <a:off x="1597177" y="3401845"/>
            <a:ext cx="15093647" cy="2003895"/>
          </a:xfrm>
          <a:prstGeom prst="rect">
            <a:avLst/>
          </a:prstGeom>
        </p:spPr>
        <p:txBody>
          <a:bodyPr lIns="0" tIns="0" rIns="0" bIns="0" rtlCol="0" anchor="t">
            <a:spAutoFit/>
          </a:bodyPr>
          <a:lstStyle/>
          <a:p>
            <a:pPr marL="573070" lvl="1" indent="-286535" algn="l">
              <a:lnSpc>
                <a:spcPts val="3981"/>
              </a:lnSpc>
              <a:buFont typeface="Arial"/>
              <a:buChar char="•"/>
            </a:pPr>
            <a:r>
              <a:rPr lang="en-US" sz="2654" spc="26">
                <a:solidFill>
                  <a:srgbClr val="000000"/>
                </a:solidFill>
                <a:latin typeface="Public Sans"/>
              </a:rPr>
              <a:t>Đơn giản để triển khai</a:t>
            </a:r>
          </a:p>
          <a:p>
            <a:pPr marL="573070" lvl="1" indent="-286535" algn="l">
              <a:lnSpc>
                <a:spcPts val="3981"/>
              </a:lnSpc>
              <a:buFont typeface="Arial"/>
              <a:buChar char="•"/>
            </a:pPr>
            <a:r>
              <a:rPr lang="en-US" sz="2654" spc="26">
                <a:solidFill>
                  <a:srgbClr val="000000"/>
                </a:solidFill>
                <a:latin typeface="Public Sans"/>
              </a:rPr>
              <a:t>Có khả năng mở rộng cho tập dữ liệu lớn và cũng nhanh chóng với tập dữ liệu lớn </a:t>
            </a:r>
          </a:p>
          <a:p>
            <a:pPr marL="573070" lvl="1" indent="-286535" algn="l">
              <a:lnSpc>
                <a:spcPts val="3981"/>
              </a:lnSpc>
              <a:buFont typeface="Arial"/>
              <a:buChar char="•"/>
            </a:pPr>
            <a:r>
              <a:rPr lang="en-US" sz="2654" spc="26">
                <a:solidFill>
                  <a:srgbClr val="000000"/>
                </a:solidFill>
                <a:latin typeface="Public Sans"/>
              </a:rPr>
              <a:t>Thích ứng với các ví dụ mới một cách thường xuyên </a:t>
            </a:r>
          </a:p>
          <a:p>
            <a:pPr marL="573070" lvl="1" indent="-286535" algn="l">
              <a:lnSpc>
                <a:spcPts val="3981"/>
              </a:lnSpc>
              <a:buFont typeface="Arial"/>
              <a:buChar char="•"/>
            </a:pPr>
            <a:r>
              <a:rPr lang="en-US" sz="2654" spc="26">
                <a:solidFill>
                  <a:srgbClr val="000000"/>
                </a:solidFill>
                <a:latin typeface="Public Sans"/>
              </a:rPr>
              <a:t>Tổng quát hóa cụm cho hình dạng và kích thước khác nhau</a:t>
            </a:r>
          </a:p>
        </p:txBody>
      </p:sp>
      <p:sp>
        <p:nvSpPr>
          <p:cNvPr id="7" name="TextBox 7"/>
          <p:cNvSpPr txBox="1"/>
          <p:nvPr/>
        </p:nvSpPr>
        <p:spPr>
          <a:xfrm>
            <a:off x="1851664" y="5893484"/>
            <a:ext cx="8529130" cy="489420"/>
          </a:xfrm>
          <a:prstGeom prst="rect">
            <a:avLst/>
          </a:prstGeom>
        </p:spPr>
        <p:txBody>
          <a:bodyPr lIns="0" tIns="0" rIns="0" bIns="0" rtlCol="0" anchor="t">
            <a:spAutoFit/>
          </a:bodyPr>
          <a:lstStyle/>
          <a:p>
            <a:pPr marL="0" lvl="0" indent="0" algn="l">
              <a:lnSpc>
                <a:spcPts val="3981"/>
              </a:lnSpc>
            </a:pPr>
            <a:r>
              <a:rPr lang="en-US" sz="2654" spc="26">
                <a:solidFill>
                  <a:srgbClr val="000000"/>
                </a:solidFill>
                <a:latin typeface="Public Sans Bold"/>
              </a:rPr>
              <a:t>Nhược điểm của k-means:</a:t>
            </a:r>
          </a:p>
        </p:txBody>
      </p:sp>
      <p:sp>
        <p:nvSpPr>
          <p:cNvPr id="8" name="TextBox 8"/>
          <p:cNvSpPr txBox="1"/>
          <p:nvPr/>
        </p:nvSpPr>
        <p:spPr>
          <a:xfrm>
            <a:off x="1597177" y="6647747"/>
            <a:ext cx="15093647" cy="1499070"/>
          </a:xfrm>
          <a:prstGeom prst="rect">
            <a:avLst/>
          </a:prstGeom>
        </p:spPr>
        <p:txBody>
          <a:bodyPr lIns="0" tIns="0" rIns="0" bIns="0" rtlCol="0" anchor="t">
            <a:spAutoFit/>
          </a:bodyPr>
          <a:lstStyle/>
          <a:p>
            <a:pPr marL="573070" lvl="1" indent="-286535" algn="l">
              <a:lnSpc>
                <a:spcPts val="3981"/>
              </a:lnSpc>
              <a:buFont typeface="Arial"/>
              <a:buChar char="•"/>
            </a:pPr>
            <a:r>
              <a:rPr lang="en-US" sz="2654" spc="26">
                <a:solidFill>
                  <a:srgbClr val="000000"/>
                </a:solidFill>
                <a:latin typeface="Public Sans"/>
              </a:rPr>
              <a:t>Nhạy cảm với các điểm ngoại lai</a:t>
            </a:r>
          </a:p>
          <a:p>
            <a:pPr marL="573070" lvl="1" indent="-286535" algn="l">
              <a:lnSpc>
                <a:spcPts val="3981"/>
              </a:lnSpc>
              <a:buFont typeface="Arial"/>
              <a:buChar char="•"/>
            </a:pPr>
            <a:r>
              <a:rPr lang="en-US" sz="2654" spc="26">
                <a:solidFill>
                  <a:srgbClr val="000000"/>
                </a:solidFill>
                <a:latin typeface="Public Sans"/>
              </a:rPr>
              <a:t>Việc chọn giá trị k cụm thủ công là một cách khó khăn</a:t>
            </a:r>
          </a:p>
          <a:p>
            <a:pPr marL="573070" lvl="1" indent="-286535" algn="l">
              <a:lnSpc>
                <a:spcPts val="3981"/>
              </a:lnSpc>
              <a:buFont typeface="Arial"/>
              <a:buChar char="•"/>
            </a:pPr>
            <a:r>
              <a:rPr lang="en-US" sz="2654" spc="26">
                <a:solidFill>
                  <a:srgbClr val="000000"/>
                </a:solidFill>
                <a:latin typeface="Public Sans"/>
              </a:rPr>
              <a:t>Khi số lượng chiều tăng lên khả năng mở rộng của nó giảm</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0338" y="1861333"/>
            <a:ext cx="16230600" cy="8013569"/>
            <a:chOff x="0" y="0"/>
            <a:chExt cx="100607340" cy="49673075"/>
          </a:xfrm>
        </p:grpSpPr>
        <p:sp>
          <p:nvSpPr>
            <p:cNvPr id="3" name="Freeform 3"/>
            <p:cNvSpPr/>
            <p:nvPr/>
          </p:nvSpPr>
          <p:spPr>
            <a:xfrm>
              <a:off x="0" y="0"/>
              <a:ext cx="100607341" cy="49673077"/>
            </a:xfrm>
            <a:custGeom>
              <a:avLst/>
              <a:gdLst/>
              <a:ahLst/>
              <a:cxnLst/>
              <a:rect l="l" t="t" r="r" b="b"/>
              <a:pathLst>
                <a:path w="100607341" h="49673077">
                  <a:moveTo>
                    <a:pt x="0" y="0"/>
                  </a:moveTo>
                  <a:lnTo>
                    <a:pt x="0" y="49673077"/>
                  </a:lnTo>
                  <a:lnTo>
                    <a:pt x="100607341" y="49673077"/>
                  </a:lnTo>
                  <a:lnTo>
                    <a:pt x="100607341" y="0"/>
                  </a:lnTo>
                  <a:lnTo>
                    <a:pt x="0" y="0"/>
                  </a:lnTo>
                  <a:close/>
                  <a:moveTo>
                    <a:pt x="100546377" y="49612116"/>
                  </a:moveTo>
                  <a:lnTo>
                    <a:pt x="59690" y="49612116"/>
                  </a:lnTo>
                  <a:lnTo>
                    <a:pt x="59690" y="59690"/>
                  </a:lnTo>
                  <a:lnTo>
                    <a:pt x="100546377" y="59690"/>
                  </a:lnTo>
                  <a:lnTo>
                    <a:pt x="100546377" y="49612116"/>
                  </a:lnTo>
                  <a:close/>
                </a:path>
              </a:pathLst>
            </a:custGeom>
            <a:solidFill>
              <a:srgbClr val="000000"/>
            </a:solidFill>
          </p:spPr>
        </p:sp>
      </p:grpSp>
      <p:sp>
        <p:nvSpPr>
          <p:cNvPr id="4" name="TextBox 4"/>
          <p:cNvSpPr txBox="1"/>
          <p:nvPr/>
        </p:nvSpPr>
        <p:spPr>
          <a:xfrm>
            <a:off x="4657995" y="499800"/>
            <a:ext cx="11693883" cy="1002725"/>
          </a:xfrm>
          <a:prstGeom prst="rect">
            <a:avLst/>
          </a:prstGeom>
        </p:spPr>
        <p:txBody>
          <a:bodyPr lIns="0" tIns="0" rIns="0" bIns="0" rtlCol="0" anchor="t">
            <a:spAutoFit/>
          </a:bodyPr>
          <a:lstStyle/>
          <a:p>
            <a:pPr marL="0" lvl="0" indent="0" algn="l">
              <a:lnSpc>
                <a:spcPts val="7699"/>
              </a:lnSpc>
            </a:pPr>
            <a:r>
              <a:rPr lang="en-US" sz="6999">
                <a:solidFill>
                  <a:srgbClr val="000000"/>
                </a:solidFill>
                <a:latin typeface="Public Sans Bold"/>
              </a:rPr>
              <a:t>Gaussian mixture model</a:t>
            </a:r>
          </a:p>
        </p:txBody>
      </p:sp>
      <p:sp>
        <p:nvSpPr>
          <p:cNvPr id="5" name="TextBox 5"/>
          <p:cNvSpPr txBox="1"/>
          <p:nvPr/>
        </p:nvSpPr>
        <p:spPr>
          <a:xfrm>
            <a:off x="1851664" y="2401081"/>
            <a:ext cx="14833468" cy="1499070"/>
          </a:xfrm>
          <a:prstGeom prst="rect">
            <a:avLst/>
          </a:prstGeom>
        </p:spPr>
        <p:txBody>
          <a:bodyPr lIns="0" tIns="0" rIns="0" bIns="0" rtlCol="0" anchor="t">
            <a:spAutoFit/>
          </a:bodyPr>
          <a:lstStyle/>
          <a:p>
            <a:pPr marL="573070" lvl="1" indent="-286535" algn="l">
              <a:lnSpc>
                <a:spcPts val="3981"/>
              </a:lnSpc>
              <a:buFont typeface="Arial"/>
              <a:buChar char="•"/>
            </a:pPr>
            <a:r>
              <a:rPr lang="en-US" sz="2654" spc="26">
                <a:solidFill>
                  <a:srgbClr val="000000"/>
                </a:solidFill>
                <a:latin typeface="Public Sans"/>
              </a:rPr>
              <a:t>Các phân phối thành phần (Component Distributions): Mỗi phân phối Gaussian</a:t>
            </a:r>
          </a:p>
          <a:p>
            <a:pPr algn="l">
              <a:lnSpc>
                <a:spcPts val="3981"/>
              </a:lnSpc>
            </a:pPr>
            <a:r>
              <a:rPr lang="en-US" sz="2654" spc="26">
                <a:solidFill>
                  <a:srgbClr val="000000"/>
                </a:solidFill>
                <a:latin typeface="Public Sans"/>
              </a:rPr>
              <a:t>trong GMM được gọi là một thành phần. Mỗi thành phần mô hình hóa một cụm</a:t>
            </a:r>
          </a:p>
          <a:p>
            <a:pPr marL="0" lvl="0" indent="0" algn="l">
              <a:lnSpc>
                <a:spcPts val="3981"/>
              </a:lnSpc>
            </a:pPr>
            <a:r>
              <a:rPr lang="en-US" sz="2654" spc="26">
                <a:solidFill>
                  <a:srgbClr val="000000"/>
                </a:solidFill>
                <a:latin typeface="Public Sans"/>
              </a:rPr>
              <a:t>hoặc nhóm dữ liệu trong tổng thể dữ liệu.</a:t>
            </a:r>
          </a:p>
        </p:txBody>
      </p:sp>
      <p:sp>
        <p:nvSpPr>
          <p:cNvPr id="6" name="TextBox 6"/>
          <p:cNvSpPr txBox="1"/>
          <p:nvPr/>
        </p:nvSpPr>
        <p:spPr>
          <a:xfrm>
            <a:off x="1851664" y="1775608"/>
            <a:ext cx="8529130" cy="489420"/>
          </a:xfrm>
          <a:prstGeom prst="rect">
            <a:avLst/>
          </a:prstGeom>
        </p:spPr>
        <p:txBody>
          <a:bodyPr lIns="0" tIns="0" rIns="0" bIns="0" rtlCol="0" anchor="t">
            <a:spAutoFit/>
          </a:bodyPr>
          <a:lstStyle/>
          <a:p>
            <a:pPr marL="0" lvl="0" indent="0" algn="l">
              <a:lnSpc>
                <a:spcPts val="3981"/>
              </a:lnSpc>
            </a:pPr>
            <a:r>
              <a:rPr lang="en-US" sz="2654" spc="26">
                <a:solidFill>
                  <a:srgbClr val="000000"/>
                </a:solidFill>
                <a:latin typeface="Public Sans Bold"/>
              </a:rPr>
              <a:t>Bao gồm những thành phần:</a:t>
            </a:r>
          </a:p>
        </p:txBody>
      </p:sp>
      <p:sp>
        <p:nvSpPr>
          <p:cNvPr id="7" name="TextBox 7"/>
          <p:cNvSpPr txBox="1"/>
          <p:nvPr/>
        </p:nvSpPr>
        <p:spPr>
          <a:xfrm>
            <a:off x="1851664" y="4176376"/>
            <a:ext cx="15093647" cy="1499070"/>
          </a:xfrm>
          <a:prstGeom prst="rect">
            <a:avLst/>
          </a:prstGeom>
        </p:spPr>
        <p:txBody>
          <a:bodyPr lIns="0" tIns="0" rIns="0" bIns="0" rtlCol="0" anchor="t">
            <a:spAutoFit/>
          </a:bodyPr>
          <a:lstStyle/>
          <a:p>
            <a:pPr marL="573070" lvl="1" indent="-286535" algn="l">
              <a:lnSpc>
                <a:spcPts val="3981"/>
              </a:lnSpc>
              <a:buFont typeface="Arial"/>
              <a:buChar char="•"/>
            </a:pPr>
            <a:r>
              <a:rPr lang="en-US" sz="2654" spc="26">
                <a:solidFill>
                  <a:srgbClr val="000000"/>
                </a:solidFill>
                <a:latin typeface="Public Sans"/>
              </a:rPr>
              <a:t>Trung bình (Means): Trung bình μ của mỗi phân phối thành phần cho biết vị trí</a:t>
            </a:r>
          </a:p>
          <a:p>
            <a:pPr algn="l">
              <a:lnSpc>
                <a:spcPts val="3981"/>
              </a:lnSpc>
            </a:pPr>
            <a:r>
              <a:rPr lang="en-US" sz="2654" spc="26">
                <a:solidFill>
                  <a:srgbClr val="000000"/>
                </a:solidFill>
                <a:latin typeface="Public Sans"/>
              </a:rPr>
              <a:t>trung tâm của cụm dữ liệu đó trong không gian nhiều chiều. Trung bình là một yếu</a:t>
            </a:r>
          </a:p>
          <a:p>
            <a:pPr marL="0" lvl="0" indent="0" algn="l">
              <a:lnSpc>
                <a:spcPts val="3981"/>
              </a:lnSpc>
            </a:pPr>
            <a:r>
              <a:rPr lang="en-US" sz="2654" spc="26">
                <a:solidFill>
                  <a:srgbClr val="000000"/>
                </a:solidFill>
                <a:latin typeface="Public Sans"/>
              </a:rPr>
              <a:t>tố quan trọng giúp xác định vị trí của từng cụm.</a:t>
            </a:r>
          </a:p>
        </p:txBody>
      </p:sp>
      <p:sp>
        <p:nvSpPr>
          <p:cNvPr id="8" name="TextBox 8"/>
          <p:cNvSpPr txBox="1"/>
          <p:nvPr/>
        </p:nvSpPr>
        <p:spPr>
          <a:xfrm>
            <a:off x="1851664" y="5951671"/>
            <a:ext cx="15093647" cy="1499070"/>
          </a:xfrm>
          <a:prstGeom prst="rect">
            <a:avLst/>
          </a:prstGeom>
        </p:spPr>
        <p:txBody>
          <a:bodyPr lIns="0" tIns="0" rIns="0" bIns="0" rtlCol="0" anchor="t">
            <a:spAutoFit/>
          </a:bodyPr>
          <a:lstStyle/>
          <a:p>
            <a:pPr marL="573070" lvl="1" indent="-286535" algn="l">
              <a:lnSpc>
                <a:spcPts val="3981"/>
              </a:lnSpc>
              <a:buFont typeface="Arial"/>
              <a:buChar char="•"/>
            </a:pPr>
            <a:r>
              <a:rPr lang="en-US" sz="2654" spc="26">
                <a:solidFill>
                  <a:srgbClr val="000000"/>
                </a:solidFill>
                <a:latin typeface="Public Sans"/>
              </a:rPr>
              <a:t>Phương sai (Variances): Phương sai σ2 của mỗi thành phần thể hiện mức độ phân</a:t>
            </a:r>
          </a:p>
          <a:p>
            <a:pPr algn="l">
              <a:lnSpc>
                <a:spcPts val="3981"/>
              </a:lnSpc>
            </a:pPr>
            <a:r>
              <a:rPr lang="en-US" sz="2654" spc="26">
                <a:solidFill>
                  <a:srgbClr val="000000"/>
                </a:solidFill>
                <a:latin typeface="Public Sans"/>
              </a:rPr>
              <a:t>tán của dữ liệu trong cụm đó. Phương sai có thể khác nhau giữa các thành phần,</a:t>
            </a:r>
          </a:p>
          <a:p>
            <a:pPr marL="0" lvl="0" indent="0" algn="l">
              <a:lnSpc>
                <a:spcPts val="3981"/>
              </a:lnSpc>
            </a:pPr>
            <a:r>
              <a:rPr lang="en-US" sz="2654" spc="26">
                <a:solidFill>
                  <a:srgbClr val="000000"/>
                </a:solidFill>
                <a:latin typeface="Public Sans"/>
              </a:rPr>
              <a:t>cho phép mỗi cụm có hình dạng và kích thước riêng biệt.</a:t>
            </a:r>
          </a:p>
        </p:txBody>
      </p:sp>
      <p:sp>
        <p:nvSpPr>
          <p:cNvPr id="9" name="TextBox 9"/>
          <p:cNvSpPr txBox="1"/>
          <p:nvPr/>
        </p:nvSpPr>
        <p:spPr>
          <a:xfrm>
            <a:off x="1851664" y="7726966"/>
            <a:ext cx="15093647" cy="2003895"/>
          </a:xfrm>
          <a:prstGeom prst="rect">
            <a:avLst/>
          </a:prstGeom>
        </p:spPr>
        <p:txBody>
          <a:bodyPr lIns="0" tIns="0" rIns="0" bIns="0" rtlCol="0" anchor="t">
            <a:spAutoFit/>
          </a:bodyPr>
          <a:lstStyle/>
          <a:p>
            <a:pPr marL="573070" lvl="1" indent="-286535" algn="l">
              <a:lnSpc>
                <a:spcPts val="3981"/>
              </a:lnSpc>
              <a:buFont typeface="Arial"/>
              <a:buChar char="•"/>
            </a:pPr>
            <a:r>
              <a:rPr lang="en-US" sz="2654" spc="26">
                <a:solidFill>
                  <a:srgbClr val="000000"/>
                </a:solidFill>
                <a:latin typeface="Public Sans"/>
              </a:rPr>
              <a:t>Hệ số hỗn hợp (Mixture Coefficients): Hệ số hỗn hợp π đại diện cho trọng số của</a:t>
            </a:r>
          </a:p>
          <a:p>
            <a:pPr algn="l">
              <a:lnSpc>
                <a:spcPts val="3981"/>
              </a:lnSpc>
            </a:pPr>
            <a:r>
              <a:rPr lang="en-US" sz="2654" spc="26">
                <a:solidFill>
                  <a:srgbClr val="000000"/>
                </a:solidFill>
                <a:latin typeface="Public Sans"/>
              </a:rPr>
              <a:t>mỗi phân phối Gaussian trong tổng thể GMM, cho biết tầm quan trọng tương đối</a:t>
            </a:r>
          </a:p>
          <a:p>
            <a:pPr algn="l">
              <a:lnSpc>
                <a:spcPts val="3981"/>
              </a:lnSpc>
            </a:pPr>
            <a:r>
              <a:rPr lang="en-US" sz="2654" spc="26">
                <a:solidFill>
                  <a:srgbClr val="000000"/>
                </a:solidFill>
                <a:latin typeface="Public Sans"/>
              </a:rPr>
              <a:t>của từng phân phối thành phần. Tổng các hệ số hỗn hợp bằng 1, thể hiện việc chia</a:t>
            </a:r>
          </a:p>
          <a:p>
            <a:pPr marL="0" lvl="0" indent="0" algn="l">
              <a:lnSpc>
                <a:spcPts val="3981"/>
              </a:lnSpc>
            </a:pPr>
            <a:r>
              <a:rPr lang="en-US" sz="2654" spc="26">
                <a:solidFill>
                  <a:srgbClr val="000000"/>
                </a:solidFill>
                <a:latin typeface="Public Sans"/>
              </a:rPr>
              <a:t>tỉ lệ đóng góp của mỗi thành phần vào mô hình tổng thể.</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90338" y="1861333"/>
            <a:ext cx="16230600" cy="7396967"/>
            <a:chOff x="0" y="0"/>
            <a:chExt cx="100607340" cy="45850997"/>
          </a:xfrm>
        </p:grpSpPr>
        <p:sp>
          <p:nvSpPr>
            <p:cNvPr id="3" name="Freeform 3"/>
            <p:cNvSpPr/>
            <p:nvPr/>
          </p:nvSpPr>
          <p:spPr>
            <a:xfrm>
              <a:off x="0" y="0"/>
              <a:ext cx="100607341" cy="45850997"/>
            </a:xfrm>
            <a:custGeom>
              <a:avLst/>
              <a:gdLst/>
              <a:ahLst/>
              <a:cxnLst/>
              <a:rect l="l" t="t" r="r" b="b"/>
              <a:pathLst>
                <a:path w="100607341" h="45850997">
                  <a:moveTo>
                    <a:pt x="0" y="0"/>
                  </a:moveTo>
                  <a:lnTo>
                    <a:pt x="0" y="45850997"/>
                  </a:lnTo>
                  <a:lnTo>
                    <a:pt x="100607341" y="45850997"/>
                  </a:lnTo>
                  <a:lnTo>
                    <a:pt x="100607341" y="0"/>
                  </a:lnTo>
                  <a:lnTo>
                    <a:pt x="0" y="0"/>
                  </a:lnTo>
                  <a:close/>
                  <a:moveTo>
                    <a:pt x="100546377" y="45790036"/>
                  </a:moveTo>
                  <a:lnTo>
                    <a:pt x="59690" y="45790036"/>
                  </a:lnTo>
                  <a:lnTo>
                    <a:pt x="59690" y="59690"/>
                  </a:lnTo>
                  <a:lnTo>
                    <a:pt x="100546377" y="59690"/>
                  </a:lnTo>
                  <a:lnTo>
                    <a:pt x="100546377" y="45790036"/>
                  </a:lnTo>
                  <a:close/>
                </a:path>
              </a:pathLst>
            </a:custGeom>
            <a:solidFill>
              <a:srgbClr val="000000"/>
            </a:solidFill>
          </p:spPr>
        </p:sp>
      </p:grpSp>
      <p:sp>
        <p:nvSpPr>
          <p:cNvPr id="4" name="TextBox 4"/>
          <p:cNvSpPr txBox="1"/>
          <p:nvPr/>
        </p:nvSpPr>
        <p:spPr>
          <a:xfrm>
            <a:off x="4657995" y="499800"/>
            <a:ext cx="11693883" cy="1002725"/>
          </a:xfrm>
          <a:prstGeom prst="rect">
            <a:avLst/>
          </a:prstGeom>
        </p:spPr>
        <p:txBody>
          <a:bodyPr lIns="0" tIns="0" rIns="0" bIns="0" rtlCol="0" anchor="t">
            <a:spAutoFit/>
          </a:bodyPr>
          <a:lstStyle/>
          <a:p>
            <a:pPr marL="0" lvl="0" indent="0" algn="l">
              <a:lnSpc>
                <a:spcPts val="7699"/>
              </a:lnSpc>
            </a:pPr>
            <a:r>
              <a:rPr lang="en-US" sz="6999">
                <a:solidFill>
                  <a:srgbClr val="000000"/>
                </a:solidFill>
                <a:latin typeface="Public Sans Bold"/>
              </a:rPr>
              <a:t>Gaussian mixture model</a:t>
            </a:r>
          </a:p>
        </p:txBody>
      </p:sp>
      <p:sp>
        <p:nvSpPr>
          <p:cNvPr id="5" name="TextBox 5"/>
          <p:cNvSpPr txBox="1"/>
          <p:nvPr/>
        </p:nvSpPr>
        <p:spPr>
          <a:xfrm>
            <a:off x="1851664" y="2391556"/>
            <a:ext cx="14833468" cy="544665"/>
          </a:xfrm>
          <a:prstGeom prst="rect">
            <a:avLst/>
          </a:prstGeom>
        </p:spPr>
        <p:txBody>
          <a:bodyPr lIns="0" tIns="0" rIns="0" bIns="0" rtlCol="0" anchor="t">
            <a:spAutoFit/>
          </a:bodyPr>
          <a:lstStyle/>
          <a:p>
            <a:pPr algn="l">
              <a:lnSpc>
                <a:spcPts val="4431"/>
              </a:lnSpc>
            </a:pPr>
            <a:r>
              <a:rPr lang="en-US" sz="2954" spc="29">
                <a:solidFill>
                  <a:srgbClr val="000000"/>
                </a:solidFill>
                <a:latin typeface="Public Sans"/>
              </a:rPr>
              <a:t>Thuật toán bao gồm 2 bước chính:</a:t>
            </a:r>
          </a:p>
        </p:txBody>
      </p:sp>
      <p:sp>
        <p:nvSpPr>
          <p:cNvPr id="6" name="TextBox 6"/>
          <p:cNvSpPr txBox="1"/>
          <p:nvPr/>
        </p:nvSpPr>
        <p:spPr>
          <a:xfrm>
            <a:off x="1851664" y="1766083"/>
            <a:ext cx="8529130" cy="544665"/>
          </a:xfrm>
          <a:prstGeom prst="rect">
            <a:avLst/>
          </a:prstGeom>
        </p:spPr>
        <p:txBody>
          <a:bodyPr lIns="0" tIns="0" rIns="0" bIns="0" rtlCol="0" anchor="t">
            <a:spAutoFit/>
          </a:bodyPr>
          <a:lstStyle/>
          <a:p>
            <a:pPr marL="0" lvl="0" indent="0" algn="l">
              <a:lnSpc>
                <a:spcPts val="4431"/>
              </a:lnSpc>
            </a:pPr>
            <a:r>
              <a:rPr lang="en-US" sz="2954" spc="29">
                <a:solidFill>
                  <a:srgbClr val="000000"/>
                </a:solidFill>
                <a:latin typeface="Public Sans Bold"/>
              </a:rPr>
              <a:t>Thuật toán EM (Expectation-Maximization)</a:t>
            </a:r>
          </a:p>
        </p:txBody>
      </p:sp>
      <p:sp>
        <p:nvSpPr>
          <p:cNvPr id="7" name="TextBox 7"/>
          <p:cNvSpPr txBox="1"/>
          <p:nvPr/>
        </p:nvSpPr>
        <p:spPr>
          <a:xfrm>
            <a:off x="1721575" y="3662026"/>
            <a:ext cx="15093647" cy="1668615"/>
          </a:xfrm>
          <a:prstGeom prst="rect">
            <a:avLst/>
          </a:prstGeom>
        </p:spPr>
        <p:txBody>
          <a:bodyPr lIns="0" tIns="0" rIns="0" bIns="0" rtlCol="0" anchor="t">
            <a:spAutoFit/>
          </a:bodyPr>
          <a:lstStyle/>
          <a:p>
            <a:pPr marL="637839" lvl="1" indent="-318919" algn="l">
              <a:lnSpc>
                <a:spcPts val="4431"/>
              </a:lnSpc>
              <a:buFont typeface="Arial"/>
              <a:buChar char="•"/>
            </a:pPr>
            <a:r>
              <a:rPr lang="en-US" sz="2954" spc="29">
                <a:solidFill>
                  <a:srgbClr val="000000"/>
                </a:solidFill>
                <a:latin typeface="Public Sans"/>
              </a:rPr>
              <a:t>Bước 1: </a:t>
            </a:r>
          </a:p>
          <a:p>
            <a:pPr algn="l">
              <a:lnSpc>
                <a:spcPts val="4431"/>
              </a:lnSpc>
            </a:pPr>
            <a:r>
              <a:rPr lang="en-US" sz="2954" spc="29">
                <a:solidFill>
                  <a:srgbClr val="000000"/>
                </a:solidFill>
                <a:latin typeface="Public Sans"/>
              </a:rPr>
              <a:t>Bước E (Expectation Step): Ở bước này, dữ liệu có sẵn được sử dụng để dự đoán</a:t>
            </a:r>
          </a:p>
          <a:p>
            <a:pPr algn="l">
              <a:lnSpc>
                <a:spcPts val="4431"/>
              </a:lnSpc>
            </a:pPr>
            <a:r>
              <a:rPr lang="en-US" sz="2954" spc="29">
                <a:solidFill>
                  <a:srgbClr val="000000"/>
                </a:solidFill>
                <a:latin typeface="Public Sans"/>
              </a:rPr>
              <a:t>giá trị của các biến còn thiếu</a:t>
            </a:r>
          </a:p>
        </p:txBody>
      </p:sp>
      <p:sp>
        <p:nvSpPr>
          <p:cNvPr id="8" name="TextBox 8"/>
          <p:cNvSpPr txBox="1"/>
          <p:nvPr/>
        </p:nvSpPr>
        <p:spPr>
          <a:xfrm>
            <a:off x="1721575" y="6182312"/>
            <a:ext cx="15093647" cy="2230590"/>
          </a:xfrm>
          <a:prstGeom prst="rect">
            <a:avLst/>
          </a:prstGeom>
        </p:spPr>
        <p:txBody>
          <a:bodyPr lIns="0" tIns="0" rIns="0" bIns="0" rtlCol="0" anchor="t">
            <a:spAutoFit/>
          </a:bodyPr>
          <a:lstStyle/>
          <a:p>
            <a:pPr marL="637839" lvl="1" indent="-318919" algn="l">
              <a:lnSpc>
                <a:spcPts val="4431"/>
              </a:lnSpc>
              <a:buFont typeface="Arial"/>
              <a:buChar char="•"/>
            </a:pPr>
            <a:r>
              <a:rPr lang="en-US" sz="2954" spc="29">
                <a:solidFill>
                  <a:srgbClr val="000000"/>
                </a:solidFill>
                <a:latin typeface="Public Sans"/>
              </a:rPr>
              <a:t>Bước 2:</a:t>
            </a:r>
          </a:p>
          <a:p>
            <a:pPr algn="l">
              <a:lnSpc>
                <a:spcPts val="4431"/>
              </a:lnSpc>
            </a:pPr>
            <a:r>
              <a:rPr lang="en-US" sz="2954" spc="29">
                <a:solidFill>
                  <a:srgbClr val="000000"/>
                </a:solidFill>
                <a:latin typeface="Public Sans"/>
              </a:rPr>
              <a:t>Bước M (Maximization Step): Dựa trên các giá trị ước tính được tạo ra trong bước</a:t>
            </a:r>
          </a:p>
          <a:p>
            <a:pPr algn="l">
              <a:lnSpc>
                <a:spcPts val="4431"/>
              </a:lnSpc>
            </a:pPr>
            <a:r>
              <a:rPr lang="en-US" sz="2954" spc="29">
                <a:solidFill>
                  <a:srgbClr val="000000"/>
                </a:solidFill>
                <a:latin typeface="Public Sans"/>
              </a:rPr>
              <a:t>E, dữ liệu hoàn chỉnh được sử dụng để cập nhật các tham số.</a:t>
            </a:r>
          </a:p>
          <a:p>
            <a:pPr algn="l">
              <a:lnSpc>
                <a:spcPts val="4431"/>
              </a:lnSpc>
            </a:pPr>
            <a:endParaRPr lang="en-US" sz="2954" spc="29">
              <a:solidFill>
                <a:srgbClr val="000000"/>
              </a:solidFill>
              <a:latin typeface="Public Sans"/>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407561" y="4307832"/>
            <a:ext cx="5472879" cy="4950468"/>
          </a:xfrm>
          <a:custGeom>
            <a:avLst/>
            <a:gdLst/>
            <a:ahLst/>
            <a:cxnLst/>
            <a:rect l="l" t="t" r="r" b="b"/>
            <a:pathLst>
              <a:path w="5472879" h="4950468">
                <a:moveTo>
                  <a:pt x="0" y="0"/>
                </a:moveTo>
                <a:lnTo>
                  <a:pt x="5472878" y="0"/>
                </a:lnTo>
                <a:lnTo>
                  <a:pt x="5472878" y="4950468"/>
                </a:lnTo>
                <a:lnTo>
                  <a:pt x="0" y="4950468"/>
                </a:lnTo>
                <a:lnTo>
                  <a:pt x="0" y="0"/>
                </a:lnTo>
                <a:close/>
              </a:path>
            </a:pathLst>
          </a:custGeom>
          <a:blipFill>
            <a:blip r:embed="rId2"/>
            <a:stretch>
              <a:fillRect/>
            </a:stretch>
          </a:blipFill>
        </p:spPr>
      </p:sp>
      <p:sp>
        <p:nvSpPr>
          <p:cNvPr id="3" name="TextBox 3"/>
          <p:cNvSpPr txBox="1"/>
          <p:nvPr/>
        </p:nvSpPr>
        <p:spPr>
          <a:xfrm>
            <a:off x="3089571" y="769054"/>
            <a:ext cx="12108859" cy="3122552"/>
          </a:xfrm>
          <a:prstGeom prst="rect">
            <a:avLst/>
          </a:prstGeom>
        </p:spPr>
        <p:txBody>
          <a:bodyPr lIns="0" tIns="0" rIns="0" bIns="0" rtlCol="0" anchor="t">
            <a:spAutoFit/>
          </a:bodyPr>
          <a:lstStyle/>
          <a:p>
            <a:pPr marL="0" lvl="0" indent="0" algn="ctr">
              <a:lnSpc>
                <a:spcPts val="12100"/>
              </a:lnSpc>
            </a:pPr>
            <a:r>
              <a:rPr lang="en-US" sz="10999">
                <a:solidFill>
                  <a:srgbClr val="000000"/>
                </a:solidFill>
                <a:latin typeface="Public Sans Bold"/>
              </a:rPr>
              <a:t>k-Nearest Neighbors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1697</Words>
  <Application>Microsoft Office PowerPoint</Application>
  <PresentationFormat>Custom</PresentationFormat>
  <Paragraphs>135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Public Sans Bold</vt:lpstr>
      <vt:lpstr>Calibri</vt:lpstr>
      <vt:lpstr>Public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Dự đoán tỷ lệ sống sót trên tập dữ liệu Titanic</dc:title>
  <cp:lastModifiedBy>nguyễn kiên</cp:lastModifiedBy>
  <cp:revision>2</cp:revision>
  <dcterms:created xsi:type="dcterms:W3CDTF">2006-08-16T00:00:00Z</dcterms:created>
  <dcterms:modified xsi:type="dcterms:W3CDTF">2024-06-14T09:36:59Z</dcterms:modified>
  <dc:identifier>DAGIFCN22Ig</dc:identifier>
</cp:coreProperties>
</file>