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7556500" cy="10693400"/>
  <p:notesSz cx="7556500" cy="10693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Carlito"/>
                <a:cs typeface="Carlito"/>
              </a:defRPr>
            </a:lvl1pPr>
          </a:lstStyle>
          <a:p>
            <a:pPr marL="95885">
              <a:lnSpc>
                <a:spcPts val="955"/>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Carlito"/>
                <a:cs typeface="Carlito"/>
              </a:defRPr>
            </a:lvl1pPr>
          </a:lstStyle>
          <a:p>
            <a:pPr marL="95885">
              <a:lnSpc>
                <a:spcPts val="955"/>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Carlito"/>
                <a:cs typeface="Carlito"/>
              </a:defRPr>
            </a:lvl1pPr>
          </a:lstStyle>
          <a:p>
            <a:pPr marL="95885">
              <a:lnSpc>
                <a:spcPts val="955"/>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Carlito"/>
                <a:cs typeface="Carlito"/>
              </a:defRPr>
            </a:lvl1pPr>
          </a:lstStyle>
          <a:p>
            <a:pPr marL="95885">
              <a:lnSpc>
                <a:spcPts val="955"/>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Carlito"/>
                <a:cs typeface="Carlito"/>
              </a:defRPr>
            </a:lvl1pPr>
          </a:lstStyle>
          <a:p>
            <a:pPr marL="95885">
              <a:lnSpc>
                <a:spcPts val="955"/>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12199" y="422148"/>
            <a:ext cx="2138451" cy="422909"/>
          </a:xfrm>
          <a:prstGeom prst="rect">
            <a:avLst/>
          </a:prstGeom>
        </p:spPr>
        <p:txBody>
          <a:bodyPr wrap="square" lIns="0" tIns="0" rIns="0" bIns="0">
            <a:spAutoFit/>
          </a:bodyPr>
          <a:lstStyle>
            <a:lvl1pPr>
              <a:defRPr sz="2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654799" y="5282171"/>
            <a:ext cx="6253251" cy="414400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946379" y="10108438"/>
            <a:ext cx="192404" cy="139700"/>
          </a:xfrm>
          <a:prstGeom prst="rect">
            <a:avLst/>
          </a:prstGeom>
        </p:spPr>
        <p:txBody>
          <a:bodyPr wrap="square" lIns="0" tIns="0" rIns="0" bIns="0">
            <a:spAutoFit/>
          </a:bodyPr>
          <a:lstStyle>
            <a:lvl1pPr>
              <a:defRPr sz="900" b="0" i="0">
                <a:solidFill>
                  <a:schemeClr val="tx1"/>
                </a:solidFill>
                <a:latin typeface="Carlito"/>
                <a:cs typeface="Carlito"/>
              </a:defRPr>
            </a:lvl1pPr>
          </a:lstStyle>
          <a:p>
            <a:pPr marL="95885">
              <a:lnSpc>
                <a:spcPts val="955"/>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hyperlink" Target="https://support.microsoft.com/windows/revert-to-a-previous-version-of-an-ime-input-method-editor-adcc9caa-17cb-44d8-b46e-f5b473b4dd77" TargetMode="External"/><Relationship Id="rId5" Type="http://schemas.openxmlformats.org/officeDocument/2006/relationships/hyperlink" Target="https://www.microsoft.com/microsoft-365/blog/2021/07/14/introducing-a-new-era-of-hybrid-personal-computing-the-windows-365-cloud-pc/" TargetMode="External"/><Relationship Id="rId4" Type="http://schemas.openxmlformats.org/officeDocument/2006/relationships/hyperlink" Target="https://techcommunity.microsoft.com/t5/azure-virtual-desktop/new-ways-to-deliver-a-secure-hybrid-workplace-with-azure-virtual/ba-p/2547291" TargetMode="External"/><Relationship Id="rId3" Type="http://schemas.openxmlformats.org/officeDocument/2006/relationships/hyperlink" Target="https://www.microsoft.com/microsoft-365/blog/2021/06/24/windows-11-the-operating-system-for-hybrid-work-and-learning/" TargetMode="External"/><Relationship Id="rId2" Type="http://schemas.openxmlformats.org/officeDocument/2006/relationships/hyperlink" Target="https://blogs.windows.com/windowsdeveloper/2021/06/24/what-windows-11-means-for-developers/" TargetMode="External"/><Relationship Id="rId1" Type="http://schemas.openxmlformats.org/officeDocument/2006/relationships/hyperlink" Target="https://blogs.windows.com/windowsexperience/2021/07/01/whats-coming-in-windows-11-accessibility/" TargetMode="Externa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hyperlink" Target="https://support.microsoft.com/windows/windows-update-is-now-carbon-aware-a53f39bc-5531-4bb1-9e78-db38d7a6df20" TargetMode="External"/><Relationship Id="rId2" Type="http://schemas.openxmlformats.org/officeDocument/2006/relationships/hyperlink" Target="https://www.microsoft.com/security/blog/2022/09/20/new-windows-11-security-features-are-designed-for-hybrid-work/" TargetMode="External"/><Relationship Id="rId1" Type="http://schemas.openxmlformats.org/officeDocument/2006/relationships/hyperlink" Target="https://blogs.windows.com/windowsexperience/2022/09/20/how-inclusion-drives-innovation-in-windows-11/"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hyperlink" Target="https://www.nguyenkim.com/may-tinh-xach-tay/" TargetMode="External"/><Relationship Id="rId2" Type="http://schemas.openxmlformats.org/officeDocument/2006/relationships/hyperlink" Target="https://www.nguyenkim.com/may-tinh-bang/" TargetMode="External"/><Relationship Id="rId1" Type="http://schemas.openxmlformats.org/officeDocument/2006/relationships/hyperlink" Target="https://www.nguyenkim.com/dien-thoai-di-dong/"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jpe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jpeg"/><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6.jpeg"/><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jpeg"/><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5.png"/><Relationship Id="rId1" Type="http://schemas.openxmlformats.org/officeDocument/2006/relationships/image" Target="../media/image34.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jpe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jpeg"/><Relationship Id="rId1" Type="http://schemas.openxmlformats.org/officeDocument/2006/relationships/image" Target="../media/image37.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1.jpeg"/><Relationship Id="rId1" Type="http://schemas.openxmlformats.org/officeDocument/2006/relationships/image" Target="../media/image40.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6.jpeg"/><Relationship Id="rId1" Type="http://schemas.openxmlformats.org/officeDocument/2006/relationships/image" Target="../media/image45.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hyperlink" Target="https://www.lifewire.com/list-of-command-prompt-commands-4092302" TargetMode="External"/><Relationship Id="rId5" Type="http://schemas.openxmlformats.org/officeDocument/2006/relationships/hyperlink" Target="https://learn.microsoft.com/en-us/windows/whats-new/windows-11-overview" TargetMode="External"/><Relationship Id="rId4" Type="http://schemas.openxmlformats.org/officeDocument/2006/relationships/hyperlink" Target="https://www.pcmag.com/news/everything-you-need-to-know-about-windows-11" TargetMode="External"/><Relationship Id="rId3" Type="http://schemas.openxmlformats.org/officeDocument/2006/relationships/hyperlink" Target="https://store.soft365.vn/so-sanh-tong-quan-cac-phien-ban-windows-11.html" TargetMode="External"/><Relationship Id="rId2" Type="http://schemas.openxmlformats.org/officeDocument/2006/relationships/hyperlink" Target="https://support.microsoft.com/vi-vn/topic/windows-11-s%E1%BB%AD-c%E1%BA%ADp-nh%E1%BA%ADt-phi%C3%AAn-b%E1%BA%A3n-21h2-phi%C3%AAn-b%E1%BA%A3n-21-a19cd327-b57f-44b9-84e0-26ced7109ba9" TargetMode="External"/><Relationship Id="rId1" Type="http://schemas.openxmlformats.org/officeDocument/2006/relationships/hyperlink" Target="https://www.techtarget.com/whatis/definition/operating-system-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docs.microsoft.com/vi-vn/windows/security/information-protection/tpm/trusted-platform-module-over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hyperlink" Target="https://blogs.windows.com/windowsexperience/2021/06/24/building-a-new-open-microsoft-store-on-windows-11/" TargetMode="External"/><Relationship Id="rId2" Type="http://schemas.openxmlformats.org/officeDocument/2006/relationships/hyperlink" Target="https://news.xbox.com/2021/06/24/windows-11-the-best-windows-ever-for-gaming/" TargetMode="External"/><Relationship Id="rId1" Type="http://schemas.openxmlformats.org/officeDocument/2006/relationships/hyperlink" Target="https://www.xbox.com/region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6179" y="3230880"/>
            <a:ext cx="2521585" cy="422909"/>
          </a:xfrm>
          <a:prstGeom prst="rect">
            <a:avLst/>
          </a:prstGeom>
        </p:spPr>
        <p:txBody>
          <a:bodyPr vert="horz" wrap="square" lIns="0" tIns="13335" rIns="0" bIns="0" rtlCol="0">
            <a:spAutoFit/>
          </a:bodyPr>
          <a:lstStyle/>
          <a:p>
            <a:pPr marL="12700">
              <a:lnSpc>
                <a:spcPct val="100000"/>
              </a:lnSpc>
              <a:spcBef>
                <a:spcPts val="105"/>
              </a:spcBef>
            </a:pPr>
            <a:r>
              <a:rPr spc="-5" dirty="0">
                <a:solidFill>
                  <a:srgbClr val="5B9BD4"/>
                </a:solidFill>
              </a:rPr>
              <a:t>BÀI TIỂU</a:t>
            </a:r>
            <a:r>
              <a:rPr spc="-70" dirty="0">
                <a:solidFill>
                  <a:srgbClr val="5B9BD4"/>
                </a:solidFill>
              </a:rPr>
              <a:t> </a:t>
            </a:r>
            <a:r>
              <a:rPr dirty="0">
                <a:solidFill>
                  <a:srgbClr val="5B9BD4"/>
                </a:solidFill>
              </a:rPr>
              <a:t>LUẬN</a:t>
            </a:r>
            <a:endParaRPr dirty="0">
              <a:solidFill>
                <a:srgbClr val="5B9BD4"/>
              </a:solidFill>
            </a:endParaRPr>
          </a:p>
        </p:txBody>
      </p:sp>
      <p:sp>
        <p:nvSpPr>
          <p:cNvPr id="3" name="object 3"/>
          <p:cNvSpPr/>
          <p:nvPr/>
        </p:nvSpPr>
        <p:spPr>
          <a:xfrm>
            <a:off x="457200" y="3180080"/>
            <a:ext cx="6518909" cy="9525"/>
          </a:xfrm>
          <a:custGeom>
            <a:avLst/>
            <a:gdLst/>
            <a:ahLst/>
            <a:cxnLst/>
            <a:rect l="l" t="t" r="r" b="b"/>
            <a:pathLst>
              <a:path w="6518909" h="9525">
                <a:moveTo>
                  <a:pt x="6518909" y="9144"/>
                </a:moveTo>
                <a:lnTo>
                  <a:pt x="0" y="9144"/>
                </a:lnTo>
                <a:lnTo>
                  <a:pt x="0" y="0"/>
                </a:lnTo>
                <a:lnTo>
                  <a:pt x="6518909" y="0"/>
                </a:lnTo>
                <a:lnTo>
                  <a:pt x="6518909" y="9144"/>
                </a:lnTo>
                <a:close/>
              </a:path>
            </a:pathLst>
          </a:custGeom>
          <a:solidFill>
            <a:srgbClr val="5B9BD4"/>
          </a:solidFill>
        </p:spPr>
        <p:txBody>
          <a:bodyPr wrap="square" lIns="0" tIns="0" rIns="0" bIns="0" rtlCol="0"/>
          <a:lstStyle/>
          <a:p/>
        </p:txBody>
      </p:sp>
      <p:sp>
        <p:nvSpPr>
          <p:cNvPr id="4" name="object 4"/>
          <p:cNvSpPr/>
          <p:nvPr/>
        </p:nvSpPr>
        <p:spPr>
          <a:xfrm>
            <a:off x="457200" y="3721100"/>
            <a:ext cx="6518909" cy="9525"/>
          </a:xfrm>
          <a:custGeom>
            <a:avLst/>
            <a:gdLst/>
            <a:ahLst/>
            <a:cxnLst/>
            <a:rect l="l" t="t" r="r" b="b"/>
            <a:pathLst>
              <a:path w="6518909" h="9525">
                <a:moveTo>
                  <a:pt x="6518909" y="9144"/>
                </a:moveTo>
                <a:lnTo>
                  <a:pt x="0" y="9144"/>
                </a:lnTo>
                <a:lnTo>
                  <a:pt x="0" y="0"/>
                </a:lnTo>
                <a:lnTo>
                  <a:pt x="6518909" y="0"/>
                </a:lnTo>
                <a:lnTo>
                  <a:pt x="6518909" y="9144"/>
                </a:lnTo>
                <a:close/>
              </a:path>
            </a:pathLst>
          </a:custGeom>
          <a:solidFill>
            <a:srgbClr val="5B9BD4"/>
          </a:solidFill>
        </p:spPr>
        <p:txBody>
          <a:bodyPr wrap="square" lIns="0" tIns="0" rIns="0" bIns="0" rtlCol="0"/>
          <a:lstStyle/>
          <a:p/>
        </p:txBody>
      </p:sp>
      <p:sp>
        <p:nvSpPr>
          <p:cNvPr id="5" name="object 5"/>
          <p:cNvSpPr txBox="1"/>
          <p:nvPr/>
        </p:nvSpPr>
        <p:spPr>
          <a:xfrm>
            <a:off x="654799" y="5282171"/>
            <a:ext cx="6250305" cy="4229735"/>
          </a:xfrm>
          <a:prstGeom prst="rect">
            <a:avLst/>
          </a:prstGeom>
        </p:spPr>
        <p:txBody>
          <a:bodyPr vert="horz" wrap="square" lIns="0" tIns="13335" rIns="0" bIns="0" rtlCol="0">
            <a:spAutoFit/>
          </a:bodyPr>
          <a:lstStyle/>
          <a:p>
            <a:pPr algn="ctr">
              <a:lnSpc>
                <a:spcPts val="2350"/>
              </a:lnSpc>
              <a:spcBef>
                <a:spcPts val="105"/>
              </a:spcBef>
            </a:pPr>
            <a:r>
              <a:rPr sz="2000" b="1" dirty="0">
                <a:latin typeface="Times New Roman" panose="02020603050405020304"/>
                <a:cs typeface="Times New Roman" panose="02020603050405020304"/>
              </a:rPr>
              <a:t>Giảng viên </a:t>
            </a:r>
            <a:r>
              <a:rPr sz="2000" b="1" spc="-5" dirty="0">
                <a:latin typeface="Times New Roman" panose="02020603050405020304"/>
                <a:cs typeface="Times New Roman" panose="02020603050405020304"/>
              </a:rPr>
              <a:t>hướng dẫn</a:t>
            </a:r>
            <a:r>
              <a:rPr sz="2000" spc="-5"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Phan </a:t>
            </a:r>
            <a:r>
              <a:rPr sz="2000" i="1" spc="-5" dirty="0">
                <a:latin typeface="Times New Roman" panose="02020603050405020304"/>
                <a:cs typeface="Times New Roman" panose="02020603050405020304"/>
              </a:rPr>
              <a:t>Tấn</a:t>
            </a:r>
            <a:r>
              <a:rPr sz="2000" i="1" spc="-55"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Quốc</a:t>
            </a:r>
            <a:endParaRPr sz="2000">
              <a:latin typeface="Times New Roman" panose="02020603050405020304"/>
              <a:cs typeface="Times New Roman" panose="02020603050405020304"/>
            </a:endParaRPr>
          </a:p>
          <a:p>
            <a:pPr marL="1270" algn="ctr">
              <a:lnSpc>
                <a:spcPts val="2305"/>
              </a:lnSpc>
            </a:pPr>
            <a:r>
              <a:rPr sz="2000" b="1" spc="-5" dirty="0">
                <a:latin typeface="Times New Roman" panose="02020603050405020304"/>
                <a:cs typeface="Times New Roman" panose="02020603050405020304"/>
              </a:rPr>
              <a:t>Nhóm thực </a:t>
            </a:r>
            <a:r>
              <a:rPr sz="2000" b="1" dirty="0">
                <a:latin typeface="Times New Roman" panose="02020603050405020304"/>
                <a:cs typeface="Times New Roman" panose="02020603050405020304"/>
              </a:rPr>
              <a:t>hiện</a:t>
            </a:r>
            <a:r>
              <a:rPr sz="2000"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Nhóm</a:t>
            </a:r>
            <a:r>
              <a:rPr sz="2000" i="1" spc="-20"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17</a:t>
            </a:r>
            <a:endParaRPr sz="2000">
              <a:latin typeface="Times New Roman" panose="02020603050405020304"/>
              <a:cs typeface="Times New Roman" panose="02020603050405020304"/>
            </a:endParaRPr>
          </a:p>
          <a:p>
            <a:pPr algn="ctr">
              <a:lnSpc>
                <a:spcPts val="2350"/>
              </a:lnSpc>
            </a:pPr>
            <a:r>
              <a:rPr sz="2000" b="1" spc="-5" dirty="0">
                <a:latin typeface="Times New Roman" panose="02020603050405020304"/>
                <a:cs typeface="Times New Roman" panose="02020603050405020304"/>
              </a:rPr>
              <a:t>Lớp</a:t>
            </a:r>
            <a:r>
              <a:rPr sz="2000" spc="-5" dirty="0">
                <a:latin typeface="Times New Roman" panose="02020603050405020304"/>
                <a:cs typeface="Times New Roman" panose="02020603050405020304"/>
              </a:rPr>
              <a:t>:</a:t>
            </a:r>
            <a:r>
              <a:rPr sz="2000" spc="-20" dirty="0">
                <a:latin typeface="Times New Roman" panose="02020603050405020304"/>
                <a:cs typeface="Times New Roman" panose="02020603050405020304"/>
              </a:rPr>
              <a:t> </a:t>
            </a:r>
            <a:r>
              <a:rPr sz="2000" i="1" spc="-5" dirty="0">
                <a:latin typeface="Times New Roman" panose="02020603050405020304"/>
                <a:cs typeface="Times New Roman" panose="02020603050405020304"/>
              </a:rPr>
              <a:t>DCT121C3</a:t>
            </a:r>
            <a:endParaRPr sz="20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a:lnSpc>
                <a:spcPct val="100000"/>
              </a:lnSpc>
              <a:spcBef>
                <a:spcPts val="45"/>
              </a:spcBef>
            </a:pPr>
            <a:endParaRPr sz="1800">
              <a:latin typeface="Times New Roman" panose="02020603050405020304"/>
              <a:cs typeface="Times New Roman" panose="02020603050405020304"/>
            </a:endParaRPr>
          </a:p>
          <a:p>
            <a:pPr marL="12065" marR="5080" algn="ctr">
              <a:lnSpc>
                <a:spcPts val="2300"/>
              </a:lnSpc>
            </a:pPr>
            <a:r>
              <a:rPr sz="2000" b="1" dirty="0">
                <a:latin typeface="Times New Roman" panose="02020603050405020304"/>
                <a:cs typeface="Times New Roman" panose="02020603050405020304"/>
              </a:rPr>
              <a:t>Đề </a:t>
            </a:r>
            <a:r>
              <a:rPr sz="2000" b="1" spc="-10" dirty="0">
                <a:latin typeface="Times New Roman" panose="02020603050405020304"/>
                <a:cs typeface="Times New Roman" panose="02020603050405020304"/>
              </a:rPr>
              <a:t>Tài: </a:t>
            </a:r>
            <a:r>
              <a:rPr sz="2000" spc="-5" dirty="0">
                <a:latin typeface="Times New Roman" panose="02020603050405020304"/>
                <a:cs typeface="Times New Roman" panose="02020603050405020304"/>
              </a:rPr>
              <a:t>Tìm </a:t>
            </a:r>
            <a:r>
              <a:rPr sz="2000" dirty="0">
                <a:latin typeface="Times New Roman" panose="02020603050405020304"/>
                <a:cs typeface="Times New Roman" panose="02020603050405020304"/>
              </a:rPr>
              <a:t>hiểu </a:t>
            </a:r>
            <a:r>
              <a:rPr sz="2000" spc="-5" dirty="0">
                <a:latin typeface="Times New Roman" panose="02020603050405020304"/>
                <a:cs typeface="Times New Roman" panose="02020603050405020304"/>
              </a:rPr>
              <a:t>hệ điều hành WINDOWS </a:t>
            </a:r>
            <a:r>
              <a:rPr sz="2000" spc="5" dirty="0">
                <a:latin typeface="Times New Roman" panose="02020603050405020304"/>
                <a:cs typeface="Times New Roman" panose="02020603050405020304"/>
              </a:rPr>
              <a:t>11 </a:t>
            </a:r>
            <a:r>
              <a:rPr sz="2000" spc="-5" dirty="0">
                <a:latin typeface="Times New Roman" panose="02020603050405020304"/>
                <a:cs typeface="Times New Roman" panose="02020603050405020304"/>
              </a:rPr>
              <a:t>và </a:t>
            </a:r>
            <a:r>
              <a:rPr sz="2000" dirty="0">
                <a:latin typeface="Times New Roman" panose="02020603050405020304"/>
                <a:cs typeface="Times New Roman" panose="02020603050405020304"/>
              </a:rPr>
              <a:t>những </a:t>
            </a:r>
            <a:r>
              <a:rPr sz="2000" spc="-5" dirty="0">
                <a:latin typeface="Times New Roman" panose="02020603050405020304"/>
                <a:cs typeface="Times New Roman" panose="02020603050405020304"/>
              </a:rPr>
              <a:t>câu  </a:t>
            </a:r>
            <a:r>
              <a:rPr sz="2000" dirty="0">
                <a:latin typeface="Times New Roman" panose="02020603050405020304"/>
                <a:cs typeface="Times New Roman" panose="02020603050405020304"/>
              </a:rPr>
              <a:t>lệnh </a:t>
            </a:r>
            <a:r>
              <a:rPr sz="2000" spc="-5" dirty="0">
                <a:latin typeface="Times New Roman" panose="02020603050405020304"/>
                <a:cs typeface="Times New Roman" panose="02020603050405020304"/>
              </a:rPr>
              <a:t>có trong Windows</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11.</a:t>
            </a:r>
            <a:endParaRPr sz="2000">
              <a:latin typeface="Times New Roman" panose="02020603050405020304"/>
              <a:cs typeface="Times New Roman" panose="02020603050405020304"/>
            </a:endParaRPr>
          </a:p>
          <a:p>
            <a:pPr>
              <a:lnSpc>
                <a:spcPct val="100000"/>
              </a:lnSpc>
              <a:spcBef>
                <a:spcPts val="15"/>
              </a:spcBef>
            </a:pPr>
            <a:endParaRPr sz="3050">
              <a:latin typeface="Times New Roman" panose="02020603050405020304"/>
              <a:cs typeface="Times New Roman" panose="02020603050405020304"/>
            </a:endParaRPr>
          </a:p>
          <a:p>
            <a:pPr algn="ctr">
              <a:lnSpc>
                <a:spcPts val="2350"/>
              </a:lnSpc>
            </a:pPr>
            <a:r>
              <a:rPr sz="2000" b="1" spc="-5" dirty="0">
                <a:latin typeface="Times New Roman" panose="02020603050405020304"/>
                <a:cs typeface="Times New Roman" panose="02020603050405020304"/>
              </a:rPr>
              <a:t>Tên thành</a:t>
            </a:r>
            <a:r>
              <a:rPr sz="2000" b="1" spc="-1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viên:</a:t>
            </a:r>
            <a:endParaRPr sz="2000" b="1" dirty="0">
              <a:latin typeface="Times New Roman" panose="02020603050405020304"/>
              <a:cs typeface="Times New Roman" panose="02020603050405020304"/>
            </a:endParaRPr>
          </a:p>
          <a:p>
            <a:pPr algn="ctr">
              <a:lnSpc>
                <a:spcPts val="2350"/>
              </a:lnSpc>
            </a:pPr>
            <a:r>
              <a:rPr sz="2000" spc="-5" dirty="0">
                <a:latin typeface="Times New Roman" panose="02020603050405020304"/>
                <a:cs typeface="Times New Roman" panose="02020603050405020304"/>
              </a:rPr>
              <a:t>Mai Nguyễn Trung Kiên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31411112 </a:t>
            </a:r>
            <a:endParaRPr sz="2000" spc="-5" dirty="0">
              <a:latin typeface="Times New Roman" panose="02020603050405020304"/>
              <a:cs typeface="Times New Roman" panose="02020603050405020304"/>
            </a:endParaRPr>
          </a:p>
          <a:p>
            <a:pPr algn="ctr">
              <a:lnSpc>
                <a:spcPts val="2350"/>
              </a:lnSpc>
            </a:pPr>
            <a:r>
              <a:rPr sz="2000" spc="-5" dirty="0">
                <a:latin typeface="Times New Roman" panose="02020603050405020304"/>
                <a:cs typeface="Times New Roman" panose="02020603050405020304"/>
              </a:rPr>
              <a:t> Phạm Khánh </a:t>
            </a:r>
            <a:r>
              <a:rPr sz="2000" dirty="0">
                <a:latin typeface="Times New Roman" panose="02020603050405020304"/>
                <a:cs typeface="Times New Roman" panose="02020603050405020304"/>
              </a:rPr>
              <a:t>Toàn –</a:t>
            </a:r>
            <a:r>
              <a:rPr sz="2000" spc="-3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3121411210</a:t>
            </a:r>
            <a:endParaRPr sz="20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algn="ctr">
              <a:lnSpc>
                <a:spcPct val="100000"/>
              </a:lnSpc>
              <a:spcBef>
                <a:spcPts val="1385"/>
              </a:spcBef>
            </a:pPr>
            <a:r>
              <a:rPr sz="1400" b="1" spc="-5" dirty="0">
                <a:latin typeface="Times New Roman" panose="02020603050405020304"/>
                <a:cs typeface="Times New Roman" panose="02020603050405020304"/>
              </a:rPr>
              <a:t>Hồ Chí Minh, tháng </a:t>
            </a:r>
            <a:r>
              <a:rPr sz="1400" b="1" spc="5" dirty="0">
                <a:latin typeface="Times New Roman" panose="02020603050405020304"/>
                <a:cs typeface="Times New Roman" panose="02020603050405020304"/>
              </a:rPr>
              <a:t>12 </a:t>
            </a:r>
            <a:r>
              <a:rPr sz="1400" b="1" dirty="0">
                <a:latin typeface="Times New Roman" panose="02020603050405020304"/>
                <a:cs typeface="Times New Roman" panose="02020603050405020304"/>
              </a:rPr>
              <a:t>năm</a:t>
            </a:r>
            <a:r>
              <a:rPr sz="1400" b="1" spc="-4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2022</a:t>
            </a:r>
            <a:endParaRPr sz="1400">
              <a:latin typeface="Times New Roman" panose="02020603050405020304"/>
              <a:cs typeface="Times New Roman" panose="02020603050405020304"/>
            </a:endParaRPr>
          </a:p>
        </p:txBody>
      </p:sp>
      <p:sp>
        <p:nvSpPr>
          <p:cNvPr id="6" name="object 6"/>
          <p:cNvSpPr/>
          <p:nvPr/>
        </p:nvSpPr>
        <p:spPr>
          <a:xfrm>
            <a:off x="508181" y="761419"/>
            <a:ext cx="5924622" cy="1170069"/>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3037332" y="2295144"/>
            <a:ext cx="1417320" cy="751331"/>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3400044" y="3902964"/>
            <a:ext cx="758951" cy="478535"/>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00177" y="438150"/>
            <a:ext cx="6759575" cy="9724390"/>
          </a:xfrm>
          <a:custGeom>
            <a:avLst/>
            <a:gdLst/>
            <a:ahLst/>
            <a:cxnLst/>
            <a:rect l="l" t="t" r="r" b="b"/>
            <a:pathLst>
              <a:path w="6759575" h="9724390">
                <a:moveTo>
                  <a:pt x="0" y="3048"/>
                </a:moveTo>
                <a:lnTo>
                  <a:pt x="6759321" y="3048"/>
                </a:lnTo>
              </a:path>
              <a:path w="6759575" h="9724390">
                <a:moveTo>
                  <a:pt x="0" y="9721088"/>
                </a:moveTo>
                <a:lnTo>
                  <a:pt x="6759321" y="9721088"/>
                </a:lnTo>
              </a:path>
              <a:path w="6759575" h="9724390">
                <a:moveTo>
                  <a:pt x="3047" y="0"/>
                </a:moveTo>
                <a:lnTo>
                  <a:pt x="3047" y="9724136"/>
                </a:lnTo>
              </a:path>
              <a:path w="6759575" h="9724390">
                <a:moveTo>
                  <a:pt x="6756273" y="6095"/>
                </a:moveTo>
                <a:lnTo>
                  <a:pt x="6756273" y="9724136"/>
                </a:lnTo>
              </a:path>
            </a:pathLst>
          </a:custGeom>
          <a:ln w="6096">
            <a:solidFill>
              <a:srgbClr val="000000"/>
            </a:solidFill>
          </a:ln>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6672580" cy="3688715"/>
          </a:xfrm>
          <a:prstGeom prst="rect">
            <a:avLst/>
          </a:prstGeom>
        </p:spPr>
        <p:txBody>
          <a:bodyPr vert="horz" wrap="square" lIns="0" tIns="27305" rIns="0" bIns="0" rtlCol="0">
            <a:spAutoFit/>
          </a:bodyPr>
          <a:lstStyle/>
          <a:p>
            <a:pPr marL="12700" marR="6350" algn="just">
              <a:lnSpc>
                <a:spcPts val="1610"/>
              </a:lnSpc>
              <a:spcBef>
                <a:spcPts val="215"/>
              </a:spcBef>
            </a:pPr>
            <a:r>
              <a:rPr sz="1400" spc="-5" dirty="0">
                <a:latin typeface="Times New Roman" panose="02020603050405020304"/>
                <a:cs typeface="Times New Roman" panose="02020603050405020304"/>
              </a:rPr>
              <a:t>Amazon và Intel; điều này </a:t>
            </a:r>
            <a:r>
              <a:rPr sz="1400" dirty="0">
                <a:latin typeface="Times New Roman" panose="02020603050405020304"/>
                <a:cs typeface="Times New Roman" panose="02020603050405020304"/>
              </a:rPr>
              <a:t>sẽ </a:t>
            </a:r>
            <a:r>
              <a:rPr sz="1400" spc="-5" dirty="0">
                <a:latin typeface="Times New Roman" panose="02020603050405020304"/>
                <a:cs typeface="Times New Roman" panose="02020603050405020304"/>
              </a:rPr>
              <a:t>bắt đầu với bản </a:t>
            </a:r>
            <a:r>
              <a:rPr sz="1400" dirty="0">
                <a:latin typeface="Times New Roman" panose="02020603050405020304"/>
                <a:cs typeface="Times New Roman" panose="02020603050405020304"/>
              </a:rPr>
              <a:t>xem trước dành cho </a:t>
            </a:r>
            <a:r>
              <a:rPr sz="1400" spc="-5" dirty="0">
                <a:latin typeface="Times New Roman" panose="02020603050405020304"/>
                <a:cs typeface="Times New Roman" panose="02020603050405020304"/>
              </a:rPr>
              <a:t>Người dùng Nội bộ  Windows trong những </a:t>
            </a:r>
            <a:r>
              <a:rPr sz="1400" dirty="0">
                <a:latin typeface="Times New Roman" panose="02020603050405020304"/>
                <a:cs typeface="Times New Roman" panose="02020603050405020304"/>
              </a:rPr>
              <a:t>tháng </a:t>
            </a:r>
            <a:r>
              <a:rPr sz="1400" spc="-5" dirty="0">
                <a:latin typeface="Times New Roman" panose="02020603050405020304"/>
                <a:cs typeface="Times New Roman" panose="02020603050405020304"/>
              </a:rPr>
              <a:t>sắp</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tới.</a:t>
            </a:r>
            <a:endParaRPr sz="1400">
              <a:latin typeface="Times New Roman" panose="02020603050405020304"/>
              <a:cs typeface="Times New Roman" panose="02020603050405020304"/>
            </a:endParaRPr>
          </a:p>
          <a:p>
            <a:pPr marL="127000" indent="-114300" algn="just">
              <a:lnSpc>
                <a:spcPts val="1530"/>
              </a:lnSpc>
              <a:buChar char="-"/>
              <a:tabLst>
                <a:tab pos="127000" algn="l"/>
              </a:tabLst>
            </a:pPr>
            <a:r>
              <a:rPr sz="1400" spc="-5" dirty="0">
                <a:latin typeface="Times New Roman" panose="02020603050405020304"/>
                <a:cs typeface="Times New Roman" panose="02020603050405020304"/>
                <a:hlinkClick r:id="rId1"/>
              </a:rPr>
              <a:t>Windows</a:t>
            </a:r>
            <a:r>
              <a:rPr sz="1400" spc="95" dirty="0">
                <a:latin typeface="Times New Roman" panose="02020603050405020304"/>
                <a:cs typeface="Times New Roman" panose="02020603050405020304"/>
                <a:hlinkClick r:id="rId1"/>
              </a:rPr>
              <a:t> </a:t>
            </a:r>
            <a:r>
              <a:rPr sz="1400" spc="-5" dirty="0">
                <a:latin typeface="Times New Roman" panose="02020603050405020304"/>
                <a:cs typeface="Times New Roman" panose="02020603050405020304"/>
                <a:hlinkClick r:id="rId1"/>
              </a:rPr>
              <a:t>11</a:t>
            </a:r>
            <a:r>
              <a:rPr sz="1400" spc="90" dirty="0">
                <a:latin typeface="Times New Roman" panose="02020603050405020304"/>
                <a:cs typeface="Times New Roman" panose="02020603050405020304"/>
                <a:hlinkClick r:id="rId1"/>
              </a:rPr>
              <a:t> </a:t>
            </a:r>
            <a:r>
              <a:rPr sz="1400" dirty="0">
                <a:latin typeface="Times New Roman" panose="02020603050405020304"/>
                <a:cs typeface="Times New Roman" panose="02020603050405020304"/>
                <a:hlinkClick r:id="rId1"/>
              </a:rPr>
              <a:t>là</a:t>
            </a:r>
            <a:r>
              <a:rPr sz="1400" spc="95" dirty="0">
                <a:latin typeface="Times New Roman" panose="02020603050405020304"/>
                <a:cs typeface="Times New Roman" panose="02020603050405020304"/>
                <a:hlinkClick r:id="rId1"/>
              </a:rPr>
              <a:t> </a:t>
            </a:r>
            <a:r>
              <a:rPr sz="1400" spc="-5" dirty="0">
                <a:latin typeface="Times New Roman" panose="02020603050405020304"/>
                <a:cs typeface="Times New Roman" panose="02020603050405020304"/>
                <a:hlinkClick r:id="rId1"/>
              </a:rPr>
              <a:t>phiên</a:t>
            </a:r>
            <a:r>
              <a:rPr sz="1400" spc="100" dirty="0">
                <a:latin typeface="Times New Roman" panose="02020603050405020304"/>
                <a:cs typeface="Times New Roman" panose="02020603050405020304"/>
                <a:hlinkClick r:id="rId1"/>
              </a:rPr>
              <a:t> </a:t>
            </a:r>
            <a:r>
              <a:rPr sz="1400" spc="-5" dirty="0">
                <a:latin typeface="Times New Roman" panose="02020603050405020304"/>
                <a:cs typeface="Times New Roman" panose="02020603050405020304"/>
                <a:hlinkClick r:id="rId1"/>
              </a:rPr>
              <a:t>bản</a:t>
            </a:r>
            <a:r>
              <a:rPr sz="1400" spc="90" dirty="0">
                <a:latin typeface="Times New Roman" panose="02020603050405020304"/>
                <a:cs typeface="Times New Roman" panose="02020603050405020304"/>
                <a:hlinkClick r:id="rId1"/>
              </a:rPr>
              <a:t> </a:t>
            </a:r>
            <a:r>
              <a:rPr sz="1400" spc="-5" dirty="0">
                <a:latin typeface="Times New Roman" panose="02020603050405020304"/>
                <a:cs typeface="Times New Roman" panose="02020603050405020304"/>
                <a:hlinkClick r:id="rId1"/>
              </a:rPr>
              <a:t>Windows</a:t>
            </a:r>
            <a:r>
              <a:rPr sz="1400" spc="90" dirty="0">
                <a:latin typeface="Times New Roman" panose="02020603050405020304"/>
                <a:cs typeface="Times New Roman" panose="02020603050405020304"/>
                <a:hlinkClick r:id="rId1"/>
              </a:rPr>
              <a:t> </a:t>
            </a:r>
            <a:r>
              <a:rPr sz="1400" dirty="0">
                <a:latin typeface="Times New Roman" panose="02020603050405020304"/>
                <a:cs typeface="Times New Roman" panose="02020603050405020304"/>
              </a:rPr>
              <a:t>được</a:t>
            </a:r>
            <a:r>
              <a:rPr sz="1400" spc="8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thiết</a:t>
            </a:r>
            <a:r>
              <a:rPr sz="1400" spc="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kế</a:t>
            </a:r>
            <a:r>
              <a:rPr sz="1400" spc="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toàn</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diện</a:t>
            </a:r>
            <a:r>
              <a:rPr sz="1400" spc="90" dirty="0">
                <a:latin typeface="Times New Roman" panose="02020603050405020304"/>
                <a:cs typeface="Times New Roman" panose="02020603050405020304"/>
              </a:rPr>
              <a:t> </a:t>
            </a:r>
            <a:r>
              <a:rPr sz="1400" dirty="0">
                <a:latin typeface="Times New Roman" panose="02020603050405020304"/>
                <a:cs typeface="Times New Roman" panose="02020603050405020304"/>
              </a:rPr>
              <a:t>nhất</a:t>
            </a:r>
            <a:r>
              <a:rPr sz="1400" spc="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với</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các</a:t>
            </a:r>
            <a:r>
              <a:rPr sz="1400" spc="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cải</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tiến</a:t>
            </a:r>
            <a:r>
              <a:rPr sz="1400" spc="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trợ</a:t>
            </a:r>
            <a:r>
              <a:rPr sz="1400" spc="100" dirty="0">
                <a:latin typeface="Times New Roman" panose="02020603050405020304"/>
                <a:cs typeface="Times New Roman" panose="02020603050405020304"/>
              </a:rPr>
              <a:t> </a:t>
            </a:r>
            <a:r>
              <a:rPr sz="1400" dirty="0">
                <a:latin typeface="Times New Roman" panose="02020603050405020304"/>
                <a:cs typeface="Times New Roman" panose="02020603050405020304"/>
              </a:rPr>
              <a:t>năng</a:t>
            </a:r>
            <a:endParaRPr sz="1400">
              <a:latin typeface="Times New Roman" panose="02020603050405020304"/>
              <a:cs typeface="Times New Roman" panose="02020603050405020304"/>
            </a:endParaRPr>
          </a:p>
          <a:p>
            <a:pPr marL="12700" algn="just">
              <a:lnSpc>
                <a:spcPts val="1615"/>
              </a:lnSpc>
            </a:pPr>
            <a:r>
              <a:rPr sz="1400" spc="-5" dirty="0">
                <a:latin typeface="Times New Roman" panose="02020603050405020304"/>
                <a:cs typeface="Times New Roman" panose="02020603050405020304"/>
              </a:rPr>
              <a:t>mới được xây dựng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người khuyết </a:t>
            </a:r>
            <a:r>
              <a:rPr sz="1400" dirty="0">
                <a:latin typeface="Times New Roman" panose="02020603050405020304"/>
                <a:cs typeface="Times New Roman" panose="02020603050405020304"/>
              </a:rPr>
              <a:t>tật và </a:t>
            </a:r>
            <a:r>
              <a:rPr sz="1400" spc="-5" dirty="0">
                <a:latin typeface="Times New Roman" panose="02020603050405020304"/>
                <a:cs typeface="Times New Roman" panose="02020603050405020304"/>
              </a:rPr>
              <a:t>người khuyết</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tật.</a:t>
            </a:r>
            <a:endParaRPr sz="1400">
              <a:latin typeface="Times New Roman" panose="02020603050405020304"/>
              <a:cs typeface="Times New Roman" panose="02020603050405020304"/>
            </a:endParaRPr>
          </a:p>
          <a:p>
            <a:pPr marL="12700" marR="5080" algn="just">
              <a:lnSpc>
                <a:spcPts val="1610"/>
              </a:lnSpc>
              <a:spcBef>
                <a:spcPts val="85"/>
              </a:spcBef>
              <a:buChar char="-"/>
              <a:tabLst>
                <a:tab pos="130175" algn="l"/>
              </a:tabLst>
            </a:pPr>
            <a:r>
              <a:rPr sz="1400" spc="-5" dirty="0">
                <a:latin typeface="Times New Roman" panose="02020603050405020304"/>
                <a:cs typeface="Times New Roman" panose="02020603050405020304"/>
                <a:hlinkClick r:id="rId2"/>
              </a:rPr>
              <a:t>Windows </a:t>
            </a:r>
            <a:r>
              <a:rPr sz="1400" spc="5" dirty="0">
                <a:latin typeface="Times New Roman" panose="02020603050405020304"/>
                <a:cs typeface="Times New Roman" panose="02020603050405020304"/>
                <a:hlinkClick r:id="rId2"/>
              </a:rPr>
              <a:t>11 </a:t>
            </a:r>
            <a:r>
              <a:rPr sz="1400" spc="-5" dirty="0">
                <a:latin typeface="Times New Roman" panose="02020603050405020304"/>
                <a:cs typeface="Times New Roman" panose="02020603050405020304"/>
                <a:hlinkClick r:id="rId2"/>
              </a:rPr>
              <a:t>mở </a:t>
            </a:r>
            <a:r>
              <a:rPr sz="1400" dirty="0">
                <a:latin typeface="Times New Roman" panose="02020603050405020304"/>
                <a:cs typeface="Times New Roman" panose="02020603050405020304"/>
                <a:hlinkClick r:id="rId2"/>
              </a:rPr>
              <a:t>ra </a:t>
            </a:r>
            <a:r>
              <a:rPr sz="1400" spc="5" dirty="0">
                <a:latin typeface="Times New Roman" panose="02020603050405020304"/>
                <a:cs typeface="Times New Roman" panose="02020603050405020304"/>
                <a:hlinkClick r:id="rId2"/>
              </a:rPr>
              <a:t>cơ </a:t>
            </a:r>
            <a:r>
              <a:rPr sz="1400" spc="-5" dirty="0">
                <a:latin typeface="Times New Roman" panose="02020603050405020304"/>
                <a:cs typeface="Times New Roman" panose="02020603050405020304"/>
                <a:hlinkClick r:id="rId2"/>
              </a:rPr>
              <a:t>hội </a:t>
            </a:r>
            <a:r>
              <a:rPr sz="1400" dirty="0">
                <a:latin typeface="Times New Roman" panose="02020603050405020304"/>
                <a:cs typeface="Times New Roman" panose="02020603050405020304"/>
                <a:hlinkClick r:id="rId2"/>
              </a:rPr>
              <a:t>mới cho các </a:t>
            </a:r>
            <a:r>
              <a:rPr sz="1400" spc="-5" dirty="0">
                <a:latin typeface="Times New Roman" panose="02020603050405020304"/>
                <a:cs typeface="Times New Roman" panose="02020603050405020304"/>
                <a:hlinkClick r:id="rId2"/>
              </a:rPr>
              <a:t>nhà phát triển </a:t>
            </a:r>
            <a:r>
              <a:rPr sz="1400" spc="-5" dirty="0">
                <a:latin typeface="Times New Roman" panose="02020603050405020304"/>
                <a:cs typeface="Times New Roman" panose="02020603050405020304"/>
              </a:rPr>
              <a:t>và người </a:t>
            </a:r>
            <a:r>
              <a:rPr sz="1400" dirty="0">
                <a:latin typeface="Times New Roman" panose="02020603050405020304"/>
                <a:cs typeface="Times New Roman" panose="02020603050405020304"/>
              </a:rPr>
              <a:t>sáng tạo. </a:t>
            </a:r>
            <a:r>
              <a:rPr sz="1400" spc="-5" dirty="0">
                <a:latin typeface="Times New Roman" panose="02020603050405020304"/>
                <a:cs typeface="Times New Roman" panose="02020603050405020304"/>
              </a:rPr>
              <a:t>Chúng </a:t>
            </a:r>
            <a:r>
              <a:rPr sz="1400" dirty="0">
                <a:latin typeface="Times New Roman" panose="02020603050405020304"/>
                <a:cs typeface="Times New Roman" panose="02020603050405020304"/>
              </a:rPr>
              <a:t>tôi đang  </a:t>
            </a:r>
            <a:r>
              <a:rPr sz="1400" spc="-5" dirty="0">
                <a:latin typeface="Times New Roman" panose="02020603050405020304"/>
                <a:cs typeface="Times New Roman" panose="02020603050405020304"/>
              </a:rPr>
              <a:t>mở </a:t>
            </a:r>
            <a:r>
              <a:rPr sz="1400" dirty="0">
                <a:latin typeface="Times New Roman" panose="02020603050405020304"/>
                <a:cs typeface="Times New Roman" panose="02020603050405020304"/>
              </a:rPr>
              <a:t>Store để </a:t>
            </a:r>
            <a:r>
              <a:rPr sz="1400" spc="-5" dirty="0">
                <a:latin typeface="Times New Roman" panose="02020603050405020304"/>
                <a:cs typeface="Times New Roman" panose="02020603050405020304"/>
              </a:rPr>
              <a:t>cho </a:t>
            </a:r>
            <a:r>
              <a:rPr sz="1400" dirty="0">
                <a:latin typeface="Times New Roman" panose="02020603050405020304"/>
                <a:cs typeface="Times New Roman" panose="02020603050405020304"/>
              </a:rPr>
              <a:t>phép nhiều nhà </a:t>
            </a:r>
            <a:r>
              <a:rPr sz="1400" spc="-5" dirty="0">
                <a:latin typeface="Times New Roman" panose="02020603050405020304"/>
                <a:cs typeface="Times New Roman" panose="02020603050405020304"/>
              </a:rPr>
              <a:t>phát triển hơn và </a:t>
            </a:r>
            <a:r>
              <a:rPr sz="1400" dirty="0">
                <a:latin typeface="Times New Roman" panose="02020603050405020304"/>
                <a:cs typeface="Times New Roman" panose="02020603050405020304"/>
              </a:rPr>
              <a:t>các nhà cung cấp phần </a:t>
            </a:r>
            <a:r>
              <a:rPr sz="1400" spc="-5" dirty="0">
                <a:latin typeface="Times New Roman" panose="02020603050405020304"/>
                <a:cs typeface="Times New Roman" panose="02020603050405020304"/>
              </a:rPr>
              <a:t>mềm </a:t>
            </a:r>
            <a:r>
              <a:rPr sz="1400" dirty="0">
                <a:latin typeface="Times New Roman" panose="02020603050405020304"/>
                <a:cs typeface="Times New Roman" panose="02020603050405020304"/>
              </a:rPr>
              <a:t>độc </a:t>
            </a:r>
            <a:r>
              <a:rPr sz="1400" spc="-5" dirty="0">
                <a:latin typeface="Times New Roman" panose="02020603050405020304"/>
                <a:cs typeface="Times New Roman" panose="02020603050405020304"/>
              </a:rPr>
              <a:t>lập (ISV)  đưa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của </a:t>
            </a:r>
            <a:r>
              <a:rPr sz="1400" spc="5" dirty="0">
                <a:latin typeface="Times New Roman" panose="02020603050405020304"/>
                <a:cs typeface="Times New Roman" panose="02020603050405020304"/>
              </a:rPr>
              <a:t>họ </a:t>
            </a:r>
            <a:r>
              <a:rPr sz="1400" spc="-5" dirty="0">
                <a:latin typeface="Times New Roman" panose="02020603050405020304"/>
                <a:cs typeface="Times New Roman" panose="02020603050405020304"/>
              </a:rPr>
              <a:t>vào </a:t>
            </a:r>
            <a:r>
              <a:rPr sz="1400" dirty="0">
                <a:latin typeface="Times New Roman" panose="02020603050405020304"/>
                <a:cs typeface="Times New Roman" panose="02020603050405020304"/>
              </a:rPr>
              <a:t>Store, cải </a:t>
            </a:r>
            <a:r>
              <a:rPr sz="1400" spc="-5" dirty="0">
                <a:latin typeface="Times New Roman" panose="02020603050405020304"/>
                <a:cs typeface="Times New Roman" panose="02020603050405020304"/>
              </a:rPr>
              <a:t>thiện </a:t>
            </a:r>
            <a:r>
              <a:rPr sz="1400" dirty="0">
                <a:latin typeface="Times New Roman" panose="02020603050405020304"/>
                <a:cs typeface="Times New Roman" panose="02020603050405020304"/>
              </a:rPr>
              <a:t>phát </a:t>
            </a:r>
            <a:r>
              <a:rPr sz="1400" spc="-5" dirty="0">
                <a:latin typeface="Times New Roman" panose="02020603050405020304"/>
                <a:cs typeface="Times New Roman" panose="02020603050405020304"/>
              </a:rPr>
              <a:t>triển ứng </a:t>
            </a:r>
            <a:r>
              <a:rPr sz="1400" dirty="0">
                <a:latin typeface="Times New Roman" panose="02020603050405020304"/>
                <a:cs typeface="Times New Roman" panose="02020603050405020304"/>
              </a:rPr>
              <a:t>dụng gốc và </a:t>
            </a:r>
            <a:r>
              <a:rPr sz="1400" spc="-5" dirty="0">
                <a:latin typeface="Times New Roman" panose="02020603050405020304"/>
                <a:cs typeface="Times New Roman" panose="02020603050405020304"/>
              </a:rPr>
              <a:t>web với </a:t>
            </a:r>
            <a:r>
              <a:rPr sz="1400" dirty="0">
                <a:latin typeface="Times New Roman" panose="02020603050405020304"/>
                <a:cs typeface="Times New Roman" panose="02020603050405020304"/>
              </a:rPr>
              <a:t>các công cụ  dành cho nhà </a:t>
            </a:r>
            <a:r>
              <a:rPr sz="1400" spc="-5" dirty="0">
                <a:latin typeface="Times New Roman" panose="02020603050405020304"/>
                <a:cs typeface="Times New Roman" panose="02020603050405020304"/>
              </a:rPr>
              <a:t>phát </a:t>
            </a:r>
            <a:r>
              <a:rPr sz="1400" dirty="0">
                <a:latin typeface="Times New Roman" panose="02020603050405020304"/>
                <a:cs typeface="Times New Roman" panose="02020603050405020304"/>
              </a:rPr>
              <a:t>triển </a:t>
            </a:r>
            <a:r>
              <a:rPr sz="1400" spc="-5" dirty="0">
                <a:latin typeface="Times New Roman" panose="02020603050405020304"/>
                <a:cs typeface="Times New Roman" panose="02020603050405020304"/>
              </a:rPr>
              <a:t>mới và giúp bạn làm </a:t>
            </a:r>
            <a:r>
              <a:rPr sz="1400" dirty="0">
                <a:latin typeface="Times New Roman" panose="02020603050405020304"/>
                <a:cs typeface="Times New Roman" panose="02020603050405020304"/>
              </a:rPr>
              <a:t>mới giao </a:t>
            </a:r>
            <a:r>
              <a:rPr sz="1400" spc="-5" dirty="0">
                <a:latin typeface="Times New Roman" panose="02020603050405020304"/>
                <a:cs typeface="Times New Roman" panose="02020603050405020304"/>
              </a:rPr>
              <a:t>diện </a:t>
            </a:r>
            <a:r>
              <a:rPr sz="1400" dirty="0">
                <a:latin typeface="Times New Roman" panose="02020603050405020304"/>
                <a:cs typeface="Times New Roman" panose="02020603050405020304"/>
              </a:rPr>
              <a:t>dễ dàng </a:t>
            </a:r>
            <a:r>
              <a:rPr sz="1400" spc="-5" dirty="0">
                <a:latin typeface="Times New Roman" panose="02020603050405020304"/>
                <a:cs typeface="Times New Roman" panose="02020603050405020304"/>
              </a:rPr>
              <a:t>hơn trên tất </a:t>
            </a:r>
            <a:r>
              <a:rPr sz="1400" dirty="0">
                <a:latin typeface="Times New Roman" panose="02020603050405020304"/>
                <a:cs typeface="Times New Roman" panose="02020603050405020304"/>
              </a:rPr>
              <a:t>cả các </a:t>
            </a:r>
            <a:r>
              <a:rPr sz="1400" spc="-5" dirty="0">
                <a:latin typeface="Times New Roman" panose="02020603050405020304"/>
                <a:cs typeface="Times New Roman" panose="02020603050405020304"/>
              </a:rPr>
              <a:t>thiết  kế và trải nghiệm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của chúng</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tôi.</a:t>
            </a:r>
            <a:endParaRPr sz="1400">
              <a:latin typeface="Times New Roman" panose="02020603050405020304"/>
              <a:cs typeface="Times New Roman" panose="02020603050405020304"/>
            </a:endParaRPr>
          </a:p>
          <a:p>
            <a:pPr marL="125095" indent="-113030" algn="just">
              <a:lnSpc>
                <a:spcPts val="1530"/>
              </a:lnSpc>
              <a:buChar char="-"/>
              <a:tabLst>
                <a:tab pos="125730" algn="l"/>
              </a:tabLst>
            </a:pPr>
            <a:r>
              <a:rPr sz="1400" spc="-5" dirty="0">
                <a:latin typeface="Times New Roman" panose="02020603050405020304"/>
                <a:cs typeface="Times New Roman" panose="02020603050405020304"/>
              </a:rPr>
              <a:t>Windows</a:t>
            </a:r>
            <a:r>
              <a:rPr sz="1400" spc="7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11</a:t>
            </a:r>
            <a:r>
              <a:rPr sz="1400" spc="65" dirty="0">
                <a:latin typeface="Times New Roman" panose="02020603050405020304"/>
                <a:cs typeface="Times New Roman" panose="02020603050405020304"/>
              </a:rPr>
              <a:t> </a:t>
            </a:r>
            <a:r>
              <a:rPr sz="1400" dirty="0">
                <a:latin typeface="Times New Roman" panose="02020603050405020304"/>
                <a:cs typeface="Times New Roman" panose="02020603050405020304"/>
              </a:rPr>
              <a:t>tối</a:t>
            </a:r>
            <a:r>
              <a:rPr sz="1400" spc="7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ưu</a:t>
            </a:r>
            <a:r>
              <a:rPr sz="1400" spc="80" dirty="0">
                <a:latin typeface="Times New Roman" panose="02020603050405020304"/>
                <a:cs typeface="Times New Roman" panose="02020603050405020304"/>
              </a:rPr>
              <a:t> </a:t>
            </a:r>
            <a:r>
              <a:rPr sz="1400" dirty="0">
                <a:latin typeface="Times New Roman" panose="02020603050405020304"/>
                <a:cs typeface="Times New Roman" panose="02020603050405020304"/>
              </a:rPr>
              <a:t>hóa</a:t>
            </a:r>
            <a:r>
              <a:rPr sz="1400" spc="8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cho</a:t>
            </a:r>
            <a:r>
              <a:rPr sz="1400" spc="60" dirty="0">
                <a:latin typeface="Times New Roman" panose="02020603050405020304"/>
                <a:cs typeface="Times New Roman" panose="02020603050405020304"/>
              </a:rPr>
              <a:t> </a:t>
            </a:r>
            <a:r>
              <a:rPr sz="1400" dirty="0">
                <a:latin typeface="Times New Roman" panose="02020603050405020304"/>
                <a:cs typeface="Times New Roman" panose="02020603050405020304"/>
              </a:rPr>
              <a:t>tốc</a:t>
            </a:r>
            <a:r>
              <a:rPr sz="1400" spc="8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độ,</a:t>
            </a:r>
            <a:r>
              <a:rPr sz="1400" spc="75" dirty="0">
                <a:latin typeface="Times New Roman" panose="02020603050405020304"/>
                <a:cs typeface="Times New Roman" panose="02020603050405020304"/>
              </a:rPr>
              <a:t> </a:t>
            </a:r>
            <a:r>
              <a:rPr sz="1400" dirty="0">
                <a:latin typeface="Times New Roman" panose="02020603050405020304"/>
                <a:cs typeface="Times New Roman" panose="02020603050405020304"/>
              </a:rPr>
              <a:t>hiệu</a:t>
            </a:r>
            <a:r>
              <a:rPr sz="1400" spc="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quả</a:t>
            </a:r>
            <a:r>
              <a:rPr sz="1400" spc="8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và</a:t>
            </a:r>
            <a:r>
              <a:rPr sz="1400" spc="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cải</a:t>
            </a:r>
            <a:r>
              <a:rPr sz="1400" spc="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thiện</a:t>
            </a:r>
            <a:r>
              <a:rPr sz="1400" spc="7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trải</a:t>
            </a:r>
            <a:r>
              <a:rPr sz="1400" spc="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nghiệm</a:t>
            </a:r>
            <a:r>
              <a:rPr sz="1400" spc="8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với</a:t>
            </a:r>
            <a:r>
              <a:rPr sz="1400" spc="7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cảm</a:t>
            </a:r>
            <a:r>
              <a:rPr sz="1400" spc="8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ứng,</a:t>
            </a:r>
            <a:r>
              <a:rPr sz="1400" spc="65" dirty="0">
                <a:latin typeface="Times New Roman" panose="02020603050405020304"/>
                <a:cs typeface="Times New Roman" panose="02020603050405020304"/>
              </a:rPr>
              <a:t> </a:t>
            </a:r>
            <a:r>
              <a:rPr sz="1400" dirty="0">
                <a:latin typeface="Times New Roman" panose="02020603050405020304"/>
                <a:cs typeface="Times New Roman" panose="02020603050405020304"/>
              </a:rPr>
              <a:t>bút</a:t>
            </a:r>
            <a:r>
              <a:rPr sz="1400" spc="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kỹ</a:t>
            </a:r>
            <a:endParaRPr sz="1400">
              <a:latin typeface="Times New Roman" panose="02020603050405020304"/>
              <a:cs typeface="Times New Roman" panose="02020603050405020304"/>
            </a:endParaRPr>
          </a:p>
          <a:p>
            <a:pPr marL="12700" algn="just">
              <a:lnSpc>
                <a:spcPts val="1615"/>
              </a:lnSpc>
            </a:pPr>
            <a:r>
              <a:rPr sz="1400" spc="-5" dirty="0">
                <a:latin typeface="Times New Roman" panose="02020603050405020304"/>
                <a:cs typeface="Times New Roman" panose="02020603050405020304"/>
              </a:rPr>
              <a:t>thuật số và đầu vào bằng </a:t>
            </a:r>
            <a:r>
              <a:rPr sz="1400" dirty="0">
                <a:latin typeface="Times New Roman" panose="02020603050405020304"/>
                <a:cs typeface="Times New Roman" panose="02020603050405020304"/>
              </a:rPr>
              <a:t>giọng</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nói.</a:t>
            </a:r>
            <a:endParaRPr sz="1400">
              <a:latin typeface="Times New Roman" panose="02020603050405020304"/>
              <a:cs typeface="Times New Roman" panose="02020603050405020304"/>
            </a:endParaRPr>
          </a:p>
          <a:p>
            <a:pPr marL="12700" marR="5080" algn="just">
              <a:lnSpc>
                <a:spcPts val="1610"/>
              </a:lnSpc>
              <a:spcBef>
                <a:spcPts val="75"/>
              </a:spcBef>
              <a:buChar char="-"/>
              <a:tabLst>
                <a:tab pos="130175" algn="l"/>
              </a:tabLst>
            </a:pPr>
            <a:r>
              <a:rPr sz="1400" spc="-5" dirty="0">
                <a:latin typeface="Times New Roman" panose="02020603050405020304"/>
                <a:cs typeface="Times New Roman" panose="02020603050405020304"/>
                <a:hlinkClick r:id="rId3"/>
              </a:rPr>
              <a:t>Windows 11 </a:t>
            </a:r>
            <a:r>
              <a:rPr sz="1400" dirty="0">
                <a:latin typeface="Times New Roman" panose="02020603050405020304"/>
                <a:cs typeface="Times New Roman" panose="02020603050405020304"/>
                <a:hlinkClick r:id="rId3"/>
              </a:rPr>
              <a:t>là </a:t>
            </a:r>
            <a:r>
              <a:rPr sz="1400" dirty="0">
                <a:latin typeface="Times New Roman" panose="02020603050405020304"/>
                <a:cs typeface="Times New Roman" panose="02020603050405020304"/>
              </a:rPr>
              <a:t>hệ </a:t>
            </a:r>
            <a:r>
              <a:rPr sz="1400" spc="-5" dirty="0">
                <a:latin typeface="Times New Roman" panose="02020603050405020304"/>
                <a:cs typeface="Times New Roman" panose="02020603050405020304"/>
              </a:rPr>
              <a:t>điều </a:t>
            </a:r>
            <a:r>
              <a:rPr sz="1400" dirty="0">
                <a:latin typeface="Times New Roman" panose="02020603050405020304"/>
                <a:cs typeface="Times New Roman" panose="02020603050405020304"/>
              </a:rPr>
              <a:t>hành cho </a:t>
            </a:r>
            <a:r>
              <a:rPr sz="1400" spc="-5" dirty="0">
                <a:latin typeface="Times New Roman" panose="02020603050405020304"/>
                <a:cs typeface="Times New Roman" panose="02020603050405020304"/>
              </a:rPr>
              <a:t>công </a:t>
            </a: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hợp, cung cấp </a:t>
            </a:r>
            <a:r>
              <a:rPr sz="1400" spc="-5" dirty="0">
                <a:latin typeface="Times New Roman" panose="02020603050405020304"/>
                <a:cs typeface="Times New Roman" panose="02020603050405020304"/>
              </a:rPr>
              <a:t>trải </a:t>
            </a:r>
            <a:r>
              <a:rPr sz="1400" dirty="0">
                <a:latin typeface="Times New Roman" panose="02020603050405020304"/>
                <a:cs typeface="Times New Roman" panose="02020603050405020304"/>
              </a:rPr>
              <a:t>nghiệm mới hoạt động  theo </a:t>
            </a:r>
            <a:r>
              <a:rPr sz="1400" spc="-5" dirty="0">
                <a:latin typeface="Times New Roman" panose="02020603050405020304"/>
                <a:cs typeface="Times New Roman" panose="02020603050405020304"/>
              </a:rPr>
              <a:t>cách bạn làm việc, được bảo </a:t>
            </a:r>
            <a:r>
              <a:rPr sz="1400" dirty="0">
                <a:latin typeface="Times New Roman" panose="02020603050405020304"/>
                <a:cs typeface="Times New Roman" panose="02020603050405020304"/>
              </a:rPr>
              <a:t>mật </a:t>
            </a:r>
            <a:r>
              <a:rPr sz="1400" spc="-5" dirty="0">
                <a:latin typeface="Times New Roman" panose="02020603050405020304"/>
                <a:cs typeface="Times New Roman" panose="02020603050405020304"/>
              </a:rPr>
              <a:t>bởi thiết </a:t>
            </a:r>
            <a:r>
              <a:rPr sz="1400" dirty="0">
                <a:latin typeface="Times New Roman" panose="02020603050405020304"/>
                <a:cs typeface="Times New Roman" panose="02020603050405020304"/>
              </a:rPr>
              <a:t>kế và </a:t>
            </a:r>
            <a:r>
              <a:rPr sz="1400" spc="-5" dirty="0">
                <a:latin typeface="Times New Roman" panose="02020603050405020304"/>
                <a:cs typeface="Times New Roman" panose="02020603050405020304"/>
              </a:rPr>
              <a:t>dễ </a:t>
            </a:r>
            <a:r>
              <a:rPr sz="1400" dirty="0">
                <a:latin typeface="Times New Roman" panose="02020603050405020304"/>
                <a:cs typeface="Times New Roman" panose="02020603050405020304"/>
              </a:rPr>
              <a:t>dàng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quen </a:t>
            </a:r>
            <a:r>
              <a:rPr sz="1400" spc="-5" dirty="0">
                <a:latin typeface="Times New Roman" panose="02020603050405020304"/>
                <a:cs typeface="Times New Roman" panose="02020603050405020304"/>
              </a:rPr>
              <a:t>thuộc với </a:t>
            </a:r>
            <a:r>
              <a:rPr sz="1400" dirty="0">
                <a:latin typeface="Times New Roman" panose="02020603050405020304"/>
                <a:cs typeface="Times New Roman" panose="02020603050405020304"/>
              </a:rPr>
              <a:t>IT </a:t>
            </a:r>
            <a:r>
              <a:rPr sz="1400" spc="-5" dirty="0">
                <a:latin typeface="Times New Roman" panose="02020603050405020304"/>
                <a:cs typeface="Times New Roman" panose="02020603050405020304"/>
              </a:rPr>
              <a:t>để triển  </a:t>
            </a:r>
            <a:r>
              <a:rPr sz="1400" dirty="0">
                <a:latin typeface="Times New Roman" panose="02020603050405020304"/>
                <a:cs typeface="Times New Roman" panose="02020603050405020304"/>
              </a:rPr>
              <a:t>khai và quản </a:t>
            </a:r>
            <a:r>
              <a:rPr sz="1400" spc="-5" dirty="0">
                <a:latin typeface="Times New Roman" panose="02020603050405020304"/>
                <a:cs typeface="Times New Roman" panose="02020603050405020304"/>
              </a:rPr>
              <a:t>lý. Các doanh </a:t>
            </a:r>
            <a:r>
              <a:rPr sz="1400" dirty="0">
                <a:latin typeface="Times New Roman" panose="02020603050405020304"/>
                <a:cs typeface="Times New Roman" panose="02020603050405020304"/>
              </a:rPr>
              <a:t>nghiệp cũng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kiểm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bản </a:t>
            </a:r>
            <a:r>
              <a:rPr sz="1400" dirty="0">
                <a:latin typeface="Times New Roman" panose="02020603050405020304"/>
                <a:cs typeface="Times New Roman" panose="02020603050405020304"/>
              </a:rPr>
              <a:t>xem </a:t>
            </a:r>
            <a:r>
              <a:rPr sz="1400" spc="-5" dirty="0">
                <a:latin typeface="Times New Roman" panose="02020603050405020304"/>
                <a:cs typeface="Times New Roman" panose="02020603050405020304"/>
              </a:rPr>
              <a:t>trước </a:t>
            </a:r>
            <a:r>
              <a:rPr sz="1400" dirty="0">
                <a:latin typeface="Times New Roman" panose="02020603050405020304"/>
                <a:cs typeface="Times New Roman" panose="02020603050405020304"/>
              </a:rPr>
              <a:t>ngay hôm  nay </a:t>
            </a:r>
            <a:r>
              <a:rPr sz="1400" spc="-5" dirty="0">
                <a:latin typeface="Times New Roman" panose="02020603050405020304"/>
                <a:cs typeface="Times New Roman" panose="02020603050405020304"/>
              </a:rPr>
              <a:t>trong Màn hình nền Ảo </a:t>
            </a:r>
            <a:r>
              <a:rPr sz="1400" dirty="0">
                <a:latin typeface="Times New Roman" panose="02020603050405020304"/>
                <a:cs typeface="Times New Roman" panose="02020603050405020304"/>
                <a:hlinkClick r:id="rId4"/>
              </a:rPr>
              <a:t>Azure </a:t>
            </a:r>
            <a:r>
              <a:rPr sz="1400" dirty="0">
                <a:latin typeface="Times New Roman" panose="02020603050405020304"/>
                <a:cs typeface="Times New Roman" panose="02020603050405020304"/>
              </a:rPr>
              <a:t>hoặc khi khả dụng </a:t>
            </a:r>
            <a:r>
              <a:rPr sz="1400" spc="-5" dirty="0">
                <a:latin typeface="Times New Roman" panose="02020603050405020304"/>
                <a:cs typeface="Times New Roman" panose="02020603050405020304"/>
              </a:rPr>
              <a:t>chung </a:t>
            </a:r>
            <a:r>
              <a:rPr sz="1400" dirty="0">
                <a:latin typeface="Times New Roman" panose="02020603050405020304"/>
                <a:cs typeface="Times New Roman" panose="02020603050405020304"/>
              </a:rPr>
              <a:t>bằng </a:t>
            </a:r>
            <a:r>
              <a:rPr sz="1400" spc="-5" dirty="0">
                <a:latin typeface="Times New Roman" panose="02020603050405020304"/>
                <a:cs typeface="Times New Roman" panose="02020603050405020304"/>
              </a:rPr>
              <a:t>cách gặp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trong phiên </a:t>
            </a:r>
            <a:r>
              <a:rPr sz="1400" spc="-5" dirty="0">
                <a:latin typeface="Times New Roman" panose="02020603050405020304"/>
                <a:cs typeface="Times New Roman" panose="02020603050405020304"/>
                <a:hlinkClick r:id="rId5"/>
              </a:rPr>
              <a:t>bản Windows</a:t>
            </a:r>
            <a:r>
              <a:rPr sz="1400" spc="-20" dirty="0">
                <a:latin typeface="Times New Roman" panose="02020603050405020304"/>
                <a:cs typeface="Times New Roman" panose="02020603050405020304"/>
                <a:hlinkClick r:id="rId5"/>
              </a:rPr>
              <a:t> </a:t>
            </a:r>
            <a:r>
              <a:rPr sz="1400" spc="-5" dirty="0">
                <a:latin typeface="Times New Roman" panose="02020603050405020304"/>
                <a:cs typeface="Times New Roman" panose="02020603050405020304"/>
                <a:hlinkClick r:id="rId5"/>
              </a:rPr>
              <a:t>365</a:t>
            </a:r>
            <a:r>
              <a:rPr sz="1400" spc="-5"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marL="12700" algn="just">
              <a:lnSpc>
                <a:spcPct val="100000"/>
              </a:lnSpc>
              <a:spcBef>
                <a:spcPts val="1280"/>
              </a:spcBef>
            </a:pPr>
            <a:r>
              <a:rPr sz="1400" i="1" spc="-5" dirty="0">
                <a:latin typeface="Times New Roman" panose="02020603050405020304"/>
                <a:cs typeface="Times New Roman" panose="02020603050405020304"/>
              </a:rPr>
              <a:t>Những </a:t>
            </a:r>
            <a:r>
              <a:rPr sz="1400" i="1" dirty="0">
                <a:latin typeface="Times New Roman" panose="02020603050405020304"/>
                <a:cs typeface="Times New Roman" panose="02020603050405020304"/>
              </a:rPr>
              <a:t>sự </a:t>
            </a:r>
            <a:r>
              <a:rPr sz="1400" i="1" spc="-10" dirty="0">
                <a:latin typeface="Times New Roman" panose="02020603050405020304"/>
                <a:cs typeface="Times New Roman" panose="02020603050405020304"/>
              </a:rPr>
              <a:t>cố </a:t>
            </a:r>
            <a:r>
              <a:rPr sz="1400" i="1" spc="5" dirty="0">
                <a:latin typeface="Times New Roman" panose="02020603050405020304"/>
                <a:cs typeface="Times New Roman" panose="02020603050405020304"/>
              </a:rPr>
              <a:t>đã </a:t>
            </a:r>
            <a:r>
              <a:rPr sz="1400" i="1" spc="-5" dirty="0">
                <a:latin typeface="Times New Roman" panose="02020603050405020304"/>
                <a:cs typeface="Times New Roman" panose="02020603050405020304"/>
              </a:rPr>
              <a:t>biết </a:t>
            </a:r>
            <a:r>
              <a:rPr sz="1400" i="1" dirty="0">
                <a:latin typeface="Times New Roman" panose="02020603050405020304"/>
                <a:cs typeface="Times New Roman" panose="02020603050405020304"/>
              </a:rPr>
              <a:t>trong bản </a:t>
            </a:r>
            <a:r>
              <a:rPr sz="1400" i="1" spc="-5" dirty="0">
                <a:latin typeface="Times New Roman" panose="02020603050405020304"/>
                <a:cs typeface="Times New Roman" panose="02020603050405020304"/>
              </a:rPr>
              <a:t>cập nhật</a:t>
            </a:r>
            <a:r>
              <a:rPr sz="1400" i="1" spc="-40" dirty="0">
                <a:latin typeface="Times New Roman" panose="02020603050405020304"/>
                <a:cs typeface="Times New Roman" panose="02020603050405020304"/>
              </a:rPr>
              <a:t> </a:t>
            </a:r>
            <a:r>
              <a:rPr sz="1400" i="1" dirty="0">
                <a:latin typeface="Times New Roman" panose="02020603050405020304"/>
                <a:cs typeface="Times New Roman" panose="02020603050405020304"/>
              </a:rPr>
              <a:t>này</a:t>
            </a:r>
            <a:endParaRPr sz="1400">
              <a:latin typeface="Times New Roman" panose="02020603050405020304"/>
              <a:cs typeface="Times New Roman" panose="02020603050405020304"/>
            </a:endParaRPr>
          </a:p>
        </p:txBody>
      </p:sp>
      <p:sp>
        <p:nvSpPr>
          <p:cNvPr id="3" name="object 3"/>
          <p:cNvSpPr/>
          <p:nvPr/>
        </p:nvSpPr>
        <p:spPr>
          <a:xfrm>
            <a:off x="360679" y="4313555"/>
            <a:ext cx="4064635" cy="364490"/>
          </a:xfrm>
          <a:custGeom>
            <a:avLst/>
            <a:gdLst/>
            <a:ahLst/>
            <a:cxnLst/>
            <a:rect l="l" t="t" r="r" b="b"/>
            <a:pathLst>
              <a:path w="4064635" h="364489">
                <a:moveTo>
                  <a:pt x="4064635" y="364489"/>
                </a:moveTo>
                <a:lnTo>
                  <a:pt x="0" y="364489"/>
                </a:lnTo>
                <a:lnTo>
                  <a:pt x="0" y="0"/>
                </a:lnTo>
                <a:lnTo>
                  <a:pt x="4064635" y="0"/>
                </a:lnTo>
                <a:lnTo>
                  <a:pt x="4064635" y="364489"/>
                </a:lnTo>
                <a:close/>
              </a:path>
            </a:pathLst>
          </a:custGeom>
          <a:solidFill>
            <a:srgbClr val="DADADA"/>
          </a:solidFill>
        </p:spPr>
        <p:txBody>
          <a:bodyPr wrap="square" lIns="0" tIns="0" rIns="0" bIns="0" rtlCol="0"/>
          <a:lstStyle/>
          <a:p/>
        </p:txBody>
      </p:sp>
      <p:sp>
        <p:nvSpPr>
          <p:cNvPr id="4" name="object 4"/>
          <p:cNvSpPr txBox="1"/>
          <p:nvPr/>
        </p:nvSpPr>
        <p:spPr>
          <a:xfrm>
            <a:off x="397256" y="4317479"/>
            <a:ext cx="967105" cy="24002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393939"/>
                </a:solidFill>
                <a:latin typeface="Times New Roman" panose="02020603050405020304"/>
                <a:cs typeface="Times New Roman" panose="02020603050405020304"/>
              </a:rPr>
              <a:t>Triệu</a:t>
            </a:r>
            <a:r>
              <a:rPr sz="1400" b="1" spc="-55" dirty="0">
                <a:solidFill>
                  <a:srgbClr val="393939"/>
                </a:solidFill>
                <a:latin typeface="Times New Roman" panose="02020603050405020304"/>
                <a:cs typeface="Times New Roman" panose="02020603050405020304"/>
              </a:rPr>
              <a:t> </a:t>
            </a:r>
            <a:r>
              <a:rPr sz="1400" b="1" spc="-5" dirty="0">
                <a:solidFill>
                  <a:srgbClr val="393939"/>
                </a:solidFill>
                <a:latin typeface="Times New Roman" panose="02020603050405020304"/>
                <a:cs typeface="Times New Roman" panose="02020603050405020304"/>
              </a:rPr>
              <a:t>chứng</a:t>
            </a:r>
            <a:endParaRPr sz="1400">
              <a:latin typeface="Times New Roman" panose="02020603050405020304"/>
              <a:cs typeface="Times New Roman" panose="02020603050405020304"/>
            </a:endParaRPr>
          </a:p>
        </p:txBody>
      </p:sp>
      <p:sp>
        <p:nvSpPr>
          <p:cNvPr id="5" name="object 5"/>
          <p:cNvSpPr/>
          <p:nvPr/>
        </p:nvSpPr>
        <p:spPr>
          <a:xfrm>
            <a:off x="4422140" y="4313555"/>
            <a:ext cx="2456180" cy="364490"/>
          </a:xfrm>
          <a:custGeom>
            <a:avLst/>
            <a:gdLst/>
            <a:ahLst/>
            <a:cxnLst/>
            <a:rect l="l" t="t" r="r" b="b"/>
            <a:pathLst>
              <a:path w="2456179" h="364489">
                <a:moveTo>
                  <a:pt x="2456180" y="364489"/>
                </a:moveTo>
                <a:lnTo>
                  <a:pt x="0" y="364489"/>
                </a:lnTo>
                <a:lnTo>
                  <a:pt x="0" y="0"/>
                </a:lnTo>
                <a:lnTo>
                  <a:pt x="2456180" y="0"/>
                </a:lnTo>
                <a:lnTo>
                  <a:pt x="2456180" y="364489"/>
                </a:lnTo>
                <a:close/>
              </a:path>
            </a:pathLst>
          </a:custGeom>
          <a:solidFill>
            <a:srgbClr val="DADADA"/>
          </a:solidFill>
        </p:spPr>
        <p:txBody>
          <a:bodyPr wrap="square" lIns="0" tIns="0" rIns="0" bIns="0" rtlCol="0"/>
          <a:lstStyle/>
          <a:p/>
        </p:txBody>
      </p:sp>
      <p:sp>
        <p:nvSpPr>
          <p:cNvPr id="6" name="object 6"/>
          <p:cNvSpPr txBox="1"/>
          <p:nvPr/>
        </p:nvSpPr>
        <p:spPr>
          <a:xfrm>
            <a:off x="4458715" y="4317479"/>
            <a:ext cx="781685" cy="24002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393939"/>
                </a:solidFill>
                <a:latin typeface="Times New Roman" panose="02020603050405020304"/>
                <a:cs typeface="Times New Roman" panose="02020603050405020304"/>
              </a:rPr>
              <a:t>Giải</a:t>
            </a:r>
            <a:r>
              <a:rPr sz="1400" b="1" spc="-60" dirty="0">
                <a:solidFill>
                  <a:srgbClr val="393939"/>
                </a:solidFill>
                <a:latin typeface="Times New Roman" panose="02020603050405020304"/>
                <a:cs typeface="Times New Roman" panose="02020603050405020304"/>
              </a:rPr>
              <a:t> </a:t>
            </a:r>
            <a:r>
              <a:rPr sz="1400" b="1" spc="-5" dirty="0">
                <a:solidFill>
                  <a:srgbClr val="393939"/>
                </a:solidFill>
                <a:latin typeface="Times New Roman" panose="02020603050405020304"/>
                <a:cs typeface="Times New Roman" panose="02020603050405020304"/>
              </a:rPr>
              <a:t>pháp</a:t>
            </a:r>
            <a:endParaRPr sz="1400">
              <a:latin typeface="Times New Roman" panose="02020603050405020304"/>
              <a:cs typeface="Times New Roman" panose="02020603050405020304"/>
            </a:endParaRPr>
          </a:p>
        </p:txBody>
      </p:sp>
      <p:sp>
        <p:nvSpPr>
          <p:cNvPr id="7" name="object 7"/>
          <p:cNvSpPr/>
          <p:nvPr/>
        </p:nvSpPr>
        <p:spPr>
          <a:xfrm>
            <a:off x="360679" y="4684395"/>
            <a:ext cx="4064635" cy="3950335"/>
          </a:xfrm>
          <a:custGeom>
            <a:avLst/>
            <a:gdLst/>
            <a:ahLst/>
            <a:cxnLst/>
            <a:rect l="l" t="t" r="r" b="b"/>
            <a:pathLst>
              <a:path w="4064635" h="3950334">
                <a:moveTo>
                  <a:pt x="4064635" y="3950335"/>
                </a:moveTo>
                <a:lnTo>
                  <a:pt x="0" y="3950335"/>
                </a:lnTo>
                <a:lnTo>
                  <a:pt x="0" y="0"/>
                </a:lnTo>
                <a:lnTo>
                  <a:pt x="4064635" y="0"/>
                </a:lnTo>
                <a:lnTo>
                  <a:pt x="4064635" y="3950335"/>
                </a:lnTo>
                <a:close/>
              </a:path>
            </a:pathLst>
          </a:custGeom>
          <a:solidFill>
            <a:srgbClr val="F4F4F4"/>
          </a:solidFill>
        </p:spPr>
        <p:txBody>
          <a:bodyPr wrap="square" lIns="0" tIns="0" rIns="0" bIns="0" rtlCol="0"/>
          <a:lstStyle/>
          <a:p/>
        </p:txBody>
      </p:sp>
      <p:sp>
        <p:nvSpPr>
          <p:cNvPr id="8" name="object 8"/>
          <p:cNvSpPr txBox="1"/>
          <p:nvPr/>
        </p:nvSpPr>
        <p:spPr>
          <a:xfrm>
            <a:off x="444500" y="4698479"/>
            <a:ext cx="3897629" cy="852805"/>
          </a:xfrm>
          <a:prstGeom prst="rect">
            <a:avLst/>
          </a:prstGeom>
        </p:spPr>
        <p:txBody>
          <a:bodyPr vert="horz" wrap="square" lIns="0" tIns="27305" rIns="0" bIns="0" rtlCol="0">
            <a:spAutoFit/>
          </a:bodyPr>
          <a:lstStyle/>
          <a:p>
            <a:pPr marL="12700" marR="5080" algn="just">
              <a:lnSpc>
                <a:spcPts val="1610"/>
              </a:lnSpc>
              <a:spcBef>
                <a:spcPts val="215"/>
              </a:spcBef>
            </a:pPr>
            <a:r>
              <a:rPr sz="1400" dirty="0">
                <a:solidFill>
                  <a:srgbClr val="1E1E1E"/>
                </a:solidFill>
                <a:latin typeface="Times New Roman" panose="02020603050405020304"/>
                <a:cs typeface="Times New Roman" panose="02020603050405020304"/>
              </a:rPr>
              <a:t>Khi sử dụng </a:t>
            </a:r>
            <a:r>
              <a:rPr sz="1400" spc="-5" dirty="0">
                <a:solidFill>
                  <a:srgbClr val="1E1E1E"/>
                </a:solidFill>
                <a:latin typeface="Times New Roman" panose="02020603050405020304"/>
                <a:cs typeface="Times New Roman" panose="02020603050405020304"/>
              </a:rPr>
              <a:t>Trình </a:t>
            </a:r>
            <a:r>
              <a:rPr sz="1400" dirty="0">
                <a:solidFill>
                  <a:srgbClr val="1E1E1E"/>
                </a:solidFill>
                <a:latin typeface="Times New Roman" panose="02020603050405020304"/>
                <a:cs typeface="Times New Roman" panose="02020603050405020304"/>
              </a:rPr>
              <a:t>soạn </a:t>
            </a:r>
            <a:r>
              <a:rPr sz="1400" spc="-5" dirty="0">
                <a:solidFill>
                  <a:srgbClr val="1E1E1E"/>
                </a:solidFill>
                <a:latin typeface="Times New Roman" panose="02020603050405020304"/>
                <a:cs typeface="Times New Roman" panose="02020603050405020304"/>
              </a:rPr>
              <a:t>Phương pháp Nhập </a:t>
            </a:r>
            <a:r>
              <a:rPr sz="1400" dirty="0">
                <a:solidFill>
                  <a:srgbClr val="1E1E1E"/>
                </a:solidFill>
                <a:latin typeface="Times New Roman" panose="02020603050405020304"/>
                <a:cs typeface="Times New Roman" panose="02020603050405020304"/>
              </a:rPr>
              <a:t>liệu  </a:t>
            </a:r>
            <a:r>
              <a:rPr sz="1400" spc="-5" dirty="0">
                <a:solidFill>
                  <a:srgbClr val="1E1E1E"/>
                </a:solidFill>
                <a:latin typeface="Times New Roman" panose="02020603050405020304"/>
                <a:cs typeface="Times New Roman" panose="02020603050405020304"/>
              </a:rPr>
              <a:t>(IME) </a:t>
            </a:r>
            <a:r>
              <a:rPr sz="1400" dirty="0">
                <a:solidFill>
                  <a:srgbClr val="1E1E1E"/>
                </a:solidFill>
                <a:latin typeface="Times New Roman" panose="02020603050405020304"/>
                <a:cs typeface="Times New Roman" panose="02020603050405020304"/>
              </a:rPr>
              <a:t>tiếng </a:t>
            </a:r>
            <a:r>
              <a:rPr sz="1400" spc="-5" dirty="0">
                <a:solidFill>
                  <a:srgbClr val="1E1E1E"/>
                </a:solidFill>
                <a:latin typeface="Times New Roman" panose="02020603050405020304"/>
                <a:cs typeface="Times New Roman" panose="02020603050405020304"/>
              </a:rPr>
              <a:t>Nhật của Microsoft, </a:t>
            </a:r>
            <a:r>
              <a:rPr sz="1400" dirty="0">
                <a:solidFill>
                  <a:srgbClr val="1E1E1E"/>
                </a:solidFill>
                <a:latin typeface="Times New Roman" panose="02020603050405020304"/>
                <a:cs typeface="Times New Roman" panose="02020603050405020304"/>
              </a:rPr>
              <a:t>các ứng dụng có thể  không </a:t>
            </a:r>
            <a:r>
              <a:rPr sz="1400" spc="-5" dirty="0">
                <a:solidFill>
                  <a:srgbClr val="1E1E1E"/>
                </a:solidFill>
                <a:latin typeface="Times New Roman" panose="02020603050405020304"/>
                <a:cs typeface="Times New Roman" panose="02020603050405020304"/>
              </a:rPr>
              <a:t>tự động </a:t>
            </a:r>
            <a:r>
              <a:rPr sz="1400" dirty="0">
                <a:solidFill>
                  <a:srgbClr val="1E1E1E"/>
                </a:solidFill>
                <a:latin typeface="Times New Roman" panose="02020603050405020304"/>
                <a:cs typeface="Times New Roman" panose="02020603050405020304"/>
              </a:rPr>
              <a:t>thay </a:t>
            </a:r>
            <a:r>
              <a:rPr sz="1400" spc="-5" dirty="0">
                <a:solidFill>
                  <a:srgbClr val="1E1E1E"/>
                </a:solidFill>
                <a:latin typeface="Times New Roman" panose="02020603050405020304"/>
                <a:cs typeface="Times New Roman" panose="02020603050405020304"/>
              </a:rPr>
              <a:t>đổi chế </a:t>
            </a:r>
            <a:r>
              <a:rPr sz="1400" spc="5" dirty="0">
                <a:solidFill>
                  <a:srgbClr val="1E1E1E"/>
                </a:solidFill>
                <a:latin typeface="Times New Roman" panose="02020603050405020304"/>
                <a:cs typeface="Times New Roman" panose="02020603050405020304"/>
              </a:rPr>
              <a:t>độ </a:t>
            </a:r>
            <a:r>
              <a:rPr sz="1400" spc="-5" dirty="0">
                <a:solidFill>
                  <a:srgbClr val="1E1E1E"/>
                </a:solidFill>
                <a:latin typeface="Times New Roman" panose="02020603050405020304"/>
                <a:cs typeface="Times New Roman" panose="02020603050405020304"/>
              </a:rPr>
              <a:t>nhập tiếng La  Mã/Kana.</a:t>
            </a:r>
            <a:endParaRPr sz="1400">
              <a:latin typeface="Times New Roman" panose="02020603050405020304"/>
              <a:cs typeface="Times New Roman" panose="02020603050405020304"/>
            </a:endParaRPr>
          </a:p>
        </p:txBody>
      </p:sp>
      <p:sp>
        <p:nvSpPr>
          <p:cNvPr id="9" name="object 9"/>
          <p:cNvSpPr txBox="1"/>
          <p:nvPr/>
        </p:nvSpPr>
        <p:spPr>
          <a:xfrm>
            <a:off x="444500" y="5693651"/>
            <a:ext cx="3897629" cy="24002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1E1E1E"/>
                </a:solidFill>
                <a:latin typeface="Times New Roman" panose="02020603050405020304"/>
                <a:cs typeface="Times New Roman" panose="02020603050405020304"/>
              </a:rPr>
              <a:t>Lưu </a:t>
            </a:r>
            <a:r>
              <a:rPr sz="1400" b="1" dirty="0">
                <a:solidFill>
                  <a:srgbClr val="1E1E1E"/>
                </a:solidFill>
                <a:latin typeface="Times New Roman" panose="02020603050405020304"/>
                <a:cs typeface="Times New Roman" panose="02020603050405020304"/>
              </a:rPr>
              <a:t>ý cho </a:t>
            </a:r>
            <a:r>
              <a:rPr sz="1400" b="1" spc="-5" dirty="0">
                <a:solidFill>
                  <a:srgbClr val="1E1E1E"/>
                </a:solidFill>
                <a:latin typeface="Times New Roman" panose="02020603050405020304"/>
                <a:cs typeface="Times New Roman" panose="02020603050405020304"/>
              </a:rPr>
              <a:t>nhà phát triển </a:t>
            </a:r>
            <a:r>
              <a:rPr sz="1400" spc="-5" dirty="0">
                <a:solidFill>
                  <a:srgbClr val="1E1E1E"/>
                </a:solidFill>
                <a:latin typeface="Times New Roman" panose="02020603050405020304"/>
                <a:cs typeface="Times New Roman" panose="02020603050405020304"/>
              </a:rPr>
              <a:t>Các </a:t>
            </a:r>
            <a:r>
              <a:rPr sz="1400" dirty="0">
                <a:solidFill>
                  <a:srgbClr val="1E1E1E"/>
                </a:solidFill>
                <a:latin typeface="Times New Roman" panose="02020603050405020304"/>
                <a:cs typeface="Times New Roman" panose="02020603050405020304"/>
              </a:rPr>
              <a:t>ứng dụng </a:t>
            </a:r>
            <a:r>
              <a:rPr sz="1400" spc="-5" dirty="0">
                <a:solidFill>
                  <a:srgbClr val="1E1E1E"/>
                </a:solidFill>
                <a:latin typeface="Times New Roman" panose="02020603050405020304"/>
                <a:cs typeface="Times New Roman" panose="02020603050405020304"/>
              </a:rPr>
              <a:t>bị</a:t>
            </a:r>
            <a:r>
              <a:rPr sz="1400" spc="5" dirty="0">
                <a:solidFill>
                  <a:srgbClr val="1E1E1E"/>
                </a:solidFill>
                <a:latin typeface="Times New Roman" panose="02020603050405020304"/>
                <a:cs typeface="Times New Roman" panose="02020603050405020304"/>
              </a:rPr>
              <a:t> </a:t>
            </a:r>
            <a:r>
              <a:rPr sz="1400" dirty="0">
                <a:solidFill>
                  <a:srgbClr val="1E1E1E"/>
                </a:solidFill>
                <a:latin typeface="Times New Roman" panose="02020603050405020304"/>
                <a:cs typeface="Times New Roman" panose="02020603050405020304"/>
              </a:rPr>
              <a:t>ảnh</a:t>
            </a:r>
            <a:endParaRPr sz="1400">
              <a:latin typeface="Times New Roman" panose="02020603050405020304"/>
              <a:cs typeface="Times New Roman" panose="02020603050405020304"/>
            </a:endParaRPr>
          </a:p>
        </p:txBody>
      </p:sp>
      <p:sp>
        <p:nvSpPr>
          <p:cNvPr id="10" name="object 10"/>
          <p:cNvSpPr txBox="1"/>
          <p:nvPr/>
        </p:nvSpPr>
        <p:spPr>
          <a:xfrm>
            <a:off x="444500" y="5897880"/>
            <a:ext cx="3897629" cy="240029"/>
          </a:xfrm>
          <a:prstGeom prst="rect">
            <a:avLst/>
          </a:prstGeom>
        </p:spPr>
        <p:txBody>
          <a:bodyPr vert="horz" wrap="square" lIns="0" tIns="13335" rIns="0" bIns="0" rtlCol="0">
            <a:spAutoFit/>
          </a:bodyPr>
          <a:lstStyle/>
          <a:p>
            <a:pPr marL="12700">
              <a:lnSpc>
                <a:spcPct val="100000"/>
              </a:lnSpc>
              <a:spcBef>
                <a:spcPts val="105"/>
              </a:spcBef>
              <a:tabLst>
                <a:tab pos="841375" algn="l"/>
                <a:tab pos="1557655" algn="l"/>
                <a:tab pos="2095500" algn="l"/>
                <a:tab pos="2822575" algn="l"/>
                <a:tab pos="3537585" algn="l"/>
              </a:tabLst>
            </a:pPr>
            <a:r>
              <a:rPr sz="1400" spc="-10" dirty="0">
                <a:solidFill>
                  <a:srgbClr val="1E1E1E"/>
                </a:solidFill>
                <a:latin typeface="Times New Roman" panose="02020603050405020304"/>
                <a:cs typeface="Times New Roman" panose="02020603050405020304"/>
              </a:rPr>
              <a:t>hư</a:t>
            </a:r>
            <a:r>
              <a:rPr sz="1400" dirty="0">
                <a:solidFill>
                  <a:srgbClr val="1E1E1E"/>
                </a:solidFill>
                <a:latin typeface="Times New Roman" panose="02020603050405020304"/>
                <a:cs typeface="Times New Roman" panose="02020603050405020304"/>
              </a:rPr>
              <a:t>ở</a:t>
            </a:r>
            <a:r>
              <a:rPr sz="1400" spc="5" dirty="0">
                <a:solidFill>
                  <a:srgbClr val="1E1E1E"/>
                </a:solidFill>
                <a:latin typeface="Times New Roman" panose="02020603050405020304"/>
                <a:cs typeface="Times New Roman" panose="02020603050405020304"/>
              </a:rPr>
              <a:t>n</a:t>
            </a:r>
            <a:r>
              <a:rPr sz="1400" dirty="0">
                <a:solidFill>
                  <a:srgbClr val="1E1E1E"/>
                </a:solidFill>
                <a:latin typeface="Times New Roman" panose="02020603050405020304"/>
                <a:cs typeface="Times New Roman" panose="02020603050405020304"/>
              </a:rPr>
              <a:t>g</a:t>
            </a:r>
            <a:r>
              <a:rPr sz="1400" dirty="0">
                <a:solidFill>
                  <a:srgbClr val="1E1E1E"/>
                </a:solidFill>
                <a:latin typeface="Times New Roman" panose="02020603050405020304"/>
                <a:cs typeface="Times New Roman" panose="02020603050405020304"/>
              </a:rPr>
              <a:t>	</a:t>
            </a:r>
            <a:r>
              <a:rPr sz="1400" spc="-10" dirty="0">
                <a:solidFill>
                  <a:srgbClr val="1E1E1E"/>
                </a:solidFill>
                <a:latin typeface="Times New Roman" panose="02020603050405020304"/>
                <a:cs typeface="Times New Roman" panose="02020603050405020304"/>
              </a:rPr>
              <a:t>đ</a:t>
            </a:r>
            <a:r>
              <a:rPr sz="1400" dirty="0">
                <a:solidFill>
                  <a:srgbClr val="1E1E1E"/>
                </a:solidFill>
                <a:latin typeface="Times New Roman" panose="02020603050405020304"/>
                <a:cs typeface="Times New Roman" panose="02020603050405020304"/>
              </a:rPr>
              <a:t>a</a:t>
            </a:r>
            <a:r>
              <a:rPr sz="1400" spc="5" dirty="0">
                <a:solidFill>
                  <a:srgbClr val="1E1E1E"/>
                </a:solidFill>
                <a:latin typeface="Times New Roman" panose="02020603050405020304"/>
                <a:cs typeface="Times New Roman" panose="02020603050405020304"/>
              </a:rPr>
              <a:t>n</a:t>
            </a:r>
            <a:r>
              <a:rPr sz="1400" dirty="0">
                <a:solidFill>
                  <a:srgbClr val="1E1E1E"/>
                </a:solidFill>
                <a:latin typeface="Times New Roman" panose="02020603050405020304"/>
                <a:cs typeface="Times New Roman" panose="02020603050405020304"/>
              </a:rPr>
              <a:t>g</a:t>
            </a:r>
            <a:r>
              <a:rPr sz="1400" dirty="0">
                <a:solidFill>
                  <a:srgbClr val="1E1E1E"/>
                </a:solidFill>
                <a:latin typeface="Times New Roman" panose="02020603050405020304"/>
                <a:cs typeface="Times New Roman" panose="02020603050405020304"/>
              </a:rPr>
              <a:t>	</a:t>
            </a:r>
            <a:r>
              <a:rPr sz="1400" spc="5" dirty="0">
                <a:solidFill>
                  <a:srgbClr val="1E1E1E"/>
                </a:solidFill>
                <a:latin typeface="Times New Roman" panose="02020603050405020304"/>
                <a:cs typeface="Times New Roman" panose="02020603050405020304"/>
              </a:rPr>
              <a:t>s</a:t>
            </a:r>
            <a:r>
              <a:rPr sz="1400" dirty="0">
                <a:solidFill>
                  <a:srgbClr val="1E1E1E"/>
                </a:solidFill>
                <a:latin typeface="Times New Roman" panose="02020603050405020304"/>
                <a:cs typeface="Times New Roman" panose="02020603050405020304"/>
              </a:rPr>
              <a:t>ử</a:t>
            </a:r>
            <a:r>
              <a:rPr sz="1400" dirty="0">
                <a:solidFill>
                  <a:srgbClr val="1E1E1E"/>
                </a:solidFill>
                <a:latin typeface="Times New Roman" panose="02020603050405020304"/>
                <a:cs typeface="Times New Roman" panose="02020603050405020304"/>
              </a:rPr>
              <a:t>	</a:t>
            </a:r>
            <a:r>
              <a:rPr sz="1400" spc="-10" dirty="0">
                <a:solidFill>
                  <a:srgbClr val="1E1E1E"/>
                </a:solidFill>
                <a:latin typeface="Times New Roman" panose="02020603050405020304"/>
                <a:cs typeface="Times New Roman" panose="02020603050405020304"/>
              </a:rPr>
              <a:t>d</a:t>
            </a:r>
            <a:r>
              <a:rPr sz="1400" spc="5" dirty="0">
                <a:solidFill>
                  <a:srgbClr val="1E1E1E"/>
                </a:solidFill>
                <a:latin typeface="Times New Roman" panose="02020603050405020304"/>
                <a:cs typeface="Times New Roman" panose="02020603050405020304"/>
              </a:rPr>
              <a:t>ụn</a:t>
            </a:r>
            <a:r>
              <a:rPr sz="1400" dirty="0">
                <a:solidFill>
                  <a:srgbClr val="1E1E1E"/>
                </a:solidFill>
                <a:latin typeface="Times New Roman" panose="02020603050405020304"/>
                <a:cs typeface="Times New Roman" panose="02020603050405020304"/>
              </a:rPr>
              <a:t>g</a:t>
            </a:r>
            <a:r>
              <a:rPr sz="1400" dirty="0">
                <a:solidFill>
                  <a:srgbClr val="1E1E1E"/>
                </a:solidFill>
                <a:latin typeface="Times New Roman" panose="02020603050405020304"/>
                <a:cs typeface="Times New Roman" panose="02020603050405020304"/>
              </a:rPr>
              <a:t>	</a:t>
            </a:r>
            <a:r>
              <a:rPr sz="1400" dirty="0">
                <a:solidFill>
                  <a:srgbClr val="1E1E1E"/>
                </a:solidFill>
                <a:latin typeface="Times New Roman" panose="02020603050405020304"/>
                <a:cs typeface="Times New Roman" panose="02020603050405020304"/>
              </a:rPr>
              <a:t>c</a:t>
            </a:r>
            <a:r>
              <a:rPr sz="1400" spc="-10" dirty="0">
                <a:solidFill>
                  <a:srgbClr val="1E1E1E"/>
                </a:solidFill>
                <a:latin typeface="Times New Roman" panose="02020603050405020304"/>
                <a:cs typeface="Times New Roman" panose="02020603050405020304"/>
              </a:rPr>
              <a:t>hứ</a:t>
            </a:r>
            <a:r>
              <a:rPr sz="1400" dirty="0">
                <a:solidFill>
                  <a:srgbClr val="1E1E1E"/>
                </a:solidFill>
                <a:latin typeface="Times New Roman" panose="02020603050405020304"/>
                <a:cs typeface="Times New Roman" panose="02020603050405020304"/>
              </a:rPr>
              <a:t>c</a:t>
            </a:r>
            <a:r>
              <a:rPr sz="1400" dirty="0">
                <a:solidFill>
                  <a:srgbClr val="1E1E1E"/>
                </a:solidFill>
                <a:latin typeface="Times New Roman" panose="02020603050405020304"/>
                <a:cs typeface="Times New Roman" panose="02020603050405020304"/>
              </a:rPr>
              <a:t>	</a:t>
            </a:r>
            <a:r>
              <a:rPr sz="1400" spc="5" dirty="0">
                <a:solidFill>
                  <a:srgbClr val="1E1E1E"/>
                </a:solidFill>
                <a:latin typeface="Times New Roman" panose="02020603050405020304"/>
                <a:cs typeface="Times New Roman" panose="02020603050405020304"/>
              </a:rPr>
              <a:t>n</a:t>
            </a:r>
            <a:r>
              <a:rPr sz="1400" spc="-15" dirty="0">
                <a:solidFill>
                  <a:srgbClr val="1E1E1E"/>
                </a:solidFill>
                <a:latin typeface="Times New Roman" panose="02020603050405020304"/>
                <a:cs typeface="Times New Roman" panose="02020603050405020304"/>
              </a:rPr>
              <a:t>ă</a:t>
            </a:r>
            <a:r>
              <a:rPr sz="1400" spc="5" dirty="0">
                <a:solidFill>
                  <a:srgbClr val="1E1E1E"/>
                </a:solidFill>
                <a:latin typeface="Times New Roman" panose="02020603050405020304"/>
                <a:cs typeface="Times New Roman" panose="02020603050405020304"/>
              </a:rPr>
              <a:t>n</a:t>
            </a:r>
            <a:r>
              <a:rPr sz="1400" dirty="0">
                <a:solidFill>
                  <a:srgbClr val="1E1E1E"/>
                </a:solidFill>
                <a:latin typeface="Times New Roman" panose="02020603050405020304"/>
                <a:cs typeface="Times New Roman" panose="02020603050405020304"/>
              </a:rPr>
              <a:t>g</a:t>
            </a:r>
            <a:endParaRPr sz="1400">
              <a:latin typeface="Times New Roman" panose="02020603050405020304"/>
              <a:cs typeface="Times New Roman" panose="02020603050405020304"/>
            </a:endParaRPr>
          </a:p>
        </p:txBody>
      </p:sp>
      <p:sp>
        <p:nvSpPr>
          <p:cNvPr id="11" name="object 11"/>
          <p:cNvSpPr txBox="1"/>
          <p:nvPr/>
        </p:nvSpPr>
        <p:spPr>
          <a:xfrm>
            <a:off x="444500" y="6102096"/>
            <a:ext cx="3896360" cy="443865"/>
          </a:xfrm>
          <a:prstGeom prst="rect">
            <a:avLst/>
          </a:prstGeom>
        </p:spPr>
        <p:txBody>
          <a:bodyPr vert="horz" wrap="square" lIns="0" tIns="27305" rIns="0" bIns="0" rtlCol="0">
            <a:spAutoFit/>
          </a:bodyPr>
          <a:lstStyle/>
          <a:p>
            <a:pPr marL="12700" marR="5080">
              <a:lnSpc>
                <a:spcPts val="1610"/>
              </a:lnSpc>
              <a:spcBef>
                <a:spcPts val="215"/>
              </a:spcBef>
            </a:pPr>
            <a:r>
              <a:rPr sz="1400" spc="-5" dirty="0">
                <a:solidFill>
                  <a:srgbClr val="1E1E1E"/>
                </a:solidFill>
                <a:latin typeface="Times New Roman" panose="02020603050405020304"/>
                <a:cs typeface="Times New Roman" panose="02020603050405020304"/>
              </a:rPr>
              <a:t>ImmSetConversionStatus </a:t>
            </a:r>
            <a:r>
              <a:rPr sz="1400" dirty="0">
                <a:solidFill>
                  <a:srgbClr val="1E1E1E"/>
                </a:solidFill>
                <a:latin typeface="Times New Roman" panose="02020603050405020304"/>
                <a:cs typeface="Times New Roman" panose="02020603050405020304"/>
              </a:rPr>
              <a:t>hoặc </a:t>
            </a:r>
            <a:r>
              <a:rPr sz="1400" spc="-5" dirty="0">
                <a:solidFill>
                  <a:srgbClr val="1E1E1E"/>
                </a:solidFill>
                <a:latin typeface="Times New Roman" panose="02020603050405020304"/>
                <a:cs typeface="Times New Roman" panose="02020603050405020304"/>
              </a:rPr>
              <a:t>VK_KANA </a:t>
            </a:r>
            <a:r>
              <a:rPr sz="1400" dirty="0">
                <a:solidFill>
                  <a:srgbClr val="1E1E1E"/>
                </a:solidFill>
                <a:latin typeface="Times New Roman" panose="02020603050405020304"/>
                <a:cs typeface="Times New Roman" panose="02020603050405020304"/>
              </a:rPr>
              <a:t>thi đua  </a:t>
            </a:r>
            <a:r>
              <a:rPr sz="1400" spc="-5" dirty="0">
                <a:solidFill>
                  <a:srgbClr val="1E1E1E"/>
                </a:solidFill>
                <a:latin typeface="Times New Roman" panose="02020603050405020304"/>
                <a:cs typeface="Times New Roman" panose="02020603050405020304"/>
              </a:rPr>
              <a:t>chính.</a:t>
            </a:r>
            <a:endParaRPr sz="1400">
              <a:latin typeface="Times New Roman" panose="02020603050405020304"/>
              <a:cs typeface="Times New Roman" panose="02020603050405020304"/>
            </a:endParaRPr>
          </a:p>
        </p:txBody>
      </p:sp>
      <p:sp>
        <p:nvSpPr>
          <p:cNvPr id="12" name="object 12"/>
          <p:cNvSpPr/>
          <p:nvPr/>
        </p:nvSpPr>
        <p:spPr>
          <a:xfrm>
            <a:off x="4422140" y="4684395"/>
            <a:ext cx="2456180" cy="3950335"/>
          </a:xfrm>
          <a:custGeom>
            <a:avLst/>
            <a:gdLst/>
            <a:ahLst/>
            <a:cxnLst/>
            <a:rect l="l" t="t" r="r" b="b"/>
            <a:pathLst>
              <a:path w="2456179" h="3950334">
                <a:moveTo>
                  <a:pt x="2456180" y="3950335"/>
                </a:moveTo>
                <a:lnTo>
                  <a:pt x="0" y="3950335"/>
                </a:lnTo>
                <a:lnTo>
                  <a:pt x="0" y="0"/>
                </a:lnTo>
                <a:lnTo>
                  <a:pt x="2456180" y="0"/>
                </a:lnTo>
                <a:lnTo>
                  <a:pt x="2456180" y="3950335"/>
                </a:lnTo>
                <a:close/>
              </a:path>
            </a:pathLst>
          </a:custGeom>
          <a:solidFill>
            <a:srgbClr val="F4F4F4"/>
          </a:solidFill>
        </p:spPr>
        <p:txBody>
          <a:bodyPr wrap="square" lIns="0" tIns="0" rIns="0" bIns="0" rtlCol="0"/>
          <a:lstStyle/>
          <a:p/>
        </p:txBody>
      </p:sp>
      <p:sp>
        <p:nvSpPr>
          <p:cNvPr id="13" name="object 13"/>
          <p:cNvSpPr txBox="1"/>
          <p:nvPr/>
        </p:nvSpPr>
        <p:spPr>
          <a:xfrm>
            <a:off x="4505959" y="4698479"/>
            <a:ext cx="2289810" cy="1500505"/>
          </a:xfrm>
          <a:prstGeom prst="rect">
            <a:avLst/>
          </a:prstGeom>
        </p:spPr>
        <p:txBody>
          <a:bodyPr vert="horz" wrap="square" lIns="0" tIns="27305" rIns="0" bIns="0" rtlCol="0">
            <a:spAutoFit/>
          </a:bodyPr>
          <a:lstStyle/>
          <a:p>
            <a:pPr marL="12700" marR="5080" algn="just">
              <a:lnSpc>
                <a:spcPts val="1610"/>
              </a:lnSpc>
              <a:spcBef>
                <a:spcPts val="215"/>
              </a:spcBef>
            </a:pPr>
            <a:r>
              <a:rPr sz="1400" spc="-5" dirty="0">
                <a:solidFill>
                  <a:srgbClr val="1E1E1E"/>
                </a:solidFill>
                <a:latin typeface="Times New Roman" panose="02020603050405020304"/>
                <a:cs typeface="Times New Roman" panose="02020603050405020304"/>
              </a:rPr>
              <a:t>Để </a:t>
            </a:r>
            <a:r>
              <a:rPr sz="1400" dirty="0">
                <a:solidFill>
                  <a:srgbClr val="1E1E1E"/>
                </a:solidFill>
                <a:latin typeface="Times New Roman" panose="02020603050405020304"/>
                <a:cs typeface="Times New Roman" panose="02020603050405020304"/>
              </a:rPr>
              <a:t>giảm </a:t>
            </a:r>
            <a:r>
              <a:rPr sz="1400" spc="-5" dirty="0">
                <a:solidFill>
                  <a:srgbClr val="1E1E1E"/>
                </a:solidFill>
                <a:latin typeface="Times New Roman" panose="02020603050405020304"/>
                <a:cs typeface="Times New Roman" panose="02020603050405020304"/>
              </a:rPr>
              <a:t>thiểu sự </a:t>
            </a:r>
            <a:r>
              <a:rPr sz="1400" dirty="0">
                <a:solidFill>
                  <a:srgbClr val="1E1E1E"/>
                </a:solidFill>
                <a:latin typeface="Times New Roman" panose="02020603050405020304"/>
                <a:cs typeface="Times New Roman" panose="02020603050405020304"/>
              </a:rPr>
              <a:t>cố </a:t>
            </a:r>
            <a:r>
              <a:rPr sz="1400" spc="-5" dirty="0">
                <a:solidFill>
                  <a:srgbClr val="1E1E1E"/>
                </a:solidFill>
                <a:latin typeface="Times New Roman" panose="02020603050405020304"/>
                <a:cs typeface="Times New Roman" panose="02020603050405020304"/>
              </a:rPr>
              <a:t>này, hãy  thực hiện một trong các </a:t>
            </a:r>
            <a:r>
              <a:rPr sz="1400" dirty="0">
                <a:solidFill>
                  <a:srgbClr val="1E1E1E"/>
                </a:solidFill>
                <a:latin typeface="Times New Roman" panose="02020603050405020304"/>
                <a:cs typeface="Times New Roman" panose="02020603050405020304"/>
              </a:rPr>
              <a:t>thao  </a:t>
            </a:r>
            <a:r>
              <a:rPr sz="1400" spc="-5" dirty="0">
                <a:solidFill>
                  <a:srgbClr val="1E1E1E"/>
                </a:solidFill>
                <a:latin typeface="Times New Roman" panose="02020603050405020304"/>
                <a:cs typeface="Times New Roman" panose="02020603050405020304"/>
              </a:rPr>
              <a:t>tác</a:t>
            </a:r>
            <a:r>
              <a:rPr sz="1400" spc="-10" dirty="0">
                <a:solidFill>
                  <a:srgbClr val="1E1E1E"/>
                </a:solidFill>
                <a:latin typeface="Times New Roman" panose="02020603050405020304"/>
                <a:cs typeface="Times New Roman" panose="02020603050405020304"/>
              </a:rPr>
              <a:t> </a:t>
            </a:r>
            <a:r>
              <a:rPr sz="1400" dirty="0">
                <a:solidFill>
                  <a:srgbClr val="1E1E1E"/>
                </a:solidFill>
                <a:latin typeface="Times New Roman" panose="02020603050405020304"/>
                <a:cs typeface="Times New Roman" panose="02020603050405020304"/>
              </a:rPr>
              <a:t>sau:</a:t>
            </a:r>
            <a:endParaRPr sz="1400">
              <a:latin typeface="Times New Roman" panose="02020603050405020304"/>
              <a:cs typeface="Times New Roman" panose="02020603050405020304"/>
            </a:endParaRPr>
          </a:p>
          <a:p>
            <a:pPr>
              <a:lnSpc>
                <a:spcPct val="100000"/>
              </a:lnSpc>
              <a:spcBef>
                <a:spcPts val="35"/>
              </a:spcBef>
            </a:pPr>
            <a:endParaRPr sz="1550">
              <a:latin typeface="Times New Roman" panose="02020603050405020304"/>
              <a:cs typeface="Times New Roman" panose="02020603050405020304"/>
            </a:endParaRPr>
          </a:p>
          <a:p>
            <a:pPr marL="279400" marR="6350" indent="-266700" algn="just">
              <a:lnSpc>
                <a:spcPct val="96000"/>
              </a:lnSpc>
              <a:spcBef>
                <a:spcPts val="5"/>
              </a:spcBef>
              <a:buClr>
                <a:srgbClr val="000000"/>
              </a:buClr>
              <a:buFont typeface="Arial" panose="020B0604020202020204"/>
              <a:buChar char="■"/>
              <a:tabLst>
                <a:tab pos="279400" algn="l"/>
              </a:tabLst>
            </a:pPr>
            <a:r>
              <a:rPr sz="1400" dirty="0">
                <a:solidFill>
                  <a:srgbClr val="1E1E1E"/>
                </a:solidFill>
                <a:latin typeface="Times New Roman" panose="02020603050405020304"/>
                <a:cs typeface="Times New Roman" panose="02020603050405020304"/>
              </a:rPr>
              <a:t>Bạn có thể thay </a:t>
            </a:r>
            <a:r>
              <a:rPr sz="1400" spc="-5" dirty="0">
                <a:solidFill>
                  <a:srgbClr val="1E1E1E"/>
                </a:solidFill>
                <a:latin typeface="Times New Roman" panose="02020603050405020304"/>
                <a:cs typeface="Times New Roman" panose="02020603050405020304"/>
              </a:rPr>
              <a:t>đổi chế </a:t>
            </a:r>
            <a:r>
              <a:rPr sz="1400" spc="5" dirty="0">
                <a:solidFill>
                  <a:srgbClr val="1E1E1E"/>
                </a:solidFill>
                <a:latin typeface="Times New Roman" panose="02020603050405020304"/>
                <a:cs typeface="Times New Roman" panose="02020603050405020304"/>
              </a:rPr>
              <a:t>độ  </a:t>
            </a:r>
            <a:r>
              <a:rPr sz="1400" dirty="0">
                <a:solidFill>
                  <a:srgbClr val="1E1E1E"/>
                </a:solidFill>
                <a:latin typeface="Times New Roman" panose="02020603050405020304"/>
                <a:cs typeface="Times New Roman" panose="02020603050405020304"/>
              </a:rPr>
              <a:t>theo cách thủ công </a:t>
            </a:r>
            <a:r>
              <a:rPr sz="1400" spc="-5" dirty="0">
                <a:solidFill>
                  <a:srgbClr val="1E1E1E"/>
                </a:solidFill>
                <a:latin typeface="Times New Roman" panose="02020603050405020304"/>
                <a:cs typeface="Times New Roman" panose="02020603050405020304"/>
              </a:rPr>
              <a:t>với  </a:t>
            </a:r>
            <a:r>
              <a:rPr sz="1400" dirty="0">
                <a:solidFill>
                  <a:srgbClr val="1E1E1E"/>
                </a:solidFill>
                <a:latin typeface="Times New Roman" panose="02020603050405020304"/>
                <a:cs typeface="Times New Roman" panose="02020603050405020304"/>
              </a:rPr>
              <a:t>menu </a:t>
            </a:r>
            <a:r>
              <a:rPr sz="1400" spc="-5" dirty="0">
                <a:solidFill>
                  <a:srgbClr val="1E1E1E"/>
                </a:solidFill>
                <a:latin typeface="Times New Roman" panose="02020603050405020304"/>
                <a:cs typeface="Times New Roman" panose="02020603050405020304"/>
              </a:rPr>
              <a:t>trong</a:t>
            </a:r>
            <a:r>
              <a:rPr sz="1400" spc="-20" dirty="0">
                <a:solidFill>
                  <a:srgbClr val="1E1E1E"/>
                </a:solidFill>
                <a:latin typeface="Times New Roman" panose="02020603050405020304"/>
                <a:cs typeface="Times New Roman" panose="02020603050405020304"/>
              </a:rPr>
              <a:t> </a:t>
            </a:r>
            <a:r>
              <a:rPr sz="1400" spc="-5" dirty="0">
                <a:solidFill>
                  <a:srgbClr val="1E1E1E"/>
                </a:solidFill>
                <a:latin typeface="Times New Roman" panose="02020603050405020304"/>
                <a:cs typeface="Times New Roman" panose="02020603050405020304"/>
              </a:rPr>
              <a:t>IME.</a:t>
            </a:r>
            <a:endParaRPr sz="1400">
              <a:latin typeface="Times New Roman" panose="02020603050405020304"/>
              <a:cs typeface="Times New Roman" panose="02020603050405020304"/>
            </a:endParaRPr>
          </a:p>
        </p:txBody>
      </p:sp>
      <p:sp>
        <p:nvSpPr>
          <p:cNvPr id="14" name="object 14"/>
          <p:cNvSpPr txBox="1"/>
          <p:nvPr/>
        </p:nvSpPr>
        <p:spPr>
          <a:xfrm>
            <a:off x="4505959" y="6781800"/>
            <a:ext cx="2287905" cy="1057910"/>
          </a:xfrm>
          <a:prstGeom prst="rect">
            <a:avLst/>
          </a:prstGeom>
        </p:spPr>
        <p:txBody>
          <a:bodyPr vert="horz" wrap="square" lIns="0" tIns="21590" rIns="0" bIns="0" rtlCol="0">
            <a:spAutoFit/>
          </a:bodyPr>
          <a:lstStyle/>
          <a:p>
            <a:pPr marL="279400" marR="5080" indent="-266700" algn="just">
              <a:lnSpc>
                <a:spcPct val="96000"/>
              </a:lnSpc>
              <a:spcBef>
                <a:spcPts val="170"/>
              </a:spcBef>
              <a:buFont typeface="Arial" panose="020B0604020202020204"/>
              <a:buChar char="■"/>
              <a:tabLst>
                <a:tab pos="279400" algn="l"/>
              </a:tabLst>
            </a:pPr>
            <a:r>
              <a:rPr sz="1400" spc="-5" dirty="0">
                <a:solidFill>
                  <a:srgbClr val="1E1E1E"/>
                </a:solidFill>
                <a:latin typeface="Times New Roman" panose="02020603050405020304"/>
                <a:cs typeface="Times New Roman" panose="02020603050405020304"/>
              </a:rPr>
              <a:t>Làm </a:t>
            </a:r>
            <a:r>
              <a:rPr sz="1400" dirty="0">
                <a:solidFill>
                  <a:srgbClr val="1E1E1E"/>
                </a:solidFill>
                <a:latin typeface="Times New Roman" panose="02020603050405020304"/>
                <a:cs typeface="Times New Roman" panose="02020603050405020304"/>
              </a:rPr>
              <a:t>theo </a:t>
            </a:r>
            <a:r>
              <a:rPr sz="1400" spc="-5" dirty="0">
                <a:solidFill>
                  <a:srgbClr val="1E1E1E"/>
                </a:solidFill>
                <a:latin typeface="Times New Roman" panose="02020603050405020304"/>
                <a:cs typeface="Times New Roman" panose="02020603050405020304"/>
              </a:rPr>
              <a:t>hướng dẫn </a:t>
            </a:r>
            <a:r>
              <a:rPr sz="1400" spc="-5" dirty="0">
                <a:solidFill>
                  <a:srgbClr val="006CAC"/>
                </a:solidFill>
                <a:latin typeface="Times New Roman" panose="02020603050405020304"/>
                <a:cs typeface="Times New Roman" panose="02020603050405020304"/>
                <a:hlinkClick r:id="rId6"/>
              </a:rPr>
              <a:t>trong </a:t>
            </a:r>
            <a:r>
              <a:rPr sz="1400" spc="-5" dirty="0">
                <a:solidFill>
                  <a:srgbClr val="006CAC"/>
                </a:solidFill>
                <a:latin typeface="Times New Roman" panose="02020603050405020304"/>
                <a:cs typeface="Times New Roman" panose="02020603050405020304"/>
              </a:rPr>
              <a:t> mục Hoàn nguyên về phiên  bản trước của </a:t>
            </a:r>
            <a:r>
              <a:rPr sz="1400" dirty="0">
                <a:solidFill>
                  <a:srgbClr val="006CAC"/>
                </a:solidFill>
                <a:latin typeface="Times New Roman" panose="02020603050405020304"/>
                <a:cs typeface="Times New Roman" panose="02020603050405020304"/>
              </a:rPr>
              <a:t>IME </a:t>
            </a:r>
            <a:r>
              <a:rPr sz="1400" spc="-5" dirty="0">
                <a:solidFill>
                  <a:srgbClr val="006CAC"/>
                </a:solidFill>
                <a:latin typeface="Times New Roman" panose="02020603050405020304"/>
                <a:cs typeface="Times New Roman" panose="02020603050405020304"/>
              </a:rPr>
              <a:t>(Trình  soạn Phương </a:t>
            </a:r>
            <a:r>
              <a:rPr sz="1400" dirty="0">
                <a:solidFill>
                  <a:srgbClr val="006CAC"/>
                </a:solidFill>
                <a:latin typeface="Times New Roman" panose="02020603050405020304"/>
                <a:cs typeface="Times New Roman" panose="02020603050405020304"/>
              </a:rPr>
              <a:t>pháp </a:t>
            </a:r>
            <a:r>
              <a:rPr sz="1400" spc="-5" dirty="0">
                <a:solidFill>
                  <a:srgbClr val="006CAC"/>
                </a:solidFill>
                <a:latin typeface="Times New Roman" panose="02020603050405020304"/>
                <a:cs typeface="Times New Roman" panose="02020603050405020304"/>
              </a:rPr>
              <a:t>Nhập  liệu)</a:t>
            </a:r>
            <a:r>
              <a:rPr sz="1400" spc="-5" dirty="0">
                <a:solidFill>
                  <a:srgbClr val="1E1E1E"/>
                </a:solidFill>
                <a:latin typeface="Times New Roman" panose="02020603050405020304"/>
                <a:cs typeface="Times New Roman" panose="02020603050405020304"/>
              </a:rPr>
              <a:t>.</a:t>
            </a:r>
            <a:endParaRPr sz="1400">
              <a:latin typeface="Times New Roman" panose="02020603050405020304"/>
              <a:cs typeface="Times New Roman" panose="02020603050405020304"/>
            </a:endParaRPr>
          </a:p>
        </p:txBody>
      </p:sp>
      <p:sp>
        <p:nvSpPr>
          <p:cNvPr id="15" name="object 15"/>
          <p:cNvSpPr/>
          <p:nvPr/>
        </p:nvSpPr>
        <p:spPr>
          <a:xfrm>
            <a:off x="361950" y="4681347"/>
            <a:ext cx="6514465" cy="3956685"/>
          </a:xfrm>
          <a:custGeom>
            <a:avLst/>
            <a:gdLst/>
            <a:ahLst/>
            <a:cxnLst/>
            <a:rect l="l" t="t" r="r" b="b"/>
            <a:pathLst>
              <a:path w="6514465" h="3956684">
                <a:moveTo>
                  <a:pt x="0" y="0"/>
                </a:moveTo>
                <a:lnTo>
                  <a:pt x="6514465" y="0"/>
                </a:lnTo>
              </a:path>
              <a:path w="6514465" h="3956684">
                <a:moveTo>
                  <a:pt x="0" y="3956684"/>
                </a:moveTo>
                <a:lnTo>
                  <a:pt x="6514465" y="3956684"/>
                </a:lnTo>
              </a:path>
            </a:pathLst>
          </a:custGeom>
          <a:ln w="9144">
            <a:solidFill>
              <a:srgbClr val="CCCCCC"/>
            </a:solidFill>
          </a:ln>
        </p:spPr>
        <p:txBody>
          <a:bodyPr wrap="square" lIns="0" tIns="0" rIns="0" bIns="0" rtlCol="0"/>
          <a:lstStyle/>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9</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10</a:t>
            </a:r>
            <a:endParaRPr dirty="0"/>
          </a:p>
        </p:txBody>
      </p:sp>
      <p:sp>
        <p:nvSpPr>
          <p:cNvPr id="2" name="object 2"/>
          <p:cNvSpPr txBox="1"/>
          <p:nvPr/>
        </p:nvSpPr>
        <p:spPr>
          <a:xfrm>
            <a:off x="444500" y="839724"/>
            <a:ext cx="6672580" cy="9149080"/>
          </a:xfrm>
          <a:prstGeom prst="rect">
            <a:avLst/>
          </a:prstGeom>
        </p:spPr>
        <p:txBody>
          <a:bodyPr vert="horz" wrap="square" lIns="0" tIns="13335" rIns="0" bIns="0" rtlCol="0">
            <a:spAutoFit/>
          </a:bodyPr>
          <a:lstStyle/>
          <a:p>
            <a:pPr marL="12700" algn="just">
              <a:lnSpc>
                <a:spcPts val="1645"/>
              </a:lnSpc>
              <a:spcBef>
                <a:spcPts val="105"/>
              </a:spcBef>
            </a:pPr>
            <a:r>
              <a:rPr sz="1400" i="1" spc="-5" dirty="0">
                <a:latin typeface="Times New Roman" panose="02020603050405020304"/>
                <a:cs typeface="Times New Roman" panose="02020603050405020304"/>
              </a:rPr>
              <a:t>Windows 11 phiên bản</a:t>
            </a:r>
            <a:r>
              <a:rPr sz="1400" i="1" spc="-10" dirty="0">
                <a:latin typeface="Times New Roman" panose="02020603050405020304"/>
                <a:cs typeface="Times New Roman" panose="02020603050405020304"/>
              </a:rPr>
              <a:t> </a:t>
            </a:r>
            <a:r>
              <a:rPr sz="1400" i="1" dirty="0">
                <a:latin typeface="Times New Roman" panose="02020603050405020304"/>
                <a:cs typeface="Times New Roman" panose="02020603050405020304"/>
              </a:rPr>
              <a:t>22H2:</a:t>
            </a:r>
            <a:endParaRPr sz="1400">
              <a:latin typeface="Times New Roman" panose="02020603050405020304"/>
              <a:cs typeface="Times New Roman" panose="02020603050405020304"/>
            </a:endParaRPr>
          </a:p>
          <a:p>
            <a:pPr marL="12700" marR="5080" algn="just">
              <a:lnSpc>
                <a:spcPct val="96000"/>
              </a:lnSpc>
              <a:spcBef>
                <a:spcPts val="30"/>
              </a:spcBef>
            </a:pP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22H2 </a:t>
            </a:r>
            <a:r>
              <a:rPr sz="1400" dirty="0">
                <a:latin typeface="Times New Roman" panose="02020603050405020304"/>
                <a:cs typeface="Times New Roman" panose="02020603050405020304"/>
              </a:rPr>
              <a:t>là </a:t>
            </a:r>
            <a:r>
              <a:rPr sz="1400" spc="-5" dirty="0">
                <a:latin typeface="Times New Roman" panose="02020603050405020304"/>
                <a:cs typeface="Times New Roman" panose="02020603050405020304"/>
              </a:rPr>
              <a:t>bản cập nhật tính </a:t>
            </a:r>
            <a:r>
              <a:rPr sz="1400" dirty="0">
                <a:latin typeface="Times New Roman" panose="02020603050405020304"/>
                <a:cs typeface="Times New Roman" panose="02020603050405020304"/>
              </a:rPr>
              <a:t>năng dành cho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Nó bao </a:t>
            </a:r>
            <a:r>
              <a:rPr sz="1400" dirty="0">
                <a:latin typeface="Times New Roman" panose="02020603050405020304"/>
                <a:cs typeface="Times New Roman" panose="02020603050405020304"/>
              </a:rPr>
              <a:t>gồm  </a:t>
            </a:r>
            <a:r>
              <a:rPr sz="1400" spc="-5" dirty="0">
                <a:latin typeface="Times New Roman" panose="02020603050405020304"/>
                <a:cs typeface="Times New Roman" panose="02020603050405020304"/>
              </a:rPr>
              <a:t>tất </a:t>
            </a:r>
            <a:r>
              <a:rPr sz="1400" dirty="0">
                <a:latin typeface="Times New Roman" panose="02020603050405020304"/>
                <a:cs typeface="Times New Roman" panose="02020603050405020304"/>
              </a:rPr>
              <a:t>cả các tính năng </a:t>
            </a:r>
            <a:r>
              <a:rPr sz="1400" spc="-5" dirty="0">
                <a:latin typeface="Times New Roman" panose="02020603050405020304"/>
                <a:cs typeface="Times New Roman" panose="02020603050405020304"/>
              </a:rPr>
              <a:t>và bản </a:t>
            </a:r>
            <a:r>
              <a:rPr sz="1400" dirty="0">
                <a:latin typeface="Times New Roman" panose="02020603050405020304"/>
                <a:cs typeface="Times New Roman" panose="02020603050405020304"/>
              </a:rPr>
              <a:t>sửa lỗi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bản </a:t>
            </a:r>
            <a:r>
              <a:rPr sz="1400" dirty="0">
                <a:latin typeface="Times New Roman" panose="02020603050405020304"/>
                <a:cs typeface="Times New Roman" panose="02020603050405020304"/>
              </a:rPr>
              <a:t>cập </a:t>
            </a:r>
            <a:r>
              <a:rPr sz="1400" spc="-5" dirty="0">
                <a:latin typeface="Times New Roman" panose="02020603050405020304"/>
                <a:cs typeface="Times New Roman" panose="02020603050405020304"/>
              </a:rPr>
              <a:t>nhật </a:t>
            </a:r>
            <a:r>
              <a:rPr sz="1400" dirty="0">
                <a:latin typeface="Times New Roman" panose="02020603050405020304"/>
                <a:cs typeface="Times New Roman" panose="02020603050405020304"/>
              </a:rPr>
              <a:t>tích luỹ trước </a:t>
            </a:r>
            <a:r>
              <a:rPr sz="1400" spc="5" dirty="0">
                <a:latin typeface="Times New Roman" panose="02020603050405020304"/>
                <a:cs typeface="Times New Roman" panose="02020603050405020304"/>
              </a:rPr>
              <a:t>đó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a:t>
            </a:r>
            <a:r>
              <a:rPr sz="1400" dirty="0">
                <a:latin typeface="Times New Roman" panose="02020603050405020304"/>
                <a:cs typeface="Times New Roman" panose="02020603050405020304"/>
              </a:rPr>
              <a:t>21H2, </a:t>
            </a:r>
            <a:r>
              <a:rPr sz="1400" spc="-5" dirty="0">
                <a:latin typeface="Times New Roman" panose="02020603050405020304"/>
                <a:cs typeface="Times New Roman" panose="02020603050405020304"/>
              </a:rPr>
              <a:t>phiên bản </a:t>
            </a:r>
            <a:r>
              <a:rPr sz="1400" dirty="0">
                <a:latin typeface="Times New Roman" panose="02020603050405020304"/>
                <a:cs typeface="Times New Roman" panose="02020603050405020304"/>
              </a:rPr>
              <a:t>phát </a:t>
            </a:r>
            <a:r>
              <a:rPr sz="1400" spc="-5" dirty="0">
                <a:latin typeface="Times New Roman" panose="02020603050405020304"/>
                <a:cs typeface="Times New Roman" panose="02020603050405020304"/>
              </a:rPr>
              <a:t>hành Windows 11</a:t>
            </a:r>
            <a:r>
              <a:rPr sz="1400" spc="-40" dirty="0">
                <a:latin typeface="Times New Roman" panose="02020603050405020304"/>
                <a:cs typeface="Times New Roman" panose="02020603050405020304"/>
              </a:rPr>
              <a:t> </a:t>
            </a:r>
            <a:r>
              <a:rPr sz="1400" dirty="0">
                <a:latin typeface="Times New Roman" panose="02020603050405020304"/>
                <a:cs typeface="Times New Roman" panose="02020603050405020304"/>
              </a:rPr>
              <a:t>gốc.</a:t>
            </a:r>
            <a:endParaRPr sz="1400">
              <a:latin typeface="Times New Roman" panose="02020603050405020304"/>
              <a:cs typeface="Times New Roman" panose="02020603050405020304"/>
            </a:endParaRPr>
          </a:p>
          <a:p>
            <a:pPr marL="12700" marR="5080" algn="just">
              <a:lnSpc>
                <a:spcPct val="96000"/>
              </a:lnSpc>
              <a:spcBef>
                <a:spcPts val="1335"/>
              </a:spcBef>
              <a:buChar char="-"/>
              <a:tabLst>
                <a:tab pos="128905" algn="l"/>
              </a:tabLst>
            </a:pP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22H2 </a:t>
            </a:r>
            <a:r>
              <a:rPr sz="1400" dirty="0">
                <a:latin typeface="Times New Roman" panose="02020603050405020304"/>
                <a:cs typeface="Times New Roman" panose="02020603050405020304"/>
              </a:rPr>
              <a:t>cung </a:t>
            </a:r>
            <a:r>
              <a:rPr sz="1400" spc="-5" dirty="0">
                <a:latin typeface="Times New Roman" panose="02020603050405020304"/>
                <a:cs typeface="Times New Roman" panose="02020603050405020304"/>
              </a:rPr>
              <a:t>cấp các </a:t>
            </a:r>
            <a:r>
              <a:rPr sz="1400" dirty="0">
                <a:latin typeface="Times New Roman" panose="02020603050405020304"/>
                <a:cs typeface="Times New Roman" panose="02020603050405020304"/>
              </a:rPr>
              <a:t>tính năng mới để đảm bảo nội </a:t>
            </a:r>
            <a:r>
              <a:rPr sz="1400" spc="-5" dirty="0">
                <a:latin typeface="Times New Roman" panose="02020603050405020304"/>
                <a:cs typeface="Times New Roman" panose="02020603050405020304"/>
              </a:rPr>
              <a:t>dung </a:t>
            </a:r>
            <a:r>
              <a:rPr sz="1400" dirty="0">
                <a:latin typeface="Times New Roman" panose="02020603050405020304"/>
                <a:cs typeface="Times New Roman" panose="02020603050405020304"/>
              </a:rPr>
              <a:t>và thông  tin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cần </a:t>
            </a:r>
            <a:r>
              <a:rPr sz="1400" spc="-5" dirty="0">
                <a:latin typeface="Times New Roman" panose="02020603050405020304"/>
                <a:cs typeface="Times New Roman" panose="02020603050405020304"/>
              </a:rPr>
              <a:t>luôn trong tầm </a:t>
            </a:r>
            <a:r>
              <a:rPr sz="1400" dirty="0">
                <a:latin typeface="Times New Roman" panose="02020603050405020304"/>
                <a:cs typeface="Times New Roman" panose="02020603050405020304"/>
              </a:rPr>
              <a:t>tay bạn, </a:t>
            </a:r>
            <a:r>
              <a:rPr sz="1400" spc="-5" dirty="0">
                <a:latin typeface="Times New Roman" panose="02020603050405020304"/>
                <a:cs typeface="Times New Roman" panose="02020603050405020304"/>
              </a:rPr>
              <a:t>bao </a:t>
            </a:r>
            <a:r>
              <a:rPr sz="1400" dirty="0">
                <a:latin typeface="Times New Roman" panose="02020603050405020304"/>
                <a:cs typeface="Times New Roman" panose="02020603050405020304"/>
              </a:rPr>
              <a:t>gồm các bản </a:t>
            </a:r>
            <a:r>
              <a:rPr sz="1400" spc="-5" dirty="0">
                <a:latin typeface="Times New Roman" panose="02020603050405020304"/>
                <a:cs typeface="Times New Roman" panose="02020603050405020304"/>
              </a:rPr>
              <a:t>cập </a:t>
            </a:r>
            <a:r>
              <a:rPr sz="1400" dirty="0">
                <a:latin typeface="Times New Roman" panose="02020603050405020304"/>
                <a:cs typeface="Times New Roman" panose="02020603050405020304"/>
              </a:rPr>
              <a:t>nhật cho menu </a:t>
            </a:r>
            <a:r>
              <a:rPr sz="1400" spc="-5" dirty="0">
                <a:latin typeface="Times New Roman" panose="02020603050405020304"/>
                <a:cs typeface="Times New Roman" panose="02020603050405020304"/>
              </a:rPr>
              <a:t>Bắt </a:t>
            </a:r>
            <a:r>
              <a:rPr sz="1400" dirty="0">
                <a:latin typeface="Times New Roman" panose="02020603050405020304"/>
                <a:cs typeface="Times New Roman" panose="02020603050405020304"/>
              </a:rPr>
              <a:t>đầu, tìm kiếm  </a:t>
            </a:r>
            <a:r>
              <a:rPr sz="1400" spc="-5" dirty="0">
                <a:latin typeface="Times New Roman" panose="02020603050405020304"/>
                <a:cs typeface="Times New Roman" panose="02020603050405020304"/>
              </a:rPr>
              <a:t>nhanh hơn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chính xác hơn,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Nhanh </a:t>
            </a:r>
            <a:r>
              <a:rPr sz="1400" dirty="0">
                <a:latin typeface="Times New Roman" panose="02020603050405020304"/>
                <a:cs typeface="Times New Roman" panose="02020603050405020304"/>
              </a:rPr>
              <a:t>cũng </a:t>
            </a:r>
            <a:r>
              <a:rPr sz="1400" spc="-5" dirty="0">
                <a:latin typeface="Times New Roman" panose="02020603050405020304"/>
                <a:cs typeface="Times New Roman" panose="02020603050405020304"/>
              </a:rPr>
              <a:t>như vùng </a:t>
            </a:r>
            <a:r>
              <a:rPr sz="1400" dirty="0">
                <a:latin typeface="Times New Roman" panose="02020603050405020304"/>
                <a:cs typeface="Times New Roman" panose="02020603050405020304"/>
              </a:rPr>
              <a:t>phủ sóng </a:t>
            </a:r>
            <a:r>
              <a:rPr sz="1400" spc="-5" dirty="0">
                <a:latin typeface="Times New Roman" panose="02020603050405020304"/>
                <a:cs typeface="Times New Roman" panose="02020603050405020304"/>
              </a:rPr>
              <a:t>sự </a:t>
            </a:r>
            <a:r>
              <a:rPr sz="1400" dirty="0">
                <a:latin typeface="Times New Roman" panose="02020603050405020304"/>
                <a:cs typeface="Times New Roman" panose="02020603050405020304"/>
              </a:rPr>
              <a:t>kiện </a:t>
            </a:r>
            <a:r>
              <a:rPr sz="1400" spc="-5" dirty="0">
                <a:latin typeface="Times New Roman" panose="02020603050405020304"/>
                <a:cs typeface="Times New Roman" panose="02020603050405020304"/>
              </a:rPr>
              <a:t>cục bộ và hiện  tại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cải thiện trong </a:t>
            </a:r>
            <a:r>
              <a:rPr sz="1400" dirty="0">
                <a:latin typeface="Times New Roman" panose="02020603050405020304"/>
                <a:cs typeface="Times New Roman" panose="02020603050405020304"/>
              </a:rPr>
              <a:t>bảng Widgets </a:t>
            </a:r>
            <a:r>
              <a:rPr sz="1400" spc="-5" dirty="0">
                <a:latin typeface="Times New Roman" panose="02020603050405020304"/>
                <a:cs typeface="Times New Roman" panose="02020603050405020304"/>
              </a:rPr>
              <a:t>của</a:t>
            </a:r>
            <a:r>
              <a:rPr sz="1400" spc="-35" dirty="0">
                <a:latin typeface="Times New Roman" panose="02020603050405020304"/>
                <a:cs typeface="Times New Roman" panose="02020603050405020304"/>
              </a:rPr>
              <a:t> </a:t>
            </a:r>
            <a:r>
              <a:rPr sz="1400" dirty="0">
                <a:latin typeface="Times New Roman" panose="02020603050405020304"/>
                <a:cs typeface="Times New Roman" panose="02020603050405020304"/>
              </a:rPr>
              <a:t>bạn.</a:t>
            </a:r>
            <a:endParaRPr sz="1400">
              <a:latin typeface="Times New Roman" panose="02020603050405020304"/>
              <a:cs typeface="Times New Roman" panose="02020603050405020304"/>
            </a:endParaRPr>
          </a:p>
          <a:p>
            <a:pPr>
              <a:lnSpc>
                <a:spcPct val="100000"/>
              </a:lnSpc>
              <a:spcBef>
                <a:spcPts val="15"/>
              </a:spcBef>
              <a:buFont typeface="Times New Roman" panose="02020603050405020304"/>
              <a:buChar char="-"/>
            </a:pPr>
            <a:endParaRPr sz="1200">
              <a:latin typeface="Times New Roman" panose="02020603050405020304"/>
              <a:cs typeface="Times New Roman" panose="02020603050405020304"/>
            </a:endParaRPr>
          </a:p>
          <a:p>
            <a:pPr marL="12700" marR="5080" algn="just">
              <a:lnSpc>
                <a:spcPts val="1610"/>
              </a:lnSpc>
              <a:spcBef>
                <a:spcPts val="5"/>
              </a:spcBef>
              <a:buChar char="-"/>
              <a:tabLst>
                <a:tab pos="125730" algn="l"/>
              </a:tabLst>
            </a:pPr>
            <a:r>
              <a:rPr sz="1400" spc="-5" dirty="0">
                <a:latin typeface="Times New Roman" panose="02020603050405020304"/>
                <a:cs typeface="Times New Roman" panose="02020603050405020304"/>
              </a:rPr>
              <a:t>Với bản phát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này, </a:t>
            </a:r>
            <a:r>
              <a:rPr sz="1400" dirty="0">
                <a:latin typeface="Times New Roman" panose="02020603050405020304"/>
                <a:cs typeface="Times New Roman" panose="02020603050405020304"/>
              </a:rPr>
              <a:t>chúng tôi tiếp tục cam </a:t>
            </a:r>
            <a:r>
              <a:rPr sz="1400" spc="-5" dirty="0">
                <a:latin typeface="Times New Roman" panose="02020603050405020304"/>
                <a:cs typeface="Times New Roman" panose="02020603050405020304"/>
              </a:rPr>
              <a:t>kết làm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Windows hoạt </a:t>
            </a:r>
            <a:r>
              <a:rPr sz="1400" dirty="0">
                <a:latin typeface="Times New Roman" panose="02020603050405020304"/>
                <a:cs typeface="Times New Roman" panose="02020603050405020304"/>
              </a:rPr>
              <a:t>động </a:t>
            </a:r>
            <a:r>
              <a:rPr sz="1400" spc="-5" dirty="0">
                <a:latin typeface="Times New Roman" panose="02020603050405020304"/>
                <a:cs typeface="Times New Roman" panose="02020603050405020304"/>
              </a:rPr>
              <a:t>cho tất </a:t>
            </a:r>
            <a:r>
              <a:rPr sz="140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mọi người với bộ </a:t>
            </a:r>
            <a:r>
              <a:rPr sz="1400" dirty="0">
                <a:latin typeface="Times New Roman" panose="02020603050405020304"/>
                <a:cs typeface="Times New Roman" panose="02020603050405020304"/>
              </a:rPr>
              <a:t>tính năng trợ năng </a:t>
            </a:r>
            <a:r>
              <a:rPr sz="1400" dirty="0">
                <a:latin typeface="Times New Roman" panose="02020603050405020304"/>
                <a:cs typeface="Times New Roman" panose="02020603050405020304"/>
                <a:hlinkClick r:id="rId1"/>
              </a:rPr>
              <a:t>mới, </a:t>
            </a:r>
            <a:r>
              <a:rPr sz="1400" spc="-5" dirty="0">
                <a:latin typeface="Times New Roman" panose="02020603050405020304"/>
                <a:cs typeface="Times New Roman" panose="02020603050405020304"/>
                <a:hlinkClick r:id="rId1"/>
              </a:rPr>
              <a:t>bao </a:t>
            </a:r>
            <a:r>
              <a:rPr sz="1400" spc="-5" dirty="0">
                <a:latin typeface="Times New Roman" panose="02020603050405020304"/>
                <a:cs typeface="Times New Roman" panose="02020603050405020304"/>
              </a:rPr>
              <a:t>gồm </a:t>
            </a:r>
            <a:r>
              <a:rPr sz="1400" dirty="0">
                <a:latin typeface="Times New Roman" panose="02020603050405020304"/>
                <a:cs typeface="Times New Roman" panose="02020603050405020304"/>
              </a:rPr>
              <a:t>phụ đề </a:t>
            </a:r>
            <a:r>
              <a:rPr sz="1400" spc="-5" dirty="0">
                <a:latin typeface="Times New Roman" panose="02020603050405020304"/>
                <a:cs typeface="Times New Roman" panose="02020603050405020304"/>
              </a:rPr>
              <a:t>trực </a:t>
            </a:r>
            <a:r>
              <a:rPr sz="1400" dirty="0">
                <a:latin typeface="Times New Roman" panose="02020603050405020304"/>
                <a:cs typeface="Times New Roman" panose="02020603050405020304"/>
              </a:rPr>
              <a:t>tiếp </a:t>
            </a:r>
            <a:r>
              <a:rPr sz="1400" spc="-5" dirty="0">
                <a:latin typeface="Times New Roman" panose="02020603050405020304"/>
                <a:cs typeface="Times New Roman" panose="02020603050405020304"/>
              </a:rPr>
              <a:t>trên toàn hệ thống, </a:t>
            </a:r>
            <a:r>
              <a:rPr sz="1400" dirty="0">
                <a:latin typeface="Times New Roman" panose="02020603050405020304"/>
                <a:cs typeface="Times New Roman" panose="02020603050405020304"/>
              </a:rPr>
              <a:t>giọng  nói </a:t>
            </a:r>
            <a:r>
              <a:rPr sz="1400" spc="-5" dirty="0">
                <a:latin typeface="Times New Roman" panose="02020603050405020304"/>
                <a:cs typeface="Times New Roman" panose="02020603050405020304"/>
              </a:rPr>
              <a:t>tự nhiên hơn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tường </a:t>
            </a:r>
            <a:r>
              <a:rPr sz="1400" spc="-5" dirty="0">
                <a:latin typeface="Times New Roman" panose="02020603050405020304"/>
                <a:cs typeface="Times New Roman" panose="02020603050405020304"/>
              </a:rPr>
              <a:t>thuật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bản </a:t>
            </a:r>
            <a:r>
              <a:rPr sz="1400" dirty="0">
                <a:latin typeface="Times New Roman" panose="02020603050405020304"/>
                <a:cs typeface="Times New Roman" panose="02020603050405020304"/>
              </a:rPr>
              <a:t>xem </a:t>
            </a:r>
            <a:r>
              <a:rPr sz="1400" spc="-5" dirty="0">
                <a:latin typeface="Times New Roman" panose="02020603050405020304"/>
                <a:cs typeface="Times New Roman" panose="02020603050405020304"/>
              </a:rPr>
              <a:t>trước quyền </a:t>
            </a:r>
            <a:r>
              <a:rPr sz="1400" dirty="0">
                <a:latin typeface="Times New Roman" panose="02020603050405020304"/>
                <a:cs typeface="Times New Roman" panose="02020603050405020304"/>
              </a:rPr>
              <a:t>truy cập bằng giọng nói.  </a:t>
            </a:r>
            <a:r>
              <a:rPr sz="1400" spc="-5" dirty="0">
                <a:latin typeface="Times New Roman" panose="02020603050405020304"/>
                <a:cs typeface="Times New Roman" panose="02020603050405020304"/>
              </a:rPr>
              <a:t>(Lưu ý: </a:t>
            </a:r>
            <a:r>
              <a:rPr sz="1400" dirty="0">
                <a:latin typeface="Times New Roman" panose="02020603050405020304"/>
                <a:cs typeface="Times New Roman" panose="02020603050405020304"/>
              </a:rPr>
              <a:t>Ban </a:t>
            </a:r>
            <a:r>
              <a:rPr sz="1400" spc="-5" dirty="0">
                <a:latin typeface="Times New Roman" panose="02020603050405020304"/>
                <a:cs typeface="Times New Roman" panose="02020603050405020304"/>
              </a:rPr>
              <a:t>đầu một </a:t>
            </a:r>
            <a:r>
              <a:rPr sz="1400" dirty="0">
                <a:latin typeface="Times New Roman" panose="02020603050405020304"/>
                <a:cs typeface="Times New Roman" panose="02020603050405020304"/>
              </a:rPr>
              <a:t>số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có </a:t>
            </a:r>
            <a:r>
              <a:rPr sz="1400" spc="-5" dirty="0">
                <a:latin typeface="Times New Roman" panose="02020603050405020304"/>
                <a:cs typeface="Times New Roman" panose="02020603050405020304"/>
              </a:rPr>
              <a:t>thể </a:t>
            </a:r>
            <a:r>
              <a:rPr sz="1400" dirty="0">
                <a:latin typeface="Times New Roman" panose="02020603050405020304"/>
                <a:cs typeface="Times New Roman" panose="02020603050405020304"/>
              </a:rPr>
              <a:t>khả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chúng </a:t>
            </a:r>
            <a:r>
              <a:rPr sz="1400" dirty="0">
                <a:latin typeface="Times New Roman" panose="02020603050405020304"/>
                <a:cs typeface="Times New Roman" panose="02020603050405020304"/>
              </a:rPr>
              <a:t>tôi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khi triển khai </a:t>
            </a:r>
            <a:r>
              <a:rPr sz="1400" spc="-5" dirty="0">
                <a:latin typeface="Times New Roman" panose="02020603050405020304"/>
                <a:cs typeface="Times New Roman" panose="02020603050405020304"/>
              </a:rPr>
              <a:t>dần đến  các </a:t>
            </a:r>
            <a:r>
              <a:rPr sz="1400" dirty="0">
                <a:latin typeface="Times New Roman" panose="02020603050405020304"/>
                <a:cs typeface="Times New Roman" panose="02020603050405020304"/>
              </a:rPr>
              <a:t>thị </a:t>
            </a:r>
            <a:r>
              <a:rPr sz="1400" spc="-5" dirty="0">
                <a:latin typeface="Times New Roman" panose="02020603050405020304"/>
                <a:cs typeface="Times New Roman" panose="02020603050405020304"/>
              </a:rPr>
              <a:t>trường</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khác.</a:t>
            </a:r>
            <a:endParaRPr sz="1400">
              <a:latin typeface="Times New Roman" panose="02020603050405020304"/>
              <a:cs typeface="Times New Roman" panose="02020603050405020304"/>
            </a:endParaRPr>
          </a:p>
          <a:p>
            <a:pPr marL="12700" marR="5080" algn="just">
              <a:lnSpc>
                <a:spcPts val="1610"/>
              </a:lnSpc>
              <a:spcBef>
                <a:spcPts val="1345"/>
              </a:spcBef>
              <a:buChar char="-"/>
              <a:tabLst>
                <a:tab pos="128905" algn="l"/>
              </a:tabLst>
            </a:pPr>
            <a:r>
              <a:rPr sz="1400" spc="-5" dirty="0">
                <a:latin typeface="Times New Roman" panose="02020603050405020304"/>
                <a:cs typeface="Times New Roman" panose="02020603050405020304"/>
              </a:rPr>
              <a:t>Xử lý </a:t>
            </a:r>
            <a:r>
              <a:rPr sz="1400" dirty="0">
                <a:latin typeface="Times New Roman" panose="02020603050405020304"/>
                <a:cs typeface="Times New Roman" panose="02020603050405020304"/>
              </a:rPr>
              <a:t>các tác </a:t>
            </a:r>
            <a:r>
              <a:rPr sz="1400" spc="5" dirty="0">
                <a:latin typeface="Times New Roman" panose="02020603050405020304"/>
                <a:cs typeface="Times New Roman" panose="02020603050405020304"/>
              </a:rPr>
              <a:t>vụ </a:t>
            </a:r>
            <a:r>
              <a:rPr sz="1400" spc="-5" dirty="0">
                <a:latin typeface="Times New Roman" panose="02020603050405020304"/>
                <a:cs typeface="Times New Roman" panose="02020603050405020304"/>
              </a:rPr>
              <a:t>phức tạp </a:t>
            </a:r>
            <a:r>
              <a:rPr sz="1400" dirty="0">
                <a:latin typeface="Times New Roman" panose="02020603050405020304"/>
                <a:cs typeface="Times New Roman" panose="02020603050405020304"/>
              </a:rPr>
              <a:t>bằng các </a:t>
            </a:r>
            <a:r>
              <a:rPr sz="1400" spc="-5" dirty="0">
                <a:latin typeface="Times New Roman" panose="02020603050405020304"/>
                <a:cs typeface="Times New Roman" panose="02020603050405020304"/>
              </a:rPr>
              <a:t>cải tiến đối với </a:t>
            </a:r>
            <a:r>
              <a:rPr sz="1400" dirty="0">
                <a:latin typeface="Times New Roman" panose="02020603050405020304"/>
                <a:cs typeface="Times New Roman" panose="02020603050405020304"/>
              </a:rPr>
              <a:t>Đính </a:t>
            </a:r>
            <a:r>
              <a:rPr sz="1400" spc="5" dirty="0">
                <a:latin typeface="Times New Roman" panose="02020603050405020304"/>
                <a:cs typeface="Times New Roman" panose="02020603050405020304"/>
              </a:rPr>
              <a:t>bố </a:t>
            </a:r>
            <a:r>
              <a:rPr sz="1400" dirty="0">
                <a:latin typeface="Times New Roman" panose="02020603050405020304"/>
                <a:cs typeface="Times New Roman" panose="02020603050405020304"/>
              </a:rPr>
              <a:t>cục </a:t>
            </a:r>
            <a:r>
              <a:rPr sz="1400" spc="-5" dirty="0">
                <a:latin typeface="Times New Roman" panose="02020603050405020304"/>
                <a:cs typeface="Times New Roman" panose="02020603050405020304"/>
              </a:rPr>
              <a:t>(bao gồm </a:t>
            </a:r>
            <a:r>
              <a:rPr sz="1400" dirty="0">
                <a:latin typeface="Times New Roman" panose="02020603050405020304"/>
                <a:cs typeface="Times New Roman" panose="02020603050405020304"/>
              </a:rPr>
              <a:t>khả </a:t>
            </a:r>
            <a:r>
              <a:rPr sz="1400" spc="-5" dirty="0">
                <a:latin typeface="Times New Roman" panose="02020603050405020304"/>
                <a:cs typeface="Times New Roman" panose="02020603050405020304"/>
              </a:rPr>
              <a:t>năng </a:t>
            </a:r>
            <a:r>
              <a:rPr sz="1400" dirty="0">
                <a:latin typeface="Times New Roman" panose="02020603050405020304"/>
                <a:cs typeface="Times New Roman" panose="02020603050405020304"/>
              </a:rPr>
              <a:t>đính  </a:t>
            </a:r>
            <a:r>
              <a:rPr sz="1400" spc="-5" dirty="0">
                <a:latin typeface="Times New Roman" panose="02020603050405020304"/>
                <a:cs typeface="Times New Roman" panose="02020603050405020304"/>
              </a:rPr>
              <a:t>nhiều </a:t>
            </a:r>
            <a:r>
              <a:rPr sz="1400" dirty="0">
                <a:latin typeface="Times New Roman" panose="02020603050405020304"/>
                <a:cs typeface="Times New Roman" panose="02020603050405020304"/>
              </a:rPr>
              <a:t>tab trình </a:t>
            </a:r>
            <a:r>
              <a:rPr sz="1400" spc="-5" dirty="0">
                <a:latin typeface="Times New Roman" panose="02020603050405020304"/>
                <a:cs typeface="Times New Roman" panose="02020603050405020304"/>
              </a:rPr>
              <a:t>duyệt trong Microsoft Edge), phiên </a:t>
            </a:r>
            <a:r>
              <a:rPr sz="1400" dirty="0">
                <a:latin typeface="Times New Roman" panose="02020603050405020304"/>
                <a:cs typeface="Times New Roman" panose="02020603050405020304"/>
              </a:rPr>
              <a:t>Tập </a:t>
            </a:r>
            <a:r>
              <a:rPr sz="1400" spc="-5" dirty="0">
                <a:latin typeface="Times New Roman" panose="02020603050405020304"/>
                <a:cs typeface="Times New Roman" panose="02020603050405020304"/>
              </a:rPr>
              <a:t>trung </a:t>
            </a:r>
            <a:r>
              <a:rPr sz="1400" dirty="0">
                <a:latin typeface="Times New Roman" panose="02020603050405020304"/>
                <a:cs typeface="Times New Roman" panose="02020603050405020304"/>
              </a:rPr>
              <a:t>cũng </a:t>
            </a:r>
            <a:r>
              <a:rPr sz="1400" spc="-5" dirty="0">
                <a:latin typeface="Times New Roman" panose="02020603050405020304"/>
                <a:cs typeface="Times New Roman" panose="02020603050405020304"/>
              </a:rPr>
              <a:t>như hiệu suất và tối ưu  </a:t>
            </a:r>
            <a:r>
              <a:rPr sz="1400" dirty="0">
                <a:latin typeface="Times New Roman" panose="02020603050405020304"/>
                <a:cs typeface="Times New Roman" panose="02020603050405020304"/>
              </a:rPr>
              <a:t>hóa</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pin.</a:t>
            </a:r>
            <a:endParaRPr sz="1400">
              <a:latin typeface="Times New Roman" panose="02020603050405020304"/>
              <a:cs typeface="Times New Roman" panose="02020603050405020304"/>
            </a:endParaRPr>
          </a:p>
          <a:p>
            <a:pPr marL="12700" marR="5715" algn="just">
              <a:lnSpc>
                <a:spcPct val="96000"/>
              </a:lnSpc>
              <a:spcBef>
                <a:spcPts val="1305"/>
              </a:spcBef>
              <a:buChar char="-"/>
              <a:tabLst>
                <a:tab pos="139700" algn="l"/>
              </a:tabLst>
            </a:pPr>
            <a:r>
              <a:rPr sz="1400" dirty="0">
                <a:latin typeface="Times New Roman" panose="02020603050405020304"/>
                <a:cs typeface="Times New Roman" panose="02020603050405020304"/>
              </a:rPr>
              <a:t>Chúng tôi đã thêm </a:t>
            </a:r>
            <a:r>
              <a:rPr sz="1400" spc="-5" dirty="0">
                <a:latin typeface="Times New Roman" panose="02020603050405020304"/>
                <a:cs typeface="Times New Roman" panose="02020603050405020304"/>
              </a:rPr>
              <a:t>các tính </a:t>
            </a:r>
            <a:r>
              <a:rPr sz="1400" dirty="0">
                <a:latin typeface="Times New Roman" panose="02020603050405020304"/>
                <a:cs typeface="Times New Roman" panose="02020603050405020304"/>
              </a:rPr>
              <a:t>năng để </a:t>
            </a:r>
            <a:r>
              <a:rPr sz="1400" spc="-5" dirty="0">
                <a:latin typeface="Times New Roman" panose="02020603050405020304"/>
                <a:cs typeface="Times New Roman" panose="02020603050405020304"/>
              </a:rPr>
              <a:t>giúp bạn </a:t>
            </a:r>
            <a:r>
              <a:rPr sz="1400" dirty="0">
                <a:latin typeface="Times New Roman" panose="02020603050405020304"/>
                <a:cs typeface="Times New Roman" panose="02020603050405020304"/>
              </a:rPr>
              <a:t>kết nối </a:t>
            </a:r>
            <a:r>
              <a:rPr sz="1400" spc="-5" dirty="0">
                <a:latin typeface="Times New Roman" panose="02020603050405020304"/>
                <a:cs typeface="Times New Roman" panose="02020603050405020304"/>
              </a:rPr>
              <a:t>dễ </a:t>
            </a:r>
            <a:r>
              <a:rPr sz="1400" dirty="0">
                <a:latin typeface="Times New Roman" panose="02020603050405020304"/>
                <a:cs typeface="Times New Roman" panose="02020603050405020304"/>
              </a:rPr>
              <a:t>dàng hơn. </a:t>
            </a:r>
            <a:r>
              <a:rPr sz="1400" spc="-5" dirty="0">
                <a:latin typeface="Times New Roman" panose="02020603050405020304"/>
                <a:cs typeface="Times New Roman" panose="02020603050405020304"/>
              </a:rPr>
              <a:t>Hiệu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Windows  Studio </a:t>
            </a:r>
            <a:r>
              <a:rPr sz="1400" dirty="0">
                <a:latin typeface="Times New Roman" panose="02020603050405020304"/>
                <a:cs typeface="Times New Roman" panose="02020603050405020304"/>
              </a:rPr>
              <a:t>cải </a:t>
            </a:r>
            <a:r>
              <a:rPr sz="1400" spc="-5" dirty="0">
                <a:latin typeface="Times New Roman" panose="02020603050405020304"/>
                <a:cs typeface="Times New Roman" panose="02020603050405020304"/>
              </a:rPr>
              <a:t>thiện cuộc gọi video </a:t>
            </a:r>
            <a:r>
              <a:rPr sz="1400" dirty="0">
                <a:latin typeface="Times New Roman" panose="02020603050405020304"/>
                <a:cs typeface="Times New Roman" panose="02020603050405020304"/>
              </a:rPr>
              <a:t>và âm </a:t>
            </a:r>
            <a:r>
              <a:rPr sz="1400" spc="-5" dirty="0">
                <a:latin typeface="Times New Roman" panose="02020603050405020304"/>
                <a:cs typeface="Times New Roman" panose="02020603050405020304"/>
              </a:rPr>
              <a:t>thanh; nó </a:t>
            </a:r>
            <a:r>
              <a:rPr sz="1400" dirty="0">
                <a:latin typeface="Times New Roman" panose="02020603050405020304"/>
                <a:cs typeface="Times New Roman" panose="02020603050405020304"/>
              </a:rPr>
              <a:t>bao gồm </a:t>
            </a:r>
            <a:r>
              <a:rPr sz="1400" spc="-5" dirty="0">
                <a:latin typeface="Times New Roman" panose="02020603050405020304"/>
                <a:cs typeface="Times New Roman" panose="02020603050405020304"/>
              </a:rPr>
              <a:t>Voice </a:t>
            </a:r>
            <a:r>
              <a:rPr sz="1400" dirty="0">
                <a:latin typeface="Times New Roman" panose="02020603050405020304"/>
                <a:cs typeface="Times New Roman" panose="02020603050405020304"/>
              </a:rPr>
              <a:t>Focus để lọc ra tiếng </a:t>
            </a:r>
            <a:r>
              <a:rPr sz="1400" spc="-5" dirty="0">
                <a:latin typeface="Times New Roman" panose="02020603050405020304"/>
                <a:cs typeface="Times New Roman" panose="02020603050405020304"/>
              </a:rPr>
              <a:t>ồn nền  và đảm bảo rằng bạn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nghe. Ngoài </a:t>
            </a:r>
            <a:r>
              <a:rPr sz="1400" dirty="0">
                <a:latin typeface="Times New Roman" panose="02020603050405020304"/>
                <a:cs typeface="Times New Roman" panose="02020603050405020304"/>
              </a:rPr>
              <a:t>ra </a:t>
            </a:r>
            <a:r>
              <a:rPr sz="1400" spc="-5" dirty="0">
                <a:latin typeface="Times New Roman" panose="02020603050405020304"/>
                <a:cs typeface="Times New Roman" panose="02020603050405020304"/>
              </a:rPr>
              <a:t>còn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Làm </a:t>
            </a:r>
            <a:r>
              <a:rPr sz="1400" dirty="0">
                <a:latin typeface="Times New Roman" panose="02020603050405020304"/>
                <a:cs typeface="Times New Roman" panose="02020603050405020304"/>
              </a:rPr>
              <a:t>mờ </a:t>
            </a:r>
            <a:r>
              <a:rPr sz="1400" spc="-5" dirty="0">
                <a:latin typeface="Times New Roman" panose="02020603050405020304"/>
                <a:cs typeface="Times New Roman" panose="02020603050405020304"/>
              </a:rPr>
              <a:t>Nền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đảm bảo chỉ bạn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nhìn thấy. </a:t>
            </a:r>
            <a:r>
              <a:rPr sz="1400" dirty="0">
                <a:latin typeface="Times New Roman" panose="02020603050405020304"/>
                <a:cs typeface="Times New Roman" panose="02020603050405020304"/>
              </a:rPr>
              <a:t>Liên hệ bằng Mắt </a:t>
            </a:r>
            <a:r>
              <a:rPr sz="1400" spc="-5" dirty="0">
                <a:latin typeface="Times New Roman" panose="02020603050405020304"/>
                <a:cs typeface="Times New Roman" panose="02020603050405020304"/>
              </a:rPr>
              <a:t>giúp bạn kết nối </a:t>
            </a:r>
            <a:r>
              <a:rPr sz="1400" dirty="0">
                <a:latin typeface="Times New Roman" panose="02020603050405020304"/>
                <a:cs typeface="Times New Roman" panose="02020603050405020304"/>
              </a:rPr>
              <a:t>tốt </a:t>
            </a:r>
            <a:r>
              <a:rPr sz="1400" spc="-5" dirty="0">
                <a:latin typeface="Times New Roman" panose="02020603050405020304"/>
                <a:cs typeface="Times New Roman" panose="02020603050405020304"/>
              </a:rPr>
              <a:t>hơn với </a:t>
            </a:r>
            <a:r>
              <a:rPr sz="1400" dirty="0">
                <a:latin typeface="Times New Roman" panose="02020603050405020304"/>
                <a:cs typeface="Times New Roman" panose="02020603050405020304"/>
              </a:rPr>
              <a:t>những </a:t>
            </a:r>
            <a:r>
              <a:rPr sz="1400" spc="-5" dirty="0">
                <a:latin typeface="Times New Roman" panose="02020603050405020304"/>
                <a:cs typeface="Times New Roman" panose="02020603050405020304"/>
              </a:rPr>
              <a:t>người bạn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trò chuyện  và </a:t>
            </a:r>
            <a:r>
              <a:rPr sz="1400" dirty="0">
                <a:latin typeface="Times New Roman" panose="02020603050405020304"/>
                <a:cs typeface="Times New Roman" panose="02020603050405020304"/>
              </a:rPr>
              <a:t>Tính năng </a:t>
            </a:r>
            <a:r>
              <a:rPr sz="1400" spc="-5" dirty="0">
                <a:latin typeface="Times New Roman" panose="02020603050405020304"/>
                <a:cs typeface="Times New Roman" panose="02020603050405020304"/>
              </a:rPr>
              <a:t>Khung Tự động </a:t>
            </a:r>
            <a:r>
              <a:rPr sz="1400" dirty="0">
                <a:latin typeface="Times New Roman" panose="02020603050405020304"/>
                <a:cs typeface="Times New Roman" panose="02020603050405020304"/>
              </a:rPr>
              <a:t>sẽ giữ </a:t>
            </a:r>
            <a:r>
              <a:rPr sz="1400" spc="-5" dirty="0">
                <a:latin typeface="Times New Roman" panose="02020603050405020304"/>
                <a:cs typeface="Times New Roman" panose="02020603050405020304"/>
              </a:rPr>
              <a:t>camera trên bạn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bạn di</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chuyển.</a:t>
            </a:r>
            <a:endParaRPr sz="1400">
              <a:latin typeface="Times New Roman" panose="02020603050405020304"/>
              <a:cs typeface="Times New Roman" panose="02020603050405020304"/>
            </a:endParaRPr>
          </a:p>
          <a:p>
            <a:pPr>
              <a:lnSpc>
                <a:spcPct val="100000"/>
              </a:lnSpc>
              <a:spcBef>
                <a:spcPts val="5"/>
              </a:spcBef>
              <a:buFont typeface="Times New Roman" panose="02020603050405020304"/>
              <a:buChar char="-"/>
            </a:pPr>
            <a:endParaRPr sz="1200">
              <a:latin typeface="Times New Roman" panose="02020603050405020304"/>
              <a:cs typeface="Times New Roman" panose="02020603050405020304"/>
            </a:endParaRPr>
          </a:p>
          <a:p>
            <a:pPr marL="12700" marR="5080" algn="just">
              <a:lnSpc>
                <a:spcPts val="1610"/>
              </a:lnSpc>
              <a:buChar char="-"/>
              <a:tabLst>
                <a:tab pos="124460" algn="l"/>
              </a:tabLst>
            </a:pPr>
            <a:r>
              <a:rPr sz="1400" spc="-5" dirty="0">
                <a:latin typeface="Times New Roman" panose="02020603050405020304"/>
                <a:cs typeface="Times New Roman" panose="02020603050405020304"/>
              </a:rPr>
              <a:t>Clipchamp </a:t>
            </a:r>
            <a:r>
              <a:rPr sz="1400" dirty="0">
                <a:latin typeface="Times New Roman" panose="02020603050405020304"/>
                <a:cs typeface="Times New Roman" panose="02020603050405020304"/>
              </a:rPr>
              <a:t>giờ </a:t>
            </a:r>
            <a:r>
              <a:rPr sz="1400" spc="-5" dirty="0">
                <a:latin typeface="Times New Roman" panose="02020603050405020304"/>
                <a:cs typeface="Times New Roman" panose="02020603050405020304"/>
              </a:rPr>
              <a:t>đây là một </a:t>
            </a:r>
            <a:r>
              <a:rPr sz="1400" dirty="0">
                <a:latin typeface="Times New Roman" panose="02020603050405020304"/>
                <a:cs typeface="Times New Roman" panose="02020603050405020304"/>
              </a:rPr>
              <a:t>ứng dụng hộp </a:t>
            </a:r>
            <a:r>
              <a:rPr sz="1400" spc="-5" dirty="0">
                <a:latin typeface="Times New Roman" panose="02020603050405020304"/>
                <a:cs typeface="Times New Roman" panose="02020603050405020304"/>
              </a:rPr>
              <a:t>thư đến </a:t>
            </a:r>
            <a:r>
              <a:rPr sz="1400" dirty="0">
                <a:latin typeface="Times New Roman" panose="02020603050405020304"/>
                <a:cs typeface="Times New Roman" panose="02020603050405020304"/>
              </a:rPr>
              <a:t>dành </a:t>
            </a:r>
            <a:r>
              <a:rPr sz="1400" spc="-5" dirty="0">
                <a:latin typeface="Times New Roman" panose="02020603050405020304"/>
                <a:cs typeface="Times New Roman" panose="02020603050405020304"/>
              </a:rPr>
              <a:t>cho người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giúp </a:t>
            </a:r>
            <a:r>
              <a:rPr sz="1400" dirty="0">
                <a:latin typeface="Times New Roman" panose="02020603050405020304"/>
                <a:cs typeface="Times New Roman" panose="02020603050405020304"/>
              </a:rPr>
              <a:t>chỉnh  </a:t>
            </a:r>
            <a:r>
              <a:rPr sz="1400" spc="-5" dirty="0">
                <a:latin typeface="Times New Roman" panose="02020603050405020304"/>
                <a:cs typeface="Times New Roman" panose="02020603050405020304"/>
              </a:rPr>
              <a:t>sửa video trở nên </a:t>
            </a:r>
            <a:r>
              <a:rPr sz="1400" dirty="0">
                <a:latin typeface="Times New Roman" panose="02020603050405020304"/>
                <a:cs typeface="Times New Roman" panose="02020603050405020304"/>
              </a:rPr>
              <a:t>thú </a:t>
            </a:r>
            <a:r>
              <a:rPr sz="1400" spc="-5" dirty="0">
                <a:latin typeface="Times New Roman" panose="02020603050405020304"/>
                <a:cs typeface="Times New Roman" panose="02020603050405020304"/>
              </a:rPr>
              <a:t>vị và đơn </a:t>
            </a:r>
            <a:r>
              <a:rPr sz="1400" dirty="0">
                <a:latin typeface="Times New Roman" panose="02020603050405020304"/>
                <a:cs typeface="Times New Roman" panose="02020603050405020304"/>
              </a:rPr>
              <a:t>giản </a:t>
            </a:r>
            <a:r>
              <a:rPr sz="1400" spc="-5" dirty="0">
                <a:latin typeface="Times New Roman" panose="02020603050405020304"/>
                <a:cs typeface="Times New Roman" panose="02020603050405020304"/>
              </a:rPr>
              <a:t>với các </a:t>
            </a:r>
            <a:r>
              <a:rPr sz="1400" dirty="0">
                <a:latin typeface="Times New Roman" panose="02020603050405020304"/>
                <a:cs typeface="Times New Roman" panose="02020603050405020304"/>
              </a:rPr>
              <a:t>mẫu, </a:t>
            </a:r>
            <a:r>
              <a:rPr sz="1400" spc="-5" dirty="0">
                <a:latin typeface="Times New Roman" panose="02020603050405020304"/>
                <a:cs typeface="Times New Roman" panose="02020603050405020304"/>
              </a:rPr>
              <a:t>hiệu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và nhiều hơn</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nữa.</a:t>
            </a:r>
            <a:endParaRPr sz="1400">
              <a:latin typeface="Times New Roman" panose="02020603050405020304"/>
              <a:cs typeface="Times New Roman" panose="02020603050405020304"/>
            </a:endParaRPr>
          </a:p>
          <a:p>
            <a:pPr>
              <a:lnSpc>
                <a:spcPct val="100000"/>
              </a:lnSpc>
              <a:spcBef>
                <a:spcPts val="30"/>
              </a:spcBef>
              <a:buFont typeface="Times New Roman" panose="02020603050405020304"/>
              <a:buChar char="-"/>
            </a:pPr>
            <a:endParaRPr sz="1150">
              <a:latin typeface="Times New Roman" panose="02020603050405020304"/>
              <a:cs typeface="Times New Roman" panose="02020603050405020304"/>
            </a:endParaRPr>
          </a:p>
          <a:p>
            <a:pPr marL="12700" marR="6350" algn="just">
              <a:lnSpc>
                <a:spcPts val="1610"/>
              </a:lnSpc>
              <a:buChar char="-"/>
              <a:tabLst>
                <a:tab pos="124460" algn="l"/>
              </a:tabLst>
            </a:pPr>
            <a:r>
              <a:rPr sz="1400" dirty="0">
                <a:latin typeface="Times New Roman" panose="02020603050405020304"/>
                <a:cs typeface="Times New Roman" panose="02020603050405020304"/>
              </a:rPr>
              <a:t>Đối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những </a:t>
            </a:r>
            <a:r>
              <a:rPr sz="1400" spc="-5" dirty="0">
                <a:latin typeface="Times New Roman" panose="02020603050405020304"/>
                <a:cs typeface="Times New Roman" panose="02020603050405020304"/>
              </a:rPr>
              <a:t>người chơi </a:t>
            </a:r>
            <a:r>
              <a:rPr sz="1400" dirty="0">
                <a:latin typeface="Times New Roman" panose="02020603050405020304"/>
                <a:cs typeface="Times New Roman" panose="02020603050405020304"/>
              </a:rPr>
              <a:t>trò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22H2 </a:t>
            </a:r>
            <a:r>
              <a:rPr sz="1400" dirty="0">
                <a:latin typeface="Times New Roman" panose="02020603050405020304"/>
                <a:cs typeface="Times New Roman" panose="02020603050405020304"/>
              </a:rPr>
              <a:t>cung </a:t>
            </a:r>
            <a:r>
              <a:rPr sz="1400" spc="-5" dirty="0">
                <a:latin typeface="Times New Roman" panose="02020603050405020304"/>
                <a:cs typeface="Times New Roman" panose="02020603050405020304"/>
              </a:rPr>
              <a:t>cấp </a:t>
            </a:r>
            <a:r>
              <a:rPr sz="1400" dirty="0">
                <a:latin typeface="Times New Roman" panose="02020603050405020304"/>
                <a:cs typeface="Times New Roman" panose="02020603050405020304"/>
              </a:rPr>
              <a:t>tối </a:t>
            </a:r>
            <a:r>
              <a:rPr sz="1400" spc="-5" dirty="0">
                <a:latin typeface="Times New Roman" panose="02020603050405020304"/>
                <a:cs typeface="Times New Roman" panose="02020603050405020304"/>
              </a:rPr>
              <a:t>ưu hóa </a:t>
            </a:r>
            <a:r>
              <a:rPr sz="1400" dirty="0">
                <a:latin typeface="Times New Roman" panose="02020603050405020304"/>
                <a:cs typeface="Times New Roman" panose="02020603050405020304"/>
              </a:rPr>
              <a:t>hiệu suất  để </a:t>
            </a:r>
            <a:r>
              <a:rPr sz="1400" spc="-5" dirty="0">
                <a:latin typeface="Times New Roman" panose="02020603050405020304"/>
                <a:cs typeface="Times New Roman" panose="02020603050405020304"/>
              </a:rPr>
              <a:t>cải thiện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trễ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mở </a:t>
            </a:r>
            <a:r>
              <a:rPr sz="1400" spc="-5" dirty="0">
                <a:latin typeface="Times New Roman" panose="02020603050405020304"/>
                <a:cs typeface="Times New Roman" panose="02020603050405020304"/>
              </a:rPr>
              <a:t>khóa </a:t>
            </a:r>
            <a:r>
              <a:rPr sz="1400" dirty="0">
                <a:latin typeface="Times New Roman" panose="02020603050405020304"/>
                <a:cs typeface="Times New Roman" panose="02020603050405020304"/>
              </a:rPr>
              <a:t>các tính </a:t>
            </a:r>
            <a:r>
              <a:rPr sz="1400" spc="-5" dirty="0">
                <a:latin typeface="Times New Roman" panose="02020603050405020304"/>
                <a:cs typeface="Times New Roman" panose="02020603050405020304"/>
              </a:rPr>
              <a:t>năng </a:t>
            </a:r>
            <a:r>
              <a:rPr sz="1400" dirty="0">
                <a:latin typeface="Times New Roman" panose="02020603050405020304"/>
                <a:cs typeface="Times New Roman" panose="02020603050405020304"/>
              </a:rPr>
              <a:t>như </a:t>
            </a:r>
            <a:r>
              <a:rPr sz="1400" spc="-5" dirty="0">
                <a:latin typeface="Times New Roman" panose="02020603050405020304"/>
                <a:cs typeface="Times New Roman" panose="02020603050405020304"/>
              </a:rPr>
              <a:t>Auto HDR và Variable </a:t>
            </a:r>
            <a:r>
              <a:rPr sz="1400" dirty="0">
                <a:latin typeface="Times New Roman" panose="02020603050405020304"/>
                <a:cs typeface="Times New Roman" panose="02020603050405020304"/>
              </a:rPr>
              <a:t>Refresh </a:t>
            </a:r>
            <a:r>
              <a:rPr sz="1400" spc="-5" dirty="0">
                <a:latin typeface="Times New Roman" panose="02020603050405020304"/>
                <a:cs typeface="Times New Roman" panose="02020603050405020304"/>
              </a:rPr>
              <a:t>Rate trên  các trò chơi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cửa</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sổ.</a:t>
            </a:r>
            <a:endParaRPr sz="1400">
              <a:latin typeface="Times New Roman" panose="02020603050405020304"/>
              <a:cs typeface="Times New Roman" panose="02020603050405020304"/>
            </a:endParaRPr>
          </a:p>
          <a:p>
            <a:pPr marL="12700" marR="5080" algn="just">
              <a:lnSpc>
                <a:spcPct val="96000"/>
              </a:lnSpc>
              <a:spcBef>
                <a:spcPts val="1305"/>
              </a:spcBef>
              <a:buChar char="-"/>
              <a:tabLst>
                <a:tab pos="122555" algn="l"/>
              </a:tabLst>
            </a:pP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22H2 </a:t>
            </a:r>
            <a:r>
              <a:rPr sz="1400" dirty="0">
                <a:latin typeface="Times New Roman" panose="02020603050405020304"/>
                <a:cs typeface="Times New Roman" panose="02020603050405020304"/>
              </a:rPr>
              <a:t>cũng cung </a:t>
            </a:r>
            <a:r>
              <a:rPr sz="1400" spc="-5" dirty="0">
                <a:latin typeface="Times New Roman" panose="02020603050405020304"/>
                <a:cs typeface="Times New Roman" panose="02020603050405020304"/>
              </a:rPr>
              <a:t>cấp các </a:t>
            </a:r>
            <a:r>
              <a:rPr sz="1400" dirty="0">
                <a:latin typeface="Times New Roman" panose="02020603050405020304"/>
                <a:cs typeface="Times New Roman" panose="02020603050405020304"/>
              </a:rPr>
              <a:t>tính năng </a:t>
            </a:r>
            <a:r>
              <a:rPr sz="1400" dirty="0">
                <a:latin typeface="Times New Roman" panose="02020603050405020304"/>
                <a:cs typeface="Times New Roman" panose="02020603050405020304"/>
                <a:hlinkClick r:id="rId2"/>
              </a:rPr>
              <a:t>bảo </a:t>
            </a:r>
            <a:r>
              <a:rPr sz="1400" spc="-5" dirty="0">
                <a:latin typeface="Times New Roman" panose="02020603050405020304"/>
                <a:cs typeface="Times New Roman" panose="02020603050405020304"/>
                <a:hlinkClick r:id="rId2"/>
              </a:rPr>
              <a:t>mật </a:t>
            </a:r>
            <a:r>
              <a:rPr sz="1400" dirty="0">
                <a:latin typeface="Times New Roman" panose="02020603050405020304"/>
                <a:cs typeface="Times New Roman" panose="02020603050405020304"/>
                <a:hlinkClick r:id="rId2"/>
              </a:rPr>
              <a:t>mới </a:t>
            </a:r>
            <a:r>
              <a:rPr sz="1400" spc="-5" dirty="0">
                <a:latin typeface="Times New Roman" panose="02020603050405020304"/>
                <a:cs typeface="Times New Roman" panose="02020603050405020304"/>
                <a:hlinkClick r:id="rId2"/>
              </a:rPr>
              <a:t>quan</a:t>
            </a:r>
            <a:r>
              <a:rPr sz="1400" spc="-5" dirty="0">
                <a:latin typeface="Times New Roman" panose="02020603050405020304"/>
                <a:cs typeface="Times New Roman" panose="02020603050405020304"/>
              </a:rPr>
              <a:t>trọng. </a:t>
            </a:r>
            <a:r>
              <a:rPr sz="1400" spc="5" dirty="0">
                <a:latin typeface="Times New Roman" panose="02020603050405020304"/>
                <a:cs typeface="Times New Roman" panose="02020603050405020304"/>
              </a:rPr>
              <a:t>Ví </a:t>
            </a:r>
            <a:r>
              <a:rPr sz="1400" dirty="0">
                <a:latin typeface="Times New Roman" panose="02020603050405020304"/>
                <a:cs typeface="Times New Roman" panose="02020603050405020304"/>
              </a:rPr>
              <a:t>dụ:  khả </a:t>
            </a:r>
            <a:r>
              <a:rPr sz="1400" spc="-5" dirty="0">
                <a:latin typeface="Times New Roman" panose="02020603050405020304"/>
                <a:cs typeface="Times New Roman" panose="02020603050405020304"/>
              </a:rPr>
              <a:t>dụng trên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thiết bị Windows 11 mới </a:t>
            </a:r>
            <a:r>
              <a:rPr sz="1400" dirty="0">
                <a:latin typeface="Times New Roman" panose="02020603050405020304"/>
                <a:cs typeface="Times New Roman" panose="02020603050405020304"/>
              </a:rPr>
              <a:t>hoặc </a:t>
            </a:r>
            <a:r>
              <a:rPr sz="1400" spc="-5" dirty="0">
                <a:latin typeface="Times New Roman" panose="02020603050405020304"/>
                <a:cs typeface="Times New Roman" panose="02020603050405020304"/>
              </a:rPr>
              <a:t>với các bản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sạch của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Điều khiển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Thông </a:t>
            </a:r>
            <a:r>
              <a:rPr sz="1400" dirty="0">
                <a:latin typeface="Times New Roman" panose="02020603050405020304"/>
                <a:cs typeface="Times New Roman" panose="02020603050405020304"/>
              </a:rPr>
              <a:t>minh </a:t>
            </a:r>
            <a:r>
              <a:rPr sz="1400" spc="-5" dirty="0">
                <a:latin typeface="Times New Roman" panose="02020603050405020304"/>
                <a:cs typeface="Times New Roman" panose="02020603050405020304"/>
              </a:rPr>
              <a:t>cho </a:t>
            </a:r>
            <a:r>
              <a:rPr sz="1400" dirty="0">
                <a:latin typeface="Times New Roman" panose="02020603050405020304"/>
                <a:cs typeface="Times New Roman" panose="02020603050405020304"/>
              </a:rPr>
              <a:t>phép bạn </a:t>
            </a:r>
            <a:r>
              <a:rPr sz="1400" spc="-5" dirty="0">
                <a:latin typeface="Times New Roman" panose="02020603050405020304"/>
                <a:cs typeface="Times New Roman" panose="02020603050405020304"/>
              </a:rPr>
              <a:t>tự </a:t>
            </a:r>
            <a:r>
              <a:rPr sz="1400" dirty="0">
                <a:latin typeface="Times New Roman" panose="02020603050405020304"/>
                <a:cs typeface="Times New Roman" panose="02020603050405020304"/>
              </a:rPr>
              <a:t>tin </a:t>
            </a:r>
            <a:r>
              <a:rPr sz="1400" spc="-5" dirty="0">
                <a:latin typeface="Times New Roman" panose="02020603050405020304"/>
                <a:cs typeface="Times New Roman" panose="02020603050405020304"/>
              </a:rPr>
              <a:t>tải </a:t>
            </a:r>
            <a:r>
              <a:rPr sz="1400" dirty="0">
                <a:latin typeface="Times New Roman" panose="02020603050405020304"/>
                <a:cs typeface="Times New Roman" panose="02020603050405020304"/>
              </a:rPr>
              <a:t>xuống </a:t>
            </a:r>
            <a:r>
              <a:rPr sz="1400" spc="-5" dirty="0">
                <a:latin typeface="Times New Roman" panose="02020603050405020304"/>
                <a:cs typeface="Times New Roman" panose="02020603050405020304"/>
              </a:rPr>
              <a:t>bất kỳ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nào </a:t>
            </a:r>
            <a:r>
              <a:rPr sz="1400" spc="-5" dirty="0">
                <a:latin typeface="Times New Roman" panose="02020603050405020304"/>
                <a:cs typeface="Times New Roman" panose="02020603050405020304"/>
              </a:rPr>
              <a:t>bạn  cần </a:t>
            </a:r>
            <a:r>
              <a:rPr sz="1400" dirty="0">
                <a:latin typeface="Times New Roman" panose="02020603050405020304"/>
                <a:cs typeface="Times New Roman" panose="02020603050405020304"/>
              </a:rPr>
              <a:t>mà không </a:t>
            </a:r>
            <a:r>
              <a:rPr sz="1400" spc="-5" dirty="0">
                <a:latin typeface="Times New Roman" panose="02020603050405020304"/>
                <a:cs typeface="Times New Roman" panose="02020603050405020304"/>
              </a:rPr>
              <a:t>cần </a:t>
            </a:r>
            <a:r>
              <a:rPr sz="1400" dirty="0">
                <a:latin typeface="Times New Roman" panose="02020603050405020304"/>
                <a:cs typeface="Times New Roman" panose="02020603050405020304"/>
              </a:rPr>
              <a:t>lo lắng bằng cách </a:t>
            </a:r>
            <a:r>
              <a:rPr sz="1400" spc="-5" dirty="0">
                <a:latin typeface="Times New Roman" panose="02020603050405020304"/>
                <a:cs typeface="Times New Roman" panose="02020603050405020304"/>
              </a:rPr>
              <a:t>chặn </a:t>
            </a:r>
            <a:r>
              <a:rPr sz="1400" dirty="0">
                <a:latin typeface="Times New Roman" panose="02020603050405020304"/>
                <a:cs typeface="Times New Roman" panose="02020603050405020304"/>
              </a:rPr>
              <a:t>các ứng dụng, </a:t>
            </a:r>
            <a:r>
              <a:rPr sz="1400" spc="-5" dirty="0">
                <a:latin typeface="Times New Roman" panose="02020603050405020304"/>
                <a:cs typeface="Times New Roman" panose="02020603050405020304"/>
              </a:rPr>
              <a:t>tệp script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macro độc hại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tin cậy hoặc </a:t>
            </a:r>
            <a:r>
              <a:rPr sz="1400" spc="-5" dirty="0">
                <a:latin typeface="Times New Roman" panose="02020603050405020304"/>
                <a:cs typeface="Times New Roman" panose="02020603050405020304"/>
              </a:rPr>
              <a:t>không </a:t>
            </a:r>
            <a:r>
              <a:rPr sz="1400" dirty="0">
                <a:latin typeface="Times New Roman" panose="02020603050405020304"/>
                <a:cs typeface="Times New Roman" panose="02020603050405020304"/>
              </a:rPr>
              <a:t>chạy </a:t>
            </a:r>
            <a:r>
              <a:rPr sz="1400" spc="-5" dirty="0">
                <a:latin typeface="Times New Roman" panose="02020603050405020304"/>
                <a:cs typeface="Times New Roman" panose="02020603050405020304"/>
              </a:rPr>
              <a:t>trên Windows</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marL="12700" marR="5715" algn="just">
              <a:lnSpc>
                <a:spcPct val="96000"/>
              </a:lnSpc>
              <a:spcBef>
                <a:spcPts val="1340"/>
              </a:spcBef>
              <a:buChar char="-"/>
              <a:tabLst>
                <a:tab pos="116205" algn="l"/>
              </a:tabLst>
            </a:pPr>
            <a:r>
              <a:rPr sz="1400" spc="-5" dirty="0">
                <a:latin typeface="Times New Roman" panose="02020603050405020304"/>
                <a:cs typeface="Times New Roman" panose="02020603050405020304"/>
                <a:hlinkClick r:id="rId3"/>
              </a:rPr>
              <a:t>Windows </a:t>
            </a:r>
            <a:r>
              <a:rPr sz="1400" dirty="0">
                <a:latin typeface="Times New Roman" panose="02020603050405020304"/>
                <a:cs typeface="Times New Roman" panose="02020603050405020304"/>
                <a:hlinkClick r:id="rId3"/>
              </a:rPr>
              <a:t>Update giờ đã </a:t>
            </a:r>
            <a:r>
              <a:rPr sz="1400" spc="-5" dirty="0">
                <a:latin typeface="Times New Roman" panose="02020603050405020304"/>
                <a:cs typeface="Times New Roman" panose="02020603050405020304"/>
                <a:hlinkClick r:id="rId3"/>
              </a:rPr>
              <a:t>biết </a:t>
            </a:r>
            <a:r>
              <a:rPr sz="1400" dirty="0">
                <a:latin typeface="Times New Roman" panose="02020603050405020304"/>
                <a:cs typeface="Times New Roman" panose="02020603050405020304"/>
                <a:hlinkClick r:id="rId3"/>
              </a:rPr>
              <a:t>carbon</a:t>
            </a:r>
            <a:r>
              <a:rPr sz="1400" dirty="0">
                <a:latin typeface="Times New Roman" panose="02020603050405020304"/>
                <a:cs typeface="Times New Roman" panose="02020603050405020304"/>
              </a:rPr>
              <a:t>. Khi có sẵn </a:t>
            </a:r>
            <a:r>
              <a:rPr sz="1400" spc="5" dirty="0">
                <a:latin typeface="Times New Roman" panose="02020603050405020304"/>
                <a:cs typeface="Times New Roman" panose="02020603050405020304"/>
              </a:rPr>
              <a:t>dữ </a:t>
            </a:r>
            <a:r>
              <a:rPr sz="1400" spc="-5" dirty="0">
                <a:latin typeface="Times New Roman" panose="02020603050405020304"/>
                <a:cs typeface="Times New Roman" panose="02020603050405020304"/>
              </a:rPr>
              <a:t>liệu </a:t>
            </a:r>
            <a:r>
              <a:rPr sz="1400" dirty="0">
                <a:latin typeface="Times New Roman" panose="02020603050405020304"/>
                <a:cs typeface="Times New Roman" panose="02020603050405020304"/>
              </a:rPr>
              <a:t>cường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carbon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nối </a:t>
            </a:r>
            <a:r>
              <a:rPr sz="1400" spc="-5" dirty="0">
                <a:latin typeface="Times New Roman" panose="02020603050405020304"/>
                <a:cs typeface="Times New Roman" panose="02020603050405020304"/>
              </a:rPr>
              <a:t>internet </a:t>
            </a:r>
            <a:r>
              <a:rPr sz="1400" dirty="0">
                <a:latin typeface="Times New Roman" panose="02020603050405020304"/>
                <a:cs typeface="Times New Roman" panose="02020603050405020304"/>
              </a:rPr>
              <a:t>và  khu vực,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Update </a:t>
            </a:r>
            <a:r>
              <a:rPr sz="1400" spc="-5" dirty="0">
                <a:latin typeface="Times New Roman" panose="02020603050405020304"/>
                <a:cs typeface="Times New Roman" panose="02020603050405020304"/>
              </a:rPr>
              <a:t>sẽ </a:t>
            </a:r>
            <a:r>
              <a:rPr sz="1400" dirty="0">
                <a:latin typeface="Times New Roman" panose="02020603050405020304"/>
                <a:cs typeface="Times New Roman" panose="02020603050405020304"/>
              </a:rPr>
              <a:t>lên lịch </a:t>
            </a:r>
            <a:r>
              <a:rPr sz="1400" spc="-5" dirty="0">
                <a:latin typeface="Times New Roman" panose="02020603050405020304"/>
                <a:cs typeface="Times New Roman" panose="02020603050405020304"/>
              </a:rPr>
              <a:t>lắp đặt vào </a:t>
            </a:r>
            <a:r>
              <a:rPr sz="1400" dirty="0">
                <a:latin typeface="Times New Roman" panose="02020603050405020304"/>
                <a:cs typeface="Times New Roman" panose="02020603050405020304"/>
              </a:rPr>
              <a:t>những </a:t>
            </a:r>
            <a:r>
              <a:rPr sz="1400" spc="-5" dirty="0">
                <a:latin typeface="Times New Roman" panose="02020603050405020304"/>
                <a:cs typeface="Times New Roman" panose="02020603050405020304"/>
              </a:rPr>
              <a:t>thời điểm </a:t>
            </a:r>
            <a:r>
              <a:rPr sz="1400" dirty="0">
                <a:latin typeface="Times New Roman" panose="02020603050405020304"/>
                <a:cs typeface="Times New Roman" panose="02020603050405020304"/>
              </a:rPr>
              <a:t>cụ thể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ngày (khi </a:t>
            </a:r>
            <a:r>
              <a:rPr sz="1400" spc="-5" dirty="0">
                <a:latin typeface="Times New Roman" panose="02020603050405020304"/>
                <a:cs typeface="Times New Roman" panose="02020603050405020304"/>
              </a:rPr>
              <a:t>làm  </a:t>
            </a:r>
            <a:r>
              <a:rPr sz="1400" dirty="0">
                <a:latin typeface="Times New Roman" panose="02020603050405020304"/>
                <a:cs typeface="Times New Roman" panose="02020603050405020304"/>
              </a:rPr>
              <a:t>như </a:t>
            </a:r>
            <a:r>
              <a:rPr sz="1400" spc="-5" dirty="0">
                <a:latin typeface="Times New Roman" panose="02020603050405020304"/>
                <a:cs typeface="Times New Roman" panose="02020603050405020304"/>
              </a:rPr>
              <a:t>vậy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làm </a:t>
            </a:r>
            <a:r>
              <a:rPr sz="1400" dirty="0">
                <a:latin typeface="Times New Roman" panose="02020603050405020304"/>
                <a:cs typeface="Times New Roman" panose="02020603050405020304"/>
              </a:rPr>
              <a:t>như </a:t>
            </a:r>
            <a:r>
              <a:rPr sz="1400" spc="-5" dirty="0">
                <a:latin typeface="Times New Roman" panose="02020603050405020304"/>
                <a:cs typeface="Times New Roman" panose="02020603050405020304"/>
              </a:rPr>
              <a:t>vậy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dẫn đến </a:t>
            </a:r>
            <a:r>
              <a:rPr sz="1400" dirty="0">
                <a:latin typeface="Times New Roman" panose="02020603050405020304"/>
                <a:cs typeface="Times New Roman" panose="02020603050405020304"/>
              </a:rPr>
              <a:t>phát thải carbon thấp </a:t>
            </a:r>
            <a:r>
              <a:rPr sz="1400" spc="-5" dirty="0">
                <a:latin typeface="Times New Roman" panose="02020603050405020304"/>
                <a:cs typeface="Times New Roman" panose="02020603050405020304"/>
              </a:rPr>
              <a:t>hơn vì tỷ </a:t>
            </a:r>
            <a:r>
              <a:rPr sz="1400" dirty="0">
                <a:latin typeface="Times New Roman" panose="02020603050405020304"/>
                <a:cs typeface="Times New Roman" panose="02020603050405020304"/>
              </a:rPr>
              <a:t>lệ điện cao </a:t>
            </a:r>
            <a:r>
              <a:rPr sz="1400" spc="-5" dirty="0">
                <a:latin typeface="Times New Roman" panose="02020603050405020304"/>
                <a:cs typeface="Times New Roman" panose="02020603050405020304"/>
              </a:rPr>
              <a:t>hơn đến  từ nguồn </a:t>
            </a:r>
            <a:r>
              <a:rPr sz="1400" dirty="0">
                <a:latin typeface="Times New Roman" panose="02020603050405020304"/>
                <a:cs typeface="Times New Roman" panose="02020603050405020304"/>
              </a:rPr>
              <a:t>carbon thấp </a:t>
            </a:r>
            <a:r>
              <a:rPr sz="1400" spc="-5" dirty="0">
                <a:latin typeface="Times New Roman" panose="02020603050405020304"/>
                <a:cs typeface="Times New Roman" panose="02020603050405020304"/>
              </a:rPr>
              <a:t>hơn trên lưới</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điện).</a:t>
            </a:r>
            <a:endParaRPr sz="1400">
              <a:latin typeface="Times New Roman" panose="02020603050405020304"/>
              <a:cs typeface="Times New Roman" panose="02020603050405020304"/>
            </a:endParaRPr>
          </a:p>
          <a:p>
            <a:pPr marL="12700" algn="just">
              <a:lnSpc>
                <a:spcPts val="1645"/>
              </a:lnSpc>
              <a:spcBef>
                <a:spcPts val="1320"/>
              </a:spcBef>
            </a:pPr>
            <a:r>
              <a:rPr sz="1400" i="1" spc="-5" dirty="0">
                <a:latin typeface="Times New Roman" panose="02020603050405020304"/>
                <a:cs typeface="Times New Roman" panose="02020603050405020304"/>
              </a:rPr>
              <a:t>Những </a:t>
            </a:r>
            <a:r>
              <a:rPr sz="1400" i="1" dirty="0">
                <a:latin typeface="Times New Roman" panose="02020603050405020304"/>
                <a:cs typeface="Times New Roman" panose="02020603050405020304"/>
              </a:rPr>
              <a:t>sự </a:t>
            </a:r>
            <a:r>
              <a:rPr sz="1400" i="1" spc="-10" dirty="0">
                <a:latin typeface="Times New Roman" panose="02020603050405020304"/>
                <a:cs typeface="Times New Roman" panose="02020603050405020304"/>
              </a:rPr>
              <a:t>cố </a:t>
            </a:r>
            <a:r>
              <a:rPr sz="1400" i="1" spc="5" dirty="0">
                <a:latin typeface="Times New Roman" panose="02020603050405020304"/>
                <a:cs typeface="Times New Roman" panose="02020603050405020304"/>
              </a:rPr>
              <a:t>đã </a:t>
            </a:r>
            <a:r>
              <a:rPr sz="1400" i="1" spc="-5" dirty="0">
                <a:latin typeface="Times New Roman" panose="02020603050405020304"/>
                <a:cs typeface="Times New Roman" panose="02020603050405020304"/>
              </a:rPr>
              <a:t>biết </a:t>
            </a:r>
            <a:r>
              <a:rPr sz="1400" i="1" dirty="0">
                <a:latin typeface="Times New Roman" panose="02020603050405020304"/>
                <a:cs typeface="Times New Roman" panose="02020603050405020304"/>
              </a:rPr>
              <a:t>trong bản </a:t>
            </a:r>
            <a:r>
              <a:rPr sz="1400" i="1" spc="-5" dirty="0">
                <a:latin typeface="Times New Roman" panose="02020603050405020304"/>
                <a:cs typeface="Times New Roman" panose="02020603050405020304"/>
              </a:rPr>
              <a:t>cập nhật</a:t>
            </a:r>
            <a:r>
              <a:rPr sz="1400" i="1" spc="-40" dirty="0">
                <a:latin typeface="Times New Roman" panose="02020603050405020304"/>
                <a:cs typeface="Times New Roman" panose="02020603050405020304"/>
              </a:rPr>
              <a:t> </a:t>
            </a:r>
            <a:r>
              <a:rPr sz="1400" i="1" dirty="0">
                <a:latin typeface="Times New Roman" panose="02020603050405020304"/>
                <a:cs typeface="Times New Roman" panose="02020603050405020304"/>
              </a:rPr>
              <a:t>này</a:t>
            </a:r>
            <a:endParaRPr sz="1400">
              <a:latin typeface="Times New Roman" panose="02020603050405020304"/>
              <a:cs typeface="Times New Roman" panose="02020603050405020304"/>
            </a:endParaRPr>
          </a:p>
          <a:p>
            <a:pPr marL="12700" algn="just">
              <a:lnSpc>
                <a:spcPts val="1645"/>
              </a:lnSpc>
            </a:pP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hiện </a:t>
            </a:r>
            <a:r>
              <a:rPr sz="1400" spc="-5" dirty="0">
                <a:latin typeface="Times New Roman" panose="02020603050405020304"/>
                <a:cs typeface="Times New Roman" panose="02020603050405020304"/>
              </a:rPr>
              <a:t>chưa </a:t>
            </a:r>
            <a:r>
              <a:rPr sz="1400" dirty="0">
                <a:latin typeface="Times New Roman" panose="02020603050405020304"/>
                <a:cs typeface="Times New Roman" panose="02020603050405020304"/>
              </a:rPr>
              <a:t>ghi </a:t>
            </a:r>
            <a:r>
              <a:rPr sz="1400" spc="-5" dirty="0">
                <a:latin typeface="Times New Roman" panose="02020603050405020304"/>
                <a:cs typeface="Times New Roman" panose="02020603050405020304"/>
              </a:rPr>
              <a:t>nhận </a:t>
            </a:r>
            <a:r>
              <a:rPr sz="1400" dirty="0">
                <a:latin typeface="Times New Roman" panose="02020603050405020304"/>
                <a:cs typeface="Times New Roman" panose="02020603050405020304"/>
              </a:rPr>
              <a:t>bất </a:t>
            </a:r>
            <a:r>
              <a:rPr sz="1400" spc="-5" dirty="0">
                <a:latin typeface="Times New Roman" panose="02020603050405020304"/>
                <a:cs typeface="Times New Roman" panose="02020603050405020304"/>
              </a:rPr>
              <a:t>kỳ sự </a:t>
            </a:r>
            <a:r>
              <a:rPr sz="1400" dirty="0">
                <a:latin typeface="Times New Roman" panose="02020603050405020304"/>
                <a:cs typeface="Times New Roman" panose="02020603050405020304"/>
              </a:rPr>
              <a:t>cố </a:t>
            </a:r>
            <a:r>
              <a:rPr sz="1400" spc="-5" dirty="0">
                <a:latin typeface="Times New Roman" panose="02020603050405020304"/>
                <a:cs typeface="Times New Roman" panose="02020603050405020304"/>
              </a:rPr>
              <a:t>nào với </a:t>
            </a:r>
            <a:r>
              <a:rPr sz="1400" dirty="0">
                <a:latin typeface="Times New Roman" panose="02020603050405020304"/>
                <a:cs typeface="Times New Roman" panose="02020603050405020304"/>
              </a:rPr>
              <a:t>bản </a:t>
            </a:r>
            <a:r>
              <a:rPr sz="1400" spc="-5" dirty="0">
                <a:latin typeface="Times New Roman" panose="02020603050405020304"/>
                <a:cs typeface="Times New Roman" panose="02020603050405020304"/>
              </a:rPr>
              <a:t>cập </a:t>
            </a:r>
            <a:r>
              <a:rPr sz="1400" dirty="0">
                <a:latin typeface="Times New Roman" panose="02020603050405020304"/>
                <a:cs typeface="Times New Roman" panose="02020603050405020304"/>
              </a:rPr>
              <a:t>nhật</a:t>
            </a:r>
            <a:r>
              <a:rPr sz="1400" spc="-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này</a:t>
            </a:r>
            <a:endParaRPr sz="1400">
              <a:latin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635508"/>
            <a:ext cx="6672580" cy="167068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imes New Roman" panose="02020603050405020304"/>
                <a:cs typeface="Times New Roman" panose="02020603050405020304"/>
              </a:rPr>
              <a:t>3.Các phiên bản Windows </a:t>
            </a:r>
            <a:r>
              <a:rPr sz="1400" spc="5" dirty="0">
                <a:latin typeface="Times New Roman" panose="02020603050405020304"/>
                <a:cs typeface="Times New Roman" panose="02020603050405020304"/>
              </a:rPr>
              <a:t>11</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[5]</a:t>
            </a:r>
            <a:endParaRPr sz="1400">
              <a:latin typeface="Times New Roman" panose="02020603050405020304"/>
              <a:cs typeface="Times New Roman" panose="02020603050405020304"/>
            </a:endParaRPr>
          </a:p>
          <a:p>
            <a:pPr>
              <a:lnSpc>
                <a:spcPct val="100000"/>
              </a:lnSpc>
              <a:spcBef>
                <a:spcPts val="30"/>
              </a:spcBef>
            </a:pPr>
            <a:endParaRPr sz="1400">
              <a:latin typeface="Times New Roman" panose="02020603050405020304"/>
              <a:cs typeface="Times New Roman" panose="02020603050405020304"/>
            </a:endParaRPr>
          </a:p>
          <a:p>
            <a:pPr marL="12700" marR="5715" indent="124460" algn="just">
              <a:lnSpc>
                <a:spcPts val="1620"/>
              </a:lnSpc>
            </a:pP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nhu cầu </a:t>
            </a:r>
            <a:r>
              <a:rPr sz="1400" spc="-5" dirty="0">
                <a:latin typeface="Times New Roman" panose="02020603050405020304"/>
                <a:cs typeface="Times New Roman" panose="02020603050405020304"/>
              </a:rPr>
              <a:t>sử dụng </a:t>
            </a:r>
            <a:r>
              <a:rPr sz="1400" dirty="0">
                <a:latin typeface="Times New Roman" panose="02020603050405020304"/>
                <a:cs typeface="Times New Roman" panose="02020603050405020304"/>
              </a:rPr>
              <a:t>khác </a:t>
            </a:r>
            <a:r>
              <a:rPr sz="1400" spc="-5" dirty="0">
                <a:latin typeface="Times New Roman" panose="02020603050405020304"/>
                <a:cs typeface="Times New Roman" panose="02020603050405020304"/>
              </a:rPr>
              <a:t>nhau, nhà phát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đã cho ra </a:t>
            </a:r>
            <a:r>
              <a:rPr sz="1400" spc="-5" dirty="0">
                <a:latin typeface="Times New Roman" panose="02020603050405020304"/>
                <a:cs typeface="Times New Roman" panose="02020603050405020304"/>
              </a:rPr>
              <a:t>mắt nhiều phiên bản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nhằm phục </a:t>
            </a:r>
            <a:r>
              <a:rPr sz="1400" spc="5" dirty="0">
                <a:latin typeface="Times New Roman" panose="02020603050405020304"/>
                <a:cs typeface="Times New Roman" panose="02020603050405020304"/>
              </a:rPr>
              <a:t>vụ </a:t>
            </a:r>
            <a:r>
              <a:rPr sz="1400" dirty="0">
                <a:latin typeface="Times New Roman" panose="02020603050405020304"/>
                <a:cs typeface="Times New Roman" panose="02020603050405020304"/>
              </a:rPr>
              <a:t>tốt </a:t>
            </a:r>
            <a:r>
              <a:rPr sz="1400" spc="-5" dirty="0">
                <a:latin typeface="Times New Roman" panose="02020603050405020304"/>
                <a:cs typeface="Times New Roman" panose="02020603050405020304"/>
              </a:rPr>
              <a:t>nhất cho người</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dùng.</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124460" algn="just">
              <a:lnSpc>
                <a:spcPts val="1610"/>
              </a:lnSpc>
            </a:pPr>
            <a:r>
              <a:rPr sz="1400" dirty="0">
                <a:latin typeface="Times New Roman" panose="02020603050405020304"/>
                <a:cs typeface="Times New Roman" panose="02020603050405020304"/>
              </a:rPr>
              <a:t>Hiện </a:t>
            </a:r>
            <a:r>
              <a:rPr sz="1400" spc="-5" dirty="0">
                <a:latin typeface="Times New Roman" panose="02020603050405020304"/>
                <a:cs typeface="Times New Roman" panose="02020603050405020304"/>
              </a:rPr>
              <a:t>tại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bảy phiên bản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dành </a:t>
            </a:r>
            <a:r>
              <a:rPr sz="1400" spc="-5" dirty="0">
                <a:latin typeface="Times New Roman" panose="02020603050405020304"/>
                <a:cs typeface="Times New Roman" panose="02020603050405020304"/>
              </a:rPr>
              <a:t>cho người </a:t>
            </a:r>
            <a:r>
              <a:rPr sz="1400" dirty="0">
                <a:latin typeface="Times New Roman" panose="02020603050405020304"/>
                <a:cs typeface="Times New Roman" panose="02020603050405020304"/>
              </a:rPr>
              <a:t>dùng. Cụ thể </a:t>
            </a:r>
            <a:r>
              <a:rPr sz="1400" spc="-5" dirty="0">
                <a:latin typeface="Times New Roman" panose="02020603050405020304"/>
                <a:cs typeface="Times New Roman" panose="02020603050405020304"/>
              </a:rPr>
              <a:t>là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pro,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home,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Pro for </a:t>
            </a:r>
            <a:r>
              <a:rPr sz="1400" spc="-5" dirty="0">
                <a:latin typeface="Times New Roman" panose="02020603050405020304"/>
                <a:cs typeface="Times New Roman" panose="02020603050405020304"/>
              </a:rPr>
              <a:t>Worktations,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Pro </a:t>
            </a:r>
            <a:r>
              <a:rPr sz="1400" spc="-5" dirty="0">
                <a:latin typeface="Times New Roman" panose="02020603050405020304"/>
                <a:cs typeface="Times New Roman" panose="02020603050405020304"/>
              </a:rPr>
              <a:t>Education,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Enterprise, Windows 11 Education,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Mixed</a:t>
            </a:r>
            <a:r>
              <a:rPr sz="1400" spc="-4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Reality.</a:t>
            </a:r>
            <a:endParaRPr sz="1400">
              <a:latin typeface="Times New Roman" panose="02020603050405020304"/>
              <a:cs typeface="Times New Roman" panose="02020603050405020304"/>
            </a:endParaRPr>
          </a:p>
        </p:txBody>
      </p:sp>
      <p:sp>
        <p:nvSpPr>
          <p:cNvPr id="3" name="object 3"/>
          <p:cNvSpPr/>
          <p:nvPr/>
        </p:nvSpPr>
        <p:spPr>
          <a:xfrm>
            <a:off x="387095" y="2412492"/>
            <a:ext cx="6787896" cy="544068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11</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543318"/>
            <a:ext cx="6671945" cy="1354455"/>
          </a:xfrm>
          <a:prstGeom prst="rect">
            <a:avLst/>
          </a:prstGeom>
        </p:spPr>
        <p:txBody>
          <a:bodyPr vert="horz" wrap="square" lIns="0" tIns="105410" rIns="0" bIns="0" rtlCol="0">
            <a:spAutoFit/>
          </a:bodyPr>
          <a:lstStyle/>
          <a:p>
            <a:pPr marL="147320" indent="-135255" algn="just">
              <a:lnSpc>
                <a:spcPct val="100000"/>
              </a:lnSpc>
              <a:spcBef>
                <a:spcPts val="830"/>
              </a:spcBef>
              <a:buSzPct val="93000"/>
              <a:buAutoNum type="arabicPeriod" startAt="4"/>
              <a:tabLst>
                <a:tab pos="147955" algn="l"/>
              </a:tabLst>
            </a:pPr>
            <a:r>
              <a:rPr sz="1400" spc="-5"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gì mới </a:t>
            </a:r>
            <a:r>
              <a:rPr sz="1400" spc="-5" dirty="0">
                <a:latin typeface="Times New Roman" panose="02020603050405020304"/>
                <a:cs typeface="Times New Roman" panose="02020603050405020304"/>
              </a:rPr>
              <a:t>trong Windows </a:t>
            </a:r>
            <a:r>
              <a:rPr sz="1400" spc="5" dirty="0">
                <a:latin typeface="Times New Roman" panose="02020603050405020304"/>
                <a:cs typeface="Times New Roman" panose="02020603050405020304"/>
              </a:rPr>
              <a:t>11</a:t>
            </a:r>
            <a:r>
              <a:rPr sz="1400" spc="-40" dirty="0">
                <a:latin typeface="Times New Roman" panose="02020603050405020304"/>
                <a:cs typeface="Times New Roman" panose="02020603050405020304"/>
              </a:rPr>
              <a:t> </a:t>
            </a:r>
            <a:r>
              <a:rPr sz="1400" dirty="0">
                <a:latin typeface="Times New Roman" panose="02020603050405020304"/>
                <a:cs typeface="Times New Roman" panose="02020603050405020304"/>
              </a:rPr>
              <a:t>[6]</a:t>
            </a:r>
            <a:endParaRPr sz="1400">
              <a:latin typeface="Times New Roman" panose="02020603050405020304"/>
              <a:cs typeface="Times New Roman" panose="02020603050405020304"/>
            </a:endParaRPr>
          </a:p>
          <a:p>
            <a:pPr marL="279400" lvl="1" indent="-266700">
              <a:lnSpc>
                <a:spcPct val="100000"/>
              </a:lnSpc>
              <a:spcBef>
                <a:spcPts val="730"/>
              </a:spcBef>
              <a:buAutoNum type="arabicPeriod"/>
              <a:tabLst>
                <a:tab pos="279400" algn="l"/>
              </a:tabLst>
            </a:pPr>
            <a:r>
              <a:rPr sz="1400" i="1" dirty="0">
                <a:latin typeface="Times New Roman" panose="02020603050405020304"/>
                <a:cs typeface="Times New Roman" panose="02020603050405020304"/>
              </a:rPr>
              <a:t>Logo</a:t>
            </a:r>
            <a:r>
              <a:rPr sz="1400" i="1" spc="-15"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mới</a:t>
            </a:r>
            <a:endParaRPr sz="1400">
              <a:latin typeface="Times New Roman" panose="02020603050405020304"/>
              <a:cs typeface="Times New Roman" panose="02020603050405020304"/>
            </a:endParaRPr>
          </a:p>
          <a:p>
            <a:pPr marL="12700" marR="5080" indent="88265" algn="just">
              <a:lnSpc>
                <a:spcPts val="1610"/>
              </a:lnSpc>
              <a:spcBef>
                <a:spcPts val="855"/>
              </a:spcBef>
            </a:pPr>
            <a:r>
              <a:rPr sz="1400" dirty="0">
                <a:latin typeface="Times New Roman" panose="02020603050405020304"/>
                <a:cs typeface="Times New Roman" panose="02020603050405020304"/>
              </a:rPr>
              <a:t>Đối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hệ </a:t>
            </a:r>
            <a:r>
              <a:rPr sz="1400" spc="-5" dirty="0">
                <a:latin typeface="Times New Roman" panose="02020603050405020304"/>
                <a:cs typeface="Times New Roman" panose="02020603050405020304"/>
              </a:rPr>
              <a:t>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nhà phát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sử dụng logo hình </a:t>
            </a:r>
            <a:r>
              <a:rPr sz="1400" spc="-5" dirty="0">
                <a:latin typeface="Times New Roman" panose="02020603050405020304"/>
                <a:cs typeface="Times New Roman" panose="02020603050405020304"/>
              </a:rPr>
              <a:t>cửa sổ kết  hợp với hiệu </a:t>
            </a:r>
            <a:r>
              <a:rPr sz="1400" spc="5" dirty="0">
                <a:latin typeface="Times New Roman" panose="02020603050405020304"/>
                <a:cs typeface="Times New Roman" panose="02020603050405020304"/>
              </a:rPr>
              <a:t>ứng </a:t>
            </a:r>
            <a:r>
              <a:rPr sz="1400" dirty="0">
                <a:latin typeface="Times New Roman" panose="02020603050405020304"/>
                <a:cs typeface="Times New Roman" panose="02020603050405020304"/>
              </a:rPr>
              <a:t>3D. Tuy </a:t>
            </a:r>
            <a:r>
              <a:rPr sz="1400" spc="-5" dirty="0">
                <a:latin typeface="Times New Roman" panose="02020603050405020304"/>
                <a:cs typeface="Times New Roman" panose="02020603050405020304"/>
              </a:rPr>
              <a:t>nhiên tại bản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nhà </a:t>
            </a:r>
            <a:r>
              <a:rPr sz="1400" dirty="0">
                <a:latin typeface="Times New Roman" panose="02020603050405020304"/>
                <a:cs typeface="Times New Roman" panose="02020603050405020304"/>
              </a:rPr>
              <a:t>phát </a:t>
            </a:r>
            <a:r>
              <a:rPr sz="1400" spc="-5" dirty="0">
                <a:latin typeface="Times New Roman" panose="02020603050405020304"/>
                <a:cs typeface="Times New Roman" panose="02020603050405020304"/>
              </a:rPr>
              <a:t>triển đã </a:t>
            </a:r>
            <a:r>
              <a:rPr sz="1400" spc="5" dirty="0">
                <a:latin typeface="Times New Roman" panose="02020603050405020304"/>
                <a:cs typeface="Times New Roman" panose="02020603050405020304"/>
              </a:rPr>
              <a:t>bỏ </a:t>
            </a:r>
            <a:r>
              <a:rPr sz="1400" dirty="0">
                <a:latin typeface="Times New Roman" panose="02020603050405020304"/>
                <a:cs typeface="Times New Roman" panose="02020603050405020304"/>
              </a:rPr>
              <a:t>đi </a:t>
            </a:r>
            <a:r>
              <a:rPr sz="1400" spc="-5" dirty="0">
                <a:latin typeface="Times New Roman" panose="02020603050405020304"/>
                <a:cs typeface="Times New Roman" panose="02020603050405020304"/>
              </a:rPr>
              <a:t>hiệu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này,và  </a:t>
            </a:r>
            <a:r>
              <a:rPr sz="1400" dirty="0">
                <a:latin typeface="Times New Roman" panose="02020603050405020304"/>
                <a:cs typeface="Times New Roman" panose="02020603050405020304"/>
              </a:rPr>
              <a:t>thay </a:t>
            </a:r>
            <a:r>
              <a:rPr sz="1400" spc="-5" dirty="0">
                <a:latin typeface="Times New Roman" panose="02020603050405020304"/>
                <a:cs typeface="Times New Roman" panose="02020603050405020304"/>
              </a:rPr>
              <a:t>thế bằng </a:t>
            </a:r>
            <a:r>
              <a:rPr sz="1400" spc="5" dirty="0">
                <a:latin typeface="Times New Roman" panose="02020603050405020304"/>
                <a:cs typeface="Times New Roman" panose="02020603050405020304"/>
              </a:rPr>
              <a:t>ký </a:t>
            </a:r>
            <a:r>
              <a:rPr sz="1400" dirty="0">
                <a:latin typeface="Times New Roman" panose="02020603050405020304"/>
                <a:cs typeface="Times New Roman" panose="02020603050405020304"/>
              </a:rPr>
              <a:t>tự hình </a:t>
            </a:r>
            <a:r>
              <a:rPr sz="1400" spc="-5" dirty="0">
                <a:latin typeface="Times New Roman" panose="02020603050405020304"/>
                <a:cs typeface="Times New Roman" panose="02020603050405020304"/>
              </a:rPr>
              <a:t>vuông “Tian” </a:t>
            </a:r>
            <a:r>
              <a:rPr sz="1400" dirty="0">
                <a:latin typeface="Times New Roman" panose="02020603050405020304"/>
                <a:cs typeface="Times New Roman" panose="02020603050405020304"/>
              </a:rPr>
              <a:t>giống như </a:t>
            </a:r>
            <a:r>
              <a:rPr sz="1400" spc="-5" dirty="0">
                <a:latin typeface="Times New Roman" panose="02020603050405020304"/>
                <a:cs typeface="Times New Roman" panose="02020603050405020304"/>
              </a:rPr>
              <a:t>logo </a:t>
            </a:r>
            <a:r>
              <a:rPr sz="1400" dirty="0">
                <a:latin typeface="Times New Roman" panose="02020603050405020304"/>
                <a:cs typeface="Times New Roman" panose="02020603050405020304"/>
              </a:rPr>
              <a:t>trên máy tính </a:t>
            </a:r>
            <a:r>
              <a:rPr sz="1400" spc="-5" dirty="0">
                <a:latin typeface="Times New Roman" panose="02020603050405020304"/>
                <a:cs typeface="Times New Roman" panose="02020603050405020304"/>
              </a:rPr>
              <a:t>của</a:t>
            </a:r>
            <a:r>
              <a:rPr sz="1400" spc="-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hãng.</a:t>
            </a:r>
            <a:endParaRPr sz="1400">
              <a:latin typeface="Times New Roman" panose="02020603050405020304"/>
              <a:cs typeface="Times New Roman" panose="02020603050405020304"/>
            </a:endParaRPr>
          </a:p>
        </p:txBody>
      </p:sp>
      <p:sp>
        <p:nvSpPr>
          <p:cNvPr id="3" name="object 3"/>
          <p:cNvSpPr txBox="1"/>
          <p:nvPr/>
        </p:nvSpPr>
        <p:spPr>
          <a:xfrm>
            <a:off x="444500" y="6180556"/>
            <a:ext cx="6673215" cy="1048385"/>
          </a:xfrm>
          <a:prstGeom prst="rect">
            <a:avLst/>
          </a:prstGeom>
        </p:spPr>
        <p:txBody>
          <a:bodyPr vert="horz" wrap="square" lIns="0" tIns="105410" rIns="0" bIns="0" rtlCol="0">
            <a:spAutoFit/>
          </a:bodyPr>
          <a:lstStyle/>
          <a:p>
            <a:pPr marL="12700" algn="just">
              <a:lnSpc>
                <a:spcPct val="100000"/>
              </a:lnSpc>
              <a:spcBef>
                <a:spcPts val="830"/>
              </a:spcBef>
            </a:pPr>
            <a:r>
              <a:rPr sz="1400" i="1" dirty="0">
                <a:latin typeface="Times New Roman" panose="02020603050405020304"/>
                <a:cs typeface="Times New Roman" panose="02020603050405020304"/>
              </a:rPr>
              <a:t>4.2 </a:t>
            </a:r>
            <a:r>
              <a:rPr sz="1400" i="1" spc="-5" dirty="0">
                <a:latin typeface="Times New Roman" panose="02020603050405020304"/>
                <a:cs typeface="Times New Roman" panose="02020603050405020304"/>
              </a:rPr>
              <a:t>Hệ </a:t>
            </a:r>
            <a:r>
              <a:rPr sz="1400" i="1" dirty="0">
                <a:latin typeface="Times New Roman" panose="02020603050405020304"/>
                <a:cs typeface="Times New Roman" panose="02020603050405020304"/>
              </a:rPr>
              <a:t>thống </a:t>
            </a:r>
            <a:r>
              <a:rPr sz="1400" i="1" spc="-5" dirty="0">
                <a:latin typeface="Times New Roman" panose="02020603050405020304"/>
                <a:cs typeface="Times New Roman" panose="02020603050405020304"/>
              </a:rPr>
              <a:t>Icon</a:t>
            </a:r>
            <a:r>
              <a:rPr sz="1400" i="1" spc="-35" dirty="0">
                <a:latin typeface="Times New Roman" panose="02020603050405020304"/>
                <a:cs typeface="Times New Roman" panose="02020603050405020304"/>
              </a:rPr>
              <a:t> </a:t>
            </a:r>
            <a:r>
              <a:rPr sz="1400" i="1" dirty="0">
                <a:latin typeface="Times New Roman" panose="02020603050405020304"/>
                <a:cs typeface="Times New Roman" panose="02020603050405020304"/>
              </a:rPr>
              <a:t>mới</a:t>
            </a:r>
            <a:endParaRPr sz="1400">
              <a:latin typeface="Times New Roman" panose="02020603050405020304"/>
              <a:cs typeface="Times New Roman" panose="02020603050405020304"/>
            </a:endParaRPr>
          </a:p>
          <a:p>
            <a:pPr marL="12700" marR="5080" indent="88265" algn="just">
              <a:lnSpc>
                <a:spcPct val="96000"/>
              </a:lnSpc>
              <a:spcBef>
                <a:spcPts val="795"/>
              </a:spcBef>
            </a:pP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bản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này người dùng </a:t>
            </a:r>
            <a:r>
              <a:rPr sz="1400" dirty="0">
                <a:latin typeface="Times New Roman" panose="02020603050405020304"/>
                <a:cs typeface="Times New Roman" panose="02020603050405020304"/>
              </a:rPr>
              <a:t>sẽ được </a:t>
            </a:r>
            <a:r>
              <a:rPr sz="1400" spc="-5" dirty="0">
                <a:latin typeface="Times New Roman" panose="02020603050405020304"/>
                <a:cs typeface="Times New Roman" panose="02020603050405020304"/>
              </a:rPr>
              <a:t>trải nghiệm bộ </a:t>
            </a:r>
            <a:r>
              <a:rPr sz="1400" dirty="0">
                <a:latin typeface="Times New Roman" panose="02020603050405020304"/>
                <a:cs typeface="Times New Roman" panose="02020603050405020304"/>
              </a:rPr>
              <a:t>sưu </a:t>
            </a:r>
            <a:r>
              <a:rPr sz="1400" spc="-5" dirty="0">
                <a:latin typeface="Times New Roman" panose="02020603050405020304"/>
                <a:cs typeface="Times New Roman" panose="02020603050405020304"/>
              </a:rPr>
              <a:t>tập </a:t>
            </a:r>
            <a:r>
              <a:rPr sz="1400" dirty="0">
                <a:latin typeface="Times New Roman" panose="02020603050405020304"/>
                <a:cs typeface="Times New Roman" panose="02020603050405020304"/>
              </a:rPr>
              <a:t>icon </a:t>
            </a:r>
            <a:r>
              <a:rPr sz="1400" spc="-5" dirty="0">
                <a:latin typeface="Times New Roman" panose="02020603050405020304"/>
                <a:cs typeface="Times New Roman" panose="02020603050405020304"/>
              </a:rPr>
              <a:t>mới với </a:t>
            </a:r>
            <a:r>
              <a:rPr sz="1400" dirty="0">
                <a:latin typeface="Times New Roman" panose="02020603050405020304"/>
                <a:cs typeface="Times New Roman" panose="02020603050405020304"/>
              </a:rPr>
              <a:t>gam  </a:t>
            </a:r>
            <a:r>
              <a:rPr sz="1400" spc="-5" dirty="0">
                <a:latin typeface="Times New Roman" panose="02020603050405020304"/>
                <a:cs typeface="Times New Roman" panose="02020603050405020304"/>
              </a:rPr>
              <a:t>màu đậm và </a:t>
            </a:r>
            <a:r>
              <a:rPr sz="1400" dirty="0">
                <a:latin typeface="Times New Roman" panose="02020603050405020304"/>
                <a:cs typeface="Times New Roman" panose="02020603050405020304"/>
              </a:rPr>
              <a:t>cá tính hơn. </a:t>
            </a:r>
            <a:r>
              <a:rPr sz="1400" spc="-5" dirty="0">
                <a:latin typeface="Times New Roman" panose="02020603050405020304"/>
                <a:cs typeface="Times New Roman" panose="02020603050405020304"/>
              </a:rPr>
              <a:t>Một số biểu tượng </a:t>
            </a:r>
            <a:r>
              <a:rPr sz="1400" dirty="0">
                <a:latin typeface="Times New Roman" panose="02020603050405020304"/>
                <a:cs typeface="Times New Roman" panose="02020603050405020304"/>
              </a:rPr>
              <a:t>như </a:t>
            </a:r>
            <a:r>
              <a:rPr sz="1400" spc="-5" dirty="0">
                <a:solidFill>
                  <a:srgbClr val="333333"/>
                </a:solidFill>
                <a:latin typeface="Times New Roman" panose="02020603050405020304"/>
                <a:cs typeface="Times New Roman" panose="02020603050405020304"/>
              </a:rPr>
              <a:t>Desktop, Download, Document, Music,  Pictures và </a:t>
            </a:r>
            <a:r>
              <a:rPr sz="1400" dirty="0">
                <a:solidFill>
                  <a:srgbClr val="333333"/>
                </a:solidFill>
                <a:latin typeface="Times New Roman" panose="02020603050405020304"/>
                <a:cs typeface="Times New Roman" panose="02020603050405020304"/>
              </a:rPr>
              <a:t>Videos </a:t>
            </a:r>
            <a:r>
              <a:rPr sz="1400" spc="-5" dirty="0">
                <a:solidFill>
                  <a:srgbClr val="333333"/>
                </a:solidFill>
                <a:latin typeface="Times New Roman" panose="02020603050405020304"/>
                <a:cs typeface="Times New Roman" panose="02020603050405020304"/>
              </a:rPr>
              <a:t>đều </a:t>
            </a:r>
            <a:r>
              <a:rPr sz="1400" dirty="0">
                <a:solidFill>
                  <a:srgbClr val="333333"/>
                </a:solidFill>
                <a:latin typeface="Times New Roman" panose="02020603050405020304"/>
                <a:cs typeface="Times New Roman" panose="02020603050405020304"/>
              </a:rPr>
              <a:t>được thay bằng </a:t>
            </a:r>
            <a:r>
              <a:rPr sz="1400" spc="-5" dirty="0">
                <a:solidFill>
                  <a:srgbClr val="333333"/>
                </a:solidFill>
                <a:latin typeface="Times New Roman" panose="02020603050405020304"/>
                <a:cs typeface="Times New Roman" panose="02020603050405020304"/>
              </a:rPr>
              <a:t>icons </a:t>
            </a:r>
            <a:r>
              <a:rPr sz="1400" dirty="0">
                <a:solidFill>
                  <a:srgbClr val="333333"/>
                </a:solidFill>
                <a:latin typeface="Times New Roman" panose="02020603050405020304"/>
                <a:cs typeface="Times New Roman" panose="02020603050405020304"/>
              </a:rPr>
              <a:t>mới theo phong </a:t>
            </a:r>
            <a:r>
              <a:rPr sz="1400" spc="-5" dirty="0">
                <a:solidFill>
                  <a:srgbClr val="333333"/>
                </a:solidFill>
                <a:latin typeface="Times New Roman" panose="02020603050405020304"/>
                <a:cs typeface="Times New Roman" panose="02020603050405020304"/>
              </a:rPr>
              <a:t>cách Fluent</a:t>
            </a:r>
            <a:r>
              <a:rPr sz="1400" spc="-6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Design.</a:t>
            </a:r>
            <a:endParaRPr sz="1400">
              <a:latin typeface="Times New Roman" panose="02020603050405020304"/>
              <a:cs typeface="Times New Roman" panose="02020603050405020304"/>
            </a:endParaRPr>
          </a:p>
        </p:txBody>
      </p:sp>
      <p:sp>
        <p:nvSpPr>
          <p:cNvPr id="4" name="object 4"/>
          <p:cNvSpPr/>
          <p:nvPr/>
        </p:nvSpPr>
        <p:spPr>
          <a:xfrm>
            <a:off x="903420" y="2118360"/>
            <a:ext cx="6288335" cy="3874008"/>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461516" y="7362444"/>
            <a:ext cx="4792980" cy="2638044"/>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12</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13</a:t>
            </a:r>
            <a:endParaRPr dirty="0"/>
          </a:p>
        </p:txBody>
      </p:sp>
      <p:sp>
        <p:nvSpPr>
          <p:cNvPr id="2" name="object 2"/>
          <p:cNvSpPr txBox="1"/>
          <p:nvPr/>
        </p:nvSpPr>
        <p:spPr>
          <a:xfrm>
            <a:off x="444500" y="635508"/>
            <a:ext cx="6716395" cy="3716020"/>
          </a:xfrm>
          <a:prstGeom prst="rect">
            <a:avLst/>
          </a:prstGeom>
        </p:spPr>
        <p:txBody>
          <a:bodyPr vert="horz" wrap="square" lIns="0" tIns="27305" rIns="0" bIns="0" rtlCol="0">
            <a:spAutoFit/>
          </a:bodyPr>
          <a:lstStyle/>
          <a:p>
            <a:pPr marL="12700" marR="48260" indent="88265" algn="just">
              <a:lnSpc>
                <a:spcPts val="1610"/>
              </a:lnSpc>
              <a:spcBef>
                <a:spcPts val="215"/>
              </a:spcBef>
            </a:pP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thiết kế </a:t>
            </a:r>
            <a:r>
              <a:rPr sz="1400" dirty="0">
                <a:latin typeface="Times New Roman" panose="02020603050405020304"/>
                <a:cs typeface="Times New Roman" panose="02020603050405020304"/>
              </a:rPr>
              <a:t>giao diện </a:t>
            </a:r>
            <a:r>
              <a:rPr sz="1400" spc="-5" dirty="0">
                <a:latin typeface="Times New Roman" panose="02020603050405020304"/>
                <a:cs typeface="Times New Roman" panose="02020603050405020304"/>
              </a:rPr>
              <a:t>cho </a:t>
            </a:r>
            <a:r>
              <a:rPr sz="1400" dirty="0">
                <a:latin typeface="Times New Roman" panose="02020603050405020304"/>
                <a:cs typeface="Times New Roman" panose="02020603050405020304"/>
              </a:rPr>
              <a:t>các biểu </a:t>
            </a:r>
            <a:r>
              <a:rPr sz="1400" spc="-5" dirty="0">
                <a:latin typeface="Times New Roman" panose="02020603050405020304"/>
                <a:cs typeface="Times New Roman" panose="02020603050405020304"/>
              </a:rPr>
              <a:t>tượng trên phiên bản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với phong </a:t>
            </a:r>
            <a:r>
              <a:rPr sz="1400" dirty="0">
                <a:latin typeface="Times New Roman" panose="02020603050405020304"/>
                <a:cs typeface="Times New Roman" panose="02020603050405020304"/>
              </a:rPr>
              <a:t>cách  </a:t>
            </a:r>
            <a:r>
              <a:rPr sz="1400" spc="-5" dirty="0">
                <a:latin typeface="Times New Roman" panose="02020603050405020304"/>
                <a:cs typeface="Times New Roman" panose="02020603050405020304"/>
              </a:rPr>
              <a:t>Fluent</a:t>
            </a:r>
            <a:endParaRPr sz="1400">
              <a:latin typeface="Times New Roman" panose="02020603050405020304"/>
              <a:cs typeface="Times New Roman" panose="02020603050405020304"/>
            </a:endParaRPr>
          </a:p>
          <a:p>
            <a:pPr marL="12700" algn="just">
              <a:lnSpc>
                <a:spcPts val="1565"/>
              </a:lnSpc>
            </a:pPr>
            <a:r>
              <a:rPr sz="1400" spc="-5" dirty="0">
                <a:latin typeface="Times New Roman" panose="02020603050405020304"/>
                <a:cs typeface="Times New Roman" panose="02020603050405020304"/>
              </a:rPr>
              <a:t>Design, nhà </a:t>
            </a:r>
            <a:r>
              <a:rPr sz="1400" dirty="0">
                <a:latin typeface="Times New Roman" panose="02020603050405020304"/>
                <a:cs typeface="Times New Roman" panose="02020603050405020304"/>
              </a:rPr>
              <a:t>phát triển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đã dựa </a:t>
            </a:r>
            <a:r>
              <a:rPr sz="1400" spc="-5" dirty="0">
                <a:latin typeface="Times New Roman" panose="02020603050405020304"/>
                <a:cs typeface="Times New Roman" panose="02020603050405020304"/>
              </a:rPr>
              <a:t>trên </a:t>
            </a:r>
            <a:r>
              <a:rPr sz="1400" dirty="0">
                <a:latin typeface="Times New Roman" panose="02020603050405020304"/>
                <a:cs typeface="Times New Roman" panose="02020603050405020304"/>
              </a:rPr>
              <a:t>5 </a:t>
            </a:r>
            <a:r>
              <a:rPr sz="1400" spc="-5" dirty="0">
                <a:latin typeface="Times New Roman" panose="02020603050405020304"/>
                <a:cs typeface="Times New Roman" panose="02020603050405020304"/>
              </a:rPr>
              <a:t>yếu tố chính</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sau:</a:t>
            </a:r>
            <a:endParaRPr sz="1400">
              <a:latin typeface="Times New Roman" panose="02020603050405020304"/>
              <a:cs typeface="Times New Roman" panose="02020603050405020304"/>
            </a:endParaRPr>
          </a:p>
          <a:p>
            <a:pPr>
              <a:lnSpc>
                <a:spcPct val="100000"/>
              </a:lnSpc>
              <a:spcBef>
                <a:spcPts val="50"/>
              </a:spcBef>
            </a:pPr>
            <a:endParaRPr sz="1400">
              <a:latin typeface="Times New Roman" panose="02020603050405020304"/>
              <a:cs typeface="Times New Roman" panose="02020603050405020304"/>
            </a:endParaRPr>
          </a:p>
          <a:p>
            <a:pPr marL="12700" marR="50165" algn="just">
              <a:lnSpc>
                <a:spcPts val="1610"/>
              </a:lnSpc>
              <a:buChar char="-"/>
              <a:tabLst>
                <a:tab pos="119380" algn="l"/>
              </a:tabLst>
            </a:pPr>
            <a:r>
              <a:rPr sz="1400" spc="5" dirty="0">
                <a:latin typeface="Times New Roman" panose="02020603050405020304"/>
                <a:cs typeface="Times New Roman" panose="02020603050405020304"/>
              </a:rPr>
              <a:t>Ánh </a:t>
            </a:r>
            <a:r>
              <a:rPr sz="1400" spc="-5" dirty="0">
                <a:latin typeface="Times New Roman" panose="02020603050405020304"/>
                <a:cs typeface="Times New Roman" panose="02020603050405020304"/>
              </a:rPr>
              <a:t>sáng: Các dải </a:t>
            </a:r>
            <a:r>
              <a:rPr sz="1400" dirty="0">
                <a:latin typeface="Times New Roman" panose="02020603050405020304"/>
                <a:cs typeface="Times New Roman" panose="02020603050405020304"/>
              </a:rPr>
              <a:t>sáng </a:t>
            </a:r>
            <a:r>
              <a:rPr sz="1400" spc="-5" dirty="0">
                <a:latin typeface="Times New Roman" panose="02020603050405020304"/>
                <a:cs typeface="Times New Roman" panose="02020603050405020304"/>
              </a:rPr>
              <a:t>sẽ </a:t>
            </a:r>
            <a:r>
              <a:rPr sz="1400" dirty="0">
                <a:latin typeface="Times New Roman" panose="02020603050405020304"/>
                <a:cs typeface="Times New Roman" panose="02020603050405020304"/>
              </a:rPr>
              <a:t>hiện </a:t>
            </a:r>
            <a:r>
              <a:rPr sz="1400" spc="-5" dirty="0">
                <a:latin typeface="Times New Roman" panose="02020603050405020304"/>
                <a:cs typeface="Times New Roman" panose="02020603050405020304"/>
              </a:rPr>
              <a:t>lên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phần viền </a:t>
            </a:r>
            <a:r>
              <a:rPr sz="1400" spc="5" dirty="0">
                <a:latin typeface="Times New Roman" panose="02020603050405020304"/>
                <a:cs typeface="Times New Roman" panose="02020603050405020304"/>
              </a:rPr>
              <a:t>vô </a:t>
            </a:r>
            <a:r>
              <a:rPr sz="1400" dirty="0">
                <a:latin typeface="Times New Roman" panose="02020603050405020304"/>
                <a:cs typeface="Times New Roman" panose="02020603050405020304"/>
              </a:rPr>
              <a:t>cùng </a:t>
            </a:r>
            <a:r>
              <a:rPr sz="1400" spc="-5" dirty="0">
                <a:latin typeface="Times New Roman" panose="02020603050405020304"/>
                <a:cs typeface="Times New Roman" panose="02020603050405020304"/>
              </a:rPr>
              <a:t>nổi bật </a:t>
            </a:r>
            <a:r>
              <a:rPr sz="1400" dirty="0">
                <a:latin typeface="Times New Roman" panose="02020603050405020304"/>
                <a:cs typeface="Times New Roman" panose="02020603050405020304"/>
              </a:rPr>
              <a:t>khi mà </a:t>
            </a:r>
            <a:r>
              <a:rPr sz="1400" spc="-5" dirty="0">
                <a:latin typeface="Times New Roman" panose="02020603050405020304"/>
                <a:cs typeface="Times New Roman" panose="02020603050405020304"/>
              </a:rPr>
              <a:t>người </a:t>
            </a:r>
            <a:r>
              <a:rPr sz="1400" dirty="0">
                <a:latin typeface="Times New Roman" panose="02020603050405020304"/>
                <a:cs typeface="Times New Roman" panose="02020603050405020304"/>
              </a:rPr>
              <a:t>dùng đưa </a:t>
            </a:r>
            <a:r>
              <a:rPr sz="1400" spc="-5" dirty="0">
                <a:latin typeface="Times New Roman" panose="02020603050405020304"/>
                <a:cs typeface="Times New Roman" panose="02020603050405020304"/>
              </a:rPr>
              <a:t>trỏ  </a:t>
            </a:r>
            <a:r>
              <a:rPr sz="1400" dirty="0">
                <a:latin typeface="Times New Roman" panose="02020603050405020304"/>
                <a:cs typeface="Times New Roman" panose="02020603050405020304"/>
              </a:rPr>
              <a:t>chuột </a:t>
            </a:r>
            <a:r>
              <a:rPr sz="1400" spc="-5" dirty="0">
                <a:latin typeface="Times New Roman" panose="02020603050405020304"/>
                <a:cs typeface="Times New Roman" panose="02020603050405020304"/>
              </a:rPr>
              <a:t>vào biểu</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tượng.</a:t>
            </a:r>
            <a:endParaRPr sz="1400">
              <a:latin typeface="Times New Roman" panose="02020603050405020304"/>
              <a:cs typeface="Times New Roman" panose="02020603050405020304"/>
            </a:endParaRPr>
          </a:p>
          <a:p>
            <a:pPr>
              <a:lnSpc>
                <a:spcPct val="100000"/>
              </a:lnSpc>
              <a:spcBef>
                <a:spcPts val="55"/>
              </a:spcBef>
              <a:buFont typeface="Times New Roman" panose="02020603050405020304"/>
              <a:buChar char="-"/>
            </a:pPr>
            <a:endParaRPr sz="1250">
              <a:latin typeface="Times New Roman" panose="02020603050405020304"/>
              <a:cs typeface="Times New Roman" panose="02020603050405020304"/>
            </a:endParaRPr>
          </a:p>
          <a:p>
            <a:pPr marL="116205" indent="-104140" algn="just">
              <a:lnSpc>
                <a:spcPct val="100000"/>
              </a:lnSpc>
              <a:buChar char="-"/>
              <a:tabLst>
                <a:tab pos="116205" algn="l"/>
              </a:tabLst>
            </a:pPr>
            <a:r>
              <a:rPr sz="1400" spc="-5" dirty="0">
                <a:latin typeface="Times New Roman" panose="02020603050405020304"/>
                <a:cs typeface="Times New Roman" panose="02020603050405020304"/>
              </a:rPr>
              <a:t>Chiều </a:t>
            </a:r>
            <a:r>
              <a:rPr sz="1400" dirty="0">
                <a:latin typeface="Times New Roman" panose="02020603050405020304"/>
                <a:cs typeface="Times New Roman" panose="02020603050405020304"/>
              </a:rPr>
              <a:t>sâu: </a:t>
            </a:r>
            <a:r>
              <a:rPr sz="1400" spc="-5" dirty="0">
                <a:latin typeface="Times New Roman" panose="02020603050405020304"/>
                <a:cs typeface="Times New Roman" panose="02020603050405020304"/>
              </a:rPr>
              <a:t>Biểu tượng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thiết </a:t>
            </a:r>
            <a:r>
              <a:rPr sz="1400" dirty="0">
                <a:latin typeface="Times New Roman" panose="02020603050405020304"/>
                <a:cs typeface="Times New Roman" panose="02020603050405020304"/>
              </a:rPr>
              <a:t>kế </a:t>
            </a:r>
            <a:r>
              <a:rPr sz="1400" spc="5" dirty="0">
                <a:latin typeface="Times New Roman" panose="02020603050405020304"/>
                <a:cs typeface="Times New Roman" panose="02020603050405020304"/>
              </a:rPr>
              <a:t>đổ </a:t>
            </a:r>
            <a:r>
              <a:rPr sz="1400" dirty="0">
                <a:latin typeface="Times New Roman" panose="02020603050405020304"/>
                <a:cs typeface="Times New Roman" panose="02020603050405020304"/>
              </a:rPr>
              <a:t>bóng mang </a:t>
            </a:r>
            <a:r>
              <a:rPr sz="1400" spc="-5" dirty="0">
                <a:latin typeface="Times New Roman" panose="02020603050405020304"/>
                <a:cs typeface="Times New Roman" panose="02020603050405020304"/>
              </a:rPr>
              <a:t>đến cảm </a:t>
            </a:r>
            <a:r>
              <a:rPr sz="1400" dirty="0">
                <a:latin typeface="Times New Roman" panose="02020603050405020304"/>
                <a:cs typeface="Times New Roman" panose="02020603050405020304"/>
              </a:rPr>
              <a:t>giác </a:t>
            </a:r>
            <a:r>
              <a:rPr sz="1400" spc="-5" dirty="0">
                <a:latin typeface="Times New Roman" panose="02020603050405020304"/>
                <a:cs typeface="Times New Roman" panose="02020603050405020304"/>
              </a:rPr>
              <a:t>chân thực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người dùng</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400">
              <a:latin typeface="Times New Roman" panose="02020603050405020304"/>
              <a:cs typeface="Times New Roman" panose="02020603050405020304"/>
            </a:endParaRPr>
          </a:p>
          <a:p>
            <a:pPr marL="12700" marR="5080" algn="just">
              <a:lnSpc>
                <a:spcPts val="1610"/>
              </a:lnSpc>
              <a:buChar char="-"/>
              <a:tabLst>
                <a:tab pos="116205" algn="l"/>
              </a:tabLst>
            </a:pPr>
            <a:r>
              <a:rPr sz="1400" dirty="0">
                <a:latin typeface="Times New Roman" panose="02020603050405020304"/>
                <a:cs typeface="Times New Roman" panose="02020603050405020304"/>
              </a:rPr>
              <a:t>Chuyển động: Có thêm hiệu ứng di chuyển biểu </a:t>
            </a:r>
            <a:r>
              <a:rPr sz="1400" spc="-5" dirty="0">
                <a:latin typeface="Times New Roman" panose="02020603050405020304"/>
                <a:cs typeface="Times New Roman" panose="02020603050405020304"/>
              </a:rPr>
              <a:t>tượng </a:t>
            </a:r>
            <a:r>
              <a:rPr sz="1400" spc="5" dirty="0">
                <a:latin typeface="Times New Roman" panose="02020603050405020304"/>
                <a:cs typeface="Times New Roman" panose="02020603050405020304"/>
              </a:rPr>
              <a:t>khi </a:t>
            </a:r>
            <a:r>
              <a:rPr sz="1400" dirty="0">
                <a:latin typeface="Times New Roman" panose="02020603050405020304"/>
                <a:cs typeface="Times New Roman" panose="02020603050405020304"/>
              </a:rPr>
              <a:t>người dùng thao </a:t>
            </a:r>
            <a:r>
              <a:rPr sz="1400" spc="-5" dirty="0">
                <a:latin typeface="Times New Roman" panose="02020603050405020304"/>
                <a:cs typeface="Times New Roman" panose="02020603050405020304"/>
              </a:rPr>
              <a:t>tác </a:t>
            </a:r>
            <a:r>
              <a:rPr sz="1400" dirty="0">
                <a:latin typeface="Times New Roman" panose="02020603050405020304"/>
                <a:cs typeface="Times New Roman" panose="02020603050405020304"/>
              </a:rPr>
              <a:t>như mờ dần,  di </a:t>
            </a:r>
            <a:r>
              <a:rPr sz="1400" spc="-5" dirty="0">
                <a:latin typeface="Times New Roman" panose="02020603050405020304"/>
                <a:cs typeface="Times New Roman" panose="02020603050405020304"/>
              </a:rPr>
              <a:t>chuyển </a:t>
            </a:r>
            <a:r>
              <a:rPr sz="1400" dirty="0">
                <a:latin typeface="Times New Roman" panose="02020603050405020304"/>
                <a:cs typeface="Times New Roman" panose="02020603050405020304"/>
              </a:rPr>
              <a:t>sang trái, di </a:t>
            </a:r>
            <a:r>
              <a:rPr sz="1400" spc="-5" dirty="0">
                <a:latin typeface="Times New Roman" panose="02020603050405020304"/>
                <a:cs typeface="Times New Roman" panose="02020603050405020304"/>
              </a:rPr>
              <a:t>chuyển </a:t>
            </a:r>
            <a:r>
              <a:rPr sz="1400" dirty="0">
                <a:latin typeface="Times New Roman" panose="02020603050405020304"/>
                <a:cs typeface="Times New Roman" panose="02020603050405020304"/>
              </a:rPr>
              <a:t>sang </a:t>
            </a:r>
            <a:r>
              <a:rPr sz="1400" spc="-5" dirty="0">
                <a:latin typeface="Times New Roman" panose="02020603050405020304"/>
                <a:cs typeface="Times New Roman" panose="02020603050405020304"/>
              </a:rPr>
              <a:t>phải hoặc chìm </a:t>
            </a:r>
            <a:r>
              <a:rPr sz="1400" dirty="0">
                <a:latin typeface="Times New Roman" panose="02020603050405020304"/>
                <a:cs typeface="Times New Roman" panose="02020603050405020304"/>
              </a:rPr>
              <a:t>xuống</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nền.</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350">
              <a:latin typeface="Times New Roman" panose="02020603050405020304"/>
              <a:cs typeface="Times New Roman" panose="02020603050405020304"/>
            </a:endParaRPr>
          </a:p>
          <a:p>
            <a:pPr marL="12700" marR="49530" algn="just">
              <a:lnSpc>
                <a:spcPts val="1610"/>
              </a:lnSpc>
              <a:buChar char="-"/>
              <a:tabLst>
                <a:tab pos="119380" algn="l"/>
              </a:tabLst>
            </a:pPr>
            <a:r>
              <a:rPr sz="1400" spc="-5" dirty="0">
                <a:latin typeface="Times New Roman" panose="02020603050405020304"/>
                <a:cs typeface="Times New Roman" panose="02020603050405020304"/>
              </a:rPr>
              <a:t>Chất liệu: </a:t>
            </a:r>
            <a:r>
              <a:rPr sz="1400" dirty="0">
                <a:latin typeface="Times New Roman" panose="02020603050405020304"/>
                <a:cs typeface="Times New Roman" panose="02020603050405020304"/>
              </a:rPr>
              <a:t>Sử dụng </a:t>
            </a:r>
            <a:r>
              <a:rPr sz="1400" spc="-5" dirty="0">
                <a:latin typeface="Times New Roman" panose="02020603050405020304"/>
                <a:cs typeface="Times New Roman" panose="02020603050405020304"/>
              </a:rPr>
              <a:t>chất </a:t>
            </a:r>
            <a:r>
              <a:rPr sz="1400" dirty="0">
                <a:latin typeface="Times New Roman" panose="02020603050405020304"/>
                <a:cs typeface="Times New Roman" panose="02020603050405020304"/>
              </a:rPr>
              <a:t>liệu Acrylic để </a:t>
            </a:r>
            <a:r>
              <a:rPr sz="1400" spc="-5" dirty="0">
                <a:latin typeface="Times New Roman" panose="02020603050405020304"/>
                <a:cs typeface="Times New Roman" panose="02020603050405020304"/>
              </a:rPr>
              <a:t>tạo </a:t>
            </a:r>
            <a:r>
              <a:rPr sz="1400" dirty="0">
                <a:latin typeface="Times New Roman" panose="02020603050405020304"/>
                <a:cs typeface="Times New Roman" panose="02020603050405020304"/>
              </a:rPr>
              <a:t>hiệu ứng </a:t>
            </a:r>
            <a:r>
              <a:rPr sz="1400" spc="-5" dirty="0">
                <a:latin typeface="Times New Roman" panose="02020603050405020304"/>
                <a:cs typeface="Times New Roman" panose="02020603050405020304"/>
              </a:rPr>
              <a:t>mờ </a:t>
            </a:r>
            <a:r>
              <a:rPr sz="1400" dirty="0">
                <a:latin typeface="Times New Roman" panose="02020603050405020304"/>
                <a:cs typeface="Times New Roman" panose="02020603050405020304"/>
              </a:rPr>
              <a:t>ảo. </a:t>
            </a:r>
            <a:r>
              <a:rPr sz="1400" spc="-5" dirty="0">
                <a:latin typeface="Times New Roman" panose="02020603050405020304"/>
                <a:cs typeface="Times New Roman" panose="02020603050405020304"/>
              </a:rPr>
              <a:t>Ví dụ như,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mở  ứng dụng thì </a:t>
            </a:r>
            <a:r>
              <a:rPr sz="1400" spc="-5" dirty="0">
                <a:latin typeface="Times New Roman" panose="02020603050405020304"/>
                <a:cs typeface="Times New Roman" panose="02020603050405020304"/>
              </a:rPr>
              <a:t>cửa </a:t>
            </a:r>
            <a:r>
              <a:rPr sz="1400" dirty="0">
                <a:latin typeface="Times New Roman" panose="02020603050405020304"/>
                <a:cs typeface="Times New Roman" panose="02020603050405020304"/>
              </a:rPr>
              <a:t>sổ </a:t>
            </a:r>
            <a:r>
              <a:rPr sz="1400" spc="-5" dirty="0">
                <a:latin typeface="Times New Roman" panose="02020603050405020304"/>
                <a:cs typeface="Times New Roman" panose="02020603050405020304"/>
              </a:rPr>
              <a:t>sẽ hiện lên </a:t>
            </a:r>
            <a:r>
              <a:rPr sz="1400" dirty="0">
                <a:latin typeface="Times New Roman" panose="02020603050405020304"/>
                <a:cs typeface="Times New Roman" panose="02020603050405020304"/>
              </a:rPr>
              <a:t>các mảng </a:t>
            </a:r>
            <a:r>
              <a:rPr sz="1400" spc="-5" dirty="0">
                <a:latin typeface="Times New Roman" panose="02020603050405020304"/>
                <a:cs typeface="Times New Roman" panose="02020603050405020304"/>
              </a:rPr>
              <a:t>nền </a:t>
            </a:r>
            <a:r>
              <a:rPr sz="1400" dirty="0">
                <a:latin typeface="Times New Roman" panose="02020603050405020304"/>
                <a:cs typeface="Times New Roman" panose="02020603050405020304"/>
              </a:rPr>
              <a:t>rõ </a:t>
            </a:r>
            <a:r>
              <a:rPr sz="1400" spc="-5" dirty="0">
                <a:latin typeface="Times New Roman" panose="02020603050405020304"/>
                <a:cs typeface="Times New Roman" panose="02020603050405020304"/>
              </a:rPr>
              <a:t>nét và mờ đục khác </a:t>
            </a:r>
            <a:r>
              <a:rPr sz="1400" dirty="0">
                <a:latin typeface="Times New Roman" panose="02020603050405020304"/>
                <a:cs typeface="Times New Roman" panose="02020603050405020304"/>
              </a:rPr>
              <a:t>nhau để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dễ  đọc thông</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tin.</a:t>
            </a:r>
            <a:endParaRPr sz="1400">
              <a:latin typeface="Times New Roman" panose="02020603050405020304"/>
              <a:cs typeface="Times New Roman" panose="02020603050405020304"/>
            </a:endParaRPr>
          </a:p>
          <a:p>
            <a:pPr>
              <a:lnSpc>
                <a:spcPct val="100000"/>
              </a:lnSpc>
              <a:spcBef>
                <a:spcPts val="5"/>
              </a:spcBef>
              <a:buFont typeface="Times New Roman" panose="02020603050405020304"/>
              <a:buChar char="-"/>
            </a:pPr>
            <a:endParaRPr sz="1400">
              <a:latin typeface="Times New Roman" panose="02020603050405020304"/>
              <a:cs typeface="Times New Roman" panose="02020603050405020304"/>
            </a:endParaRPr>
          </a:p>
          <a:p>
            <a:pPr marL="12700" marR="50165" algn="just">
              <a:lnSpc>
                <a:spcPts val="1610"/>
              </a:lnSpc>
              <a:buChar char="-"/>
              <a:tabLst>
                <a:tab pos="125730" algn="l"/>
              </a:tabLst>
            </a:pPr>
            <a:r>
              <a:rPr sz="1400" spc="-5" dirty="0">
                <a:latin typeface="Times New Roman" panose="02020603050405020304"/>
                <a:cs typeface="Times New Roman" panose="02020603050405020304"/>
              </a:rPr>
              <a:t>Tỷ lệ: </a:t>
            </a:r>
            <a:r>
              <a:rPr sz="1400" dirty="0">
                <a:latin typeface="Times New Roman" panose="02020603050405020304"/>
                <a:cs typeface="Times New Roman" panose="02020603050405020304"/>
              </a:rPr>
              <a:t>Kích </a:t>
            </a:r>
            <a:r>
              <a:rPr sz="1400" spc="-5" dirty="0">
                <a:latin typeface="Times New Roman" panose="02020603050405020304"/>
                <a:cs typeface="Times New Roman" panose="02020603050405020304"/>
              </a:rPr>
              <a:t>thước của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biểu </a:t>
            </a:r>
            <a:r>
              <a:rPr sz="1400" dirty="0">
                <a:latin typeface="Times New Roman" panose="02020603050405020304"/>
                <a:cs typeface="Times New Roman" panose="02020603050405020304"/>
              </a:rPr>
              <a:t>tượng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trên Windows </a:t>
            </a:r>
            <a:r>
              <a:rPr sz="1400" spc="5" dirty="0">
                <a:latin typeface="Times New Roman" panose="02020603050405020304"/>
                <a:cs typeface="Times New Roman" panose="02020603050405020304"/>
              </a:rPr>
              <a:t>11 có </a:t>
            </a:r>
            <a:r>
              <a:rPr sz="1400" dirty="0">
                <a:latin typeface="Times New Roman" panose="02020603050405020304"/>
                <a:cs typeface="Times New Roman" panose="02020603050405020304"/>
              </a:rPr>
              <a:t>thể thích </a:t>
            </a:r>
            <a:r>
              <a:rPr sz="1400" spc="-5" dirty="0">
                <a:latin typeface="Times New Roman" panose="02020603050405020304"/>
                <a:cs typeface="Times New Roman" panose="02020603050405020304"/>
              </a:rPr>
              <a:t>nghi với  các thiết bị khác </a:t>
            </a:r>
            <a:r>
              <a:rPr sz="1400" dirty="0">
                <a:latin typeface="Times New Roman" panose="02020603050405020304"/>
                <a:cs typeface="Times New Roman" panose="02020603050405020304"/>
              </a:rPr>
              <a:t>nhau như </a:t>
            </a:r>
            <a:r>
              <a:rPr sz="1400" spc="-5" dirty="0">
                <a:latin typeface="Times New Roman" panose="02020603050405020304"/>
                <a:cs typeface="Times New Roman" panose="02020603050405020304"/>
                <a:hlinkClick r:id="rId1"/>
              </a:rPr>
              <a:t>điện thoại</a:t>
            </a:r>
            <a:r>
              <a:rPr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hlinkClick r:id="rId2"/>
              </a:rPr>
              <a:t>máy tính </a:t>
            </a:r>
            <a:r>
              <a:rPr sz="1400" dirty="0">
                <a:latin typeface="Times New Roman" panose="02020603050405020304"/>
                <a:cs typeface="Times New Roman" panose="02020603050405020304"/>
                <a:hlinkClick r:id="rId2"/>
              </a:rPr>
              <a:t>bảng </a:t>
            </a:r>
            <a:r>
              <a:rPr sz="1400" dirty="0">
                <a:latin typeface="Times New Roman" panose="02020603050405020304"/>
                <a:cs typeface="Times New Roman" panose="02020603050405020304"/>
              </a:rPr>
              <a:t>hay</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hlinkClick r:id="rId3"/>
              </a:rPr>
              <a:t>laptop</a:t>
            </a:r>
            <a:r>
              <a:rPr sz="1400" spc="-5"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p:txBody>
      </p:sp>
      <p:sp>
        <p:nvSpPr>
          <p:cNvPr id="3" name="object 3"/>
          <p:cNvSpPr txBox="1"/>
          <p:nvPr/>
        </p:nvSpPr>
        <p:spPr>
          <a:xfrm>
            <a:off x="444500" y="5516880"/>
            <a:ext cx="6672580" cy="4097020"/>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panose="02020603050405020304"/>
                <a:cs typeface="Times New Roman" panose="02020603050405020304"/>
              </a:rPr>
              <a:t>4.3 </a:t>
            </a:r>
            <a:r>
              <a:rPr sz="1400" spc="-5" dirty="0">
                <a:latin typeface="Times New Roman" panose="02020603050405020304"/>
                <a:cs typeface="Times New Roman" panose="02020603050405020304"/>
              </a:rPr>
              <a:t>Thanh Taskbar và Menu Start được làm</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mới</a:t>
            </a:r>
            <a:endParaRPr sz="1400">
              <a:latin typeface="Times New Roman" panose="02020603050405020304"/>
              <a:cs typeface="Times New Roman" panose="02020603050405020304"/>
            </a:endParaRPr>
          </a:p>
          <a:p>
            <a:pPr>
              <a:lnSpc>
                <a:spcPct val="100000"/>
              </a:lnSpc>
              <a:spcBef>
                <a:spcPts val="5"/>
              </a:spcBef>
            </a:pPr>
            <a:endParaRPr sz="1200">
              <a:latin typeface="Times New Roman" panose="02020603050405020304"/>
              <a:cs typeface="Times New Roman" panose="02020603050405020304"/>
            </a:endParaRPr>
          </a:p>
          <a:p>
            <a:pPr marL="12700" marR="5080" indent="124460" algn="just">
              <a:lnSpc>
                <a:spcPct val="96000"/>
              </a:lnSpc>
            </a:pPr>
            <a:r>
              <a:rPr sz="1400" dirty="0">
                <a:latin typeface="Times New Roman" panose="02020603050405020304"/>
                <a:cs typeface="Times New Roman" panose="02020603050405020304"/>
              </a:rPr>
              <a:t>Sự </a:t>
            </a:r>
            <a:r>
              <a:rPr sz="1400" spc="-5" dirty="0">
                <a:latin typeface="Times New Roman" panose="02020603050405020304"/>
                <a:cs typeface="Times New Roman" panose="02020603050405020304"/>
              </a:rPr>
              <a:t>khác biệt mà người </a:t>
            </a:r>
            <a:r>
              <a:rPr sz="1400" dirty="0">
                <a:latin typeface="Times New Roman" panose="02020603050405020304"/>
                <a:cs typeface="Times New Roman" panose="02020603050405020304"/>
              </a:rPr>
              <a:t>dùng có thể nhận ra </a:t>
            </a:r>
            <a:r>
              <a:rPr sz="1400" spc="-5" dirty="0">
                <a:latin typeface="Times New Roman" panose="02020603050405020304"/>
                <a:cs typeface="Times New Roman" panose="02020603050405020304"/>
              </a:rPr>
              <a:t>giữa phiên bản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10 </a:t>
            </a:r>
            <a:r>
              <a:rPr sz="1400" spc="36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chính </a:t>
            </a:r>
            <a:r>
              <a:rPr sz="1400" dirty="0">
                <a:latin typeface="Times New Roman" panose="02020603050405020304"/>
                <a:cs typeface="Times New Roman" panose="02020603050405020304"/>
              </a:rPr>
              <a:t>là giao diện </a:t>
            </a:r>
            <a:r>
              <a:rPr sz="1400" spc="-5" dirty="0">
                <a:latin typeface="Times New Roman" panose="02020603050405020304"/>
                <a:cs typeface="Times New Roman" panose="02020603050405020304"/>
              </a:rPr>
              <a:t>thanh Taskbar và Menu </a:t>
            </a:r>
            <a:r>
              <a:rPr sz="1400" dirty="0">
                <a:latin typeface="Times New Roman" panose="02020603050405020304"/>
                <a:cs typeface="Times New Roman" panose="02020603050405020304"/>
              </a:rPr>
              <a:t>Start. </a:t>
            </a:r>
            <a:r>
              <a:rPr sz="1400" spc="-10" dirty="0">
                <a:latin typeface="Times New Roman" panose="02020603050405020304"/>
                <a:cs typeface="Times New Roman" panose="02020603050405020304"/>
              </a:rPr>
              <a:t>Đây </a:t>
            </a:r>
            <a:r>
              <a:rPr sz="1400" dirty="0">
                <a:latin typeface="Times New Roman" panose="02020603050405020304"/>
                <a:cs typeface="Times New Roman" panose="02020603050405020304"/>
              </a:rPr>
              <a:t>cũng </a:t>
            </a:r>
            <a:r>
              <a:rPr sz="1400" spc="-5" dirty="0">
                <a:latin typeface="Times New Roman" panose="02020603050405020304"/>
                <a:cs typeface="Times New Roman" panose="02020603050405020304"/>
              </a:rPr>
              <a:t>là một cải </a:t>
            </a:r>
            <a:r>
              <a:rPr sz="1400" dirty="0">
                <a:latin typeface="Times New Roman" panose="02020603050405020304"/>
                <a:cs typeface="Times New Roman" panose="02020603050405020304"/>
              </a:rPr>
              <a:t>tiến </a:t>
            </a:r>
            <a:r>
              <a:rPr sz="1400" spc="-5" dirty="0">
                <a:latin typeface="Times New Roman" panose="02020603050405020304"/>
                <a:cs typeface="Times New Roman" panose="02020603050405020304"/>
              </a:rPr>
              <a:t>mới </a:t>
            </a:r>
            <a:r>
              <a:rPr sz="1400" dirty="0">
                <a:latin typeface="Times New Roman" panose="02020603050405020304"/>
                <a:cs typeface="Times New Roman" panose="02020603050405020304"/>
              </a:rPr>
              <a:t>so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khác  </a:t>
            </a:r>
            <a:r>
              <a:rPr sz="1400" spc="-5" dirty="0">
                <a:latin typeface="Times New Roman" panose="02020603050405020304"/>
                <a:cs typeface="Times New Roman" panose="02020603050405020304"/>
              </a:rPr>
              <a:t>phiên bản hệ điều </a:t>
            </a:r>
            <a:r>
              <a:rPr sz="1400" dirty="0">
                <a:latin typeface="Times New Roman" panose="02020603050405020304"/>
                <a:cs typeface="Times New Roman" panose="02020603050405020304"/>
              </a:rPr>
              <a:t>hành</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trước.</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6350" indent="124460" algn="just">
              <a:lnSpc>
                <a:spcPct val="96000"/>
              </a:lnSpc>
            </a:pPr>
            <a:r>
              <a:rPr sz="1400" dirty="0">
                <a:latin typeface="Times New Roman" panose="02020603050405020304"/>
                <a:cs typeface="Times New Roman" panose="02020603050405020304"/>
              </a:rPr>
              <a:t>Nói về </a:t>
            </a:r>
            <a:r>
              <a:rPr sz="1400" spc="-5" dirty="0">
                <a:latin typeface="Times New Roman" panose="02020603050405020304"/>
                <a:cs typeface="Times New Roman" panose="02020603050405020304"/>
              </a:rPr>
              <a:t>thanh Taskbar,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chúng được đặt </a:t>
            </a:r>
            <a:r>
              <a:rPr sz="1400" dirty="0">
                <a:latin typeface="Times New Roman" panose="02020603050405020304"/>
                <a:cs typeface="Times New Roman" panose="02020603050405020304"/>
              </a:rPr>
              <a:t>ở góc </a:t>
            </a:r>
            <a:r>
              <a:rPr sz="1400" spc="-5" dirty="0">
                <a:latin typeface="Times New Roman" panose="02020603050405020304"/>
                <a:cs typeface="Times New Roman" panose="02020603050405020304"/>
              </a:rPr>
              <a:t>trái </a:t>
            </a:r>
            <a:r>
              <a:rPr sz="1400" dirty="0">
                <a:latin typeface="Times New Roman" panose="02020603050405020304"/>
                <a:cs typeface="Times New Roman" panose="02020603050405020304"/>
              </a:rPr>
              <a:t>màn hình thì </a:t>
            </a:r>
            <a:r>
              <a:rPr sz="1400" spc="-5" dirty="0">
                <a:latin typeface="Times New Roman" panose="02020603050405020304"/>
                <a:cs typeface="Times New Roman" panose="02020603050405020304"/>
              </a:rPr>
              <a:t>với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nhà phát </a:t>
            </a:r>
            <a:r>
              <a:rPr sz="1400" spc="-5" dirty="0">
                <a:latin typeface="Times New Roman" panose="02020603050405020304"/>
                <a:cs typeface="Times New Roman" panose="02020603050405020304"/>
              </a:rPr>
              <a:t>triển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thiết kế </a:t>
            </a:r>
            <a:r>
              <a:rPr sz="1400" dirty="0">
                <a:latin typeface="Times New Roman" panose="02020603050405020304"/>
                <a:cs typeface="Times New Roman" panose="02020603050405020304"/>
              </a:rPr>
              <a:t>lại gọn gàng </a:t>
            </a:r>
            <a:r>
              <a:rPr sz="1400" spc="-5" dirty="0">
                <a:latin typeface="Times New Roman" panose="02020603050405020304"/>
                <a:cs typeface="Times New Roman" panose="02020603050405020304"/>
              </a:rPr>
              <a:t>với các biểu </a:t>
            </a:r>
            <a:r>
              <a:rPr sz="1400" dirty="0">
                <a:latin typeface="Times New Roman" panose="02020603050405020304"/>
                <a:cs typeface="Times New Roman" panose="02020603050405020304"/>
              </a:rPr>
              <a:t>tượng </a:t>
            </a:r>
            <a:r>
              <a:rPr sz="1400" spc="-5" dirty="0">
                <a:latin typeface="Times New Roman" panose="02020603050405020304"/>
                <a:cs typeface="Times New Roman" panose="02020603050405020304"/>
              </a:rPr>
              <a:t>chính giữa </a:t>
            </a:r>
            <a:r>
              <a:rPr sz="1400" dirty="0">
                <a:latin typeface="Times New Roman" panose="02020603050405020304"/>
                <a:cs typeface="Times New Roman" panose="02020603050405020304"/>
              </a:rPr>
              <a:t>màn hình. </a:t>
            </a:r>
            <a:r>
              <a:rPr sz="1400" spc="-5" dirty="0">
                <a:latin typeface="Times New Roman" panose="02020603050405020304"/>
                <a:cs typeface="Times New Roman" panose="02020603050405020304"/>
              </a:rPr>
              <a:t>Và người  dùng </a:t>
            </a:r>
            <a:r>
              <a:rPr sz="1400" dirty="0">
                <a:latin typeface="Times New Roman" panose="02020603050405020304"/>
                <a:cs typeface="Times New Roman" panose="02020603050405020304"/>
              </a:rPr>
              <a:t>cũng có thể tùy chỉnh </a:t>
            </a:r>
            <a:r>
              <a:rPr sz="1400" spc="-5" dirty="0">
                <a:latin typeface="Times New Roman" panose="02020603050405020304"/>
                <a:cs typeface="Times New Roman" panose="02020603050405020304"/>
              </a:rPr>
              <a:t>lại thanh Taskbar </a:t>
            </a:r>
            <a:r>
              <a:rPr sz="1400" dirty="0">
                <a:latin typeface="Times New Roman" panose="02020603050405020304"/>
                <a:cs typeface="Times New Roman" panose="02020603050405020304"/>
              </a:rPr>
              <a:t>qua </a:t>
            </a:r>
            <a:r>
              <a:rPr sz="1400" spc="-5" dirty="0">
                <a:latin typeface="Times New Roman" panose="02020603050405020304"/>
                <a:cs typeface="Times New Roman" panose="02020603050405020304"/>
              </a:rPr>
              <a:t>lại góc </a:t>
            </a:r>
            <a:r>
              <a:rPr sz="1400" dirty="0">
                <a:latin typeface="Times New Roman" panose="02020603050405020304"/>
                <a:cs typeface="Times New Roman" panose="02020603050405020304"/>
              </a:rPr>
              <a:t>trái màn hình </a:t>
            </a:r>
            <a:r>
              <a:rPr sz="1400" spc="-5" dirty="0">
                <a:latin typeface="Times New Roman" panose="02020603050405020304"/>
                <a:cs typeface="Times New Roman" panose="02020603050405020304"/>
              </a:rPr>
              <a:t>như Windows </a:t>
            </a:r>
            <a:r>
              <a:rPr sz="1400" spc="5"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tùy  </a:t>
            </a:r>
            <a:r>
              <a:rPr sz="1400" dirty="0">
                <a:latin typeface="Times New Roman" panose="02020603050405020304"/>
                <a:cs typeface="Times New Roman" panose="02020603050405020304"/>
              </a:rPr>
              <a:t>theo </a:t>
            </a:r>
            <a:r>
              <a:rPr sz="1400" spc="-5" dirty="0">
                <a:latin typeface="Times New Roman" panose="02020603050405020304"/>
                <a:cs typeface="Times New Roman" panose="02020603050405020304"/>
              </a:rPr>
              <a:t>sở thích </a:t>
            </a:r>
            <a:r>
              <a:rPr sz="1400" dirty="0">
                <a:latin typeface="Times New Roman" panose="02020603050405020304"/>
                <a:cs typeface="Times New Roman" panose="02020603050405020304"/>
              </a:rPr>
              <a:t>cá nhân </a:t>
            </a:r>
            <a:r>
              <a:rPr sz="1400" spc="-5" dirty="0">
                <a:latin typeface="Times New Roman" panose="02020603050405020304"/>
                <a:cs typeface="Times New Roman" panose="02020603050405020304"/>
              </a:rPr>
              <a:t>mỗi</a:t>
            </a:r>
            <a:r>
              <a:rPr sz="1400" spc="-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người.</a:t>
            </a:r>
            <a:endParaRPr sz="1400">
              <a:latin typeface="Times New Roman" panose="02020603050405020304"/>
              <a:cs typeface="Times New Roman" panose="02020603050405020304"/>
            </a:endParaRPr>
          </a:p>
          <a:p>
            <a:pPr>
              <a:lnSpc>
                <a:spcPct val="100000"/>
              </a:lnSpc>
              <a:spcBef>
                <a:spcPts val="35"/>
              </a:spcBef>
            </a:pPr>
            <a:endParaRPr sz="1400">
              <a:latin typeface="Times New Roman" panose="02020603050405020304"/>
              <a:cs typeface="Times New Roman" panose="02020603050405020304"/>
            </a:endParaRPr>
          </a:p>
          <a:p>
            <a:pPr marL="12700" marR="6350" indent="124460" algn="just">
              <a:lnSpc>
                <a:spcPts val="1610"/>
              </a:lnSpc>
              <a:spcBef>
                <a:spcPts val="5"/>
              </a:spcBef>
            </a:pPr>
            <a:r>
              <a:rPr sz="1400" dirty="0">
                <a:latin typeface="Times New Roman" panose="02020603050405020304"/>
                <a:cs typeface="Times New Roman" panose="02020603050405020304"/>
              </a:rPr>
              <a:t>Bên </a:t>
            </a:r>
            <a:r>
              <a:rPr sz="1400" spc="-5" dirty="0">
                <a:latin typeface="Times New Roman" panose="02020603050405020304"/>
                <a:cs typeface="Times New Roman" panose="02020603050405020304"/>
              </a:rPr>
              <a:t>cạnh </a:t>
            </a:r>
            <a:r>
              <a:rPr sz="1400" dirty="0">
                <a:latin typeface="Times New Roman" panose="02020603050405020304"/>
                <a:cs typeface="Times New Roman" panose="02020603050405020304"/>
              </a:rPr>
              <a:t>đó, công cụ </a:t>
            </a:r>
            <a:r>
              <a:rPr sz="1400" spc="-5" dirty="0">
                <a:latin typeface="Times New Roman" panose="02020603050405020304"/>
                <a:cs typeface="Times New Roman" panose="02020603050405020304"/>
              </a:rPr>
              <a:t>Microsoft Teams </a:t>
            </a:r>
            <a:r>
              <a:rPr sz="1400" dirty="0">
                <a:latin typeface="Times New Roman" panose="02020603050405020304"/>
                <a:cs typeface="Times New Roman" panose="02020603050405020304"/>
              </a:rPr>
              <a:t>cũng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tích </a:t>
            </a:r>
            <a:r>
              <a:rPr sz="1400" spc="-5" dirty="0">
                <a:latin typeface="Times New Roman" panose="02020603050405020304"/>
                <a:cs typeface="Times New Roman" panose="02020603050405020304"/>
              </a:rPr>
              <a:t>hợp </a:t>
            </a:r>
            <a:r>
              <a:rPr sz="1400" dirty="0">
                <a:latin typeface="Times New Roman" panose="02020603050405020304"/>
                <a:cs typeface="Times New Roman" panose="02020603050405020304"/>
              </a:rPr>
              <a:t>trên </a:t>
            </a:r>
            <a:r>
              <a:rPr sz="1400" spc="-5" dirty="0">
                <a:latin typeface="Times New Roman" panose="02020603050405020304"/>
                <a:cs typeface="Times New Roman" panose="02020603050405020304"/>
              </a:rPr>
              <a:t>thanh Taskbar </a:t>
            </a:r>
            <a:r>
              <a:rPr sz="1400" dirty="0">
                <a:latin typeface="Times New Roman" panose="02020603050405020304"/>
                <a:cs typeface="Times New Roman" panose="02020603050405020304"/>
              </a:rPr>
              <a:t>giúp </a:t>
            </a:r>
            <a:r>
              <a:rPr sz="1400" spc="-5" dirty="0">
                <a:latin typeface="Times New Roman" panose="02020603050405020304"/>
                <a:cs typeface="Times New Roman" panose="02020603050405020304"/>
              </a:rPr>
              <a:t>người  dùng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thể kết nối nhanh chóng với người thân và bạn </a:t>
            </a:r>
            <a:r>
              <a:rPr sz="1400" dirty="0">
                <a:latin typeface="Times New Roman" panose="02020603050405020304"/>
                <a:cs typeface="Times New Roman" panose="02020603050405020304"/>
              </a:rPr>
              <a:t>bè thông qua </a:t>
            </a:r>
            <a:r>
              <a:rPr sz="1400" spc="-5" dirty="0">
                <a:latin typeface="Times New Roman" panose="02020603050405020304"/>
                <a:cs typeface="Times New Roman" panose="02020603050405020304"/>
              </a:rPr>
              <a:t>cuộc </a:t>
            </a:r>
            <a:r>
              <a:rPr sz="1400" dirty="0">
                <a:latin typeface="Times New Roman" panose="02020603050405020304"/>
                <a:cs typeface="Times New Roman" panose="02020603050405020304"/>
              </a:rPr>
              <a:t>gọi thoại, tin </a:t>
            </a:r>
            <a:r>
              <a:rPr sz="1400" spc="-5" dirty="0">
                <a:latin typeface="Times New Roman" panose="02020603050405020304"/>
                <a:cs typeface="Times New Roman" panose="02020603050405020304"/>
              </a:rPr>
              <a:t>nhắn  </a:t>
            </a:r>
            <a:r>
              <a:rPr sz="1400" dirty="0">
                <a:latin typeface="Times New Roman" panose="02020603050405020304"/>
                <a:cs typeface="Times New Roman" panose="02020603050405020304"/>
              </a:rPr>
              <a:t>hay gọi</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video.</a:t>
            </a:r>
            <a:endParaRPr sz="1400">
              <a:latin typeface="Times New Roman" panose="02020603050405020304"/>
              <a:cs typeface="Times New Roman" panose="02020603050405020304"/>
            </a:endParaRPr>
          </a:p>
          <a:p>
            <a:pPr>
              <a:lnSpc>
                <a:spcPct val="100000"/>
              </a:lnSpc>
              <a:spcBef>
                <a:spcPts val="5"/>
              </a:spcBef>
            </a:pPr>
            <a:endParaRPr sz="1350">
              <a:latin typeface="Times New Roman" panose="02020603050405020304"/>
              <a:cs typeface="Times New Roman" panose="02020603050405020304"/>
            </a:endParaRPr>
          </a:p>
          <a:p>
            <a:pPr marL="12700" marR="5080" indent="124460" algn="just">
              <a:lnSpc>
                <a:spcPct val="96000"/>
              </a:lnSpc>
            </a:pPr>
            <a:r>
              <a:rPr sz="1400" spc="5"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điểm </a:t>
            </a:r>
            <a:r>
              <a:rPr sz="1400" dirty="0">
                <a:latin typeface="Times New Roman" panose="02020603050405020304"/>
                <a:cs typeface="Times New Roman" panose="02020603050405020304"/>
              </a:rPr>
              <a:t>thay </a:t>
            </a:r>
            <a:r>
              <a:rPr sz="1400" spc="-5" dirty="0">
                <a:latin typeface="Times New Roman" panose="02020603050405020304"/>
                <a:cs typeface="Times New Roman" panose="02020603050405020304"/>
              </a:rPr>
              <a:t>đổi </a:t>
            </a:r>
            <a:r>
              <a:rPr sz="1400" dirty="0">
                <a:latin typeface="Times New Roman" panose="02020603050405020304"/>
                <a:cs typeface="Times New Roman" panose="02020603050405020304"/>
              </a:rPr>
              <a:t>lớn nhất mà </a:t>
            </a:r>
            <a:r>
              <a:rPr sz="1400" spc="-5" dirty="0">
                <a:latin typeface="Times New Roman" panose="02020603050405020304"/>
                <a:cs typeface="Times New Roman" panose="02020603050405020304"/>
              </a:rPr>
              <a:t>người </a:t>
            </a:r>
            <a:r>
              <a:rPr sz="1400" dirty="0">
                <a:latin typeface="Times New Roman" panose="02020603050405020304"/>
                <a:cs typeface="Times New Roman" panose="02020603050405020304"/>
              </a:rPr>
              <a:t>dùng thấy </a:t>
            </a:r>
            <a:r>
              <a:rPr sz="1400" spc="-5" dirty="0">
                <a:latin typeface="Times New Roman" panose="02020603050405020304"/>
                <a:cs typeface="Times New Roman" panose="02020603050405020304"/>
              </a:rPr>
              <a:t>tại phiên bản này chính </a:t>
            </a:r>
            <a:r>
              <a:rPr sz="1400" dirty="0">
                <a:latin typeface="Times New Roman" panose="02020603050405020304"/>
                <a:cs typeface="Times New Roman" panose="02020603050405020304"/>
              </a:rPr>
              <a:t>là giao </a:t>
            </a:r>
            <a:r>
              <a:rPr sz="1400" spc="-5" dirty="0">
                <a:latin typeface="Times New Roman" panose="02020603050405020304"/>
                <a:cs typeface="Times New Roman" panose="02020603050405020304"/>
              </a:rPr>
              <a:t>diện Menu  Start </a:t>
            </a:r>
            <a:r>
              <a:rPr sz="1400" dirty="0">
                <a:latin typeface="Times New Roman" panose="02020603050405020304"/>
                <a:cs typeface="Times New Roman" panose="02020603050405020304"/>
              </a:rPr>
              <a:t>mới. </a:t>
            </a:r>
            <a:r>
              <a:rPr sz="1400" spc="-5" dirty="0">
                <a:latin typeface="Times New Roman" panose="02020603050405020304"/>
                <a:cs typeface="Times New Roman" panose="02020603050405020304"/>
              </a:rPr>
              <a:t>Chúng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được thiết </a:t>
            </a:r>
            <a:r>
              <a:rPr sz="1400" dirty="0">
                <a:latin typeface="Times New Roman" panose="02020603050405020304"/>
                <a:cs typeface="Times New Roman" panose="02020603050405020304"/>
              </a:rPr>
              <a:t>kế </a:t>
            </a:r>
            <a:r>
              <a:rPr sz="1400" spc="5" dirty="0">
                <a:latin typeface="Times New Roman" panose="02020603050405020304"/>
                <a:cs typeface="Times New Roman" panose="02020603050405020304"/>
              </a:rPr>
              <a:t>bo </a:t>
            </a:r>
            <a:r>
              <a:rPr sz="1400" dirty="0">
                <a:latin typeface="Times New Roman" panose="02020603050405020304"/>
                <a:cs typeface="Times New Roman" panose="02020603050405020304"/>
              </a:rPr>
              <a:t>tròn các góc, </a:t>
            </a:r>
            <a:r>
              <a:rPr sz="1400" spc="-5" dirty="0">
                <a:latin typeface="Times New Roman" panose="02020603050405020304"/>
                <a:cs typeface="Times New Roman" panose="02020603050405020304"/>
              </a:rPr>
              <a:t>đặt chính giữa </a:t>
            </a:r>
            <a:r>
              <a:rPr sz="1400" dirty="0">
                <a:latin typeface="Times New Roman" panose="02020603050405020304"/>
                <a:cs typeface="Times New Roman" panose="02020603050405020304"/>
              </a:rPr>
              <a:t>màn hình </a:t>
            </a:r>
            <a:r>
              <a:rPr sz="1400" spc="-5" dirty="0">
                <a:latin typeface="Times New Roman" panose="02020603050405020304"/>
                <a:cs typeface="Times New Roman" panose="02020603050405020304"/>
              </a:rPr>
              <a:t>và các </a:t>
            </a:r>
            <a:r>
              <a:rPr sz="1400" dirty="0">
                <a:latin typeface="Times New Roman" panose="02020603050405020304"/>
                <a:cs typeface="Times New Roman" panose="02020603050405020304"/>
              </a:rPr>
              <a:t>icon </a:t>
            </a:r>
            <a:r>
              <a:rPr sz="1400" spc="-5" dirty="0">
                <a:latin typeface="Times New Roman" panose="02020603050405020304"/>
                <a:cs typeface="Times New Roman" panose="02020603050405020304"/>
              </a:rPr>
              <a:t>nằm  rải rác trên cửa sổ </a:t>
            </a:r>
            <a:r>
              <a:rPr sz="1400" dirty="0">
                <a:latin typeface="Times New Roman" panose="02020603050405020304"/>
                <a:cs typeface="Times New Roman" panose="02020603050405020304"/>
              </a:rPr>
              <a:t>hiển thị </a:t>
            </a:r>
            <a:r>
              <a:rPr sz="1400" spc="-5" dirty="0">
                <a:latin typeface="Times New Roman" panose="02020603050405020304"/>
                <a:cs typeface="Times New Roman" panose="02020603050405020304"/>
              </a:rPr>
              <a:t>giúp người </a:t>
            </a:r>
            <a:r>
              <a:rPr sz="1400" dirty="0">
                <a:latin typeface="Times New Roman" panose="02020603050405020304"/>
                <a:cs typeface="Times New Roman" panose="02020603050405020304"/>
              </a:rPr>
              <a:t>dùng có thể truy </a:t>
            </a:r>
            <a:r>
              <a:rPr sz="1400" spc="-5" dirty="0">
                <a:latin typeface="Times New Roman" panose="02020603050405020304"/>
                <a:cs typeface="Times New Roman" panose="02020603050405020304"/>
              </a:rPr>
              <a:t>cập nhanh vào </a:t>
            </a:r>
            <a:r>
              <a:rPr sz="1400" dirty="0">
                <a:latin typeface="Times New Roman" panose="02020603050405020304"/>
                <a:cs typeface="Times New Roman" panose="02020603050405020304"/>
              </a:rPr>
              <a:t>các danh </a:t>
            </a:r>
            <a:r>
              <a:rPr sz="1400" spc="-5" dirty="0">
                <a:latin typeface="Times New Roman" panose="02020603050405020304"/>
                <a:cs typeface="Times New Roman" panose="02020603050405020304"/>
              </a:rPr>
              <a:t>sách toàn bộ  phần </a:t>
            </a:r>
            <a:r>
              <a:rPr sz="1400" dirty="0">
                <a:latin typeface="Times New Roman" panose="02020603050405020304"/>
                <a:cs typeface="Times New Roman" panose="02020603050405020304"/>
              </a:rPr>
              <a:t>mềm đã cài </a:t>
            </a:r>
            <a:r>
              <a:rPr sz="1400" spc="-5" dirty="0">
                <a:latin typeface="Times New Roman" panose="02020603050405020304"/>
                <a:cs typeface="Times New Roman" panose="02020603050405020304"/>
              </a:rPr>
              <a:t>đặt vào </a:t>
            </a:r>
            <a:r>
              <a:rPr sz="1400" dirty="0">
                <a:latin typeface="Times New Roman" panose="02020603050405020304"/>
                <a:cs typeface="Times New Roman" panose="02020603050405020304"/>
              </a:rPr>
              <a:t>máy </a:t>
            </a:r>
            <a:r>
              <a:rPr sz="1400" spc="-5" dirty="0">
                <a:latin typeface="Times New Roman" panose="02020603050405020304"/>
                <a:cs typeface="Times New Roman" panose="02020603050405020304"/>
              </a:rPr>
              <a:t>tính. Người </a:t>
            </a:r>
            <a:r>
              <a:rPr sz="1400" dirty="0">
                <a:latin typeface="Times New Roman" panose="02020603050405020304"/>
                <a:cs typeface="Times New Roman" panose="02020603050405020304"/>
              </a:rPr>
              <a:t>dùng có thể mở rộng ứng </a:t>
            </a:r>
            <a:r>
              <a:rPr sz="1400" spc="-5" dirty="0">
                <a:latin typeface="Times New Roman" panose="02020603050405020304"/>
                <a:cs typeface="Times New Roman" panose="02020603050405020304"/>
              </a:rPr>
              <a:t>dụng, cuộn </a:t>
            </a:r>
            <a:r>
              <a:rPr sz="1400" dirty="0">
                <a:latin typeface="Times New Roman" panose="02020603050405020304"/>
                <a:cs typeface="Times New Roman" panose="02020603050405020304"/>
              </a:rPr>
              <a:t>qua danh  </a:t>
            </a:r>
            <a:r>
              <a:rPr sz="1400" spc="-5" dirty="0">
                <a:latin typeface="Times New Roman" panose="02020603050405020304"/>
                <a:cs typeface="Times New Roman" panose="02020603050405020304"/>
              </a:rPr>
              <a:t>sách </a:t>
            </a:r>
            <a:r>
              <a:rPr sz="1400" dirty="0">
                <a:latin typeface="Times New Roman" panose="02020603050405020304"/>
                <a:cs typeface="Times New Roman" panose="02020603050405020304"/>
              </a:rPr>
              <a:t>và ghim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khi</a:t>
            </a:r>
            <a:r>
              <a:rPr sz="1400" spc="-4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chọn.</a:t>
            </a:r>
            <a:endParaRPr sz="140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6671945" cy="648335"/>
          </a:xfrm>
          <a:prstGeom prst="rect">
            <a:avLst/>
          </a:prstGeom>
        </p:spPr>
        <p:txBody>
          <a:bodyPr vert="horz" wrap="square" lIns="0" tIns="27305" rIns="0" bIns="0" rtlCol="0">
            <a:spAutoFit/>
          </a:bodyPr>
          <a:lstStyle/>
          <a:p>
            <a:pPr marL="12700" marR="5080" indent="124460" algn="just">
              <a:lnSpc>
                <a:spcPts val="1610"/>
              </a:lnSpc>
              <a:spcBef>
                <a:spcPts val="215"/>
              </a:spcBef>
            </a:pPr>
            <a:r>
              <a:rPr sz="1400" spc="-5" dirty="0">
                <a:latin typeface="Times New Roman" panose="02020603050405020304"/>
                <a:cs typeface="Times New Roman" panose="02020603050405020304"/>
              </a:rPr>
              <a:t>Ngoài </a:t>
            </a:r>
            <a:r>
              <a:rPr sz="1400" dirty="0">
                <a:latin typeface="Times New Roman" panose="02020603050405020304"/>
                <a:cs typeface="Times New Roman" panose="02020603050405020304"/>
              </a:rPr>
              <a:t>ra, </a:t>
            </a:r>
            <a:r>
              <a:rPr sz="1400" spc="-5" dirty="0">
                <a:latin typeface="Times New Roman" panose="02020603050405020304"/>
                <a:cs typeface="Times New Roman" panose="02020603050405020304"/>
              </a:rPr>
              <a:t>phía trên </a:t>
            </a:r>
            <a:r>
              <a:rPr sz="1400" dirty="0">
                <a:latin typeface="Times New Roman" panose="02020603050405020304"/>
                <a:cs typeface="Times New Roman" panose="02020603050405020304"/>
              </a:rPr>
              <a:t>cùng </a:t>
            </a:r>
            <a:r>
              <a:rPr sz="1400" spc="-5" dirty="0">
                <a:latin typeface="Times New Roman" panose="02020603050405020304"/>
                <a:cs typeface="Times New Roman" panose="02020603050405020304"/>
              </a:rPr>
              <a:t>sẽ </a:t>
            </a:r>
            <a:r>
              <a:rPr sz="1400" dirty="0">
                <a:latin typeface="Times New Roman" panose="02020603050405020304"/>
                <a:cs typeface="Times New Roman" panose="02020603050405020304"/>
              </a:rPr>
              <a:t>xuất </a:t>
            </a:r>
            <a:r>
              <a:rPr sz="1400" spc="-5" dirty="0">
                <a:latin typeface="Times New Roman" panose="02020603050405020304"/>
                <a:cs typeface="Times New Roman" panose="02020603050405020304"/>
              </a:rPr>
              <a:t>hiện thêm </a:t>
            </a:r>
            <a:r>
              <a:rPr sz="1400" dirty="0">
                <a:latin typeface="Times New Roman" panose="02020603050405020304"/>
                <a:cs typeface="Times New Roman" panose="02020603050405020304"/>
              </a:rPr>
              <a:t>ô tìm </a:t>
            </a:r>
            <a:r>
              <a:rPr sz="1400" spc="-5" dirty="0">
                <a:latin typeface="Times New Roman" panose="02020603050405020304"/>
                <a:cs typeface="Times New Roman" panose="02020603050405020304"/>
              </a:rPr>
              <a:t>kiếm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người dùng thuận </a:t>
            </a:r>
            <a:r>
              <a:rPr sz="1400" dirty="0">
                <a:latin typeface="Times New Roman" panose="02020603050405020304"/>
                <a:cs typeface="Times New Roman" panose="02020603050405020304"/>
              </a:rPr>
              <a:t>tiện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việc  tìm </a:t>
            </a:r>
            <a:r>
              <a:rPr sz="1400" spc="-5" dirty="0">
                <a:latin typeface="Times New Roman" panose="02020603050405020304"/>
                <a:cs typeface="Times New Roman" panose="02020603050405020304"/>
              </a:rPr>
              <a:t>kiếm </a:t>
            </a:r>
            <a:r>
              <a:rPr sz="1400" dirty="0">
                <a:latin typeface="Times New Roman" panose="02020603050405020304"/>
                <a:cs typeface="Times New Roman" panose="02020603050405020304"/>
              </a:rPr>
              <a:t>ứng dụng. </a:t>
            </a:r>
            <a:r>
              <a:rPr sz="1400" spc="-10" dirty="0">
                <a:latin typeface="Times New Roman" panose="02020603050405020304"/>
                <a:cs typeface="Times New Roman" panose="02020603050405020304"/>
              </a:rPr>
              <a:t>Đây </a:t>
            </a:r>
            <a:r>
              <a:rPr sz="1400" dirty="0">
                <a:latin typeface="Times New Roman" panose="02020603050405020304"/>
                <a:cs typeface="Times New Roman" panose="02020603050405020304"/>
              </a:rPr>
              <a:t>được xem là </a:t>
            </a:r>
            <a:r>
              <a:rPr sz="1400" spc="-5" dirty="0">
                <a:latin typeface="Times New Roman" panose="02020603050405020304"/>
                <a:cs typeface="Times New Roman" panose="02020603050405020304"/>
              </a:rPr>
              <a:t>một </a:t>
            </a:r>
            <a:r>
              <a:rPr sz="1400" spc="5" dirty="0">
                <a:latin typeface="Times New Roman" panose="02020603050405020304"/>
                <a:cs typeface="Times New Roman" panose="02020603050405020304"/>
              </a:rPr>
              <a:t>xu </a:t>
            </a:r>
            <a:r>
              <a:rPr sz="1400" spc="-5" dirty="0">
                <a:latin typeface="Times New Roman" panose="02020603050405020304"/>
                <a:cs typeface="Times New Roman" panose="02020603050405020304"/>
              </a:rPr>
              <a:t>hướng </a:t>
            </a:r>
            <a:r>
              <a:rPr sz="1400" dirty="0">
                <a:latin typeface="Times New Roman" panose="02020603050405020304"/>
                <a:cs typeface="Times New Roman" panose="02020603050405020304"/>
              </a:rPr>
              <a:t>đón </a:t>
            </a:r>
            <a:r>
              <a:rPr sz="1400" spc="-5" dirty="0">
                <a:latin typeface="Times New Roman" panose="02020603050405020304"/>
                <a:cs typeface="Times New Roman" panose="02020603050405020304"/>
              </a:rPr>
              <a:t>đầu của Microsoft </a:t>
            </a:r>
            <a:r>
              <a:rPr sz="1400" dirty="0">
                <a:latin typeface="Times New Roman" panose="02020603050405020304"/>
                <a:cs typeface="Times New Roman" panose="02020603050405020304"/>
              </a:rPr>
              <a:t>dành cho các </a:t>
            </a:r>
            <a:r>
              <a:rPr sz="1400" spc="-5" dirty="0">
                <a:latin typeface="Times New Roman" panose="02020603050405020304"/>
                <a:cs typeface="Times New Roman" panose="02020603050405020304"/>
              </a:rPr>
              <a:t>bạn  trẻ bởi chúng </a:t>
            </a:r>
            <a:r>
              <a:rPr sz="1400" dirty="0">
                <a:latin typeface="Times New Roman" panose="02020603050405020304"/>
                <a:cs typeface="Times New Roman" panose="02020603050405020304"/>
              </a:rPr>
              <a:t>có giao diện giống </a:t>
            </a:r>
            <a:r>
              <a:rPr sz="1400" spc="-5" dirty="0">
                <a:latin typeface="Times New Roman" panose="02020603050405020304"/>
                <a:cs typeface="Times New Roman" panose="02020603050405020304"/>
              </a:rPr>
              <a:t>với điện</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thoại.</a:t>
            </a:r>
            <a:endParaRPr sz="1400">
              <a:latin typeface="Times New Roman" panose="02020603050405020304"/>
              <a:cs typeface="Times New Roman" panose="02020603050405020304"/>
            </a:endParaRPr>
          </a:p>
        </p:txBody>
      </p:sp>
      <p:sp>
        <p:nvSpPr>
          <p:cNvPr id="3" name="object 3"/>
          <p:cNvSpPr txBox="1"/>
          <p:nvPr/>
        </p:nvSpPr>
        <p:spPr>
          <a:xfrm>
            <a:off x="2075179" y="5024628"/>
            <a:ext cx="3409950" cy="240029"/>
          </a:xfrm>
          <a:prstGeom prst="rect">
            <a:avLst/>
          </a:prstGeom>
        </p:spPr>
        <p:txBody>
          <a:bodyPr vert="horz" wrap="square" lIns="0" tIns="13335" rIns="0" bIns="0" rtlCol="0">
            <a:spAutoFit/>
          </a:bodyPr>
          <a:lstStyle/>
          <a:p>
            <a:pPr marL="12700">
              <a:lnSpc>
                <a:spcPct val="100000"/>
              </a:lnSpc>
              <a:spcBef>
                <a:spcPts val="105"/>
              </a:spcBef>
            </a:pPr>
            <a:r>
              <a:rPr sz="1400" i="1" spc="-5" dirty="0">
                <a:latin typeface="Times New Roman" panose="02020603050405020304"/>
                <a:cs typeface="Times New Roman" panose="02020603050405020304"/>
              </a:rPr>
              <a:t>Thanh </a:t>
            </a:r>
            <a:r>
              <a:rPr sz="1400" i="1" dirty="0">
                <a:latin typeface="Times New Roman" panose="02020603050405020304"/>
                <a:cs typeface="Times New Roman" panose="02020603050405020304"/>
              </a:rPr>
              <a:t>Taskbar và Menu </a:t>
            </a:r>
            <a:r>
              <a:rPr sz="1400" i="1" spc="-5" dirty="0">
                <a:latin typeface="Times New Roman" panose="02020603050405020304"/>
                <a:cs typeface="Times New Roman" panose="02020603050405020304"/>
              </a:rPr>
              <a:t>Start trên Windows</a:t>
            </a:r>
            <a:r>
              <a:rPr sz="1400" i="1" spc="-55"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p:txBody>
      </p:sp>
      <p:sp>
        <p:nvSpPr>
          <p:cNvPr id="4" name="object 4"/>
          <p:cNvSpPr txBox="1"/>
          <p:nvPr/>
        </p:nvSpPr>
        <p:spPr>
          <a:xfrm>
            <a:off x="444500" y="6045708"/>
            <a:ext cx="6671945" cy="167258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panose="02020603050405020304"/>
                <a:cs typeface="Times New Roman" panose="02020603050405020304"/>
              </a:rPr>
              <a:t>4.4 Giao </a:t>
            </a:r>
            <a:r>
              <a:rPr sz="1400" spc="-5" dirty="0">
                <a:latin typeface="Times New Roman" panose="02020603050405020304"/>
                <a:cs typeface="Times New Roman" panose="02020603050405020304"/>
              </a:rPr>
              <a:t>diện </a:t>
            </a:r>
            <a:r>
              <a:rPr sz="1400" dirty="0">
                <a:latin typeface="Times New Roman" panose="02020603050405020304"/>
                <a:cs typeface="Times New Roman" panose="02020603050405020304"/>
              </a:rPr>
              <a:t>Action Center và </a:t>
            </a:r>
            <a:r>
              <a:rPr sz="1400" spc="-5" dirty="0">
                <a:latin typeface="Times New Roman" panose="02020603050405020304"/>
                <a:cs typeface="Times New Roman" panose="02020603050405020304"/>
              </a:rPr>
              <a:t>Setting đổi</a:t>
            </a:r>
            <a:r>
              <a:rPr sz="1400" spc="-7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mới</a:t>
            </a:r>
            <a:endParaRPr sz="1400">
              <a:latin typeface="Times New Roman" panose="02020603050405020304"/>
              <a:cs typeface="Times New Roman" panose="02020603050405020304"/>
            </a:endParaRPr>
          </a:p>
          <a:p>
            <a:pPr>
              <a:lnSpc>
                <a:spcPct val="100000"/>
              </a:lnSpc>
              <a:spcBef>
                <a:spcPts val="5"/>
              </a:spcBef>
            </a:pPr>
            <a:endParaRPr sz="1400">
              <a:latin typeface="Times New Roman" panose="02020603050405020304"/>
              <a:cs typeface="Times New Roman" panose="02020603050405020304"/>
            </a:endParaRPr>
          </a:p>
          <a:p>
            <a:pPr marL="12700" marR="5080" algn="just">
              <a:lnSpc>
                <a:spcPct val="96000"/>
              </a:lnSpc>
            </a:pP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hệ điều hành Windows </a:t>
            </a:r>
            <a:r>
              <a:rPr sz="1400" spc="5" dirty="0">
                <a:latin typeface="Times New Roman" panose="02020603050405020304"/>
                <a:cs typeface="Times New Roman" panose="02020603050405020304"/>
              </a:rPr>
              <a:t>11 </a:t>
            </a:r>
            <a:r>
              <a:rPr sz="1400" spc="-10" dirty="0">
                <a:latin typeface="Times New Roman" panose="02020603050405020304"/>
                <a:cs typeface="Times New Roman" panose="02020603050405020304"/>
              </a:rPr>
              <a:t>này, </a:t>
            </a:r>
            <a:r>
              <a:rPr sz="1400" spc="-5" dirty="0">
                <a:latin typeface="Times New Roman" panose="02020603050405020304"/>
                <a:cs typeface="Times New Roman" panose="02020603050405020304"/>
              </a:rPr>
              <a:t>Action </a:t>
            </a:r>
            <a:r>
              <a:rPr sz="1400" dirty="0">
                <a:latin typeface="Times New Roman" panose="02020603050405020304"/>
                <a:cs typeface="Times New Roman" panose="02020603050405020304"/>
              </a:rPr>
              <a:t>Center đã </a:t>
            </a:r>
            <a:r>
              <a:rPr sz="1400" spc="-5" dirty="0">
                <a:latin typeface="Times New Roman" panose="02020603050405020304"/>
                <a:cs typeface="Times New Roman" panose="02020603050405020304"/>
              </a:rPr>
              <a:t>được nhà phát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tân </a:t>
            </a:r>
            <a:r>
              <a:rPr sz="1400" dirty="0">
                <a:latin typeface="Times New Roman" panose="02020603050405020304"/>
                <a:cs typeface="Times New Roman" panose="02020603050405020304"/>
              </a:rPr>
              <a:t>trang lại. </a:t>
            </a:r>
            <a:r>
              <a:rPr sz="1400" spc="5" dirty="0">
                <a:latin typeface="Times New Roman" panose="02020603050405020304"/>
                <a:cs typeface="Times New Roman" panose="02020603050405020304"/>
              </a:rPr>
              <a:t>Nó </a:t>
            </a:r>
            <a:r>
              <a:rPr sz="1400" spc="-5" dirty="0">
                <a:latin typeface="Times New Roman" panose="02020603050405020304"/>
                <a:cs typeface="Times New Roman" panose="02020603050405020304"/>
              </a:rPr>
              <a:t>tuân  </a:t>
            </a:r>
            <a:r>
              <a:rPr sz="1400" dirty="0">
                <a:latin typeface="Times New Roman" panose="02020603050405020304"/>
                <a:cs typeface="Times New Roman" panose="02020603050405020304"/>
              </a:rPr>
              <a:t>theo </a:t>
            </a:r>
            <a:r>
              <a:rPr sz="1400" spc="-10" dirty="0">
                <a:latin typeface="Times New Roman" panose="02020603050405020304"/>
                <a:cs typeface="Times New Roman" panose="02020603050405020304"/>
              </a:rPr>
              <a:t>một </a:t>
            </a:r>
            <a:r>
              <a:rPr sz="1400" spc="-5" dirty="0">
                <a:latin typeface="Times New Roman" panose="02020603050405020304"/>
                <a:cs typeface="Times New Roman" panose="02020603050405020304"/>
              </a:rPr>
              <a:t>ngôn </a:t>
            </a:r>
            <a:r>
              <a:rPr sz="1400" dirty="0">
                <a:latin typeface="Times New Roman" panose="02020603050405020304"/>
                <a:cs typeface="Times New Roman" panose="02020603050405020304"/>
              </a:rPr>
              <a:t>ngữ </a:t>
            </a:r>
            <a:r>
              <a:rPr sz="1400" spc="-5" dirty="0">
                <a:latin typeface="Times New Roman" panose="02020603050405020304"/>
                <a:cs typeface="Times New Roman" panose="02020603050405020304"/>
              </a:rPr>
              <a:t>thiết kế </a:t>
            </a:r>
            <a:r>
              <a:rPr sz="1400" dirty="0">
                <a:latin typeface="Times New Roman" panose="02020603050405020304"/>
                <a:cs typeface="Times New Roman" panose="02020603050405020304"/>
              </a:rPr>
              <a:t>mà </a:t>
            </a:r>
            <a:r>
              <a:rPr sz="1400" spc="-5" dirty="0">
                <a:latin typeface="Times New Roman" panose="02020603050405020304"/>
                <a:cs typeface="Times New Roman" panose="02020603050405020304"/>
              </a:rPr>
              <a:t>chúng </a:t>
            </a:r>
            <a:r>
              <a:rPr sz="1400" dirty="0">
                <a:latin typeface="Times New Roman" panose="02020603050405020304"/>
                <a:cs typeface="Times New Roman" panose="02020603050405020304"/>
              </a:rPr>
              <a:t>ta đã </a:t>
            </a:r>
            <a:r>
              <a:rPr sz="1400" spc="-5" dirty="0">
                <a:latin typeface="Times New Roman" panose="02020603050405020304"/>
                <a:cs typeface="Times New Roman" panose="02020603050405020304"/>
              </a:rPr>
              <a:t>thấy trên các hệ 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di </a:t>
            </a:r>
            <a:r>
              <a:rPr sz="1400" dirty="0">
                <a:latin typeface="Times New Roman" panose="02020603050405020304"/>
                <a:cs typeface="Times New Roman" panose="02020603050405020304"/>
              </a:rPr>
              <a:t>động. Các </a:t>
            </a:r>
            <a:r>
              <a:rPr sz="1400" spc="-5" dirty="0">
                <a:latin typeface="Times New Roman" panose="02020603050405020304"/>
                <a:cs typeface="Times New Roman" panose="02020603050405020304"/>
              </a:rPr>
              <a:t>biểu  tượng trong Action </a:t>
            </a:r>
            <a:r>
              <a:rPr sz="1400" dirty="0">
                <a:latin typeface="Times New Roman" panose="02020603050405020304"/>
                <a:cs typeface="Times New Roman" panose="02020603050405020304"/>
              </a:rPr>
              <a:t>Center </a:t>
            </a:r>
            <a:r>
              <a:rPr sz="1400" spc="-5" dirty="0">
                <a:latin typeface="Times New Roman" panose="02020603050405020304"/>
                <a:cs typeface="Times New Roman" panose="02020603050405020304"/>
              </a:rPr>
              <a:t>đước sắp xếp gần nhau, bo </a:t>
            </a:r>
            <a:r>
              <a:rPr sz="1400" dirty="0">
                <a:latin typeface="Times New Roman" panose="02020603050405020304"/>
                <a:cs typeface="Times New Roman" panose="02020603050405020304"/>
              </a:rPr>
              <a:t>tròn </a:t>
            </a:r>
            <a:r>
              <a:rPr sz="1400" spc="-5" dirty="0">
                <a:latin typeface="Times New Roman" panose="02020603050405020304"/>
                <a:cs typeface="Times New Roman" panose="02020603050405020304"/>
              </a:rPr>
              <a:t>và tối </a:t>
            </a:r>
            <a:r>
              <a:rPr sz="1400" dirty="0">
                <a:latin typeface="Times New Roman" panose="02020603050405020304"/>
                <a:cs typeface="Times New Roman" panose="02020603050405020304"/>
              </a:rPr>
              <a:t>giản. </a:t>
            </a:r>
            <a:r>
              <a:rPr sz="1400" spc="-5" dirty="0">
                <a:latin typeface="Times New Roman" panose="02020603050405020304"/>
                <a:cs typeface="Times New Roman" panose="02020603050405020304"/>
              </a:rPr>
              <a:t>Thanh </a:t>
            </a:r>
            <a:r>
              <a:rPr sz="1400" dirty="0">
                <a:latin typeface="Times New Roman" panose="02020603050405020304"/>
                <a:cs typeface="Times New Roman" panose="02020603050405020304"/>
              </a:rPr>
              <a:t>trượt </a:t>
            </a:r>
            <a:r>
              <a:rPr sz="1400" spc="-5" dirty="0">
                <a:latin typeface="Times New Roman" panose="02020603050405020304"/>
                <a:cs typeface="Times New Roman" panose="02020603050405020304"/>
              </a:rPr>
              <a:t>điều  chỉnh âm lượng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sáng có </a:t>
            </a:r>
            <a:r>
              <a:rPr sz="1400" spc="-5" dirty="0">
                <a:latin typeface="Times New Roman" panose="02020603050405020304"/>
                <a:cs typeface="Times New Roman" panose="02020603050405020304"/>
              </a:rPr>
              <a:t>thiết kế đẹp </a:t>
            </a:r>
            <a:r>
              <a:rPr sz="1400" dirty="0">
                <a:latin typeface="Times New Roman" panose="02020603050405020304"/>
                <a:cs typeface="Times New Roman" panose="02020603050405020304"/>
              </a:rPr>
              <a:t>mắt. </a:t>
            </a:r>
            <a:r>
              <a:rPr sz="1400" spc="-5" dirty="0">
                <a:latin typeface="Times New Roman" panose="02020603050405020304"/>
                <a:cs typeface="Times New Roman" panose="02020603050405020304"/>
              </a:rPr>
              <a:t>Hơn nữa, </a:t>
            </a:r>
            <a:r>
              <a:rPr sz="1400" dirty="0">
                <a:latin typeface="Times New Roman" panose="02020603050405020304"/>
                <a:cs typeface="Times New Roman" panose="02020603050405020304"/>
              </a:rPr>
              <a:t>khu </a:t>
            </a:r>
            <a:r>
              <a:rPr sz="1400" spc="-5" dirty="0">
                <a:latin typeface="Times New Roman" panose="02020603050405020304"/>
                <a:cs typeface="Times New Roman" panose="02020603050405020304"/>
              </a:rPr>
              <a:t>vực Action Center và </a:t>
            </a:r>
            <a:r>
              <a:rPr sz="1400" dirty="0">
                <a:latin typeface="Times New Roman" panose="02020603050405020304"/>
                <a:cs typeface="Times New Roman" panose="02020603050405020304"/>
              </a:rPr>
              <a:t>khu vực  thông </a:t>
            </a:r>
            <a:r>
              <a:rPr sz="1400" spc="-5" dirty="0">
                <a:latin typeface="Times New Roman" panose="02020603050405020304"/>
                <a:cs typeface="Times New Roman" panose="02020603050405020304"/>
              </a:rPr>
              <a:t>báo sẽ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tách </a:t>
            </a:r>
            <a:r>
              <a:rPr sz="1400" dirty="0">
                <a:latin typeface="Times New Roman" panose="02020603050405020304"/>
                <a:cs typeface="Times New Roman" panose="02020603050405020304"/>
              </a:rPr>
              <a:t>rời hoàn </a:t>
            </a:r>
            <a:r>
              <a:rPr sz="1400" spc="-5" dirty="0">
                <a:latin typeface="Times New Roman" panose="02020603050405020304"/>
                <a:cs typeface="Times New Roman" panose="02020603050405020304"/>
              </a:rPr>
              <a:t>toàn, giúp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người </a:t>
            </a:r>
            <a:r>
              <a:rPr sz="1400" dirty="0">
                <a:latin typeface="Times New Roman" panose="02020603050405020304"/>
                <a:cs typeface="Times New Roman" panose="02020603050405020304"/>
              </a:rPr>
              <a:t>dùng có </a:t>
            </a:r>
            <a:r>
              <a:rPr sz="1400" spc="-5" dirty="0">
                <a:latin typeface="Times New Roman" panose="02020603050405020304"/>
                <a:cs typeface="Times New Roman" panose="02020603050405020304"/>
              </a:rPr>
              <a:t>thể </a:t>
            </a:r>
            <a:r>
              <a:rPr sz="1400" dirty="0">
                <a:latin typeface="Times New Roman" panose="02020603050405020304"/>
                <a:cs typeface="Times New Roman" panose="02020603050405020304"/>
              </a:rPr>
              <a:t>tiện </a:t>
            </a:r>
            <a:r>
              <a:rPr sz="1400" spc="-5" dirty="0">
                <a:latin typeface="Times New Roman" panose="02020603050405020304"/>
                <a:cs typeface="Times New Roman" panose="02020603050405020304"/>
              </a:rPr>
              <a:t>lợi trong </a:t>
            </a: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quản lý  </a:t>
            </a:r>
            <a:r>
              <a:rPr sz="1400" dirty="0">
                <a:latin typeface="Times New Roman" panose="02020603050405020304"/>
                <a:cs typeface="Times New Roman" panose="02020603050405020304"/>
              </a:rPr>
              <a:t>công</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việc.</a:t>
            </a:r>
            <a:endParaRPr sz="1400">
              <a:latin typeface="Times New Roman" panose="02020603050405020304"/>
              <a:cs typeface="Times New Roman" panose="02020603050405020304"/>
            </a:endParaRPr>
          </a:p>
        </p:txBody>
      </p:sp>
      <p:sp>
        <p:nvSpPr>
          <p:cNvPr id="5" name="object 5"/>
          <p:cNvSpPr/>
          <p:nvPr/>
        </p:nvSpPr>
        <p:spPr>
          <a:xfrm>
            <a:off x="501395" y="1315212"/>
            <a:ext cx="6638544" cy="3733799"/>
          </a:xfrm>
          <a:prstGeom prst="rect">
            <a:avLst/>
          </a:prstGeom>
          <a:blipFill>
            <a:blip r:embed="rId1" cstate="print"/>
            <a:stretch>
              <a:fillRect/>
            </a:stretch>
          </a:blipFill>
        </p:spPr>
        <p:txBody>
          <a:bodyPr wrap="square" lIns="0" tIns="0" rIns="0" bIns="0" rtlCol="0"/>
          <a:lstStyle/>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14</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044696"/>
            <a:ext cx="6672580" cy="2487930"/>
          </a:xfrm>
          <a:prstGeom prst="rect">
            <a:avLst/>
          </a:prstGeom>
        </p:spPr>
        <p:txBody>
          <a:bodyPr vert="horz" wrap="square" lIns="0" tIns="13335" rIns="0" bIns="0" rtlCol="0">
            <a:spAutoFit/>
          </a:bodyPr>
          <a:lstStyle/>
          <a:p>
            <a:pPr algn="ctr">
              <a:lnSpc>
                <a:spcPct val="100000"/>
              </a:lnSpc>
              <a:spcBef>
                <a:spcPts val="105"/>
              </a:spcBef>
            </a:pPr>
            <a:r>
              <a:rPr sz="1400" i="1" spc="-5" dirty="0">
                <a:latin typeface="Times New Roman" panose="02020603050405020304"/>
                <a:cs typeface="Times New Roman" panose="02020603050405020304"/>
              </a:rPr>
              <a:t>Action </a:t>
            </a:r>
            <a:r>
              <a:rPr sz="1400" i="1" dirty="0">
                <a:latin typeface="Times New Roman" panose="02020603050405020304"/>
                <a:cs typeface="Times New Roman" panose="02020603050405020304"/>
              </a:rPr>
              <a:t>Center </a:t>
            </a:r>
            <a:r>
              <a:rPr sz="1400" i="1" spc="-5" dirty="0">
                <a:latin typeface="Times New Roman" panose="02020603050405020304"/>
                <a:cs typeface="Times New Roman" panose="02020603050405020304"/>
              </a:rPr>
              <a:t>trên Windows</a:t>
            </a:r>
            <a:r>
              <a:rPr sz="1400" i="1" spc="-35"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spcBef>
                <a:spcPts val="35"/>
              </a:spcBef>
            </a:pPr>
            <a:endParaRPr sz="1300">
              <a:latin typeface="Times New Roman" panose="02020603050405020304"/>
              <a:cs typeface="Times New Roman" panose="02020603050405020304"/>
            </a:endParaRPr>
          </a:p>
          <a:p>
            <a:pPr marL="12700" marR="5080" indent="88265" algn="just">
              <a:lnSpc>
                <a:spcPts val="1610"/>
              </a:lnSpc>
            </a:pPr>
            <a:r>
              <a:rPr sz="1400" dirty="0">
                <a:latin typeface="Times New Roman" panose="02020603050405020304"/>
                <a:cs typeface="Times New Roman" panose="02020603050405020304"/>
              </a:rPr>
              <a:t>Action Center </a:t>
            </a:r>
            <a:r>
              <a:rPr sz="1400" spc="-5" dirty="0">
                <a:latin typeface="Times New Roman" panose="02020603050405020304"/>
                <a:cs typeface="Times New Roman" panose="02020603050405020304"/>
              </a:rPr>
              <a:t>trên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nhà </a:t>
            </a:r>
            <a:r>
              <a:rPr sz="1400" spc="-5" dirty="0">
                <a:latin typeface="Times New Roman" panose="02020603050405020304"/>
                <a:cs typeface="Times New Roman" panose="02020603050405020304"/>
              </a:rPr>
              <a:t>phát hành </a:t>
            </a:r>
            <a:r>
              <a:rPr sz="1400" spc="5" dirty="0">
                <a:latin typeface="Times New Roman" panose="02020603050405020304"/>
                <a:cs typeface="Times New Roman" panose="02020603050405020304"/>
              </a:rPr>
              <a:t>bổ </a:t>
            </a:r>
            <a:r>
              <a:rPr sz="1400" dirty="0">
                <a:latin typeface="Times New Roman" panose="02020603050405020304"/>
                <a:cs typeface="Times New Roman" panose="02020603050405020304"/>
              </a:rPr>
              <a:t>sung </a:t>
            </a:r>
            <a:r>
              <a:rPr sz="1400" spc="-5" dirty="0">
                <a:latin typeface="Times New Roman" panose="02020603050405020304"/>
                <a:cs typeface="Times New Roman" panose="02020603050405020304"/>
              </a:rPr>
              <a:t>thêm 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Universal  </a:t>
            </a:r>
            <a:r>
              <a:rPr sz="1400" dirty="0">
                <a:latin typeface="Times New Roman" panose="02020603050405020304"/>
                <a:cs typeface="Times New Roman" panose="02020603050405020304"/>
              </a:rPr>
              <a:t>Media </a:t>
            </a:r>
            <a:r>
              <a:rPr sz="1400" spc="-5" dirty="0">
                <a:latin typeface="Times New Roman" panose="02020603050405020304"/>
                <a:cs typeface="Times New Roman" panose="02020603050405020304"/>
              </a:rPr>
              <a:t>Control. Nó giúp bạn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thể </a:t>
            </a:r>
            <a:r>
              <a:rPr sz="1400" dirty="0">
                <a:latin typeface="Times New Roman" panose="02020603050405020304"/>
                <a:cs typeface="Times New Roman" panose="02020603050405020304"/>
              </a:rPr>
              <a:t>kiểm </a:t>
            </a:r>
            <a:r>
              <a:rPr sz="1400" spc="-5" dirty="0">
                <a:latin typeface="Times New Roman" panose="02020603050405020304"/>
                <a:cs typeface="Times New Roman" panose="02020603050405020304"/>
              </a:rPr>
              <a:t>soát </a:t>
            </a:r>
            <a:r>
              <a:rPr sz="1400" dirty="0">
                <a:latin typeface="Times New Roman" panose="02020603050405020304"/>
                <a:cs typeface="Times New Roman" panose="02020603050405020304"/>
              </a:rPr>
              <a:t>tất </a:t>
            </a:r>
            <a:r>
              <a:rPr sz="1400" spc="-10" dirty="0">
                <a:latin typeface="Times New Roman" panose="02020603050405020304"/>
                <a:cs typeface="Times New Roman" panose="02020603050405020304"/>
              </a:rPr>
              <a:t>cả </a:t>
            </a:r>
            <a:r>
              <a:rPr sz="1400" dirty="0">
                <a:latin typeface="Times New Roman" panose="02020603050405020304"/>
                <a:cs typeface="Times New Roman" panose="02020603050405020304"/>
              </a:rPr>
              <a:t>quá trình </a:t>
            </a:r>
            <a:r>
              <a:rPr sz="1400" spc="-5" dirty="0">
                <a:latin typeface="Times New Roman" panose="02020603050405020304"/>
                <a:cs typeface="Times New Roman" panose="02020603050405020304"/>
              </a:rPr>
              <a:t>phát </a:t>
            </a:r>
            <a:r>
              <a:rPr sz="1400" dirty="0">
                <a:latin typeface="Times New Roman" panose="02020603050405020304"/>
                <a:cs typeface="Times New Roman" panose="02020603050405020304"/>
              </a:rPr>
              <a:t>lại </a:t>
            </a:r>
            <a:r>
              <a:rPr sz="1400" spc="-5" dirty="0">
                <a:latin typeface="Times New Roman" panose="02020603050405020304"/>
                <a:cs typeface="Times New Roman" panose="02020603050405020304"/>
              </a:rPr>
              <a:t>phương tiện của </a:t>
            </a:r>
            <a:r>
              <a:rPr sz="1400" dirty="0">
                <a:latin typeface="Times New Roman" panose="02020603050405020304"/>
                <a:cs typeface="Times New Roman" panose="02020603050405020304"/>
              </a:rPr>
              <a:t>mình  </a:t>
            </a:r>
            <a:r>
              <a:rPr sz="1400" spc="-5" dirty="0">
                <a:latin typeface="Times New Roman" panose="02020603050405020304"/>
                <a:cs typeface="Times New Roman" panose="02020603050405020304"/>
              </a:rPr>
              <a:t>từ </a:t>
            </a:r>
            <a:r>
              <a:rPr sz="1400" dirty="0">
                <a:latin typeface="Times New Roman" panose="02020603050405020304"/>
                <a:cs typeface="Times New Roman" panose="02020603050405020304"/>
              </a:rPr>
              <a:t>Action </a:t>
            </a:r>
            <a:r>
              <a:rPr sz="1400" spc="-5" dirty="0">
                <a:latin typeface="Times New Roman" panose="02020603050405020304"/>
                <a:cs typeface="Times New Roman" panose="02020603050405020304"/>
              </a:rPr>
              <a:t>Center. Bất </a:t>
            </a:r>
            <a:r>
              <a:rPr sz="1400" dirty="0">
                <a:latin typeface="Times New Roman" panose="02020603050405020304"/>
                <a:cs typeface="Times New Roman" panose="02020603050405020304"/>
              </a:rPr>
              <a:t>kể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đang phát </a:t>
            </a:r>
            <a:r>
              <a:rPr sz="1400" spc="-5" dirty="0">
                <a:latin typeface="Times New Roman" panose="02020603050405020304"/>
                <a:cs typeface="Times New Roman" panose="02020603050405020304"/>
              </a:rPr>
              <a:t>video </a:t>
            </a:r>
            <a:r>
              <a:rPr sz="1400" dirty="0">
                <a:latin typeface="Times New Roman" panose="02020603050405020304"/>
                <a:cs typeface="Times New Roman" panose="02020603050405020304"/>
              </a:rPr>
              <a:t>từ </a:t>
            </a:r>
            <a:r>
              <a:rPr sz="1400" spc="-5" dirty="0">
                <a:latin typeface="Times New Roman" panose="02020603050405020304"/>
                <a:cs typeface="Times New Roman" panose="02020603050405020304"/>
              </a:rPr>
              <a:t>Youtube, </a:t>
            </a:r>
            <a:r>
              <a:rPr sz="1400" dirty="0">
                <a:latin typeface="Times New Roman" panose="02020603050405020304"/>
                <a:cs typeface="Times New Roman" panose="02020603050405020304"/>
              </a:rPr>
              <a:t>hay playlist từ </a:t>
            </a:r>
            <a:r>
              <a:rPr sz="1400" spc="-5" dirty="0">
                <a:latin typeface="Times New Roman" panose="02020603050405020304"/>
                <a:cs typeface="Times New Roman" panose="02020603050405020304"/>
              </a:rPr>
              <a:t>Spotify,… </a:t>
            </a:r>
            <a:r>
              <a:rPr sz="1400" dirty="0">
                <a:latin typeface="Times New Roman" panose="02020603050405020304"/>
                <a:cs typeface="Times New Roman" panose="02020603050405020304"/>
              </a:rPr>
              <a:t>mọi thứ  </a:t>
            </a:r>
            <a:r>
              <a:rPr sz="1400" spc="-5" dirty="0">
                <a:latin typeface="Times New Roman" panose="02020603050405020304"/>
                <a:cs typeface="Times New Roman" panose="02020603050405020304"/>
              </a:rPr>
              <a:t>đều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hiển thị trong Action</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Center.</a:t>
            </a: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2700" marR="6350" indent="88265" algn="just">
              <a:lnSpc>
                <a:spcPts val="1610"/>
              </a:lnSpc>
            </a:pPr>
            <a:r>
              <a:rPr sz="1400" dirty="0">
                <a:latin typeface="Times New Roman" panose="02020603050405020304"/>
                <a:cs typeface="Times New Roman" panose="02020603050405020304"/>
              </a:rPr>
              <a:t>Bên cạnh sự thay </a:t>
            </a:r>
            <a:r>
              <a:rPr sz="1400" spc="-5" dirty="0">
                <a:latin typeface="Times New Roman" panose="02020603050405020304"/>
                <a:cs typeface="Times New Roman" panose="02020603050405020304"/>
              </a:rPr>
              <a:t>đổi của </a:t>
            </a:r>
            <a:r>
              <a:rPr sz="1400" dirty="0">
                <a:latin typeface="Times New Roman" panose="02020603050405020304"/>
                <a:cs typeface="Times New Roman" panose="02020603050405020304"/>
              </a:rPr>
              <a:t>Action </a:t>
            </a:r>
            <a:r>
              <a:rPr sz="1400" spc="-5" dirty="0">
                <a:latin typeface="Times New Roman" panose="02020603050405020304"/>
                <a:cs typeface="Times New Roman" panose="02020603050405020304"/>
              </a:rPr>
              <a:t>Center, thiết </a:t>
            </a:r>
            <a:r>
              <a:rPr sz="1400" dirty="0">
                <a:latin typeface="Times New Roman" panose="02020603050405020304"/>
                <a:cs typeface="Times New Roman" panose="02020603050405020304"/>
              </a:rPr>
              <a:t>kế </a:t>
            </a:r>
            <a:r>
              <a:rPr sz="1400" spc="-5" dirty="0">
                <a:latin typeface="Times New Roman" panose="02020603050405020304"/>
                <a:cs typeface="Times New Roman" panose="02020603050405020304"/>
              </a:rPr>
              <a:t>mới của Settiong Windows </a:t>
            </a:r>
            <a:r>
              <a:rPr sz="1400" dirty="0">
                <a:latin typeface="Times New Roman" panose="02020603050405020304"/>
                <a:cs typeface="Times New Roman" panose="02020603050405020304"/>
              </a:rPr>
              <a:t>cũng </a:t>
            </a:r>
            <a:r>
              <a:rPr sz="1400" spc="-5" dirty="0">
                <a:latin typeface="Times New Roman" panose="02020603050405020304"/>
                <a:cs typeface="Times New Roman" panose="02020603050405020304"/>
              </a:rPr>
              <a:t>là một  điểm đáng chú ý. </a:t>
            </a:r>
            <a:r>
              <a:rPr sz="1400" dirty="0">
                <a:latin typeface="Times New Roman" panose="02020603050405020304"/>
                <a:cs typeface="Times New Roman" panose="02020603050405020304"/>
              </a:rPr>
              <a:t>Các biểu </a:t>
            </a:r>
            <a:r>
              <a:rPr sz="1400" spc="-5" dirty="0">
                <a:latin typeface="Times New Roman" panose="02020603050405020304"/>
                <a:cs typeface="Times New Roman" panose="02020603050405020304"/>
              </a:rPr>
              <a:t>tượng trong </a:t>
            </a:r>
            <a:r>
              <a:rPr sz="1400" dirty="0">
                <a:latin typeface="Times New Roman" panose="02020603050405020304"/>
                <a:cs typeface="Times New Roman" panose="02020603050405020304"/>
              </a:rPr>
              <a:t>phần </a:t>
            </a:r>
            <a:r>
              <a:rPr sz="1400" spc="-5" dirty="0">
                <a:latin typeface="Times New Roman" panose="02020603050405020304"/>
                <a:cs typeface="Times New Roman" panose="02020603050405020304"/>
              </a:rPr>
              <a:t>Setting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được thiết kế sống </a:t>
            </a:r>
            <a:r>
              <a:rPr sz="1400" dirty="0">
                <a:latin typeface="Times New Roman" panose="02020603050405020304"/>
                <a:cs typeface="Times New Roman" panose="02020603050405020304"/>
              </a:rPr>
              <a:t>động </a:t>
            </a:r>
            <a:r>
              <a:rPr sz="1400" spc="-5" dirty="0">
                <a:latin typeface="Times New Roman" panose="02020603050405020304"/>
                <a:cs typeface="Times New Roman" panose="02020603050405020304"/>
              </a:rPr>
              <a:t>với nhiều  </a:t>
            </a:r>
            <a:r>
              <a:rPr sz="1400" dirty="0">
                <a:latin typeface="Times New Roman" panose="02020603050405020304"/>
                <a:cs typeface="Times New Roman" panose="02020603050405020304"/>
              </a:rPr>
              <a:t>gam màu </a:t>
            </a:r>
            <a:r>
              <a:rPr sz="1400" spc="-5" dirty="0">
                <a:latin typeface="Times New Roman" panose="02020603050405020304"/>
                <a:cs typeface="Times New Roman" panose="02020603050405020304"/>
              </a:rPr>
              <a:t>tươi mới. </a:t>
            </a:r>
            <a:r>
              <a:rPr sz="1400" dirty="0">
                <a:latin typeface="Times New Roman" panose="02020603050405020304"/>
                <a:cs typeface="Times New Roman" panose="02020603050405020304"/>
              </a:rPr>
              <a:t>Đặc biệt ở </a:t>
            </a:r>
            <a:r>
              <a:rPr sz="1400" spc="-5" dirty="0">
                <a:latin typeface="Times New Roman" panose="02020603050405020304"/>
                <a:cs typeface="Times New Roman" panose="02020603050405020304"/>
              </a:rPr>
              <a:t>phiên bản này, Microsoft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hỗ </a:t>
            </a:r>
            <a:r>
              <a:rPr sz="1400" dirty="0">
                <a:latin typeface="Times New Roman" panose="02020603050405020304"/>
                <a:cs typeface="Times New Roman" panose="02020603050405020304"/>
              </a:rPr>
              <a:t>trợ </a:t>
            </a:r>
            <a:r>
              <a:rPr sz="1400" spc="-5" dirty="0">
                <a:latin typeface="Times New Roman" panose="02020603050405020304"/>
                <a:cs typeface="Times New Roman" panose="02020603050405020304"/>
              </a:rPr>
              <a:t>thêm </a:t>
            </a:r>
            <a:r>
              <a:rPr sz="1400" dirty="0">
                <a:latin typeface="Times New Roman" panose="02020603050405020304"/>
                <a:cs typeface="Times New Roman" panose="02020603050405020304"/>
              </a:rPr>
              <a:t>tính năng đổi </a:t>
            </a:r>
            <a:r>
              <a:rPr sz="1400" spc="-5" dirty="0">
                <a:latin typeface="Times New Roman" panose="02020603050405020304"/>
                <a:cs typeface="Times New Roman" panose="02020603050405020304"/>
              </a:rPr>
              <a:t>tên  (Rename) </a:t>
            </a:r>
            <a:r>
              <a:rPr sz="1400" dirty="0">
                <a:latin typeface="Times New Roman" panose="02020603050405020304"/>
                <a:cs typeface="Times New Roman" panose="02020603050405020304"/>
              </a:rPr>
              <a:t>ngay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phần cài đặt </a:t>
            </a:r>
            <a:r>
              <a:rPr sz="1400" spc="-5" dirty="0">
                <a:latin typeface="Times New Roman" panose="02020603050405020304"/>
                <a:cs typeface="Times New Roman" panose="02020603050405020304"/>
              </a:rPr>
              <a:t>hệ </a:t>
            </a:r>
            <a:r>
              <a:rPr sz="1400" dirty="0">
                <a:latin typeface="Times New Roman" panose="02020603050405020304"/>
                <a:cs typeface="Times New Roman" panose="02020603050405020304"/>
              </a:rPr>
              <a:t>thống</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(System).</a:t>
            </a:r>
            <a:endParaRPr sz="1400">
              <a:latin typeface="Times New Roman" panose="02020603050405020304"/>
              <a:cs typeface="Times New Roman" panose="02020603050405020304"/>
            </a:endParaRPr>
          </a:p>
        </p:txBody>
      </p:sp>
      <p:sp>
        <p:nvSpPr>
          <p:cNvPr id="3" name="object 3"/>
          <p:cNvSpPr/>
          <p:nvPr/>
        </p:nvSpPr>
        <p:spPr>
          <a:xfrm>
            <a:off x="678180" y="525780"/>
            <a:ext cx="6330696" cy="3528059"/>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15</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457200"/>
            <a:ext cx="6638544" cy="373380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389120"/>
            <a:ext cx="6716395" cy="5351145"/>
          </a:xfrm>
          <a:prstGeom prst="rect">
            <a:avLst/>
          </a:prstGeom>
        </p:spPr>
        <p:txBody>
          <a:bodyPr vert="horz" wrap="square" lIns="0" tIns="13335" rIns="0" bIns="0" rtlCol="0">
            <a:spAutoFit/>
          </a:bodyPr>
          <a:lstStyle/>
          <a:p>
            <a:pPr marR="37465" algn="ctr">
              <a:lnSpc>
                <a:spcPct val="100000"/>
              </a:lnSpc>
              <a:spcBef>
                <a:spcPts val="105"/>
              </a:spcBef>
            </a:pPr>
            <a:r>
              <a:rPr sz="1400" i="1" spc="-5" dirty="0">
                <a:latin typeface="Times New Roman" panose="02020603050405020304"/>
                <a:cs typeface="Times New Roman" panose="02020603050405020304"/>
              </a:rPr>
              <a:t>Setting </a:t>
            </a:r>
            <a:r>
              <a:rPr sz="1400" i="1" dirty="0">
                <a:latin typeface="Times New Roman" panose="02020603050405020304"/>
                <a:cs typeface="Times New Roman" panose="02020603050405020304"/>
              </a:rPr>
              <a:t>trên </a:t>
            </a:r>
            <a:r>
              <a:rPr sz="1400" i="1" spc="-5" dirty="0">
                <a:latin typeface="Times New Roman" panose="02020603050405020304"/>
                <a:cs typeface="Times New Roman" panose="02020603050405020304"/>
              </a:rPr>
              <a:t>Windows</a:t>
            </a:r>
            <a:r>
              <a:rPr sz="1400" i="1" spc="-30"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pPr>
            <a:r>
              <a:rPr sz="1400" dirty="0">
                <a:latin typeface="Times New Roman" panose="02020603050405020304"/>
                <a:cs typeface="Times New Roman" panose="02020603050405020304"/>
              </a:rPr>
              <a:t>Thật thú </a:t>
            </a:r>
            <a:r>
              <a:rPr sz="1400" spc="-5" dirty="0">
                <a:latin typeface="Times New Roman" panose="02020603050405020304"/>
                <a:cs typeface="Times New Roman" panose="02020603050405020304"/>
              </a:rPr>
              <a:t>vị, Microsoft </a:t>
            </a:r>
            <a:r>
              <a:rPr sz="1400" dirty="0">
                <a:latin typeface="Times New Roman" panose="02020603050405020304"/>
                <a:cs typeface="Times New Roman" panose="02020603050405020304"/>
              </a:rPr>
              <a:t>cũng </a:t>
            </a:r>
            <a:r>
              <a:rPr sz="1400" spc="-5" dirty="0">
                <a:latin typeface="Times New Roman" panose="02020603050405020304"/>
                <a:cs typeface="Times New Roman" panose="02020603050405020304"/>
              </a:rPr>
              <a:t>đã </a:t>
            </a:r>
            <a:r>
              <a:rPr sz="1400" dirty="0">
                <a:latin typeface="Times New Roman" panose="02020603050405020304"/>
                <a:cs typeface="Times New Roman" panose="02020603050405020304"/>
              </a:rPr>
              <a:t>thêm một tính năng cho phép bạn tùy </a:t>
            </a:r>
            <a:r>
              <a:rPr sz="1400" spc="-5" dirty="0">
                <a:latin typeface="Times New Roman" panose="02020603050405020304"/>
                <a:cs typeface="Times New Roman" panose="02020603050405020304"/>
              </a:rPr>
              <a:t>chỉnh đầy </a:t>
            </a:r>
            <a:r>
              <a:rPr sz="1400" spc="5" dirty="0">
                <a:latin typeface="Times New Roman" panose="02020603050405020304"/>
                <a:cs typeface="Times New Roman" panose="02020603050405020304"/>
              </a:rPr>
              <a:t>đủ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cử  </a:t>
            </a:r>
            <a:r>
              <a:rPr sz="1400" spc="-5" dirty="0">
                <a:latin typeface="Times New Roman" panose="02020603050405020304"/>
                <a:cs typeface="Times New Roman" panose="02020603050405020304"/>
              </a:rPr>
              <a:t>chỉ </a:t>
            </a:r>
            <a:r>
              <a:rPr sz="1400" dirty="0">
                <a:latin typeface="Times New Roman" panose="02020603050405020304"/>
                <a:cs typeface="Times New Roman" panose="02020603050405020304"/>
              </a:rPr>
              <a:t>mà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thực hiện trên Bàn </a:t>
            </a:r>
            <a:r>
              <a:rPr sz="1400" dirty="0">
                <a:latin typeface="Times New Roman" panose="02020603050405020304"/>
                <a:cs typeface="Times New Roman" panose="02020603050405020304"/>
              </a:rPr>
              <a:t>di chuột, tính năng mà tôi </a:t>
            </a:r>
            <a:r>
              <a:rPr sz="1400" spc="-5" dirty="0">
                <a:latin typeface="Times New Roman" panose="02020603050405020304"/>
                <a:cs typeface="Times New Roman" panose="02020603050405020304"/>
              </a:rPr>
              <a:t>thực </a:t>
            </a:r>
            <a:r>
              <a:rPr sz="1400" dirty="0">
                <a:latin typeface="Times New Roman" panose="02020603050405020304"/>
                <a:cs typeface="Times New Roman" panose="02020603050405020304"/>
              </a:rPr>
              <a:t>sự </a:t>
            </a:r>
            <a:r>
              <a:rPr sz="1400" spc="-5" dirty="0">
                <a:latin typeface="Times New Roman" panose="02020603050405020304"/>
                <a:cs typeface="Times New Roman" panose="02020603050405020304"/>
              </a:rPr>
              <a:t>yêu </a:t>
            </a:r>
            <a:r>
              <a:rPr sz="1400" dirty="0">
                <a:latin typeface="Times New Roman" panose="02020603050405020304"/>
                <a:cs typeface="Times New Roman" panose="02020603050405020304"/>
              </a:rPr>
              <a:t>thích. Bạn </a:t>
            </a:r>
            <a:r>
              <a:rPr sz="1400" spc="5"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đặt Bàn </a:t>
            </a:r>
            <a:r>
              <a:rPr sz="1400" dirty="0">
                <a:latin typeface="Times New Roman" panose="02020603050405020304"/>
                <a:cs typeface="Times New Roman" panose="02020603050405020304"/>
              </a:rPr>
              <a:t>di chuột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mình </a:t>
            </a:r>
            <a:r>
              <a:rPr sz="1400" spc="-5" dirty="0">
                <a:latin typeface="Times New Roman" panose="02020603050405020304"/>
                <a:cs typeface="Times New Roman" panose="02020603050405020304"/>
              </a:rPr>
              <a:t>thực hiện </a:t>
            </a:r>
            <a:r>
              <a:rPr sz="1400" dirty="0">
                <a:latin typeface="Times New Roman" panose="02020603050405020304"/>
                <a:cs typeface="Times New Roman" panose="02020603050405020304"/>
              </a:rPr>
              <a:t>những việc như </a:t>
            </a:r>
            <a:r>
              <a:rPr sz="1400" spc="-5" dirty="0">
                <a:latin typeface="Times New Roman" panose="02020603050405020304"/>
                <a:cs typeface="Times New Roman" panose="02020603050405020304"/>
              </a:rPr>
              <a:t>vuốt </a:t>
            </a:r>
            <a:r>
              <a:rPr sz="1400" dirty="0">
                <a:latin typeface="Times New Roman" panose="02020603050405020304"/>
                <a:cs typeface="Times New Roman" panose="02020603050405020304"/>
              </a:rPr>
              <a:t>ba </a:t>
            </a:r>
            <a:r>
              <a:rPr sz="1400" spc="-5" dirty="0">
                <a:latin typeface="Times New Roman" panose="02020603050405020304"/>
                <a:cs typeface="Times New Roman" panose="02020603050405020304"/>
              </a:rPr>
              <a:t>ngón </a:t>
            </a:r>
            <a:r>
              <a:rPr sz="1400" dirty="0">
                <a:latin typeface="Times New Roman" panose="02020603050405020304"/>
                <a:cs typeface="Times New Roman" panose="02020603050405020304"/>
              </a:rPr>
              <a:t>tay </a:t>
            </a:r>
            <a:r>
              <a:rPr sz="1400" spc="-5" dirty="0">
                <a:latin typeface="Times New Roman" panose="02020603050405020304"/>
                <a:cs typeface="Times New Roman" panose="02020603050405020304"/>
              </a:rPr>
              <a:t>lên để </a:t>
            </a:r>
            <a:r>
              <a:rPr sz="1400" dirty="0">
                <a:latin typeface="Times New Roman" panose="02020603050405020304"/>
                <a:cs typeface="Times New Roman" panose="02020603050405020304"/>
              </a:rPr>
              <a:t>tối </a:t>
            </a:r>
            <a:r>
              <a:rPr sz="1400" spc="-5" dirty="0">
                <a:latin typeface="Times New Roman" panose="02020603050405020304"/>
                <a:cs typeface="Times New Roman" panose="02020603050405020304"/>
              </a:rPr>
              <a:t>đa hóa cửa  sổ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hoặc vuốt bốn ngón </a:t>
            </a:r>
            <a:r>
              <a:rPr sz="1400" dirty="0">
                <a:latin typeface="Times New Roman" panose="02020603050405020304"/>
                <a:cs typeface="Times New Roman" panose="02020603050405020304"/>
              </a:rPr>
              <a:t>tay sang </a:t>
            </a:r>
            <a:r>
              <a:rPr sz="1400" spc="-5" dirty="0">
                <a:latin typeface="Times New Roman" panose="02020603050405020304"/>
                <a:cs typeface="Times New Roman" panose="02020603050405020304"/>
              </a:rPr>
              <a:t>trái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chụp một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trong </a:t>
            </a:r>
            <a:r>
              <a:rPr sz="1400" spc="5" dirty="0">
                <a:latin typeface="Times New Roman" panose="02020603050405020304"/>
                <a:cs typeface="Times New Roman" panose="02020603050405020304"/>
              </a:rPr>
              <a:t>hỗ </a:t>
            </a:r>
            <a:r>
              <a:rPr sz="1400" spc="-5" dirty="0">
                <a:latin typeface="Times New Roman" panose="02020603050405020304"/>
                <a:cs typeface="Times New Roman" panose="02020603050405020304"/>
              </a:rPr>
              <a:t>trợ </a:t>
            </a:r>
            <a:r>
              <a:rPr sz="1400" dirty="0">
                <a:latin typeface="Times New Roman" panose="02020603050405020304"/>
                <a:cs typeface="Times New Roman" panose="02020603050405020304"/>
              </a:rPr>
              <a:t>chụp nhanh.  </a:t>
            </a:r>
            <a:r>
              <a:rPr sz="1400" spc="-5" dirty="0">
                <a:latin typeface="Times New Roman" panose="02020603050405020304"/>
                <a:cs typeface="Times New Roman" panose="02020603050405020304"/>
              </a:rPr>
              <a:t>Nó thực sự tuyệt vời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tất </a:t>
            </a:r>
            <a:r>
              <a:rPr sz="1400" spc="-10" dirty="0">
                <a:latin typeface="Times New Roman" panose="02020603050405020304"/>
                <a:cs typeface="Times New Roman" panose="02020603050405020304"/>
              </a:rPr>
              <a:t>cả </a:t>
            </a:r>
            <a:r>
              <a:rPr sz="1400" dirty="0">
                <a:latin typeface="Times New Roman" panose="02020603050405020304"/>
                <a:cs typeface="Times New Roman" panose="02020603050405020304"/>
              </a:rPr>
              <a:t>các tùy </a:t>
            </a:r>
            <a:r>
              <a:rPr sz="1400" spc="-5" dirty="0">
                <a:latin typeface="Times New Roman" panose="02020603050405020304"/>
                <a:cs typeface="Times New Roman" panose="02020603050405020304"/>
              </a:rPr>
              <a:t>chọn khác </a:t>
            </a:r>
            <a:r>
              <a:rPr sz="1400" dirty="0">
                <a:latin typeface="Times New Roman" panose="02020603050405020304"/>
                <a:cs typeface="Times New Roman" panose="02020603050405020304"/>
              </a:rPr>
              <a:t>nhau mang lại </a:t>
            </a:r>
            <a:r>
              <a:rPr sz="1400" spc="-5" dirty="0">
                <a:latin typeface="Times New Roman" panose="02020603050405020304"/>
                <a:cs typeface="Times New Roman" panose="02020603050405020304"/>
              </a:rPr>
              <a:t>cho nó sự </a:t>
            </a:r>
            <a:r>
              <a:rPr sz="1400" dirty="0">
                <a:latin typeface="Times New Roman" panose="02020603050405020304"/>
                <a:cs typeface="Times New Roman" panose="02020603050405020304"/>
              </a:rPr>
              <a:t>linh hoạt để phù  </a:t>
            </a:r>
            <a:r>
              <a:rPr sz="1400" spc="-5" dirty="0">
                <a:latin typeface="Times New Roman" panose="02020603050405020304"/>
                <a:cs typeface="Times New Roman" panose="02020603050405020304"/>
              </a:rPr>
              <a:t>hợp với </a:t>
            </a:r>
            <a:r>
              <a:rPr sz="1400" dirty="0">
                <a:latin typeface="Times New Roman" panose="02020603050405020304"/>
                <a:cs typeface="Times New Roman" panose="02020603050405020304"/>
              </a:rPr>
              <a:t>quy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làm </a:t>
            </a:r>
            <a:r>
              <a:rPr sz="1400" spc="-5" dirty="0">
                <a:latin typeface="Times New Roman" panose="02020603050405020304"/>
                <a:cs typeface="Times New Roman" panose="02020603050405020304"/>
              </a:rPr>
              <a:t>việc của hầu hết </a:t>
            </a:r>
            <a:r>
              <a:rPr sz="1400" dirty="0">
                <a:latin typeface="Times New Roman" panose="02020603050405020304"/>
                <a:cs typeface="Times New Roman" panose="02020603050405020304"/>
              </a:rPr>
              <a:t>mọi</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người.</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48260" indent="88265" algn="just">
              <a:lnSpc>
                <a:spcPct val="96000"/>
              </a:lnSpc>
              <a:spcBef>
                <a:spcPts val="5"/>
              </a:spcBef>
            </a:pPr>
            <a:r>
              <a:rPr sz="1400" dirty="0">
                <a:latin typeface="Times New Roman" panose="02020603050405020304"/>
                <a:cs typeface="Times New Roman" panose="02020603050405020304"/>
              </a:rPr>
              <a:t>Tuy </a:t>
            </a:r>
            <a:r>
              <a:rPr sz="1400" spc="-5" dirty="0">
                <a:latin typeface="Times New Roman" panose="02020603050405020304"/>
                <a:cs typeface="Times New Roman" panose="02020603050405020304"/>
              </a:rPr>
              <a:t>nhiên,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Cài đặt </a:t>
            </a:r>
            <a:r>
              <a:rPr sz="1400" spc="-5" dirty="0">
                <a:latin typeface="Times New Roman" panose="02020603050405020304"/>
                <a:cs typeface="Times New Roman" panose="02020603050405020304"/>
              </a:rPr>
              <a:t>mới </a:t>
            </a:r>
            <a:r>
              <a:rPr sz="1400" dirty="0">
                <a:latin typeface="Times New Roman" panose="02020603050405020304"/>
                <a:cs typeface="Times New Roman" panose="02020603050405020304"/>
              </a:rPr>
              <a:t>không phải là </a:t>
            </a:r>
            <a:r>
              <a:rPr sz="1400" spc="-5" dirty="0">
                <a:latin typeface="Times New Roman" panose="02020603050405020304"/>
                <a:cs typeface="Times New Roman" panose="02020603050405020304"/>
              </a:rPr>
              <a:t>tuyệt </a:t>
            </a:r>
            <a:r>
              <a:rPr sz="1400" dirty="0">
                <a:latin typeface="Times New Roman" panose="02020603050405020304"/>
                <a:cs typeface="Times New Roman" panose="02020603050405020304"/>
              </a:rPr>
              <a:t>vời.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khiến </a:t>
            </a: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đặt </a:t>
            </a:r>
            <a:r>
              <a:rPr sz="1400" dirty="0">
                <a:latin typeface="Times New Roman" panose="02020603050405020304"/>
                <a:cs typeface="Times New Roman" panose="02020603050405020304"/>
              </a:rPr>
              <a:t>mặc  </a:t>
            </a:r>
            <a:r>
              <a:rPr sz="1400" spc="-5" dirty="0">
                <a:latin typeface="Times New Roman" panose="02020603050405020304"/>
                <a:cs typeface="Times New Roman" panose="02020603050405020304"/>
              </a:rPr>
              <a:t>định cho trình duyệt của </a:t>
            </a:r>
            <a:r>
              <a:rPr sz="1400" dirty="0">
                <a:latin typeface="Times New Roman" panose="02020603050405020304"/>
                <a:cs typeface="Times New Roman" panose="02020603050405020304"/>
              </a:rPr>
              <a:t>riêng </a:t>
            </a:r>
            <a:r>
              <a:rPr sz="1400" spc="-5" dirty="0">
                <a:latin typeface="Times New Roman" panose="02020603050405020304"/>
                <a:cs typeface="Times New Roman" panose="02020603050405020304"/>
              </a:rPr>
              <a:t>bạn trở nên </a:t>
            </a:r>
            <a:r>
              <a:rPr sz="1400" dirty="0">
                <a:latin typeface="Times New Roman" panose="02020603050405020304"/>
                <a:cs typeface="Times New Roman" panose="02020603050405020304"/>
              </a:rPr>
              <a:t>khó </a:t>
            </a:r>
            <a:r>
              <a:rPr sz="1400" spc="-5" dirty="0">
                <a:latin typeface="Times New Roman" panose="02020603050405020304"/>
                <a:cs typeface="Times New Roman" panose="02020603050405020304"/>
              </a:rPr>
              <a:t>khăn một cách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cần </a:t>
            </a:r>
            <a:r>
              <a:rPr sz="1400" dirty="0">
                <a:latin typeface="Times New Roman" panose="02020603050405020304"/>
                <a:cs typeface="Times New Roman" panose="02020603050405020304"/>
              </a:rPr>
              <a:t>thiết, giờ </a:t>
            </a:r>
            <a:r>
              <a:rPr sz="1400" spc="-5" dirty="0">
                <a:latin typeface="Times New Roman" panose="02020603050405020304"/>
                <a:cs typeface="Times New Roman" panose="02020603050405020304"/>
              </a:rPr>
              <a:t>đây nó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bạn phải đặt </a:t>
            </a:r>
            <a:r>
              <a:rPr sz="1400" dirty="0">
                <a:latin typeface="Times New Roman" panose="02020603050405020304"/>
                <a:cs typeface="Times New Roman" panose="02020603050405020304"/>
              </a:rPr>
              <a:t>thủ công </a:t>
            </a:r>
            <a:r>
              <a:rPr sz="1400" spc="-5" dirty="0">
                <a:latin typeface="Times New Roman" panose="02020603050405020304"/>
                <a:cs typeface="Times New Roman" panose="02020603050405020304"/>
              </a:rPr>
              <a:t>từng </a:t>
            </a:r>
            <a:r>
              <a:rPr sz="1400" dirty="0">
                <a:latin typeface="Times New Roman" panose="02020603050405020304"/>
                <a:cs typeface="Times New Roman" panose="02020603050405020304"/>
              </a:rPr>
              <a:t>loại tệp liên quan </a:t>
            </a:r>
            <a:r>
              <a:rPr sz="1400" spc="-5" dirty="0">
                <a:latin typeface="Times New Roman" panose="02020603050405020304"/>
                <a:cs typeface="Times New Roman" panose="02020603050405020304"/>
              </a:rPr>
              <a:t>đến web </a:t>
            </a:r>
            <a:r>
              <a:rPr sz="1400" dirty="0">
                <a:latin typeface="Times New Roman" panose="02020603050405020304"/>
                <a:cs typeface="Times New Roman" panose="02020603050405020304"/>
              </a:rPr>
              <a:t>bằng </a:t>
            </a:r>
            <a:r>
              <a:rPr sz="1400" spc="-5" dirty="0">
                <a:latin typeface="Times New Roman" panose="02020603050405020304"/>
                <a:cs typeface="Times New Roman" panose="02020603050405020304"/>
              </a:rPr>
              <a:t>trình duyệt bạn chọn. Nó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còn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được thực hiện chỉ </a:t>
            </a:r>
            <a:r>
              <a:rPr sz="1400" dirty="0">
                <a:latin typeface="Times New Roman" panose="02020603050405020304"/>
                <a:cs typeface="Times New Roman" panose="02020603050405020304"/>
              </a:rPr>
              <a:t>bằng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cú </a:t>
            </a:r>
            <a:r>
              <a:rPr sz="1400" spc="-5" dirty="0">
                <a:latin typeface="Times New Roman" panose="02020603050405020304"/>
                <a:cs typeface="Times New Roman" panose="02020603050405020304"/>
              </a:rPr>
              <a:t>nhấp </a:t>
            </a:r>
            <a:r>
              <a:rPr sz="1400" dirty="0">
                <a:latin typeface="Times New Roman" panose="02020603050405020304"/>
                <a:cs typeface="Times New Roman" panose="02020603050405020304"/>
              </a:rPr>
              <a:t>chuột, </a:t>
            </a:r>
            <a:r>
              <a:rPr sz="1400" spc="-5" dirty="0">
                <a:latin typeface="Times New Roman" panose="02020603050405020304"/>
                <a:cs typeface="Times New Roman" panose="02020603050405020304"/>
              </a:rPr>
              <a:t>trừ </a:t>
            </a:r>
            <a:r>
              <a:rPr sz="1400" dirty="0">
                <a:latin typeface="Times New Roman" panose="02020603050405020304"/>
                <a:cs typeface="Times New Roman" panose="02020603050405020304"/>
              </a:rPr>
              <a:t>khi bạn đang cố gắng  </a:t>
            </a:r>
            <a:r>
              <a:rPr sz="1400" spc="-5" dirty="0">
                <a:latin typeface="Times New Roman" panose="02020603050405020304"/>
                <a:cs typeface="Times New Roman" panose="02020603050405020304"/>
              </a:rPr>
              <a:t>chuyển nó </a:t>
            </a:r>
            <a:r>
              <a:rPr sz="1400" dirty="0">
                <a:latin typeface="Times New Roman" panose="02020603050405020304"/>
                <a:cs typeface="Times New Roman" panose="02020603050405020304"/>
              </a:rPr>
              <a:t>sang </a:t>
            </a:r>
            <a:r>
              <a:rPr sz="1400" spc="-5" dirty="0">
                <a:latin typeface="Times New Roman" panose="02020603050405020304"/>
                <a:cs typeface="Times New Roman" panose="02020603050405020304"/>
              </a:rPr>
              <a:t>Edge, điều này </a:t>
            </a:r>
            <a:r>
              <a:rPr sz="1400" dirty="0">
                <a:latin typeface="Times New Roman" panose="02020603050405020304"/>
                <a:cs typeface="Times New Roman" panose="02020603050405020304"/>
              </a:rPr>
              <a:t>thực sự mang </a:t>
            </a:r>
            <a:r>
              <a:rPr sz="1400" spc="-5" dirty="0">
                <a:latin typeface="Times New Roman" panose="02020603050405020304"/>
                <a:cs typeface="Times New Roman" panose="02020603050405020304"/>
              </a:rPr>
              <a:t>lại </a:t>
            </a:r>
            <a:r>
              <a:rPr sz="1400" dirty="0">
                <a:latin typeface="Times New Roman" panose="02020603050405020304"/>
                <a:cs typeface="Times New Roman" panose="02020603050405020304"/>
              </a:rPr>
              <a:t>cảm </a:t>
            </a:r>
            <a:r>
              <a:rPr sz="1400" spc="-5" dirty="0">
                <a:latin typeface="Times New Roman" panose="02020603050405020304"/>
                <a:cs typeface="Times New Roman" panose="02020603050405020304"/>
              </a:rPr>
              <a:t>giác phản </a:t>
            </a:r>
            <a:r>
              <a:rPr sz="1400" dirty="0">
                <a:latin typeface="Times New Roman" panose="02020603050405020304"/>
                <a:cs typeface="Times New Roman" panose="02020603050405020304"/>
              </a:rPr>
              <a:t>cạnh</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tranh.</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165" indent="88265" algn="just">
              <a:lnSpc>
                <a:spcPct val="96000"/>
              </a:lnSpc>
            </a:pP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cố gắng </a:t>
            </a:r>
            <a:r>
              <a:rPr sz="1400" spc="-5" dirty="0">
                <a:latin typeface="Times New Roman" panose="02020603050405020304"/>
                <a:cs typeface="Times New Roman" panose="02020603050405020304"/>
              </a:rPr>
              <a:t>che giấu </a:t>
            </a:r>
            <a:r>
              <a:rPr sz="1400" dirty="0">
                <a:latin typeface="Times New Roman" panose="02020603050405020304"/>
                <a:cs typeface="Times New Roman" panose="02020603050405020304"/>
              </a:rPr>
              <a:t>sự thay đổi </a:t>
            </a:r>
            <a:r>
              <a:rPr sz="1400" spc="-5" dirty="0">
                <a:latin typeface="Times New Roman" panose="02020603050405020304"/>
                <a:cs typeface="Times New Roman" panose="02020603050405020304"/>
              </a:rPr>
              <a:t>này </a:t>
            </a:r>
            <a:r>
              <a:rPr sz="1400" dirty="0">
                <a:latin typeface="Times New Roman" panose="02020603050405020304"/>
                <a:cs typeface="Times New Roman" panose="02020603050405020304"/>
              </a:rPr>
              <a:t>là </a:t>
            </a:r>
            <a:r>
              <a:rPr sz="1400" spc="-5" dirty="0">
                <a:latin typeface="Times New Roman" panose="02020603050405020304"/>
                <a:cs typeface="Times New Roman" panose="02020603050405020304"/>
              </a:rPr>
              <a:t>"thân thiện với người tiêu </a:t>
            </a:r>
            <a:r>
              <a:rPr sz="1400" dirty="0">
                <a:latin typeface="Times New Roman" panose="02020603050405020304"/>
                <a:cs typeface="Times New Roman" panose="02020603050405020304"/>
              </a:rPr>
              <a:t>dùng" vì về </a:t>
            </a:r>
            <a:r>
              <a:rPr sz="1400" spc="-5" dirty="0">
                <a:latin typeface="Times New Roman" panose="02020603050405020304"/>
                <a:cs typeface="Times New Roman" panose="02020603050405020304"/>
              </a:rPr>
              <a:t>mặt kỹ  </a:t>
            </a:r>
            <a:r>
              <a:rPr sz="1400" dirty="0">
                <a:latin typeface="Times New Roman" panose="02020603050405020304"/>
                <a:cs typeface="Times New Roman" panose="02020603050405020304"/>
              </a:rPr>
              <a:t>thuật, </a:t>
            </a:r>
            <a:r>
              <a:rPr sz="1400" spc="5" dirty="0">
                <a:latin typeface="Times New Roman" panose="02020603050405020304"/>
                <a:cs typeface="Times New Roman" panose="02020603050405020304"/>
              </a:rPr>
              <a:t>nó </a:t>
            </a:r>
            <a:r>
              <a:rPr sz="1400" dirty="0">
                <a:latin typeface="Times New Roman" panose="02020603050405020304"/>
                <a:cs typeface="Times New Roman" panose="02020603050405020304"/>
              </a:rPr>
              <a:t>cung cấp cho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tùy chọn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giới hạn </a:t>
            </a:r>
            <a:r>
              <a:rPr sz="1400" dirty="0">
                <a:latin typeface="Times New Roman" panose="02020603050405020304"/>
                <a:cs typeface="Times New Roman" panose="02020603050405020304"/>
              </a:rPr>
              <a:t>về </a:t>
            </a:r>
            <a:r>
              <a:rPr sz="1400" spc="-5" dirty="0">
                <a:latin typeface="Times New Roman" panose="02020603050405020304"/>
                <a:cs typeface="Times New Roman" panose="02020603050405020304"/>
              </a:rPr>
              <a:t>cách </a:t>
            </a:r>
            <a:r>
              <a:rPr sz="1400" dirty="0">
                <a:latin typeface="Times New Roman" panose="02020603050405020304"/>
                <a:cs typeface="Times New Roman" panose="02020603050405020304"/>
              </a:rPr>
              <a:t>trình </a:t>
            </a:r>
            <a:r>
              <a:rPr sz="1400" spc="-5" dirty="0">
                <a:latin typeface="Times New Roman" panose="02020603050405020304"/>
                <a:cs typeface="Times New Roman" panose="02020603050405020304"/>
              </a:rPr>
              <a:t>duyệt bạn chọn  phản hồi với các </a:t>
            </a:r>
            <a:r>
              <a:rPr sz="1400" dirty="0">
                <a:latin typeface="Times New Roman" panose="02020603050405020304"/>
                <a:cs typeface="Times New Roman" panose="02020603050405020304"/>
              </a:rPr>
              <a:t>giá </a:t>
            </a:r>
            <a:r>
              <a:rPr sz="1400" spc="-5" dirty="0">
                <a:latin typeface="Times New Roman" panose="02020603050405020304"/>
                <a:cs typeface="Times New Roman" panose="02020603050405020304"/>
              </a:rPr>
              <a:t>trị mặc định, </a:t>
            </a:r>
            <a:r>
              <a:rPr sz="1400" dirty="0">
                <a:latin typeface="Times New Roman" panose="02020603050405020304"/>
                <a:cs typeface="Times New Roman" panose="02020603050405020304"/>
              </a:rPr>
              <a:t>nhưng </a:t>
            </a:r>
            <a:r>
              <a:rPr sz="1400" spc="5" dirty="0">
                <a:latin typeface="Times New Roman" panose="02020603050405020304"/>
                <a:cs typeface="Times New Roman" panose="02020603050405020304"/>
              </a:rPr>
              <a:t>đó </a:t>
            </a:r>
            <a:r>
              <a:rPr sz="1400" spc="-5" dirty="0">
                <a:latin typeface="Times New Roman" panose="02020603050405020304"/>
                <a:cs typeface="Times New Roman" panose="02020603050405020304"/>
              </a:rPr>
              <a:t>thực </a:t>
            </a:r>
            <a:r>
              <a:rPr sz="1400" dirty="0">
                <a:latin typeface="Times New Roman" panose="02020603050405020304"/>
                <a:cs typeface="Times New Roman" panose="02020603050405020304"/>
              </a:rPr>
              <a:t>sự </a:t>
            </a:r>
            <a:r>
              <a:rPr sz="1400" spc="-5" dirty="0">
                <a:latin typeface="Times New Roman" panose="02020603050405020304"/>
                <a:cs typeface="Times New Roman" panose="02020603050405020304"/>
              </a:rPr>
              <a:t>là một lời bào chữa yếu </a:t>
            </a:r>
            <a:r>
              <a:rPr sz="1400" dirty="0">
                <a:latin typeface="Times New Roman" panose="02020603050405020304"/>
                <a:cs typeface="Times New Roman" panose="02020603050405020304"/>
              </a:rPr>
              <a:t>ớt. </a:t>
            </a:r>
            <a:r>
              <a:rPr sz="1400" spc="-5" dirty="0">
                <a:latin typeface="Times New Roman" panose="02020603050405020304"/>
                <a:cs typeface="Times New Roman" panose="02020603050405020304"/>
              </a:rPr>
              <a:t>Cách cài đặt  mặc </a:t>
            </a:r>
            <a:r>
              <a:rPr sz="1400" dirty="0">
                <a:latin typeface="Times New Roman" panose="02020603050405020304"/>
                <a:cs typeface="Times New Roman" panose="02020603050405020304"/>
              </a:rPr>
              <a:t>định cũ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trình </a:t>
            </a:r>
            <a:r>
              <a:rPr sz="1400" spc="-5" dirty="0">
                <a:latin typeface="Times New Roman" panose="02020603050405020304"/>
                <a:cs typeface="Times New Roman" panose="02020603050405020304"/>
              </a:rPr>
              <a:t>duyệt thuận </a:t>
            </a:r>
            <a:r>
              <a:rPr sz="1400" dirty="0">
                <a:latin typeface="Times New Roman" panose="02020603050405020304"/>
                <a:cs typeface="Times New Roman" panose="02020603050405020304"/>
              </a:rPr>
              <a:t>tiện </a:t>
            </a:r>
            <a:r>
              <a:rPr sz="1400" spc="-5" dirty="0">
                <a:latin typeface="Times New Roman" panose="02020603050405020304"/>
                <a:cs typeface="Times New Roman" panose="02020603050405020304"/>
              </a:rPr>
              <a:t>hơn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hầu hết mọi</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người.</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2700">
              <a:lnSpc>
                <a:spcPct val="100000"/>
              </a:lnSpc>
            </a:pPr>
            <a:r>
              <a:rPr sz="1400" dirty="0">
                <a:latin typeface="Times New Roman" panose="02020603050405020304"/>
                <a:cs typeface="Times New Roman" panose="02020603050405020304"/>
              </a:rPr>
              <a:t>4.5 </a:t>
            </a:r>
            <a:r>
              <a:rPr sz="1400" spc="-5" dirty="0">
                <a:latin typeface="Times New Roman" panose="02020603050405020304"/>
                <a:cs typeface="Times New Roman" panose="02020603050405020304"/>
              </a:rPr>
              <a:t>Góc cửa </a:t>
            </a:r>
            <a:r>
              <a:rPr sz="1400" dirty="0">
                <a:latin typeface="Times New Roman" panose="02020603050405020304"/>
                <a:cs typeface="Times New Roman" panose="02020603050405020304"/>
              </a:rPr>
              <a:t>sổ </a:t>
            </a:r>
            <a:r>
              <a:rPr sz="1400" spc="5" dirty="0">
                <a:latin typeface="Times New Roman" panose="02020603050405020304"/>
                <a:cs typeface="Times New Roman" panose="02020603050405020304"/>
              </a:rPr>
              <a:t>bo</a:t>
            </a:r>
            <a:r>
              <a:rPr sz="1400" spc="-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tròn</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48260" indent="88265" algn="just">
              <a:lnSpc>
                <a:spcPct val="96000"/>
              </a:lnSpc>
            </a:pPr>
            <a:r>
              <a:rPr sz="1400" spc="-5" dirty="0">
                <a:latin typeface="Times New Roman" panose="02020603050405020304"/>
                <a:cs typeface="Times New Roman" panose="02020603050405020304"/>
              </a:rPr>
              <a:t>Trên Windows </a:t>
            </a:r>
            <a:r>
              <a:rPr sz="1400"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cửa </a:t>
            </a:r>
            <a:r>
              <a:rPr sz="1400" dirty="0">
                <a:latin typeface="Times New Roman" panose="02020603050405020304"/>
                <a:cs typeface="Times New Roman" panose="02020603050405020304"/>
              </a:rPr>
              <a:t>sổ </a:t>
            </a:r>
            <a:r>
              <a:rPr sz="1400" spc="-5" dirty="0">
                <a:latin typeface="Times New Roman" panose="02020603050405020304"/>
                <a:cs typeface="Times New Roman" panose="02020603050405020304"/>
              </a:rPr>
              <a:t>ứng dụng thường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hình vuông và </a:t>
            </a:r>
            <a:r>
              <a:rPr sz="1400" spc="-5" dirty="0">
                <a:latin typeface="Times New Roman" panose="02020603050405020304"/>
                <a:cs typeface="Times New Roman" panose="02020603050405020304"/>
              </a:rPr>
              <a:t>hình chữ </a:t>
            </a:r>
            <a:r>
              <a:rPr sz="1400" dirty="0">
                <a:latin typeface="Times New Roman" panose="02020603050405020304"/>
                <a:cs typeface="Times New Roman" panose="02020603050405020304"/>
              </a:rPr>
              <a:t>nhật. Các góc vuông  </a:t>
            </a:r>
            <a:r>
              <a:rPr sz="1400" spc="-5" dirty="0">
                <a:latin typeface="Times New Roman" panose="02020603050405020304"/>
                <a:cs typeface="Times New Roman" panose="02020603050405020304"/>
              </a:rPr>
              <a:t>đước cắt xén gọn </a:t>
            </a:r>
            <a:r>
              <a:rPr sz="1400" dirty="0">
                <a:latin typeface="Times New Roman" panose="02020603050405020304"/>
                <a:cs typeface="Times New Roman" panose="02020603050405020304"/>
              </a:rPr>
              <a:t>gàng </a:t>
            </a:r>
            <a:r>
              <a:rPr sz="1400" spc="-5" dirty="0">
                <a:latin typeface="Times New Roman" panose="02020603050405020304"/>
                <a:cs typeface="Times New Roman" panose="02020603050405020304"/>
              </a:rPr>
              <a:t>tạo nên cảm </a:t>
            </a:r>
            <a:r>
              <a:rPr sz="1400" dirty="0">
                <a:latin typeface="Times New Roman" panose="02020603050405020304"/>
                <a:cs typeface="Times New Roman" panose="02020603050405020304"/>
              </a:rPr>
              <a:t>giác mạnh mẽ </a:t>
            </a:r>
            <a:r>
              <a:rPr sz="1400" spc="-5" dirty="0">
                <a:latin typeface="Times New Roman" panose="02020603050405020304"/>
                <a:cs typeface="Times New Roman" panose="02020603050405020304"/>
              </a:rPr>
              <a:t>và chắc </a:t>
            </a:r>
            <a:r>
              <a:rPr sz="1400" dirty="0">
                <a:latin typeface="Times New Roman" panose="02020603050405020304"/>
                <a:cs typeface="Times New Roman" panose="02020603050405020304"/>
              </a:rPr>
              <a:t>chắn ở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Tuy </a:t>
            </a:r>
            <a:r>
              <a:rPr sz="1400" spc="-5" dirty="0">
                <a:latin typeface="Times New Roman" panose="02020603050405020304"/>
                <a:cs typeface="Times New Roman" panose="02020603050405020304"/>
              </a:rPr>
              <a:t>nhiên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phiên bản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nhà phát </a:t>
            </a:r>
            <a:r>
              <a:rPr sz="1400" spc="-5" dirty="0">
                <a:latin typeface="Times New Roman" panose="02020603050405020304"/>
                <a:cs typeface="Times New Roman" panose="02020603050405020304"/>
              </a:rPr>
              <a:t>triển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bo tròn nhẹ </a:t>
            </a:r>
            <a:r>
              <a:rPr sz="1400" dirty="0">
                <a:latin typeface="Times New Roman" panose="02020603050405020304"/>
                <a:cs typeface="Times New Roman" panose="02020603050405020304"/>
              </a:rPr>
              <a:t>nhàng </a:t>
            </a:r>
            <a:r>
              <a:rPr sz="1400" spc="-5" dirty="0">
                <a:latin typeface="Times New Roman" panose="02020603050405020304"/>
                <a:cs typeface="Times New Roman" panose="02020603050405020304"/>
              </a:rPr>
              <a:t>bốn </a:t>
            </a:r>
            <a:r>
              <a:rPr sz="1400" dirty="0">
                <a:latin typeface="Times New Roman" panose="02020603050405020304"/>
                <a:cs typeface="Times New Roman" panose="02020603050405020304"/>
              </a:rPr>
              <a:t>góc </a:t>
            </a:r>
            <a:r>
              <a:rPr sz="1400" spc="-5" dirty="0">
                <a:latin typeface="Times New Roman" panose="02020603050405020304"/>
                <a:cs typeface="Times New Roman" panose="02020603050405020304"/>
              </a:rPr>
              <a:t>cửa sổ, tạo cảm </a:t>
            </a:r>
            <a:r>
              <a:rPr sz="1400" dirty="0">
                <a:latin typeface="Times New Roman" panose="02020603050405020304"/>
                <a:cs typeface="Times New Roman" panose="02020603050405020304"/>
              </a:rPr>
              <a:t>giác nhẹ  </a:t>
            </a:r>
            <a:r>
              <a:rPr sz="1400" spc="-5" dirty="0">
                <a:latin typeface="Times New Roman" panose="02020603050405020304"/>
                <a:cs typeface="Times New Roman" panose="02020603050405020304"/>
              </a:rPr>
              <a:t>nhàng và thoải</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mái.</a:t>
            </a:r>
            <a:endParaRPr sz="14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16</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599419"/>
            <a:ext cx="6672580" cy="1262380"/>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panose="02020603050405020304"/>
                <a:cs typeface="Times New Roman" panose="02020603050405020304"/>
              </a:rPr>
              <a:t>4.6 </a:t>
            </a:r>
            <a:r>
              <a:rPr sz="1400" spc="-5" dirty="0">
                <a:latin typeface="Times New Roman" panose="02020603050405020304"/>
                <a:cs typeface="Times New Roman" panose="02020603050405020304"/>
              </a:rPr>
              <a:t>Tính năng Snap với </a:t>
            </a:r>
            <a:r>
              <a:rPr sz="1400" dirty="0">
                <a:latin typeface="Times New Roman" panose="02020603050405020304"/>
                <a:cs typeface="Times New Roman" panose="02020603050405020304"/>
              </a:rPr>
              <a:t>của sổ </a:t>
            </a:r>
            <a:r>
              <a:rPr sz="1400" spc="-5" dirty="0">
                <a:latin typeface="Times New Roman" panose="02020603050405020304"/>
                <a:cs typeface="Times New Roman" panose="02020603050405020304"/>
              </a:rPr>
              <a:t>Đa</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nhiệm</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pP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chụp nhanh </a:t>
            </a:r>
            <a:r>
              <a:rPr sz="1400" dirty="0">
                <a:latin typeface="Times New Roman" panose="02020603050405020304"/>
                <a:cs typeface="Times New Roman" panose="02020603050405020304"/>
              </a:rPr>
              <a:t>đã rất </a:t>
            </a:r>
            <a:r>
              <a:rPr sz="1400" spc="-5" dirty="0">
                <a:latin typeface="Times New Roman" panose="02020603050405020304"/>
                <a:cs typeface="Times New Roman" panose="02020603050405020304"/>
              </a:rPr>
              <a:t>tuyệt vời </a:t>
            </a:r>
            <a:r>
              <a:rPr sz="1400" dirty="0">
                <a:latin typeface="Times New Roman" panose="02020603050405020304"/>
                <a:cs typeface="Times New Roman" panose="02020603050405020304"/>
              </a:rPr>
              <a:t>trên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10, nhưng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đã nâng cấp tính  năng </a:t>
            </a:r>
            <a:r>
              <a:rPr sz="1400" spc="-5" dirty="0">
                <a:latin typeface="Times New Roman" panose="02020603050405020304"/>
                <a:cs typeface="Times New Roman" panose="02020603050405020304"/>
              </a:rPr>
              <a:t>này </a:t>
            </a:r>
            <a:r>
              <a:rPr sz="1400" dirty="0">
                <a:latin typeface="Times New Roman" panose="02020603050405020304"/>
                <a:cs typeface="Times New Roman" panose="02020603050405020304"/>
              </a:rPr>
              <a:t>lên </a:t>
            </a:r>
            <a:r>
              <a:rPr sz="1400" spc="-5" dirty="0">
                <a:latin typeface="Times New Roman" panose="02020603050405020304"/>
                <a:cs typeface="Times New Roman" panose="02020603050405020304"/>
              </a:rPr>
              <a:t>một tầm </a:t>
            </a:r>
            <a:r>
              <a:rPr sz="1400" dirty="0">
                <a:latin typeface="Times New Roman" panose="02020603050405020304"/>
                <a:cs typeface="Times New Roman" panose="02020603050405020304"/>
              </a:rPr>
              <a:t>cao </a:t>
            </a:r>
            <a:r>
              <a:rPr sz="1400" spc="-5" dirty="0">
                <a:latin typeface="Times New Roman" panose="02020603050405020304"/>
                <a:cs typeface="Times New Roman" panose="02020603050405020304"/>
              </a:rPr>
              <a:t>mới với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năng Hỗ trợ </a:t>
            </a:r>
            <a:r>
              <a:rPr sz="1400" dirty="0">
                <a:latin typeface="Times New Roman" panose="02020603050405020304"/>
                <a:cs typeface="Times New Roman" panose="02020603050405020304"/>
              </a:rPr>
              <a:t>chụp </a:t>
            </a:r>
            <a:r>
              <a:rPr sz="1400" spc="-5" dirty="0">
                <a:latin typeface="Times New Roman" panose="02020603050405020304"/>
                <a:cs typeface="Times New Roman" panose="02020603050405020304"/>
              </a:rPr>
              <a:t>nhanh </a:t>
            </a:r>
            <a:r>
              <a:rPr sz="1400" dirty="0">
                <a:latin typeface="Times New Roman" panose="02020603050405020304"/>
                <a:cs typeface="Times New Roman" panose="02020603050405020304"/>
              </a:rPr>
              <a:t>dễ dàng hơn.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mới  này được </a:t>
            </a:r>
            <a:r>
              <a:rPr sz="1400" dirty="0">
                <a:latin typeface="Times New Roman" panose="02020603050405020304"/>
                <a:cs typeface="Times New Roman" panose="02020603050405020304"/>
              </a:rPr>
              <a:t>gọi </a:t>
            </a:r>
            <a:r>
              <a:rPr sz="1400" spc="-5" dirty="0">
                <a:latin typeface="Times New Roman" panose="02020603050405020304"/>
                <a:cs typeface="Times New Roman" panose="02020603050405020304"/>
              </a:rPr>
              <a:t>là Snap Layouts.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bạn mở một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hãy </a:t>
            </a:r>
            <a:r>
              <a:rPr sz="1400" dirty="0">
                <a:latin typeface="Times New Roman" panose="02020603050405020304"/>
                <a:cs typeface="Times New Roman" panose="02020603050405020304"/>
              </a:rPr>
              <a:t>di </a:t>
            </a:r>
            <a:r>
              <a:rPr sz="1400" spc="-5" dirty="0">
                <a:latin typeface="Times New Roman" panose="02020603050405020304"/>
                <a:cs typeface="Times New Roman" panose="02020603050405020304"/>
              </a:rPr>
              <a:t>chuột </a:t>
            </a:r>
            <a:r>
              <a:rPr sz="1400" dirty="0">
                <a:latin typeface="Times New Roman" panose="02020603050405020304"/>
                <a:cs typeface="Times New Roman" panose="02020603050405020304"/>
              </a:rPr>
              <a:t>qua </a:t>
            </a:r>
            <a:r>
              <a:rPr sz="1400" spc="-5" dirty="0">
                <a:latin typeface="Times New Roman" panose="02020603050405020304"/>
                <a:cs typeface="Times New Roman" panose="02020603050405020304"/>
              </a:rPr>
              <a:t>tùy chọn </a:t>
            </a:r>
            <a:r>
              <a:rPr sz="1400" dirty="0">
                <a:latin typeface="Times New Roman" panose="02020603050405020304"/>
                <a:cs typeface="Times New Roman" panose="02020603050405020304"/>
              </a:rPr>
              <a:t>thu  </a:t>
            </a:r>
            <a:r>
              <a:rPr sz="1400" spc="-5" dirty="0">
                <a:latin typeface="Times New Roman" panose="02020603050405020304"/>
                <a:cs typeface="Times New Roman" panose="02020603050405020304"/>
              </a:rPr>
              <a:t>nhỏ/phóng </a:t>
            </a:r>
            <a:r>
              <a:rPr sz="1400" dirty="0">
                <a:latin typeface="Times New Roman" panose="02020603050405020304"/>
                <a:cs typeface="Times New Roman" panose="02020603050405020304"/>
              </a:rPr>
              <a:t>to. Khi </a:t>
            </a:r>
            <a:r>
              <a:rPr sz="1400" spc="-5" dirty="0">
                <a:latin typeface="Times New Roman" panose="02020603050405020304"/>
                <a:cs typeface="Times New Roman" panose="02020603050405020304"/>
              </a:rPr>
              <a:t>thực </a:t>
            </a:r>
            <a:r>
              <a:rPr sz="1400" dirty="0">
                <a:latin typeface="Times New Roman" panose="02020603050405020304"/>
                <a:cs typeface="Times New Roman" panose="02020603050405020304"/>
              </a:rPr>
              <a:t>hiện,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chọn một </a:t>
            </a:r>
            <a:r>
              <a:rPr sz="1400" spc="5" dirty="0">
                <a:latin typeface="Times New Roman" panose="02020603050405020304"/>
                <a:cs typeface="Times New Roman" panose="02020603050405020304"/>
              </a:rPr>
              <a:t>bố </a:t>
            </a:r>
            <a:r>
              <a:rPr sz="1400" dirty="0">
                <a:latin typeface="Times New Roman" panose="02020603050405020304"/>
                <a:cs typeface="Times New Roman" panose="02020603050405020304"/>
              </a:rPr>
              <a:t>cục khác cho ứng</a:t>
            </a:r>
            <a:r>
              <a:rPr sz="1400" spc="-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dụng:</a:t>
            </a:r>
            <a:endParaRPr sz="1400">
              <a:latin typeface="Times New Roman" panose="02020603050405020304"/>
              <a:cs typeface="Times New Roman" panose="02020603050405020304"/>
            </a:endParaRPr>
          </a:p>
        </p:txBody>
      </p:sp>
      <p:sp>
        <p:nvSpPr>
          <p:cNvPr id="3" name="object 3"/>
          <p:cNvSpPr txBox="1"/>
          <p:nvPr/>
        </p:nvSpPr>
        <p:spPr>
          <a:xfrm>
            <a:off x="444500" y="9098280"/>
            <a:ext cx="6671945" cy="648335"/>
          </a:xfrm>
          <a:prstGeom prst="rect">
            <a:avLst/>
          </a:prstGeom>
        </p:spPr>
        <p:txBody>
          <a:bodyPr vert="horz" wrap="square" lIns="0" tIns="27305" rIns="0" bIns="0" rtlCol="0">
            <a:spAutoFit/>
          </a:bodyPr>
          <a:lstStyle/>
          <a:p>
            <a:pPr marL="12700" marR="5080" indent="88265" algn="just">
              <a:lnSpc>
                <a:spcPts val="1610"/>
              </a:lnSpc>
              <a:spcBef>
                <a:spcPts val="215"/>
              </a:spcBef>
            </a:pP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này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phép người </a:t>
            </a:r>
            <a:r>
              <a:rPr sz="1400" dirty="0">
                <a:latin typeface="Times New Roman" panose="02020603050405020304"/>
                <a:cs typeface="Times New Roman" panose="02020603050405020304"/>
              </a:rPr>
              <a:t>dùng tùy chỉnh kích </a:t>
            </a:r>
            <a:r>
              <a:rPr sz="1400" spc="-5" dirty="0">
                <a:latin typeface="Times New Roman" panose="02020603050405020304"/>
                <a:cs typeface="Times New Roman" panose="02020603050405020304"/>
              </a:rPr>
              <a:t>thước của </a:t>
            </a:r>
            <a:r>
              <a:rPr sz="1400" dirty="0">
                <a:latin typeface="Times New Roman" panose="02020603050405020304"/>
                <a:cs typeface="Times New Roman" panose="02020603050405020304"/>
              </a:rPr>
              <a:t>ứng dụng trên </a:t>
            </a:r>
            <a:r>
              <a:rPr sz="1400" spc="-5" dirty="0">
                <a:latin typeface="Times New Roman" panose="02020603050405020304"/>
                <a:cs typeface="Times New Roman" panose="02020603050405020304"/>
              </a:rPr>
              <a:t>máy </a:t>
            </a:r>
            <a:r>
              <a:rPr sz="1400" dirty="0">
                <a:latin typeface="Times New Roman" panose="02020603050405020304"/>
                <a:cs typeface="Times New Roman" panose="02020603050405020304"/>
              </a:rPr>
              <a:t>tính để  </a:t>
            </a:r>
            <a:r>
              <a:rPr sz="1400" spc="-5" dirty="0">
                <a:latin typeface="Times New Roman" panose="02020603050405020304"/>
                <a:cs typeface="Times New Roman" panose="02020603050405020304"/>
              </a:rPr>
              <a:t>bàn của họ. Và,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thêm các ứng dụng khác </a:t>
            </a:r>
            <a:r>
              <a:rPr sz="1400" spc="-5" dirty="0">
                <a:latin typeface="Times New Roman" panose="02020603050405020304"/>
                <a:cs typeface="Times New Roman" panose="02020603050405020304"/>
              </a:rPr>
              <a:t>vào </a:t>
            </a:r>
            <a:r>
              <a:rPr sz="1400" spc="5" dirty="0">
                <a:latin typeface="Times New Roman" panose="02020603050405020304"/>
                <a:cs typeface="Times New Roman" panose="02020603050405020304"/>
              </a:rPr>
              <a:t>bố </a:t>
            </a:r>
            <a:r>
              <a:rPr sz="1400" spc="-5" dirty="0">
                <a:latin typeface="Times New Roman" panose="02020603050405020304"/>
                <a:cs typeface="Times New Roman" panose="02020603050405020304"/>
              </a:rPr>
              <a:t>cục, bố cục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đính kèm sẽ giữ  nguyên </a:t>
            </a:r>
            <a:r>
              <a:rPr sz="1400" dirty="0">
                <a:latin typeface="Times New Roman" panose="02020603050405020304"/>
                <a:cs typeface="Times New Roman" panose="02020603050405020304"/>
              </a:rPr>
              <a:t>vị</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trí.</a:t>
            </a:r>
            <a:endParaRPr sz="1400">
              <a:latin typeface="Times New Roman" panose="02020603050405020304"/>
              <a:cs typeface="Times New Roman" panose="02020603050405020304"/>
            </a:endParaRPr>
          </a:p>
        </p:txBody>
      </p:sp>
      <p:sp>
        <p:nvSpPr>
          <p:cNvPr id="4" name="object 4"/>
          <p:cNvSpPr/>
          <p:nvPr/>
        </p:nvSpPr>
        <p:spPr>
          <a:xfrm>
            <a:off x="438912" y="685800"/>
            <a:ext cx="6638544" cy="3733800"/>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894332" y="6082284"/>
            <a:ext cx="3486912" cy="2028444"/>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17</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6671945" cy="1670685"/>
          </a:xfrm>
          <a:prstGeom prst="rect">
            <a:avLst/>
          </a:prstGeom>
        </p:spPr>
        <p:txBody>
          <a:bodyPr vert="horz" wrap="square" lIns="0" tIns="21590" rIns="0" bIns="0" rtlCol="0">
            <a:spAutoFit/>
          </a:bodyPr>
          <a:lstStyle/>
          <a:p>
            <a:pPr marL="12700" marR="5080" indent="88265" algn="just">
              <a:lnSpc>
                <a:spcPct val="96000"/>
              </a:lnSpc>
              <a:spcBef>
                <a:spcPts val="170"/>
              </a:spcBef>
            </a:pP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thêm ứng dụng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mình </a:t>
            </a:r>
            <a:r>
              <a:rPr sz="1400" spc="-5" dirty="0">
                <a:latin typeface="Times New Roman" panose="02020603050405020304"/>
                <a:cs typeface="Times New Roman" panose="02020603050405020304"/>
              </a:rPr>
              <a:t>vào </a:t>
            </a:r>
            <a:r>
              <a:rPr sz="1400" dirty="0">
                <a:latin typeface="Times New Roman" panose="02020603050405020304"/>
                <a:cs typeface="Times New Roman" panose="02020603050405020304"/>
              </a:rPr>
              <a:t>Bố </a:t>
            </a:r>
            <a:r>
              <a:rPr sz="1400" spc="-5" dirty="0">
                <a:latin typeface="Times New Roman" panose="02020603050405020304"/>
                <a:cs typeface="Times New Roman" panose="02020603050405020304"/>
              </a:rPr>
              <a:t>cục </a:t>
            </a:r>
            <a:r>
              <a:rPr sz="1400" dirty="0">
                <a:latin typeface="Times New Roman" panose="02020603050405020304"/>
                <a:cs typeface="Times New Roman" panose="02020603050405020304"/>
              </a:rPr>
              <a:t>Snap, </a:t>
            </a:r>
            <a:r>
              <a:rPr sz="1400" spc="-5" dirty="0">
                <a:latin typeface="Times New Roman" panose="02020603050405020304"/>
                <a:cs typeface="Times New Roman" panose="02020603050405020304"/>
              </a:rPr>
              <a:t>bố cục </a:t>
            </a:r>
            <a:r>
              <a:rPr sz="1400" spc="5" dirty="0">
                <a:latin typeface="Times New Roman" panose="02020603050405020304"/>
                <a:cs typeface="Times New Roman" panose="02020603050405020304"/>
              </a:rPr>
              <a:t>đó </a:t>
            </a:r>
            <a:r>
              <a:rPr sz="1400" spc="-5" dirty="0">
                <a:latin typeface="Times New Roman" panose="02020603050405020304"/>
                <a:cs typeface="Times New Roman" panose="02020603050405020304"/>
              </a:rPr>
              <a:t>sẽ được </a:t>
            </a:r>
            <a:r>
              <a:rPr sz="1400" dirty="0">
                <a:latin typeface="Times New Roman" panose="02020603050405020304"/>
                <a:cs typeface="Times New Roman" panose="02020603050405020304"/>
              </a:rPr>
              <a:t>lưu </a:t>
            </a:r>
            <a:r>
              <a:rPr sz="1400" spc="-5" dirty="0">
                <a:latin typeface="Times New Roman" panose="02020603050405020304"/>
                <a:cs typeface="Times New Roman" panose="02020603050405020304"/>
              </a:rPr>
              <a:t>trong Nhóm  </a:t>
            </a:r>
            <a:r>
              <a:rPr sz="1400" dirty="0">
                <a:latin typeface="Times New Roman" panose="02020603050405020304"/>
                <a:cs typeface="Times New Roman" panose="02020603050405020304"/>
              </a:rPr>
              <a:t>Snap. </a:t>
            </a:r>
            <a:r>
              <a:rPr sz="1400" spc="-5" dirty="0">
                <a:latin typeface="Times New Roman" panose="02020603050405020304"/>
                <a:cs typeface="Times New Roman" panose="02020603050405020304"/>
              </a:rPr>
              <a:t>Trong thanh </a:t>
            </a:r>
            <a:r>
              <a:rPr sz="1400" dirty="0">
                <a:latin typeface="Times New Roman" panose="02020603050405020304"/>
                <a:cs typeface="Times New Roman" panose="02020603050405020304"/>
              </a:rPr>
              <a:t>tác </a:t>
            </a:r>
            <a:r>
              <a:rPr sz="1400" spc="-5" dirty="0">
                <a:latin typeface="Times New Roman" panose="02020603050405020304"/>
                <a:cs typeface="Times New Roman" panose="02020603050405020304"/>
              </a:rPr>
              <a:t>vụ,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di </a:t>
            </a:r>
            <a:r>
              <a:rPr sz="1400" spc="-5" dirty="0">
                <a:latin typeface="Times New Roman" panose="02020603050405020304"/>
                <a:cs typeface="Times New Roman" panose="02020603050405020304"/>
              </a:rPr>
              <a:t>chuột </a:t>
            </a:r>
            <a:r>
              <a:rPr sz="1400" dirty="0">
                <a:latin typeface="Times New Roman" panose="02020603050405020304"/>
                <a:cs typeface="Times New Roman" panose="02020603050405020304"/>
              </a:rPr>
              <a:t>qua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trong </a:t>
            </a:r>
            <a:r>
              <a:rPr sz="1400" spc="5" dirty="0">
                <a:latin typeface="Times New Roman" panose="02020603050405020304"/>
                <a:cs typeface="Times New Roman" panose="02020603050405020304"/>
              </a:rPr>
              <a:t>bố </a:t>
            </a:r>
            <a:r>
              <a:rPr sz="1400" spc="-5" dirty="0">
                <a:latin typeface="Times New Roman" panose="02020603050405020304"/>
                <a:cs typeface="Times New Roman" panose="02020603050405020304"/>
              </a:rPr>
              <a:t>cục </a:t>
            </a:r>
            <a:r>
              <a:rPr sz="1400" dirty="0">
                <a:latin typeface="Times New Roman" panose="02020603050405020304"/>
                <a:cs typeface="Times New Roman" panose="02020603050405020304"/>
              </a:rPr>
              <a:t>chụp </a:t>
            </a:r>
            <a:r>
              <a:rPr sz="1400" spc="-5" dirty="0">
                <a:latin typeface="Times New Roman" panose="02020603050405020304"/>
                <a:cs typeface="Times New Roman" panose="02020603050405020304"/>
              </a:rPr>
              <a:t>nhanh hiện  có, nó </a:t>
            </a:r>
            <a:r>
              <a:rPr sz="1400" dirty="0">
                <a:latin typeface="Times New Roman" panose="02020603050405020304"/>
                <a:cs typeface="Times New Roman" panose="02020603050405020304"/>
              </a:rPr>
              <a:t>sẽ </a:t>
            </a:r>
            <a:r>
              <a:rPr sz="1400" spc="-5" dirty="0">
                <a:latin typeface="Times New Roman" panose="02020603050405020304"/>
                <a:cs typeface="Times New Roman" panose="02020603050405020304"/>
              </a:rPr>
              <a:t>hiển </a:t>
            </a:r>
            <a:r>
              <a:rPr sz="1400" dirty="0">
                <a:latin typeface="Times New Roman" panose="02020603050405020304"/>
                <a:cs typeface="Times New Roman" panose="02020603050405020304"/>
              </a:rPr>
              <a:t>thị tất </a:t>
            </a:r>
            <a:r>
              <a:rPr sz="1400" spc="-1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trong bố cục </a:t>
            </a:r>
            <a:r>
              <a:rPr sz="1400" dirty="0">
                <a:latin typeface="Times New Roman" panose="02020603050405020304"/>
                <a:cs typeface="Times New Roman" panose="02020603050405020304"/>
              </a:rPr>
              <a:t>đó. Tính năng </a:t>
            </a:r>
            <a:r>
              <a:rPr sz="1400" spc="-5" dirty="0">
                <a:latin typeface="Times New Roman" panose="02020603050405020304"/>
                <a:cs typeface="Times New Roman" panose="02020603050405020304"/>
              </a:rPr>
              <a:t>này là Snap </a:t>
            </a:r>
            <a:r>
              <a:rPr sz="1400" dirty="0">
                <a:latin typeface="Times New Roman" panose="02020603050405020304"/>
                <a:cs typeface="Times New Roman" panose="02020603050405020304"/>
              </a:rPr>
              <a:t>Group.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thể chọn nhóm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được mở </a:t>
            </a:r>
            <a:r>
              <a:rPr sz="1400" dirty="0">
                <a:latin typeface="Times New Roman" panose="02020603050405020304"/>
                <a:cs typeface="Times New Roman" panose="02020603050405020304"/>
              </a:rPr>
              <a:t>theo cùng </a:t>
            </a:r>
            <a:r>
              <a:rPr sz="1400" spc="-5" dirty="0">
                <a:latin typeface="Times New Roman" panose="02020603050405020304"/>
                <a:cs typeface="Times New Roman" panose="02020603050405020304"/>
              </a:rPr>
              <a:t>một bố cục.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bạn thêm nhiều Nhóm  Snap </a:t>
            </a:r>
            <a:r>
              <a:rPr sz="1400" dirty="0">
                <a:latin typeface="Times New Roman" panose="02020603050405020304"/>
                <a:cs typeface="Times New Roman" panose="02020603050405020304"/>
              </a:rPr>
              <a:t>hơn, </a:t>
            </a:r>
            <a:r>
              <a:rPr sz="1400" spc="-5" dirty="0">
                <a:latin typeface="Times New Roman" panose="02020603050405020304"/>
                <a:cs typeface="Times New Roman" panose="02020603050405020304"/>
              </a:rPr>
              <a:t>bạn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chuyển đổi giữa chúng chỉ </a:t>
            </a:r>
            <a:r>
              <a:rPr sz="1400" dirty="0">
                <a:latin typeface="Times New Roman" panose="02020603050405020304"/>
                <a:cs typeface="Times New Roman" panose="02020603050405020304"/>
              </a:rPr>
              <a:t>bằng </a:t>
            </a:r>
            <a:r>
              <a:rPr sz="1400" spc="-5" dirty="0">
                <a:latin typeface="Times New Roman" panose="02020603050405020304"/>
                <a:cs typeface="Times New Roman" panose="02020603050405020304"/>
              </a:rPr>
              <a:t>cách chọn Nhóm</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Snap.</a:t>
            </a:r>
            <a:endParaRPr sz="1400">
              <a:latin typeface="Times New Roman" panose="02020603050405020304"/>
              <a:cs typeface="Times New Roman" panose="02020603050405020304"/>
            </a:endParaRPr>
          </a:p>
          <a:p>
            <a:pPr>
              <a:lnSpc>
                <a:spcPct val="100000"/>
              </a:lnSpc>
              <a:spcBef>
                <a:spcPts val="40"/>
              </a:spcBef>
            </a:pPr>
            <a:endParaRPr sz="1400">
              <a:latin typeface="Times New Roman" panose="02020603050405020304"/>
              <a:cs typeface="Times New Roman" panose="02020603050405020304"/>
            </a:endParaRPr>
          </a:p>
          <a:p>
            <a:pPr marL="12700" marR="5715" indent="88265" algn="just">
              <a:lnSpc>
                <a:spcPts val="1610"/>
              </a:lnSpc>
            </a:pPr>
            <a:r>
              <a:rPr sz="1400" dirty="0">
                <a:latin typeface="Times New Roman" panose="02020603050405020304"/>
                <a:cs typeface="Times New Roman" panose="02020603050405020304"/>
              </a:rPr>
              <a:t>Bắt </a:t>
            </a:r>
            <a:r>
              <a:rPr sz="1400" spc="-5" dirty="0">
                <a:latin typeface="Times New Roman" panose="02020603050405020304"/>
                <a:cs typeface="Times New Roman" panose="02020603050405020304"/>
              </a:rPr>
              <a:t>đầu </a:t>
            </a:r>
            <a:r>
              <a:rPr sz="1400" dirty="0">
                <a:latin typeface="Times New Roman" panose="02020603050405020304"/>
                <a:cs typeface="Times New Roman" panose="02020603050405020304"/>
              </a:rPr>
              <a:t>từ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a:t>
            </a:r>
            <a:r>
              <a:rPr sz="1400" dirty="0">
                <a:latin typeface="Times New Roman" panose="02020603050405020304"/>
                <a:cs typeface="Times New Roman" panose="02020603050405020304"/>
              </a:rPr>
              <a:t>22H2,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cũng có </a:t>
            </a:r>
            <a:r>
              <a:rPr sz="1400" spc="-5" dirty="0">
                <a:latin typeface="Times New Roman" panose="02020603050405020304"/>
                <a:cs typeface="Times New Roman" panose="02020603050405020304"/>
              </a:rPr>
              <a:t>thể </a:t>
            </a:r>
            <a:r>
              <a:rPr sz="1400" dirty="0">
                <a:latin typeface="Times New Roman" panose="02020603050405020304"/>
                <a:cs typeface="Times New Roman" panose="02020603050405020304"/>
              </a:rPr>
              <a:t>kích hoạt </a:t>
            </a:r>
            <a:r>
              <a:rPr sz="1400" spc="-5" dirty="0">
                <a:latin typeface="Times New Roman" panose="02020603050405020304"/>
                <a:cs typeface="Times New Roman" panose="02020603050405020304"/>
              </a:rPr>
              <a:t>bố cục </a:t>
            </a:r>
            <a:r>
              <a:rPr sz="1400" dirty="0">
                <a:latin typeface="Times New Roman" panose="02020603050405020304"/>
                <a:cs typeface="Times New Roman" panose="02020603050405020304"/>
              </a:rPr>
              <a:t>đính </a:t>
            </a:r>
            <a:r>
              <a:rPr sz="1400" spc="-5" dirty="0">
                <a:latin typeface="Times New Roman" panose="02020603050405020304"/>
                <a:cs typeface="Times New Roman" panose="02020603050405020304"/>
              </a:rPr>
              <a:t>nhanh  </a:t>
            </a:r>
            <a:r>
              <a:rPr sz="1400" dirty="0">
                <a:latin typeface="Times New Roman" panose="02020603050405020304"/>
                <a:cs typeface="Times New Roman" panose="02020603050405020304"/>
              </a:rPr>
              <a:t>bằng </a:t>
            </a:r>
            <a:r>
              <a:rPr sz="1400" spc="-5" dirty="0">
                <a:latin typeface="Times New Roman" panose="02020603050405020304"/>
                <a:cs typeface="Times New Roman" panose="02020603050405020304"/>
              </a:rPr>
              <a:t>cách kéo cửa sổ lên đầu màn hình.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năng </a:t>
            </a:r>
            <a:r>
              <a:rPr sz="1400" dirty="0">
                <a:latin typeface="Times New Roman" panose="02020603050405020304"/>
                <a:cs typeface="Times New Roman" panose="02020603050405020304"/>
              </a:rPr>
              <a:t>này khả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cho cả </a:t>
            </a:r>
            <a:r>
              <a:rPr sz="1400" spc="-5" dirty="0">
                <a:latin typeface="Times New Roman" panose="02020603050405020304"/>
                <a:cs typeface="Times New Roman" panose="02020603050405020304"/>
              </a:rPr>
              <a:t>chuột và </a:t>
            </a:r>
            <a:r>
              <a:rPr sz="1400" dirty="0">
                <a:latin typeface="Times New Roman" panose="02020603050405020304"/>
                <a:cs typeface="Times New Roman" panose="02020603050405020304"/>
              </a:rPr>
              <a:t>cảm</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ứng.</a:t>
            </a:r>
            <a:endParaRPr sz="1400">
              <a:latin typeface="Times New Roman" panose="02020603050405020304"/>
              <a:cs typeface="Times New Roman" panose="02020603050405020304"/>
            </a:endParaRPr>
          </a:p>
        </p:txBody>
      </p:sp>
      <p:sp>
        <p:nvSpPr>
          <p:cNvPr id="3" name="object 3"/>
          <p:cNvSpPr/>
          <p:nvPr/>
        </p:nvSpPr>
        <p:spPr>
          <a:xfrm>
            <a:off x="457200" y="2296668"/>
            <a:ext cx="6638544" cy="3733799"/>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4500" y="6414516"/>
            <a:ext cx="6672580" cy="3662679"/>
          </a:xfrm>
          <a:prstGeom prst="rect">
            <a:avLst/>
          </a:prstGeom>
        </p:spPr>
        <p:txBody>
          <a:bodyPr vert="horz" wrap="square" lIns="0" tIns="27305" rIns="0" bIns="0" rtlCol="0">
            <a:spAutoFit/>
          </a:bodyPr>
          <a:lstStyle/>
          <a:p>
            <a:pPr marL="12700" marR="6985" algn="just">
              <a:lnSpc>
                <a:spcPts val="1610"/>
              </a:lnSpc>
              <a:spcBef>
                <a:spcPts val="215"/>
              </a:spcBef>
            </a:pPr>
            <a:r>
              <a:rPr sz="1400" i="1" spc="-5" dirty="0">
                <a:latin typeface="Times New Roman" panose="02020603050405020304"/>
                <a:cs typeface="Times New Roman" panose="02020603050405020304"/>
              </a:rPr>
              <a:t>Lưu </a:t>
            </a:r>
            <a:r>
              <a:rPr sz="1400" i="1" dirty="0">
                <a:latin typeface="Times New Roman" panose="02020603050405020304"/>
                <a:cs typeface="Times New Roman" panose="02020603050405020304"/>
              </a:rPr>
              <a:t>ý: </a:t>
            </a:r>
            <a:r>
              <a:rPr sz="1400" i="1" spc="-5" dirty="0">
                <a:latin typeface="Times New Roman" panose="02020603050405020304"/>
                <a:cs typeface="Times New Roman" panose="02020603050405020304"/>
              </a:rPr>
              <a:t>Snap Layout chỉ áp </a:t>
            </a:r>
            <a:r>
              <a:rPr sz="1400" i="1" dirty="0">
                <a:latin typeface="Times New Roman" panose="02020603050405020304"/>
                <a:cs typeface="Times New Roman" panose="02020603050405020304"/>
              </a:rPr>
              <a:t>dụng trên các ứng </a:t>
            </a:r>
            <a:r>
              <a:rPr sz="1400" i="1" spc="-5" dirty="0">
                <a:latin typeface="Times New Roman" panose="02020603050405020304"/>
                <a:cs typeface="Times New Roman" panose="02020603050405020304"/>
              </a:rPr>
              <a:t>dụng </a:t>
            </a:r>
            <a:r>
              <a:rPr sz="1400" i="1" spc="-10" dirty="0">
                <a:latin typeface="Times New Roman" panose="02020603050405020304"/>
                <a:cs typeface="Times New Roman" panose="02020603050405020304"/>
              </a:rPr>
              <a:t>có </a:t>
            </a:r>
            <a:r>
              <a:rPr sz="1400" i="1" dirty="0">
                <a:latin typeface="Times New Roman" panose="02020603050405020304"/>
                <a:cs typeface="Times New Roman" panose="02020603050405020304"/>
              </a:rPr>
              <a:t>sẵn </a:t>
            </a:r>
            <a:r>
              <a:rPr sz="1400" i="1" spc="-5" dirty="0">
                <a:latin typeface="Times New Roman" panose="02020603050405020304"/>
                <a:cs typeface="Times New Roman" panose="02020603050405020304"/>
              </a:rPr>
              <a:t>trên hệ </a:t>
            </a:r>
            <a:r>
              <a:rPr sz="1400" i="1" dirty="0">
                <a:latin typeface="Times New Roman" panose="02020603050405020304"/>
                <a:cs typeface="Times New Roman" panose="02020603050405020304"/>
              </a:rPr>
              <a:t>điều hành </a:t>
            </a:r>
            <a:r>
              <a:rPr sz="1400" i="1" spc="-5" dirty="0">
                <a:latin typeface="Times New Roman" panose="02020603050405020304"/>
                <a:cs typeface="Times New Roman" panose="02020603050405020304"/>
              </a:rPr>
              <a:t>Windows.  </a:t>
            </a:r>
            <a:r>
              <a:rPr sz="1400" i="1" spc="-5" dirty="0">
                <a:latin typeface="Times New Roman" panose="02020603050405020304"/>
                <a:cs typeface="Times New Roman" panose="02020603050405020304"/>
              </a:rPr>
              <a:t>Người </a:t>
            </a:r>
            <a:r>
              <a:rPr sz="1400" i="1" dirty="0">
                <a:latin typeface="Times New Roman" panose="02020603050405020304"/>
                <a:cs typeface="Times New Roman" panose="02020603050405020304"/>
              </a:rPr>
              <a:t>dùng chưa thể </a:t>
            </a:r>
            <a:r>
              <a:rPr sz="1400" i="1" spc="-5" dirty="0">
                <a:latin typeface="Times New Roman" panose="02020603050405020304"/>
                <a:cs typeface="Times New Roman" panose="02020603050405020304"/>
              </a:rPr>
              <a:t>sử </a:t>
            </a:r>
            <a:r>
              <a:rPr sz="1400" i="1" dirty="0">
                <a:latin typeface="Times New Roman" panose="02020603050405020304"/>
                <a:cs typeface="Times New Roman" panose="02020603050405020304"/>
              </a:rPr>
              <a:t>dụng </a:t>
            </a:r>
            <a:r>
              <a:rPr sz="1400" i="1" spc="-5" dirty="0">
                <a:latin typeface="Times New Roman" panose="02020603050405020304"/>
                <a:cs typeface="Times New Roman" panose="02020603050405020304"/>
              </a:rPr>
              <a:t>tính </a:t>
            </a:r>
            <a:r>
              <a:rPr sz="1400" i="1" dirty="0">
                <a:latin typeface="Times New Roman" panose="02020603050405020304"/>
                <a:cs typeface="Times New Roman" panose="02020603050405020304"/>
              </a:rPr>
              <a:t>năng này đối </a:t>
            </a:r>
            <a:r>
              <a:rPr sz="1400" i="1" spc="-10" dirty="0">
                <a:latin typeface="Times New Roman" panose="02020603050405020304"/>
                <a:cs typeface="Times New Roman" panose="02020603050405020304"/>
              </a:rPr>
              <a:t>với </a:t>
            </a:r>
            <a:r>
              <a:rPr sz="1400" i="1" dirty="0">
                <a:latin typeface="Times New Roman" panose="02020603050405020304"/>
                <a:cs typeface="Times New Roman" panose="02020603050405020304"/>
              </a:rPr>
              <a:t>ứng </a:t>
            </a:r>
            <a:r>
              <a:rPr sz="1400" i="1" spc="-5" dirty="0">
                <a:latin typeface="Times New Roman" panose="02020603050405020304"/>
                <a:cs typeface="Times New Roman" panose="02020603050405020304"/>
              </a:rPr>
              <a:t>dụng bên </a:t>
            </a:r>
            <a:r>
              <a:rPr sz="1400" i="1" dirty="0">
                <a:latin typeface="Times New Roman" panose="02020603050405020304"/>
                <a:cs typeface="Times New Roman" panose="02020603050405020304"/>
              </a:rPr>
              <a:t>thứ</a:t>
            </a:r>
            <a:r>
              <a:rPr sz="1400" i="1" spc="-80" dirty="0">
                <a:latin typeface="Times New Roman" panose="02020603050405020304"/>
                <a:cs typeface="Times New Roman" panose="02020603050405020304"/>
              </a:rPr>
              <a:t> </a:t>
            </a:r>
            <a:r>
              <a:rPr sz="1400" i="1"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marL="12700">
              <a:lnSpc>
                <a:spcPct val="100000"/>
              </a:lnSpc>
              <a:spcBef>
                <a:spcPts val="1170"/>
              </a:spcBef>
            </a:pPr>
            <a:r>
              <a:rPr sz="1400" dirty="0">
                <a:latin typeface="Times New Roman" panose="02020603050405020304"/>
                <a:cs typeface="Times New Roman" panose="02020603050405020304"/>
              </a:rPr>
              <a:t>4.7 </a:t>
            </a:r>
            <a:r>
              <a:rPr sz="1400" spc="-5" dirty="0">
                <a:solidFill>
                  <a:srgbClr val="202020"/>
                </a:solidFill>
                <a:latin typeface="Times New Roman" panose="02020603050405020304"/>
                <a:cs typeface="Times New Roman" panose="02020603050405020304"/>
              </a:rPr>
              <a:t>Windows </a:t>
            </a:r>
            <a:r>
              <a:rPr sz="1400" spc="5" dirty="0">
                <a:solidFill>
                  <a:srgbClr val="202020"/>
                </a:solidFill>
                <a:latin typeface="Times New Roman" panose="02020603050405020304"/>
                <a:cs typeface="Times New Roman" panose="02020603050405020304"/>
              </a:rPr>
              <a:t>11</a:t>
            </a:r>
            <a:r>
              <a:rPr sz="1400" spc="-30" dirty="0">
                <a:solidFill>
                  <a:srgbClr val="202020"/>
                </a:solidFill>
                <a:latin typeface="Times New Roman" panose="02020603050405020304"/>
                <a:cs typeface="Times New Roman" panose="02020603050405020304"/>
              </a:rPr>
              <a:t> </a:t>
            </a:r>
            <a:r>
              <a:rPr sz="1400" spc="-5" dirty="0">
                <a:solidFill>
                  <a:srgbClr val="202020"/>
                </a:solidFill>
                <a:latin typeface="Times New Roman" panose="02020603050405020304"/>
                <a:cs typeface="Times New Roman" panose="02020603050405020304"/>
              </a:rPr>
              <a:t>Widgets</a:t>
            </a:r>
            <a:endParaRPr sz="1400">
              <a:latin typeface="Times New Roman" panose="02020603050405020304"/>
              <a:cs typeface="Times New Roman" panose="02020603050405020304"/>
            </a:endParaRPr>
          </a:p>
          <a:p>
            <a:pPr>
              <a:lnSpc>
                <a:spcPct val="100000"/>
              </a:lnSpc>
              <a:spcBef>
                <a:spcPts val="20"/>
              </a:spcBef>
            </a:pPr>
            <a:endParaRPr sz="1200">
              <a:latin typeface="Times New Roman" panose="02020603050405020304"/>
              <a:cs typeface="Times New Roman" panose="02020603050405020304"/>
            </a:endParaRPr>
          </a:p>
          <a:p>
            <a:pPr marL="12700" marR="5080" indent="88265" algn="just">
              <a:lnSpc>
                <a:spcPct val="96000"/>
              </a:lnSpc>
              <a:spcBef>
                <a:spcPts val="5"/>
              </a:spcBef>
            </a:pPr>
            <a:r>
              <a:rPr sz="1400" dirty="0">
                <a:solidFill>
                  <a:srgbClr val="202020"/>
                </a:solidFill>
                <a:latin typeface="Times New Roman" panose="02020603050405020304"/>
                <a:cs typeface="Times New Roman" panose="02020603050405020304"/>
              </a:rPr>
              <a:t>Thật thú </a:t>
            </a:r>
            <a:r>
              <a:rPr sz="1400" spc="-5" dirty="0">
                <a:solidFill>
                  <a:srgbClr val="202020"/>
                </a:solidFill>
                <a:latin typeface="Times New Roman" panose="02020603050405020304"/>
                <a:cs typeface="Times New Roman" panose="02020603050405020304"/>
              </a:rPr>
              <a:t>vị </a:t>
            </a:r>
            <a:r>
              <a:rPr sz="1400" dirty="0">
                <a:solidFill>
                  <a:srgbClr val="202020"/>
                </a:solidFill>
                <a:latin typeface="Times New Roman" panose="02020603050405020304"/>
                <a:cs typeface="Times New Roman" panose="02020603050405020304"/>
              </a:rPr>
              <a:t>khi </a:t>
            </a:r>
            <a:r>
              <a:rPr sz="1400" spc="-5" dirty="0">
                <a:solidFill>
                  <a:srgbClr val="202020"/>
                </a:solidFill>
                <a:latin typeface="Times New Roman" panose="02020603050405020304"/>
                <a:cs typeface="Times New Roman" panose="02020603050405020304"/>
              </a:rPr>
              <a:t>thấy Microsoft say </a:t>
            </a:r>
            <a:r>
              <a:rPr sz="1400" dirty="0">
                <a:solidFill>
                  <a:srgbClr val="202020"/>
                </a:solidFill>
                <a:latin typeface="Times New Roman" panose="02020603050405020304"/>
                <a:cs typeface="Times New Roman" panose="02020603050405020304"/>
              </a:rPr>
              <a:t>mê </a:t>
            </a:r>
            <a:r>
              <a:rPr sz="1400" spc="-5" dirty="0">
                <a:solidFill>
                  <a:srgbClr val="202020"/>
                </a:solidFill>
                <a:latin typeface="Times New Roman" panose="02020603050405020304"/>
                <a:cs typeface="Times New Roman" panose="02020603050405020304"/>
              </a:rPr>
              <a:t>thiết kế hướng đến thiết bị </a:t>
            </a:r>
            <a:r>
              <a:rPr sz="1400" dirty="0">
                <a:solidFill>
                  <a:srgbClr val="202020"/>
                </a:solidFill>
                <a:latin typeface="Times New Roman" panose="02020603050405020304"/>
                <a:cs typeface="Times New Roman" panose="02020603050405020304"/>
              </a:rPr>
              <a:t>di động cho </a:t>
            </a:r>
            <a:r>
              <a:rPr sz="1400" spc="-5" dirty="0">
                <a:solidFill>
                  <a:srgbClr val="202020"/>
                </a:solidFill>
                <a:latin typeface="Times New Roman" panose="02020603050405020304"/>
                <a:cs typeface="Times New Roman" panose="02020603050405020304"/>
              </a:rPr>
              <a:t>hề điều </a:t>
            </a:r>
            <a:r>
              <a:rPr sz="1400" dirty="0">
                <a:solidFill>
                  <a:srgbClr val="202020"/>
                </a:solidFill>
                <a:latin typeface="Times New Roman" panose="02020603050405020304"/>
                <a:cs typeface="Times New Roman" panose="02020603050405020304"/>
              </a:rPr>
              <a:t>hành  </a:t>
            </a:r>
            <a:r>
              <a:rPr sz="1400" spc="-5" dirty="0">
                <a:solidFill>
                  <a:srgbClr val="202020"/>
                </a:solidFill>
                <a:latin typeface="Times New Roman" panose="02020603050405020304"/>
                <a:cs typeface="Times New Roman" panose="02020603050405020304"/>
              </a:rPr>
              <a:t>máy </a:t>
            </a:r>
            <a:r>
              <a:rPr sz="1400" dirty="0">
                <a:solidFill>
                  <a:srgbClr val="202020"/>
                </a:solidFill>
                <a:latin typeface="Times New Roman" panose="02020603050405020304"/>
                <a:cs typeface="Times New Roman" panose="02020603050405020304"/>
              </a:rPr>
              <a:t>tính </a:t>
            </a:r>
            <a:r>
              <a:rPr sz="1400" spc="-5" dirty="0">
                <a:solidFill>
                  <a:srgbClr val="202020"/>
                </a:solidFill>
                <a:latin typeface="Times New Roman" panose="02020603050405020304"/>
                <a:cs typeface="Times New Roman" panose="02020603050405020304"/>
              </a:rPr>
              <a:t>bàn </a:t>
            </a:r>
            <a:r>
              <a:rPr sz="1400" dirty="0">
                <a:solidFill>
                  <a:srgbClr val="202020"/>
                </a:solidFill>
                <a:latin typeface="Times New Roman" panose="02020603050405020304"/>
                <a:cs typeface="Times New Roman" panose="02020603050405020304"/>
              </a:rPr>
              <a:t>thế </a:t>
            </a:r>
            <a:r>
              <a:rPr sz="1400" spc="-5" dirty="0">
                <a:solidFill>
                  <a:srgbClr val="202020"/>
                </a:solidFill>
                <a:latin typeface="Times New Roman" panose="02020603050405020304"/>
                <a:cs typeface="Times New Roman" panose="02020603050405020304"/>
              </a:rPr>
              <a:t>hệ </a:t>
            </a:r>
            <a:r>
              <a:rPr sz="1400" dirty="0">
                <a:solidFill>
                  <a:srgbClr val="202020"/>
                </a:solidFill>
                <a:latin typeface="Times New Roman" panose="02020603050405020304"/>
                <a:cs typeface="Times New Roman" panose="02020603050405020304"/>
              </a:rPr>
              <a:t>tiếp theo </a:t>
            </a:r>
            <a:r>
              <a:rPr sz="1400" spc="-5" dirty="0">
                <a:solidFill>
                  <a:srgbClr val="202020"/>
                </a:solidFill>
                <a:latin typeface="Times New Roman" panose="02020603050405020304"/>
                <a:cs typeface="Times New Roman" panose="02020603050405020304"/>
              </a:rPr>
              <a:t>của </a:t>
            </a:r>
            <a:r>
              <a:rPr sz="1400" dirty="0">
                <a:solidFill>
                  <a:srgbClr val="202020"/>
                </a:solidFill>
                <a:latin typeface="Times New Roman" panose="02020603050405020304"/>
                <a:cs typeface="Times New Roman" panose="02020603050405020304"/>
              </a:rPr>
              <a:t>mình. </a:t>
            </a:r>
            <a:r>
              <a:rPr sz="1400" spc="-5" dirty="0">
                <a:solidFill>
                  <a:srgbClr val="202020"/>
                </a:solidFill>
                <a:latin typeface="Times New Roman" panose="02020603050405020304"/>
                <a:cs typeface="Times New Roman" panose="02020603050405020304"/>
              </a:rPr>
              <a:t>Với Windows </a:t>
            </a:r>
            <a:r>
              <a:rPr sz="1400" dirty="0">
                <a:solidFill>
                  <a:srgbClr val="202020"/>
                </a:solidFill>
                <a:latin typeface="Times New Roman" panose="02020603050405020304"/>
                <a:cs typeface="Times New Roman" panose="02020603050405020304"/>
              </a:rPr>
              <a:t>11, </a:t>
            </a:r>
            <a:r>
              <a:rPr sz="1400" spc="-5" dirty="0">
                <a:solidFill>
                  <a:srgbClr val="202020"/>
                </a:solidFill>
                <a:latin typeface="Times New Roman" panose="02020603050405020304"/>
                <a:cs typeface="Times New Roman" panose="02020603050405020304"/>
              </a:rPr>
              <a:t>Microsoft </a:t>
            </a:r>
            <a:r>
              <a:rPr sz="1400" dirty="0">
                <a:solidFill>
                  <a:srgbClr val="202020"/>
                </a:solidFill>
                <a:latin typeface="Times New Roman" panose="02020603050405020304"/>
                <a:cs typeface="Times New Roman" panose="02020603050405020304"/>
              </a:rPr>
              <a:t>đã mang </a:t>
            </a:r>
            <a:r>
              <a:rPr sz="1400" spc="-5" dirty="0">
                <a:solidFill>
                  <a:srgbClr val="202020"/>
                </a:solidFill>
                <a:latin typeface="Times New Roman" panose="02020603050405020304"/>
                <a:cs typeface="Times New Roman" panose="02020603050405020304"/>
              </a:rPr>
              <a:t>đến Widgets,  nơi bạn </a:t>
            </a:r>
            <a:r>
              <a:rPr sz="1400" dirty="0">
                <a:solidFill>
                  <a:srgbClr val="202020"/>
                </a:solidFill>
                <a:latin typeface="Times New Roman" panose="02020603050405020304"/>
                <a:cs typeface="Times New Roman" panose="02020603050405020304"/>
              </a:rPr>
              <a:t>có </a:t>
            </a:r>
            <a:r>
              <a:rPr sz="1400" spc="-5" dirty="0">
                <a:solidFill>
                  <a:srgbClr val="202020"/>
                </a:solidFill>
                <a:latin typeface="Times New Roman" panose="02020603050405020304"/>
                <a:cs typeface="Times New Roman" panose="02020603050405020304"/>
              </a:rPr>
              <a:t>thể </a:t>
            </a:r>
            <a:r>
              <a:rPr sz="1400" dirty="0">
                <a:solidFill>
                  <a:srgbClr val="202020"/>
                </a:solidFill>
                <a:latin typeface="Times New Roman" panose="02020603050405020304"/>
                <a:cs typeface="Times New Roman" panose="02020603050405020304"/>
              </a:rPr>
              <a:t>tìm thấy </a:t>
            </a:r>
            <a:r>
              <a:rPr sz="1400" spc="-5" dirty="0">
                <a:solidFill>
                  <a:srgbClr val="202020"/>
                </a:solidFill>
                <a:latin typeface="Times New Roman" panose="02020603050405020304"/>
                <a:cs typeface="Times New Roman" panose="02020603050405020304"/>
              </a:rPr>
              <a:t>tất </a:t>
            </a:r>
            <a:r>
              <a:rPr sz="1400" dirty="0">
                <a:solidFill>
                  <a:srgbClr val="202020"/>
                </a:solidFill>
                <a:latin typeface="Times New Roman" panose="02020603050405020304"/>
                <a:cs typeface="Times New Roman" panose="02020603050405020304"/>
              </a:rPr>
              <a:t>cả các loại thông tin </a:t>
            </a:r>
            <a:r>
              <a:rPr sz="1400" spc="-5" dirty="0">
                <a:solidFill>
                  <a:srgbClr val="202020"/>
                </a:solidFill>
                <a:latin typeface="Times New Roman" panose="02020603050405020304"/>
                <a:cs typeface="Times New Roman" panose="02020603050405020304"/>
              </a:rPr>
              <a:t>chỉ </a:t>
            </a:r>
            <a:r>
              <a:rPr sz="1400" dirty="0">
                <a:solidFill>
                  <a:srgbClr val="202020"/>
                </a:solidFill>
                <a:latin typeface="Times New Roman" panose="02020603050405020304"/>
                <a:cs typeface="Times New Roman" panose="02020603050405020304"/>
              </a:rPr>
              <a:t>bằng </a:t>
            </a:r>
            <a:r>
              <a:rPr sz="1400" spc="-5" dirty="0">
                <a:solidFill>
                  <a:srgbClr val="202020"/>
                </a:solidFill>
                <a:latin typeface="Times New Roman" panose="02020603050405020304"/>
                <a:cs typeface="Times New Roman" panose="02020603050405020304"/>
              </a:rPr>
              <a:t>một </a:t>
            </a:r>
            <a:r>
              <a:rPr sz="1400" dirty="0">
                <a:solidFill>
                  <a:srgbClr val="202020"/>
                </a:solidFill>
                <a:latin typeface="Times New Roman" panose="02020603050405020304"/>
                <a:cs typeface="Times New Roman" panose="02020603050405020304"/>
              </a:rPr>
              <a:t>cú </a:t>
            </a:r>
            <a:r>
              <a:rPr sz="1400" spc="-5" dirty="0">
                <a:solidFill>
                  <a:srgbClr val="202020"/>
                </a:solidFill>
                <a:latin typeface="Times New Roman" panose="02020603050405020304"/>
                <a:cs typeface="Times New Roman" panose="02020603050405020304"/>
              </a:rPr>
              <a:t>nhấp </a:t>
            </a:r>
            <a:r>
              <a:rPr sz="1400" dirty="0">
                <a:solidFill>
                  <a:srgbClr val="202020"/>
                </a:solidFill>
                <a:latin typeface="Times New Roman" panose="02020603050405020304"/>
                <a:cs typeface="Times New Roman" panose="02020603050405020304"/>
              </a:rPr>
              <a:t>chuột. </a:t>
            </a:r>
            <a:r>
              <a:rPr sz="1400" spc="-5" dirty="0">
                <a:solidFill>
                  <a:srgbClr val="202020"/>
                </a:solidFill>
                <a:latin typeface="Times New Roman" panose="02020603050405020304"/>
                <a:cs typeface="Times New Roman" panose="02020603050405020304"/>
              </a:rPr>
              <a:t>Nó tương </a:t>
            </a:r>
            <a:r>
              <a:rPr sz="1400" dirty="0">
                <a:solidFill>
                  <a:srgbClr val="202020"/>
                </a:solidFill>
                <a:latin typeface="Times New Roman" panose="02020603050405020304"/>
                <a:cs typeface="Times New Roman" panose="02020603050405020304"/>
              </a:rPr>
              <a:t>tự </a:t>
            </a:r>
            <a:r>
              <a:rPr sz="1400" spc="-5" dirty="0">
                <a:solidFill>
                  <a:srgbClr val="202020"/>
                </a:solidFill>
                <a:latin typeface="Times New Roman" panose="02020603050405020304"/>
                <a:cs typeface="Times New Roman" panose="02020603050405020304"/>
              </a:rPr>
              <a:t>như  tính năng Google Assistant’s Snapshot và “Today view” trong IOS </a:t>
            </a:r>
            <a:r>
              <a:rPr sz="1400" spc="5" dirty="0">
                <a:solidFill>
                  <a:srgbClr val="202020"/>
                </a:solidFill>
                <a:latin typeface="Times New Roman" panose="02020603050405020304"/>
                <a:cs typeface="Times New Roman" panose="02020603050405020304"/>
              </a:rPr>
              <a:t>15 </a:t>
            </a:r>
            <a:r>
              <a:rPr sz="1400" spc="-5" dirty="0">
                <a:solidFill>
                  <a:srgbClr val="202020"/>
                </a:solidFill>
                <a:latin typeface="Times New Roman" panose="02020603050405020304"/>
                <a:cs typeface="Times New Roman" panose="02020603050405020304"/>
              </a:rPr>
              <a:t>hoặc macOS  Monterey.</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pPr>
            <a:r>
              <a:rPr sz="1400" dirty="0">
                <a:solidFill>
                  <a:srgbClr val="202020"/>
                </a:solidFill>
                <a:latin typeface="Times New Roman" panose="02020603050405020304"/>
                <a:cs typeface="Times New Roman" panose="02020603050405020304"/>
              </a:rPr>
              <a:t>Bạn có thể xem tin </a:t>
            </a:r>
            <a:r>
              <a:rPr sz="1400" spc="-5" dirty="0">
                <a:solidFill>
                  <a:srgbClr val="202020"/>
                </a:solidFill>
                <a:latin typeface="Times New Roman" panose="02020603050405020304"/>
                <a:cs typeface="Times New Roman" panose="02020603050405020304"/>
              </a:rPr>
              <a:t>tức </a:t>
            </a:r>
            <a:r>
              <a:rPr sz="1400" dirty="0">
                <a:solidFill>
                  <a:srgbClr val="202020"/>
                </a:solidFill>
                <a:latin typeface="Times New Roman" panose="02020603050405020304"/>
                <a:cs typeface="Times New Roman" panose="02020603050405020304"/>
              </a:rPr>
              <a:t>mới </a:t>
            </a:r>
            <a:r>
              <a:rPr sz="1400" spc="-5" dirty="0">
                <a:solidFill>
                  <a:srgbClr val="202020"/>
                </a:solidFill>
                <a:latin typeface="Times New Roman" panose="02020603050405020304"/>
                <a:cs typeface="Times New Roman" panose="02020603050405020304"/>
              </a:rPr>
              <a:t>nhất, </a:t>
            </a:r>
            <a:r>
              <a:rPr sz="1400" dirty="0">
                <a:solidFill>
                  <a:srgbClr val="202020"/>
                </a:solidFill>
                <a:latin typeface="Times New Roman" panose="02020603050405020304"/>
                <a:cs typeface="Times New Roman" panose="02020603050405020304"/>
              </a:rPr>
              <a:t>ảnh cá nhân </a:t>
            </a:r>
            <a:r>
              <a:rPr sz="1400" spc="-5" dirty="0">
                <a:solidFill>
                  <a:srgbClr val="202020"/>
                </a:solidFill>
                <a:latin typeface="Times New Roman" panose="02020603050405020304"/>
                <a:cs typeface="Times New Roman" panose="02020603050405020304"/>
              </a:rPr>
              <a:t>của bạn </a:t>
            </a:r>
            <a:r>
              <a:rPr sz="1400" dirty="0">
                <a:solidFill>
                  <a:srgbClr val="202020"/>
                </a:solidFill>
                <a:latin typeface="Times New Roman" panose="02020603050405020304"/>
                <a:cs typeface="Times New Roman" panose="02020603050405020304"/>
              </a:rPr>
              <a:t>được </a:t>
            </a:r>
            <a:r>
              <a:rPr sz="1400" spc="-5" dirty="0">
                <a:solidFill>
                  <a:srgbClr val="202020"/>
                </a:solidFill>
                <a:latin typeface="Times New Roman" panose="02020603050405020304"/>
                <a:cs typeface="Times New Roman" panose="02020603050405020304"/>
              </a:rPr>
              <a:t>lấy từ </a:t>
            </a:r>
            <a:r>
              <a:rPr sz="1400" dirty="0">
                <a:solidFill>
                  <a:srgbClr val="202020"/>
                </a:solidFill>
                <a:latin typeface="Times New Roman" panose="02020603050405020304"/>
                <a:cs typeface="Times New Roman" panose="02020603050405020304"/>
              </a:rPr>
              <a:t>OneDrive, </a:t>
            </a:r>
            <a:r>
              <a:rPr sz="1400" spc="-5" dirty="0">
                <a:solidFill>
                  <a:srgbClr val="202020"/>
                </a:solidFill>
                <a:latin typeface="Times New Roman" panose="02020603050405020304"/>
                <a:cs typeface="Times New Roman" panose="02020603050405020304"/>
              </a:rPr>
              <a:t>tỷ </a:t>
            </a:r>
            <a:r>
              <a:rPr sz="1400" dirty="0">
                <a:solidFill>
                  <a:srgbClr val="202020"/>
                </a:solidFill>
                <a:latin typeface="Times New Roman" panose="02020603050405020304"/>
                <a:cs typeface="Times New Roman" panose="02020603050405020304"/>
              </a:rPr>
              <a:t>số thể </a:t>
            </a:r>
            <a:r>
              <a:rPr sz="1400" spc="-5" dirty="0">
                <a:solidFill>
                  <a:srgbClr val="202020"/>
                </a:solidFill>
                <a:latin typeface="Times New Roman" panose="02020603050405020304"/>
                <a:cs typeface="Times New Roman" panose="02020603050405020304"/>
              </a:rPr>
              <a:t>thao,  giá </a:t>
            </a:r>
            <a:r>
              <a:rPr sz="1400" dirty="0">
                <a:solidFill>
                  <a:srgbClr val="202020"/>
                </a:solidFill>
                <a:latin typeface="Times New Roman" panose="02020603050405020304"/>
                <a:cs typeface="Times New Roman" panose="02020603050405020304"/>
              </a:rPr>
              <a:t>cổ phiếu, </a:t>
            </a:r>
            <a:r>
              <a:rPr sz="1400" spc="-5" dirty="0">
                <a:solidFill>
                  <a:srgbClr val="202020"/>
                </a:solidFill>
                <a:latin typeface="Times New Roman" panose="02020603050405020304"/>
                <a:cs typeface="Times New Roman" panose="02020603050405020304"/>
              </a:rPr>
              <a:t>v.v. Phần </a:t>
            </a:r>
            <a:r>
              <a:rPr sz="1400" dirty="0">
                <a:solidFill>
                  <a:srgbClr val="202020"/>
                </a:solidFill>
                <a:latin typeface="Times New Roman" panose="02020603050405020304"/>
                <a:cs typeface="Times New Roman" panose="02020603050405020304"/>
              </a:rPr>
              <a:t>tiện </a:t>
            </a:r>
            <a:r>
              <a:rPr sz="1400" spc="-5" dirty="0">
                <a:solidFill>
                  <a:srgbClr val="202020"/>
                </a:solidFill>
                <a:latin typeface="Times New Roman" panose="02020603050405020304"/>
                <a:cs typeface="Times New Roman" panose="02020603050405020304"/>
              </a:rPr>
              <a:t>ích </a:t>
            </a:r>
            <a:r>
              <a:rPr sz="1400" dirty="0">
                <a:solidFill>
                  <a:srgbClr val="202020"/>
                </a:solidFill>
                <a:latin typeface="Times New Roman" panose="02020603050405020304"/>
                <a:cs typeface="Times New Roman" panose="02020603050405020304"/>
              </a:rPr>
              <a:t>cũng có </a:t>
            </a:r>
            <a:r>
              <a:rPr sz="1400" spc="-5" dirty="0">
                <a:solidFill>
                  <a:srgbClr val="202020"/>
                </a:solidFill>
                <a:latin typeface="Times New Roman" panose="02020603050405020304"/>
                <a:cs typeface="Times New Roman" panose="02020603050405020304"/>
              </a:rPr>
              <a:t>thể </a:t>
            </a:r>
            <a:r>
              <a:rPr sz="1400" dirty="0">
                <a:solidFill>
                  <a:srgbClr val="202020"/>
                </a:solidFill>
                <a:latin typeface="Times New Roman" panose="02020603050405020304"/>
                <a:cs typeface="Times New Roman" panose="02020603050405020304"/>
              </a:rPr>
              <a:t>tùy </a:t>
            </a:r>
            <a:r>
              <a:rPr sz="1400" spc="-5" dirty="0">
                <a:solidFill>
                  <a:srgbClr val="202020"/>
                </a:solidFill>
                <a:latin typeface="Times New Roman" panose="02020603050405020304"/>
                <a:cs typeface="Times New Roman" panose="02020603050405020304"/>
              </a:rPr>
              <a:t>chỉnh và bạn </a:t>
            </a:r>
            <a:r>
              <a:rPr sz="1400" dirty="0">
                <a:solidFill>
                  <a:srgbClr val="202020"/>
                </a:solidFill>
                <a:latin typeface="Times New Roman" panose="02020603050405020304"/>
                <a:cs typeface="Times New Roman" panose="02020603050405020304"/>
              </a:rPr>
              <a:t>có thể cá nhân hóa </a:t>
            </a:r>
            <a:r>
              <a:rPr sz="1400" spc="-5" dirty="0">
                <a:solidFill>
                  <a:srgbClr val="202020"/>
                </a:solidFill>
                <a:latin typeface="Times New Roman" panose="02020603050405020304"/>
                <a:cs typeface="Times New Roman" panose="02020603050405020304"/>
              </a:rPr>
              <a:t>nó </a:t>
            </a:r>
            <a:r>
              <a:rPr sz="1400" dirty="0">
                <a:solidFill>
                  <a:srgbClr val="202020"/>
                </a:solidFill>
                <a:latin typeface="Times New Roman" panose="02020603050405020304"/>
                <a:cs typeface="Times New Roman" panose="02020603050405020304"/>
              </a:rPr>
              <a:t>theo sở  thích của mình. </a:t>
            </a:r>
            <a:r>
              <a:rPr sz="1400" spc="-5" dirty="0">
                <a:solidFill>
                  <a:srgbClr val="202020"/>
                </a:solidFill>
                <a:latin typeface="Times New Roman" panose="02020603050405020304"/>
                <a:cs typeface="Times New Roman" panose="02020603050405020304"/>
              </a:rPr>
              <a:t>Đối với máy tính </a:t>
            </a:r>
            <a:r>
              <a:rPr sz="1400" dirty="0">
                <a:solidFill>
                  <a:srgbClr val="202020"/>
                </a:solidFill>
                <a:latin typeface="Times New Roman" panose="02020603050405020304"/>
                <a:cs typeface="Times New Roman" panose="02020603050405020304"/>
              </a:rPr>
              <a:t>bảng </a:t>
            </a:r>
            <a:r>
              <a:rPr sz="1400" spc="-5" dirty="0">
                <a:solidFill>
                  <a:srgbClr val="202020"/>
                </a:solidFill>
                <a:latin typeface="Times New Roman" panose="02020603050405020304"/>
                <a:cs typeface="Times New Roman" panose="02020603050405020304"/>
              </a:rPr>
              <a:t>chạy Windows </a:t>
            </a:r>
            <a:r>
              <a:rPr sz="1400" dirty="0">
                <a:solidFill>
                  <a:srgbClr val="202020"/>
                </a:solidFill>
                <a:latin typeface="Times New Roman" panose="02020603050405020304"/>
                <a:cs typeface="Times New Roman" panose="02020603050405020304"/>
              </a:rPr>
              <a:t>11, </a:t>
            </a:r>
            <a:r>
              <a:rPr sz="1400" spc="-5" dirty="0">
                <a:solidFill>
                  <a:srgbClr val="202020"/>
                </a:solidFill>
                <a:latin typeface="Times New Roman" panose="02020603050405020304"/>
                <a:cs typeface="Times New Roman" panose="02020603050405020304"/>
              </a:rPr>
              <a:t>cửa sổ Tiện ích sẽ lấp đầy toàn bộ  màn </a:t>
            </a:r>
            <a:r>
              <a:rPr sz="1400" dirty="0">
                <a:solidFill>
                  <a:srgbClr val="202020"/>
                </a:solidFill>
                <a:latin typeface="Times New Roman" panose="02020603050405020304"/>
                <a:cs typeface="Times New Roman" panose="02020603050405020304"/>
              </a:rPr>
              <a:t>hình, </a:t>
            </a:r>
            <a:r>
              <a:rPr sz="1400" spc="-5" dirty="0">
                <a:solidFill>
                  <a:srgbClr val="202020"/>
                </a:solidFill>
                <a:latin typeface="Times New Roman" panose="02020603050405020304"/>
                <a:cs typeface="Times New Roman" panose="02020603050405020304"/>
              </a:rPr>
              <a:t>biến </a:t>
            </a:r>
            <a:r>
              <a:rPr sz="1400" spc="5" dirty="0">
                <a:solidFill>
                  <a:srgbClr val="202020"/>
                </a:solidFill>
                <a:latin typeface="Times New Roman" panose="02020603050405020304"/>
                <a:cs typeface="Times New Roman" panose="02020603050405020304"/>
              </a:rPr>
              <a:t>nó </a:t>
            </a:r>
            <a:r>
              <a:rPr sz="1400" spc="-5" dirty="0">
                <a:solidFill>
                  <a:srgbClr val="202020"/>
                </a:solidFill>
                <a:latin typeface="Times New Roman" panose="02020603050405020304"/>
                <a:cs typeface="Times New Roman" panose="02020603050405020304"/>
              </a:rPr>
              <a:t>thành </a:t>
            </a:r>
            <a:r>
              <a:rPr sz="1400" dirty="0">
                <a:solidFill>
                  <a:srgbClr val="202020"/>
                </a:solidFill>
                <a:latin typeface="Times New Roman" panose="02020603050405020304"/>
                <a:cs typeface="Times New Roman" panose="02020603050405020304"/>
              </a:rPr>
              <a:t>bảng điều </a:t>
            </a:r>
            <a:r>
              <a:rPr sz="1400" spc="-5" dirty="0">
                <a:solidFill>
                  <a:srgbClr val="202020"/>
                </a:solidFill>
                <a:latin typeface="Times New Roman" panose="02020603050405020304"/>
                <a:cs typeface="Times New Roman" panose="02020603050405020304"/>
              </a:rPr>
              <a:t>khiển một cửa cho mọi </a:t>
            </a:r>
            <a:r>
              <a:rPr sz="1400" dirty="0">
                <a:solidFill>
                  <a:srgbClr val="202020"/>
                </a:solidFill>
                <a:latin typeface="Times New Roman" panose="02020603050405020304"/>
                <a:cs typeface="Times New Roman" panose="02020603050405020304"/>
              </a:rPr>
              <a:t>sở </a:t>
            </a:r>
            <a:r>
              <a:rPr sz="1400" spc="-5" dirty="0">
                <a:solidFill>
                  <a:srgbClr val="202020"/>
                </a:solidFill>
                <a:latin typeface="Times New Roman" panose="02020603050405020304"/>
                <a:cs typeface="Times New Roman" panose="02020603050405020304"/>
              </a:rPr>
              <a:t>thích </a:t>
            </a:r>
            <a:r>
              <a:rPr sz="1400" dirty="0">
                <a:solidFill>
                  <a:srgbClr val="202020"/>
                </a:solidFill>
                <a:latin typeface="Times New Roman" panose="02020603050405020304"/>
                <a:cs typeface="Times New Roman" panose="02020603050405020304"/>
              </a:rPr>
              <a:t>cá </a:t>
            </a:r>
            <a:r>
              <a:rPr sz="1400" spc="-5" dirty="0">
                <a:solidFill>
                  <a:srgbClr val="202020"/>
                </a:solidFill>
                <a:latin typeface="Times New Roman" panose="02020603050405020304"/>
                <a:cs typeface="Times New Roman" panose="02020603050405020304"/>
              </a:rPr>
              <a:t>nhân của </a:t>
            </a:r>
            <a:r>
              <a:rPr sz="1400" dirty="0">
                <a:solidFill>
                  <a:srgbClr val="202020"/>
                </a:solidFill>
                <a:latin typeface="Times New Roman" panose="02020603050405020304"/>
                <a:cs typeface="Times New Roman" panose="02020603050405020304"/>
              </a:rPr>
              <a:t>bạn. Đối </a:t>
            </a:r>
            <a:r>
              <a:rPr sz="1400" spc="-5" dirty="0">
                <a:solidFill>
                  <a:srgbClr val="202020"/>
                </a:solidFill>
                <a:latin typeface="Times New Roman" panose="02020603050405020304"/>
                <a:cs typeface="Times New Roman" panose="02020603050405020304"/>
              </a:rPr>
              <a:t>với  những người dùng không thích tính </a:t>
            </a:r>
            <a:r>
              <a:rPr sz="1400" dirty="0">
                <a:solidFill>
                  <a:srgbClr val="202020"/>
                </a:solidFill>
                <a:latin typeface="Times New Roman" panose="02020603050405020304"/>
                <a:cs typeface="Times New Roman" panose="02020603050405020304"/>
              </a:rPr>
              <a:t>năng mới </a:t>
            </a:r>
            <a:r>
              <a:rPr sz="1400" spc="-5" dirty="0">
                <a:solidFill>
                  <a:srgbClr val="202020"/>
                </a:solidFill>
                <a:latin typeface="Times New Roman" panose="02020603050405020304"/>
                <a:cs typeface="Times New Roman" panose="02020603050405020304"/>
              </a:rPr>
              <a:t>này, bạn luôn </a:t>
            </a:r>
            <a:r>
              <a:rPr sz="1400" dirty="0">
                <a:solidFill>
                  <a:srgbClr val="202020"/>
                </a:solidFill>
                <a:latin typeface="Times New Roman" panose="02020603050405020304"/>
                <a:cs typeface="Times New Roman" panose="02020603050405020304"/>
              </a:rPr>
              <a:t>có thể chọn </a:t>
            </a:r>
            <a:r>
              <a:rPr sz="1400" spc="-5" dirty="0">
                <a:solidFill>
                  <a:srgbClr val="202020"/>
                </a:solidFill>
                <a:latin typeface="Times New Roman" panose="02020603050405020304"/>
                <a:cs typeface="Times New Roman" panose="02020603050405020304"/>
              </a:rPr>
              <a:t>tắt </a:t>
            </a:r>
            <a:r>
              <a:rPr sz="1400" dirty="0">
                <a:solidFill>
                  <a:srgbClr val="202020"/>
                </a:solidFill>
                <a:latin typeface="Times New Roman" panose="02020603050405020304"/>
                <a:cs typeface="Times New Roman" panose="02020603050405020304"/>
              </a:rPr>
              <a:t>bảng tiện </a:t>
            </a:r>
            <a:r>
              <a:rPr sz="1400" spc="-5" dirty="0">
                <a:solidFill>
                  <a:srgbClr val="202020"/>
                </a:solidFill>
                <a:latin typeface="Times New Roman" panose="02020603050405020304"/>
                <a:cs typeface="Times New Roman" panose="02020603050405020304"/>
              </a:rPr>
              <a:t>ích  Windows </a:t>
            </a:r>
            <a:r>
              <a:rPr sz="1400" spc="5" dirty="0">
                <a:solidFill>
                  <a:srgbClr val="202020"/>
                </a:solidFill>
                <a:latin typeface="Times New Roman" panose="02020603050405020304"/>
                <a:cs typeface="Times New Roman" panose="02020603050405020304"/>
              </a:rPr>
              <a:t>11 </a:t>
            </a:r>
            <a:r>
              <a:rPr sz="1400" spc="-5" dirty="0">
                <a:solidFill>
                  <a:srgbClr val="202020"/>
                </a:solidFill>
                <a:latin typeface="Times New Roman" panose="02020603050405020304"/>
                <a:cs typeface="Times New Roman" panose="02020603050405020304"/>
              </a:rPr>
              <a:t>chỉ </a:t>
            </a:r>
            <a:r>
              <a:rPr sz="1400" dirty="0">
                <a:solidFill>
                  <a:srgbClr val="202020"/>
                </a:solidFill>
                <a:latin typeface="Times New Roman" panose="02020603050405020304"/>
                <a:cs typeface="Times New Roman" panose="02020603050405020304"/>
              </a:rPr>
              <a:t>bằng </a:t>
            </a:r>
            <a:r>
              <a:rPr sz="1400" spc="-5" dirty="0">
                <a:solidFill>
                  <a:srgbClr val="202020"/>
                </a:solidFill>
                <a:latin typeface="Times New Roman" panose="02020603050405020304"/>
                <a:cs typeface="Times New Roman" panose="02020603050405020304"/>
              </a:rPr>
              <a:t>một vài </a:t>
            </a:r>
            <a:r>
              <a:rPr sz="1400" dirty="0">
                <a:solidFill>
                  <a:srgbClr val="202020"/>
                </a:solidFill>
                <a:latin typeface="Times New Roman" panose="02020603050405020304"/>
                <a:cs typeface="Times New Roman" panose="02020603050405020304"/>
              </a:rPr>
              <a:t>cú nhấp</a:t>
            </a:r>
            <a:r>
              <a:rPr sz="1400" spc="-50" dirty="0">
                <a:solidFill>
                  <a:srgbClr val="202020"/>
                </a:solidFill>
                <a:latin typeface="Times New Roman" panose="02020603050405020304"/>
                <a:cs typeface="Times New Roman" panose="02020603050405020304"/>
              </a:rPr>
              <a:t> </a:t>
            </a:r>
            <a:r>
              <a:rPr sz="1400" dirty="0">
                <a:solidFill>
                  <a:srgbClr val="202020"/>
                </a:solidFill>
                <a:latin typeface="Times New Roman" panose="02020603050405020304"/>
                <a:cs typeface="Times New Roman" panose="02020603050405020304"/>
              </a:rPr>
              <a:t>chuột.</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18</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r>
              <a:rPr dirty="0"/>
              <a:t>1</a:t>
            </a:r>
            <a:endParaRPr dirty="0"/>
          </a:p>
        </p:txBody>
      </p:sp>
      <p:sp>
        <p:nvSpPr>
          <p:cNvPr id="2" name="object 2"/>
          <p:cNvSpPr txBox="1"/>
          <p:nvPr/>
        </p:nvSpPr>
        <p:spPr>
          <a:xfrm>
            <a:off x="444500" y="426720"/>
            <a:ext cx="6709409" cy="9476740"/>
          </a:xfrm>
          <a:prstGeom prst="rect">
            <a:avLst/>
          </a:prstGeom>
        </p:spPr>
        <p:txBody>
          <a:bodyPr vert="horz" wrap="square" lIns="0" tIns="13335" rIns="0" bIns="0" rtlCol="0">
            <a:spAutoFit/>
          </a:bodyPr>
          <a:lstStyle/>
          <a:p>
            <a:pPr marR="29210" algn="ctr">
              <a:lnSpc>
                <a:spcPct val="100000"/>
              </a:lnSpc>
              <a:spcBef>
                <a:spcPts val="105"/>
              </a:spcBef>
            </a:pPr>
            <a:r>
              <a:rPr sz="2000" b="1" spc="-5" dirty="0">
                <a:latin typeface="Times New Roman" panose="02020603050405020304"/>
                <a:cs typeface="Times New Roman" panose="02020603050405020304"/>
              </a:rPr>
              <a:t>Nhận </a:t>
            </a:r>
            <a:r>
              <a:rPr sz="2000" b="1" dirty="0">
                <a:latin typeface="Times New Roman" panose="02020603050405020304"/>
                <a:cs typeface="Times New Roman" panose="02020603050405020304"/>
              </a:rPr>
              <a:t>xét </a:t>
            </a:r>
            <a:r>
              <a:rPr sz="2000" b="1" spc="-5" dirty="0">
                <a:latin typeface="Times New Roman" panose="02020603050405020304"/>
                <a:cs typeface="Times New Roman" panose="02020603050405020304"/>
              </a:rPr>
              <a:t>của </a:t>
            </a:r>
            <a:r>
              <a:rPr sz="2000" b="1" dirty="0">
                <a:latin typeface="Times New Roman" panose="02020603050405020304"/>
                <a:cs typeface="Times New Roman" panose="02020603050405020304"/>
              </a:rPr>
              <a:t>giảng </a:t>
            </a:r>
            <a:r>
              <a:rPr sz="2000" b="1" spc="-5" dirty="0">
                <a:latin typeface="Times New Roman" panose="02020603050405020304"/>
                <a:cs typeface="Times New Roman" panose="02020603050405020304"/>
              </a:rPr>
              <a:t>viên hướng</a:t>
            </a:r>
            <a:r>
              <a:rPr sz="2000" b="1" spc="-2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dẫn</a:t>
            </a:r>
            <a:endParaRPr sz="2000">
              <a:latin typeface="Times New Roman" panose="02020603050405020304"/>
              <a:cs typeface="Times New Roman" panose="02020603050405020304"/>
            </a:endParaRPr>
          </a:p>
          <a:p>
            <a:pPr marL="12700">
              <a:lnSpc>
                <a:spcPct val="100000"/>
              </a:lnSpc>
              <a:spcBef>
                <a:spcPts val="111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90"/>
              </a:spcBef>
            </a:pPr>
            <a:r>
              <a:rPr sz="1400" spc="-5" dirty="0">
                <a:latin typeface="Carlito"/>
                <a:cs typeface="Carlito"/>
              </a:rPr>
              <a:t>......................................................  .......................................................................................</a:t>
            </a:r>
            <a:r>
              <a:rPr sz="1400" spc="20" dirty="0">
                <a:latin typeface="Carlito"/>
                <a:cs typeface="Carlito"/>
              </a:rPr>
              <a:t> </a:t>
            </a:r>
            <a:r>
              <a:rPr sz="1400" dirty="0">
                <a:latin typeface="Carlito"/>
                <a:cs typeface="Carlito"/>
              </a:rPr>
              <a:t>......</a:t>
            </a:r>
            <a:endParaRPr sz="1400">
              <a:latin typeface="Carlito"/>
              <a:cs typeface="Carlito"/>
            </a:endParaRPr>
          </a:p>
          <a:p>
            <a:pPr marL="12700">
              <a:lnSpc>
                <a:spcPct val="100000"/>
              </a:lnSpc>
              <a:spcBef>
                <a:spcPts val="875"/>
              </a:spcBef>
            </a:pPr>
            <a:r>
              <a:rPr sz="1400" spc="-5" dirty="0">
                <a:latin typeface="Carlito"/>
                <a:cs typeface="Carlito"/>
              </a:rPr>
              <a:t>................................................................................. </a:t>
            </a:r>
            <a:r>
              <a:rPr sz="1400" spc="50"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0"/>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5"/>
              </a:spcBef>
            </a:pPr>
            <a:r>
              <a:rPr sz="1400" spc="-5" dirty="0">
                <a:latin typeface="Carlito"/>
                <a:cs typeface="Carlito"/>
              </a:rPr>
              <a:t>.......................................................................... </a:t>
            </a:r>
            <a:r>
              <a:rPr sz="1400" spc="3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90"/>
              </a:spcBef>
            </a:pPr>
            <a:r>
              <a:rPr sz="1400" spc="-5" dirty="0">
                <a:latin typeface="Carlito"/>
                <a:cs typeface="Carlito"/>
              </a:rPr>
              <a:t>.............  .......................................................................................</a:t>
            </a:r>
            <a:r>
              <a:rPr sz="1400" spc="3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7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90"/>
              </a:spcBef>
            </a:pPr>
            <a:r>
              <a:rPr sz="1400" dirty="0">
                <a:latin typeface="Carlito"/>
                <a:cs typeface="Carlito"/>
              </a:rPr>
              <a:t>......  </a:t>
            </a:r>
            <a:r>
              <a:rPr sz="1400" spc="-5" dirty="0">
                <a:latin typeface="Carlito"/>
                <a:cs typeface="Carlito"/>
              </a:rPr>
              <a:t>.......................................................................................</a:t>
            </a:r>
            <a:r>
              <a:rPr sz="1400" spc="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7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90"/>
              </a:spcBef>
            </a:pPr>
            <a:r>
              <a:rPr sz="1400" spc="-5" dirty="0">
                <a:latin typeface="Carlito"/>
                <a:cs typeface="Carlito"/>
              </a:rPr>
              <a:t>............................................................</a:t>
            </a:r>
            <a:r>
              <a:rPr sz="1400" spc="165" dirty="0">
                <a:latin typeface="Carlito"/>
                <a:cs typeface="Carlito"/>
              </a:rPr>
              <a:t> </a:t>
            </a:r>
            <a:r>
              <a:rPr sz="1400" spc="-5" dirty="0">
                <a:latin typeface="Carlito"/>
                <a:cs typeface="Carlito"/>
              </a:rPr>
              <a:t>.......................................................................................</a:t>
            </a:r>
            <a:endParaRPr sz="1400">
              <a:latin typeface="Carlito"/>
              <a:cs typeface="Carlito"/>
            </a:endParaRPr>
          </a:p>
          <a:p>
            <a:pPr marL="52070">
              <a:lnSpc>
                <a:spcPct val="100000"/>
              </a:lnSpc>
              <a:spcBef>
                <a:spcPts val="88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0"/>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5"/>
              </a:spcBef>
            </a:pPr>
            <a:r>
              <a:rPr sz="1400" spc="-5" dirty="0">
                <a:latin typeface="Carlito"/>
                <a:cs typeface="Carlito"/>
              </a:rPr>
              <a:t>......................................................  .......................................................................................</a:t>
            </a:r>
            <a:r>
              <a:rPr sz="1400" spc="20" dirty="0">
                <a:latin typeface="Carlito"/>
                <a:cs typeface="Carlito"/>
              </a:rPr>
              <a:t> </a:t>
            </a:r>
            <a:r>
              <a:rPr sz="1400" dirty="0">
                <a:latin typeface="Carlito"/>
                <a:cs typeface="Carlito"/>
              </a:rPr>
              <a:t>......</a:t>
            </a:r>
            <a:endParaRPr sz="1400">
              <a:latin typeface="Carlito"/>
              <a:cs typeface="Carlito"/>
            </a:endParaRPr>
          </a:p>
          <a:p>
            <a:pPr marL="12700">
              <a:lnSpc>
                <a:spcPct val="100000"/>
              </a:lnSpc>
              <a:spcBef>
                <a:spcPts val="880"/>
              </a:spcBef>
            </a:pPr>
            <a:r>
              <a:rPr sz="1400" spc="-5" dirty="0">
                <a:latin typeface="Carlito"/>
                <a:cs typeface="Carlito"/>
              </a:rPr>
              <a:t>................................................................................. </a:t>
            </a:r>
            <a:r>
              <a:rPr sz="1400" spc="50"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90"/>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75"/>
              </a:spcBef>
            </a:pPr>
            <a:r>
              <a:rPr sz="1400" spc="-5" dirty="0">
                <a:latin typeface="Carlito"/>
                <a:cs typeface="Carlito"/>
              </a:rPr>
              <a:t>.......................................................................... </a:t>
            </a:r>
            <a:r>
              <a:rPr sz="1400" spc="3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5"/>
              </a:spcBef>
            </a:pPr>
            <a:r>
              <a:rPr sz="1400" spc="-5" dirty="0">
                <a:latin typeface="Carlito"/>
                <a:cs typeface="Carlito"/>
              </a:rPr>
              <a:t>.............  .......................................................................................</a:t>
            </a:r>
            <a:r>
              <a:rPr sz="1400" spc="3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0"/>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8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90"/>
              </a:spcBef>
            </a:pPr>
            <a:r>
              <a:rPr sz="1400" dirty="0">
                <a:latin typeface="Carlito"/>
                <a:cs typeface="Carlito"/>
              </a:rPr>
              <a:t>......  </a:t>
            </a:r>
            <a:r>
              <a:rPr sz="1400" spc="-5" dirty="0">
                <a:latin typeface="Carlito"/>
                <a:cs typeface="Carlito"/>
              </a:rPr>
              <a:t>.......................................................................................</a:t>
            </a:r>
            <a:r>
              <a:rPr sz="1400" spc="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7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90"/>
              </a:spcBef>
            </a:pPr>
            <a:r>
              <a:rPr sz="1400" spc="-5" dirty="0">
                <a:latin typeface="Carlito"/>
                <a:cs typeface="Carlito"/>
              </a:rPr>
              <a:t>............................................................</a:t>
            </a:r>
            <a:r>
              <a:rPr sz="1400" spc="165" dirty="0">
                <a:latin typeface="Carlito"/>
                <a:cs typeface="Carlito"/>
              </a:rPr>
              <a:t> </a:t>
            </a:r>
            <a:r>
              <a:rPr sz="1400" spc="-5" dirty="0">
                <a:latin typeface="Carlito"/>
                <a:cs typeface="Carlito"/>
              </a:rPr>
              <a:t>.......................................................................................</a:t>
            </a:r>
            <a:endParaRPr sz="1400">
              <a:latin typeface="Carlito"/>
              <a:cs typeface="Carlito"/>
            </a:endParaRPr>
          </a:p>
          <a:p>
            <a:pPr marL="52070">
              <a:lnSpc>
                <a:spcPct val="100000"/>
              </a:lnSpc>
              <a:spcBef>
                <a:spcPts val="88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75"/>
              </a:spcBef>
            </a:pPr>
            <a:r>
              <a:rPr sz="1400" spc="-5" dirty="0">
                <a:latin typeface="Carlito"/>
                <a:cs typeface="Carlito"/>
              </a:rPr>
              <a:t>...........................  .......................................................................................</a:t>
            </a:r>
            <a:r>
              <a:rPr sz="1400" spc="45" dirty="0">
                <a:latin typeface="Carlito"/>
                <a:cs typeface="Carlito"/>
              </a:rPr>
              <a:t> </a:t>
            </a:r>
            <a:r>
              <a:rPr sz="1400" spc="-5" dirty="0">
                <a:latin typeface="Carlito"/>
                <a:cs typeface="Carlito"/>
              </a:rPr>
              <a:t>.................................</a:t>
            </a:r>
            <a:endParaRPr sz="1400">
              <a:latin typeface="Carlito"/>
              <a:cs typeface="Carlito"/>
            </a:endParaRPr>
          </a:p>
          <a:p>
            <a:pPr marL="12700">
              <a:lnSpc>
                <a:spcPct val="100000"/>
              </a:lnSpc>
              <a:spcBef>
                <a:spcPts val="890"/>
              </a:spcBef>
            </a:pPr>
            <a:r>
              <a:rPr sz="1400" spc="-5" dirty="0">
                <a:latin typeface="Carlito"/>
                <a:cs typeface="Carlito"/>
              </a:rPr>
              <a:t>......................................................  .......................................................................................</a:t>
            </a:r>
            <a:r>
              <a:rPr sz="1400" spc="20" dirty="0">
                <a:latin typeface="Carlito"/>
                <a:cs typeface="Carlito"/>
              </a:rPr>
              <a:t> </a:t>
            </a:r>
            <a:r>
              <a:rPr sz="1400" dirty="0">
                <a:latin typeface="Carlito"/>
                <a:cs typeface="Carlito"/>
              </a:rPr>
              <a:t>......</a:t>
            </a:r>
            <a:endParaRPr sz="140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661416"/>
            <a:ext cx="6638544" cy="3733799"/>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575048"/>
            <a:ext cx="6672580" cy="1875155"/>
          </a:xfrm>
          <a:prstGeom prst="rect">
            <a:avLst/>
          </a:prstGeom>
        </p:spPr>
        <p:txBody>
          <a:bodyPr vert="horz" wrap="square" lIns="0" tIns="13335" rIns="0" bIns="0" rtlCol="0">
            <a:spAutoFit/>
          </a:bodyPr>
          <a:lstStyle/>
          <a:p>
            <a:pPr algn="ctr">
              <a:lnSpc>
                <a:spcPct val="100000"/>
              </a:lnSpc>
              <a:spcBef>
                <a:spcPts val="105"/>
              </a:spcBef>
            </a:pPr>
            <a:r>
              <a:rPr sz="1400" i="1" spc="-5" dirty="0">
                <a:latin typeface="Times New Roman" panose="02020603050405020304"/>
                <a:cs typeface="Times New Roman" panose="02020603050405020304"/>
              </a:rPr>
              <a:t>Widgets </a:t>
            </a:r>
            <a:r>
              <a:rPr sz="1400" i="1" dirty="0">
                <a:latin typeface="Times New Roman" panose="02020603050405020304"/>
                <a:cs typeface="Times New Roman" panose="02020603050405020304"/>
              </a:rPr>
              <a:t>trên </a:t>
            </a:r>
            <a:r>
              <a:rPr sz="1400" i="1" spc="-5" dirty="0">
                <a:latin typeface="Times New Roman" panose="02020603050405020304"/>
                <a:cs typeface="Times New Roman" panose="02020603050405020304"/>
              </a:rPr>
              <a:t>Windows</a:t>
            </a:r>
            <a:r>
              <a:rPr sz="1400" i="1" spc="-20"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2700">
              <a:lnSpc>
                <a:spcPct val="100000"/>
              </a:lnSpc>
            </a:pPr>
            <a:r>
              <a:rPr sz="1400" dirty="0">
                <a:latin typeface="Times New Roman" panose="02020603050405020304"/>
                <a:cs typeface="Times New Roman" panose="02020603050405020304"/>
              </a:rPr>
              <a:t>4.8 Context </a:t>
            </a:r>
            <a:r>
              <a:rPr sz="1400" spc="-5" dirty="0">
                <a:latin typeface="Times New Roman" panose="02020603050405020304"/>
                <a:cs typeface="Times New Roman" panose="02020603050405020304"/>
              </a:rPr>
              <a:t>Menu</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mới</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pP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cuối cùng đã mang </a:t>
            </a:r>
            <a:r>
              <a:rPr sz="1400" spc="-5" dirty="0">
                <a:latin typeface="Times New Roman" panose="02020603050405020304"/>
                <a:cs typeface="Times New Roman" panose="02020603050405020304"/>
              </a:rPr>
              <a:t>đến một </a:t>
            </a:r>
            <a:r>
              <a:rPr sz="1400" dirty="0">
                <a:latin typeface="Times New Roman" panose="02020603050405020304"/>
                <a:cs typeface="Times New Roman" panose="02020603050405020304"/>
              </a:rPr>
              <a:t>Context </a:t>
            </a:r>
            <a:r>
              <a:rPr sz="1400" spc="-5" dirty="0">
                <a:latin typeface="Times New Roman" panose="02020603050405020304"/>
                <a:cs typeface="Times New Roman" panose="02020603050405020304"/>
              </a:rPr>
              <a:t>Menu </a:t>
            </a:r>
            <a:r>
              <a:rPr sz="1400" dirty="0">
                <a:latin typeface="Times New Roman" panose="02020603050405020304"/>
                <a:cs typeface="Times New Roman" panose="02020603050405020304"/>
              </a:rPr>
              <a:t>hiện </a:t>
            </a:r>
            <a:r>
              <a:rPr sz="1400" spc="-5" dirty="0">
                <a:latin typeface="Times New Roman" panose="02020603050405020304"/>
                <a:cs typeface="Times New Roman" panose="02020603050405020304"/>
              </a:rPr>
              <a:t>đại </a:t>
            </a:r>
            <a:r>
              <a:rPr sz="1400" dirty="0">
                <a:latin typeface="Times New Roman" panose="02020603050405020304"/>
                <a:cs typeface="Times New Roman" panose="02020603050405020304"/>
              </a:rPr>
              <a:t>không có các góc nhọn.  </a:t>
            </a:r>
            <a:r>
              <a:rPr sz="1400" spc="-5" dirty="0">
                <a:latin typeface="Times New Roman" panose="02020603050405020304"/>
                <a:cs typeface="Times New Roman" panose="02020603050405020304"/>
              </a:rPr>
              <a:t>Nó </a:t>
            </a:r>
            <a:r>
              <a:rPr sz="1400" dirty="0">
                <a:latin typeface="Times New Roman" panose="02020603050405020304"/>
                <a:cs typeface="Times New Roman" panose="02020603050405020304"/>
              </a:rPr>
              <a:t>phù hợp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tính thẩm mỹ tổng </a:t>
            </a:r>
            <a:r>
              <a:rPr sz="1400" spc="-5" dirty="0">
                <a:latin typeface="Times New Roman" panose="02020603050405020304"/>
                <a:cs typeface="Times New Roman" panose="02020603050405020304"/>
              </a:rPr>
              <a:t>thể của Windows </a:t>
            </a:r>
            <a:r>
              <a:rPr sz="1400" dirty="0">
                <a:latin typeface="Times New Roman" panose="02020603050405020304"/>
                <a:cs typeface="Times New Roman" panose="02020603050405020304"/>
              </a:rPr>
              <a:t>11. Ban </a:t>
            </a:r>
            <a:r>
              <a:rPr sz="1400" spc="-5" dirty="0">
                <a:latin typeface="Times New Roman" panose="02020603050405020304"/>
                <a:cs typeface="Times New Roman" panose="02020603050405020304"/>
              </a:rPr>
              <a:t>đầu </a:t>
            </a:r>
            <a:r>
              <a:rPr sz="1400" dirty="0">
                <a:latin typeface="Times New Roman" panose="02020603050405020304"/>
                <a:cs typeface="Times New Roman" panose="02020603050405020304"/>
              </a:rPr>
              <a:t>tùy </a:t>
            </a:r>
            <a:r>
              <a:rPr sz="1400" spc="-5" dirty="0">
                <a:latin typeface="Times New Roman" panose="02020603050405020304"/>
                <a:cs typeface="Times New Roman" panose="02020603050405020304"/>
              </a:rPr>
              <a:t>chọn </a:t>
            </a:r>
            <a:r>
              <a:rPr sz="1400" dirty="0">
                <a:latin typeface="Times New Roman" panose="02020603050405020304"/>
                <a:cs typeface="Times New Roman" panose="02020603050405020304"/>
              </a:rPr>
              <a:t>Refresh </a:t>
            </a:r>
            <a:r>
              <a:rPr sz="1400" spc="-5" dirty="0">
                <a:latin typeface="Times New Roman" panose="02020603050405020304"/>
                <a:cs typeface="Times New Roman" panose="02020603050405020304"/>
              </a:rPr>
              <a:t>đã bị loại  </a:t>
            </a:r>
            <a:r>
              <a:rPr sz="1400" dirty="0">
                <a:latin typeface="Times New Roman" panose="02020603050405020304"/>
                <a:cs typeface="Times New Roman" panose="02020603050405020304"/>
              </a:rPr>
              <a:t>bỏ, tuy </a:t>
            </a:r>
            <a:r>
              <a:rPr sz="1400" spc="-5" dirty="0">
                <a:latin typeface="Times New Roman" panose="02020603050405020304"/>
                <a:cs typeface="Times New Roman" panose="02020603050405020304"/>
              </a:rPr>
              <a:t>nhiên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bản </a:t>
            </a:r>
            <a:r>
              <a:rPr sz="1400" dirty="0">
                <a:latin typeface="Times New Roman" panose="02020603050405020304"/>
                <a:cs typeface="Times New Roman" panose="02020603050405020304"/>
              </a:rPr>
              <a:t>cập nhật </a:t>
            </a:r>
            <a:r>
              <a:rPr sz="1400" spc="-5" dirty="0">
                <a:latin typeface="Times New Roman" panose="02020603050405020304"/>
                <a:cs typeface="Times New Roman" panose="02020603050405020304"/>
              </a:rPr>
              <a:t>mới </a:t>
            </a:r>
            <a:r>
              <a:rPr sz="1400" dirty="0">
                <a:latin typeface="Times New Roman" panose="02020603050405020304"/>
                <a:cs typeface="Times New Roman" panose="02020603050405020304"/>
              </a:rPr>
              <a:t>nhất thì </a:t>
            </a:r>
            <a:r>
              <a:rPr sz="1400" spc="-5" dirty="0">
                <a:latin typeface="Times New Roman" panose="02020603050405020304"/>
                <a:cs typeface="Times New Roman" panose="02020603050405020304"/>
              </a:rPr>
              <a:t>nó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thêm vào. </a:t>
            </a:r>
            <a:r>
              <a:rPr sz="1400" spc="-5" dirty="0">
                <a:latin typeface="Times New Roman" panose="02020603050405020304"/>
                <a:cs typeface="Times New Roman" panose="02020603050405020304"/>
              </a:rPr>
              <a:t>Việc </a:t>
            </a:r>
            <a:r>
              <a:rPr sz="1400" dirty="0">
                <a:latin typeface="Times New Roman" panose="02020603050405020304"/>
                <a:cs typeface="Times New Roman" panose="02020603050405020304"/>
              </a:rPr>
              <a:t>mang nút Refresh trở  </a:t>
            </a:r>
            <a:r>
              <a:rPr sz="1400" spc="-5" dirty="0">
                <a:latin typeface="Times New Roman" panose="02020603050405020304"/>
                <a:cs typeface="Times New Roman" panose="02020603050405020304"/>
              </a:rPr>
              <a:t>lại Menu </a:t>
            </a:r>
            <a:r>
              <a:rPr sz="1400" dirty="0">
                <a:latin typeface="Times New Roman" panose="02020603050405020304"/>
                <a:cs typeface="Times New Roman" panose="02020603050405020304"/>
              </a:rPr>
              <a:t>là một </a:t>
            </a:r>
            <a:r>
              <a:rPr sz="1400" spc="-5" dirty="0">
                <a:latin typeface="Times New Roman" panose="02020603050405020304"/>
                <a:cs typeface="Times New Roman" panose="02020603050405020304"/>
              </a:rPr>
              <a:t>quyết định </a:t>
            </a:r>
            <a:r>
              <a:rPr sz="1400" dirty="0">
                <a:latin typeface="Times New Roman" panose="02020603050405020304"/>
                <a:cs typeface="Times New Roman" panose="02020603050405020304"/>
              </a:rPr>
              <a:t>đúng </a:t>
            </a:r>
            <a:r>
              <a:rPr sz="1400" spc="-5" dirty="0">
                <a:latin typeface="Times New Roman" panose="02020603050405020304"/>
                <a:cs typeface="Times New Roman" panose="02020603050405020304"/>
              </a:rPr>
              <a:t>đắn của Microsoft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đó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gắn </a:t>
            </a:r>
            <a:r>
              <a:rPr sz="1400" dirty="0">
                <a:latin typeface="Times New Roman" panose="02020603050405020304"/>
                <a:cs typeface="Times New Roman" panose="02020603050405020304"/>
              </a:rPr>
              <a:t>liền </a:t>
            </a:r>
            <a:r>
              <a:rPr sz="1400" spc="-5" dirty="0">
                <a:latin typeface="Times New Roman" panose="02020603050405020304"/>
                <a:cs typeface="Times New Roman" panose="02020603050405020304"/>
              </a:rPr>
              <a:t>với người </a:t>
            </a:r>
            <a:r>
              <a:rPr sz="1400" dirty="0">
                <a:latin typeface="Times New Roman" panose="02020603050405020304"/>
                <a:cs typeface="Times New Roman" panose="02020603050405020304"/>
              </a:rPr>
              <a:t>dùng  </a:t>
            </a:r>
            <a:r>
              <a:rPr sz="1400" spc="-5" dirty="0">
                <a:latin typeface="Times New Roman" panose="02020603050405020304"/>
                <a:cs typeface="Times New Roman" panose="02020603050405020304"/>
              </a:rPr>
              <a:t>Windows trong một </a:t>
            </a:r>
            <a:r>
              <a:rPr sz="1400" dirty="0">
                <a:latin typeface="Times New Roman" panose="02020603050405020304"/>
                <a:cs typeface="Times New Roman" panose="02020603050405020304"/>
              </a:rPr>
              <a:t>khoảng </a:t>
            </a:r>
            <a:r>
              <a:rPr sz="1400" spc="-5" dirty="0">
                <a:latin typeface="Times New Roman" panose="02020603050405020304"/>
                <a:cs typeface="Times New Roman" panose="02020603050405020304"/>
              </a:rPr>
              <a:t>thời </a:t>
            </a:r>
            <a:r>
              <a:rPr sz="1400" dirty="0">
                <a:latin typeface="Times New Roman" panose="02020603050405020304"/>
                <a:cs typeface="Times New Roman" panose="02020603050405020304"/>
              </a:rPr>
              <a:t>gian rất dài, </a:t>
            </a:r>
            <a:r>
              <a:rPr sz="1400" spc="-5" dirty="0">
                <a:latin typeface="Times New Roman" panose="02020603050405020304"/>
                <a:cs typeface="Times New Roman" panose="02020603050405020304"/>
              </a:rPr>
              <a:t>hơn một thập</a:t>
            </a:r>
            <a:r>
              <a:rPr sz="1400" spc="-40" dirty="0">
                <a:latin typeface="Times New Roman" panose="02020603050405020304"/>
                <a:cs typeface="Times New Roman" panose="02020603050405020304"/>
              </a:rPr>
              <a:t> </a:t>
            </a:r>
            <a:r>
              <a:rPr sz="1400" dirty="0">
                <a:latin typeface="Times New Roman" panose="02020603050405020304"/>
                <a:cs typeface="Times New Roman" panose="02020603050405020304"/>
              </a:rPr>
              <a:t>kỉ.</a:t>
            </a:r>
            <a:endParaRPr sz="1400">
              <a:latin typeface="Times New Roman" panose="02020603050405020304"/>
              <a:cs typeface="Times New Roman" panose="02020603050405020304"/>
            </a:endParaRPr>
          </a:p>
        </p:txBody>
      </p:sp>
      <p:sp>
        <p:nvSpPr>
          <p:cNvPr id="4" name="object 4"/>
          <p:cNvSpPr/>
          <p:nvPr/>
        </p:nvSpPr>
        <p:spPr>
          <a:xfrm>
            <a:off x="1552958" y="6620256"/>
            <a:ext cx="4566946" cy="2761113"/>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19</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6672580" cy="1466850"/>
          </a:xfrm>
          <a:prstGeom prst="rect">
            <a:avLst/>
          </a:prstGeom>
        </p:spPr>
        <p:txBody>
          <a:bodyPr vert="horz" wrap="square" lIns="0" tIns="13335" rIns="0" bIns="0" rtlCol="0">
            <a:spAutoFit/>
          </a:bodyPr>
          <a:lstStyle/>
          <a:p>
            <a:pPr marL="56515">
              <a:lnSpc>
                <a:spcPct val="100000"/>
              </a:lnSpc>
              <a:spcBef>
                <a:spcPts val="105"/>
              </a:spcBef>
            </a:pPr>
            <a:r>
              <a:rPr sz="1400" dirty="0">
                <a:latin typeface="Times New Roman" panose="02020603050405020304"/>
                <a:cs typeface="Times New Roman" panose="02020603050405020304"/>
              </a:rPr>
              <a:t>4.9 MS </a:t>
            </a:r>
            <a:r>
              <a:rPr sz="1400" spc="-5" dirty="0">
                <a:latin typeface="Times New Roman" panose="02020603050405020304"/>
                <a:cs typeface="Times New Roman" panose="02020603050405020304"/>
              </a:rPr>
              <a:t>Paint, Photos, </a:t>
            </a:r>
            <a:r>
              <a:rPr sz="1400" dirty="0">
                <a:latin typeface="Times New Roman" panose="02020603050405020304"/>
                <a:cs typeface="Times New Roman" panose="02020603050405020304"/>
              </a:rPr>
              <a:t>MS </a:t>
            </a:r>
            <a:r>
              <a:rPr sz="1400" spc="-5" dirty="0">
                <a:latin typeface="Times New Roman" panose="02020603050405020304"/>
                <a:cs typeface="Times New Roman" panose="02020603050405020304"/>
              </a:rPr>
              <a:t>Office</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mới</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pPr>
            <a:r>
              <a:rPr sz="1400" spc="-5" dirty="0">
                <a:latin typeface="Times New Roman" panose="02020603050405020304"/>
                <a:cs typeface="Times New Roman" panose="02020603050405020304"/>
              </a:rPr>
              <a:t>Một trong </a:t>
            </a:r>
            <a:r>
              <a:rPr sz="1400" dirty="0">
                <a:latin typeface="Times New Roman" panose="02020603050405020304"/>
                <a:cs typeface="Times New Roman" panose="02020603050405020304"/>
              </a:rPr>
              <a:t>những điều </a:t>
            </a:r>
            <a:r>
              <a:rPr sz="1400" spc="-5" dirty="0">
                <a:latin typeface="Times New Roman" panose="02020603050405020304"/>
                <a:cs typeface="Times New Roman" panose="02020603050405020304"/>
              </a:rPr>
              <a:t>tuyệt vời nhất về Windows 11 là Microsoft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chỉ cải </a:t>
            </a:r>
            <a:r>
              <a:rPr sz="1400" dirty="0">
                <a:latin typeface="Times New Roman" panose="02020603050405020304"/>
                <a:cs typeface="Times New Roman" panose="02020603050405020304"/>
              </a:rPr>
              <a:t>tiến </a:t>
            </a:r>
            <a:r>
              <a:rPr sz="1400" spc="-5" dirty="0">
                <a:latin typeface="Times New Roman" panose="02020603050405020304"/>
                <a:cs typeface="Times New Roman" panose="02020603050405020304"/>
              </a:rPr>
              <a:t>hệ điều  </a:t>
            </a:r>
            <a:r>
              <a:rPr sz="1400" dirty="0">
                <a:latin typeface="Times New Roman" panose="02020603050405020304"/>
                <a:cs typeface="Times New Roman" panose="02020603050405020304"/>
              </a:rPr>
              <a:t>hành này sang giao </a:t>
            </a:r>
            <a:r>
              <a:rPr sz="1400" spc="-5" dirty="0">
                <a:latin typeface="Times New Roman" panose="02020603050405020304"/>
                <a:cs typeface="Times New Roman" panose="02020603050405020304"/>
              </a:rPr>
              <a:t>diện Fluent UI </a:t>
            </a:r>
            <a:r>
              <a:rPr sz="1400" dirty="0">
                <a:latin typeface="Times New Roman" panose="02020603050405020304"/>
                <a:cs typeface="Times New Roman" panose="02020603050405020304"/>
              </a:rPr>
              <a:t>mới, cùng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góc </a:t>
            </a:r>
            <a:r>
              <a:rPr sz="1400" spc="5" dirty="0">
                <a:latin typeface="Times New Roman" panose="02020603050405020304"/>
                <a:cs typeface="Times New Roman" panose="02020603050405020304"/>
              </a:rPr>
              <a:t>bo </a:t>
            </a:r>
            <a:r>
              <a:rPr sz="1400" dirty="0">
                <a:latin typeface="Times New Roman" panose="02020603050405020304"/>
                <a:cs typeface="Times New Roman" panose="02020603050405020304"/>
              </a:rPr>
              <a:t>tròn </a:t>
            </a:r>
            <a:r>
              <a:rPr sz="1400" spc="-5" dirty="0">
                <a:latin typeface="Times New Roman" panose="02020603050405020304"/>
                <a:cs typeface="Times New Roman" panose="02020603050405020304"/>
              </a:rPr>
              <a:t>và chất liệu Mica, </a:t>
            </a:r>
            <a:r>
              <a:rPr sz="1400" dirty="0">
                <a:latin typeface="Times New Roman" panose="02020603050405020304"/>
                <a:cs typeface="Times New Roman" panose="02020603050405020304"/>
              </a:rPr>
              <a:t>mà công  ty còn thể hiện </a:t>
            </a:r>
            <a:r>
              <a:rPr sz="1400" spc="-5" dirty="0">
                <a:latin typeface="Times New Roman" panose="02020603050405020304"/>
                <a:cs typeface="Times New Roman" panose="02020603050405020304"/>
              </a:rPr>
              <a:t>nỗ lực tương tự trong </a:t>
            </a: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thiết kế lại </a:t>
            </a:r>
            <a:r>
              <a:rPr sz="1400" dirty="0">
                <a:latin typeface="Times New Roman" panose="02020603050405020304"/>
                <a:cs typeface="Times New Roman" panose="02020603050405020304"/>
              </a:rPr>
              <a:t>các ứng </a:t>
            </a:r>
            <a:r>
              <a:rPr sz="1400" spc="-5" dirty="0">
                <a:latin typeface="Times New Roman" panose="02020603050405020304"/>
                <a:cs typeface="Times New Roman" panose="02020603050405020304"/>
              </a:rPr>
              <a:t>dụng của bên </a:t>
            </a:r>
            <a:r>
              <a:rPr sz="1400" dirty="0">
                <a:latin typeface="Times New Roman" panose="02020603050405020304"/>
                <a:cs typeface="Times New Roman" panose="02020603050405020304"/>
              </a:rPr>
              <a:t>thứ nhất.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đại </a:t>
            </a:r>
            <a:r>
              <a:rPr sz="1400" dirty="0">
                <a:latin typeface="Times New Roman" panose="02020603050405020304"/>
                <a:cs typeface="Times New Roman" panose="02020603050405020304"/>
              </a:rPr>
              <a:t>tu </a:t>
            </a:r>
            <a:r>
              <a:rPr sz="1400" spc="-5" dirty="0">
                <a:latin typeface="Times New Roman" panose="02020603050405020304"/>
                <a:cs typeface="Times New Roman" panose="02020603050405020304"/>
              </a:rPr>
              <a:t>một trong những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lâu đời nhất của mình, Paint, </a:t>
            </a:r>
            <a:r>
              <a:rPr sz="1400" dirty="0">
                <a:latin typeface="Times New Roman" panose="02020603050405020304"/>
                <a:cs typeface="Times New Roman" panose="02020603050405020304"/>
              </a:rPr>
              <a:t>sang </a:t>
            </a:r>
            <a:r>
              <a:rPr sz="1400" spc="-5" dirty="0">
                <a:latin typeface="Times New Roman" panose="02020603050405020304"/>
                <a:cs typeface="Times New Roman" panose="02020603050405020304"/>
              </a:rPr>
              <a:t>ngôn ngữ  thiết </a:t>
            </a:r>
            <a:r>
              <a:rPr sz="1400" dirty="0">
                <a:latin typeface="Times New Roman" panose="02020603050405020304"/>
                <a:cs typeface="Times New Roman" panose="02020603050405020304"/>
              </a:rPr>
              <a:t>kế mới </a:t>
            </a:r>
            <a:r>
              <a:rPr sz="1400" spc="-5" dirty="0">
                <a:latin typeface="Times New Roman" panose="02020603050405020304"/>
                <a:cs typeface="Times New Roman" panose="02020603050405020304"/>
              </a:rPr>
              <a:t>và nó trông </a:t>
            </a:r>
            <a:r>
              <a:rPr sz="1400" dirty="0">
                <a:latin typeface="Times New Roman" panose="02020603050405020304"/>
                <a:cs typeface="Times New Roman" panose="02020603050405020304"/>
              </a:rPr>
              <a:t>rất</a:t>
            </a:r>
            <a:r>
              <a:rPr sz="1400" spc="-35" dirty="0">
                <a:latin typeface="Times New Roman" panose="02020603050405020304"/>
                <a:cs typeface="Times New Roman" panose="02020603050405020304"/>
              </a:rPr>
              <a:t> </a:t>
            </a:r>
            <a:r>
              <a:rPr sz="1400" dirty="0">
                <a:latin typeface="Times New Roman" panose="02020603050405020304"/>
                <a:cs typeface="Times New Roman" panose="02020603050405020304"/>
              </a:rPr>
              <a:t>đẹp.</a:t>
            </a:r>
            <a:endParaRPr sz="1400">
              <a:latin typeface="Times New Roman" panose="02020603050405020304"/>
              <a:cs typeface="Times New Roman" panose="02020603050405020304"/>
            </a:endParaRPr>
          </a:p>
        </p:txBody>
      </p:sp>
      <p:sp>
        <p:nvSpPr>
          <p:cNvPr id="3" name="object 3"/>
          <p:cNvSpPr/>
          <p:nvPr/>
        </p:nvSpPr>
        <p:spPr>
          <a:xfrm>
            <a:off x="457200" y="2092452"/>
            <a:ext cx="6644640" cy="3742944"/>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4500" y="5809488"/>
            <a:ext cx="6672580" cy="854075"/>
          </a:xfrm>
          <a:prstGeom prst="rect">
            <a:avLst/>
          </a:prstGeom>
        </p:spPr>
        <p:txBody>
          <a:bodyPr vert="horz" wrap="square" lIns="0" tIns="13335" rIns="0" bIns="0" rtlCol="0">
            <a:spAutoFit/>
          </a:bodyPr>
          <a:lstStyle/>
          <a:p>
            <a:pPr algn="ctr">
              <a:lnSpc>
                <a:spcPct val="100000"/>
              </a:lnSpc>
              <a:spcBef>
                <a:spcPts val="105"/>
              </a:spcBef>
            </a:pPr>
            <a:r>
              <a:rPr sz="1400" i="1" spc="-5" dirty="0">
                <a:latin typeface="Times New Roman" panose="02020603050405020304"/>
                <a:cs typeface="Times New Roman" panose="02020603050405020304"/>
              </a:rPr>
              <a:t>MS </a:t>
            </a:r>
            <a:r>
              <a:rPr sz="1400" i="1" dirty="0">
                <a:latin typeface="Times New Roman" panose="02020603050405020304"/>
                <a:cs typeface="Times New Roman" panose="02020603050405020304"/>
              </a:rPr>
              <a:t>Paint </a:t>
            </a:r>
            <a:r>
              <a:rPr sz="1400" i="1" spc="-5" dirty="0">
                <a:latin typeface="Times New Roman" panose="02020603050405020304"/>
                <a:cs typeface="Times New Roman" panose="02020603050405020304"/>
              </a:rPr>
              <a:t>trên Windows</a:t>
            </a:r>
            <a:r>
              <a:rPr sz="1400" i="1" spc="-80"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spcBef>
                <a:spcPts val="30"/>
              </a:spcBef>
            </a:pPr>
            <a:endParaRPr sz="1400">
              <a:latin typeface="Times New Roman" panose="02020603050405020304"/>
              <a:cs typeface="Times New Roman" panose="02020603050405020304"/>
            </a:endParaRPr>
          </a:p>
          <a:p>
            <a:pPr marL="12700" marR="5080" indent="88265">
              <a:lnSpc>
                <a:spcPts val="1620"/>
              </a:lnSpc>
            </a:pP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Photos </a:t>
            </a:r>
            <a:r>
              <a:rPr sz="1400" dirty="0">
                <a:latin typeface="Times New Roman" panose="02020603050405020304"/>
                <a:cs typeface="Times New Roman" panose="02020603050405020304"/>
              </a:rPr>
              <a:t>cũng đã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cập nhật </a:t>
            </a:r>
            <a:r>
              <a:rPr sz="1400" spc="-5" dirty="0">
                <a:latin typeface="Times New Roman" panose="02020603050405020304"/>
                <a:cs typeface="Times New Roman" panose="02020603050405020304"/>
              </a:rPr>
              <a:t>với các </a:t>
            </a:r>
            <a:r>
              <a:rPr sz="1400" dirty="0">
                <a:latin typeface="Times New Roman" panose="02020603050405020304"/>
                <a:cs typeface="Times New Roman" panose="02020603050405020304"/>
              </a:rPr>
              <a:t>góc </a:t>
            </a:r>
            <a:r>
              <a:rPr sz="1400" spc="5" dirty="0">
                <a:latin typeface="Times New Roman" panose="02020603050405020304"/>
                <a:cs typeface="Times New Roman" panose="02020603050405020304"/>
              </a:rPr>
              <a:t>bo </a:t>
            </a:r>
            <a:r>
              <a:rPr sz="1400" dirty="0">
                <a:latin typeface="Times New Roman" panose="02020603050405020304"/>
                <a:cs typeface="Times New Roman" panose="02020603050405020304"/>
              </a:rPr>
              <a:t>tròn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mới như </a:t>
            </a:r>
            <a:r>
              <a:rPr sz="1400" dirty="0">
                <a:latin typeface="Times New Roman" panose="02020603050405020304"/>
                <a:cs typeface="Times New Roman" panose="02020603050405020304"/>
              </a:rPr>
              <a:t>so  sánh </a:t>
            </a:r>
            <a:r>
              <a:rPr sz="1400" spc="-5" dirty="0">
                <a:latin typeface="Times New Roman" panose="02020603050405020304"/>
                <a:cs typeface="Times New Roman" panose="02020603050405020304"/>
              </a:rPr>
              <a:t>song </a:t>
            </a:r>
            <a:r>
              <a:rPr sz="1400" dirty="0">
                <a:latin typeface="Times New Roman" panose="02020603050405020304"/>
                <a:cs typeface="Times New Roman" panose="02020603050405020304"/>
              </a:rPr>
              <a:t>song, </a:t>
            </a:r>
            <a:r>
              <a:rPr sz="1400" spc="-5" dirty="0">
                <a:latin typeface="Times New Roman" panose="02020603050405020304"/>
                <a:cs typeface="Times New Roman" panose="02020603050405020304"/>
              </a:rPr>
              <a:t>thanh công </a:t>
            </a:r>
            <a:r>
              <a:rPr sz="1400" dirty="0">
                <a:latin typeface="Times New Roman" panose="02020603050405020304"/>
                <a:cs typeface="Times New Roman" panose="02020603050405020304"/>
              </a:rPr>
              <a:t>cụ </a:t>
            </a:r>
            <a:r>
              <a:rPr sz="1400" spc="-5" dirty="0">
                <a:latin typeface="Times New Roman" panose="02020603050405020304"/>
                <a:cs typeface="Times New Roman" panose="02020603050405020304"/>
              </a:rPr>
              <a:t>nổi, phân loại </a:t>
            </a:r>
            <a:r>
              <a:rPr sz="1400" dirty="0">
                <a:latin typeface="Times New Roman" panose="02020603050405020304"/>
                <a:cs typeface="Times New Roman" panose="02020603050405020304"/>
              </a:rPr>
              <a:t>thông</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minh,…</a:t>
            </a:r>
            <a:endParaRPr sz="1400">
              <a:latin typeface="Times New Roman" panose="02020603050405020304"/>
              <a:cs typeface="Times New Roman" panose="02020603050405020304"/>
            </a:endParaRPr>
          </a:p>
        </p:txBody>
      </p:sp>
      <p:sp>
        <p:nvSpPr>
          <p:cNvPr id="5" name="object 5"/>
          <p:cNvSpPr/>
          <p:nvPr/>
        </p:nvSpPr>
        <p:spPr>
          <a:xfrm>
            <a:off x="1778507" y="6809232"/>
            <a:ext cx="3874008" cy="3011424"/>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20</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6672580" cy="2489200"/>
          </a:xfrm>
          <a:prstGeom prst="rect">
            <a:avLst/>
          </a:prstGeom>
        </p:spPr>
        <p:txBody>
          <a:bodyPr vert="horz" wrap="square" lIns="0" tIns="13335" rIns="0" bIns="0" rtlCol="0">
            <a:spAutoFit/>
          </a:bodyPr>
          <a:lstStyle/>
          <a:p>
            <a:pPr marL="2463165" algn="just">
              <a:lnSpc>
                <a:spcPts val="1645"/>
              </a:lnSpc>
              <a:spcBef>
                <a:spcPts val="105"/>
              </a:spcBef>
            </a:pPr>
            <a:r>
              <a:rPr sz="1400" i="1" spc="-5" dirty="0">
                <a:latin typeface="Times New Roman" panose="02020603050405020304"/>
                <a:cs typeface="Times New Roman" panose="02020603050405020304"/>
              </a:rPr>
              <a:t>Photos </a:t>
            </a:r>
            <a:r>
              <a:rPr sz="1400" i="1" dirty="0">
                <a:latin typeface="Times New Roman" panose="02020603050405020304"/>
                <a:cs typeface="Times New Roman" panose="02020603050405020304"/>
              </a:rPr>
              <a:t>trên </a:t>
            </a:r>
            <a:r>
              <a:rPr sz="1400" i="1" spc="-5" dirty="0">
                <a:latin typeface="Times New Roman" panose="02020603050405020304"/>
                <a:cs typeface="Times New Roman" panose="02020603050405020304"/>
              </a:rPr>
              <a:t>Windows</a:t>
            </a:r>
            <a:r>
              <a:rPr sz="1400" i="1" spc="-30"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marL="12700" marR="5080" indent="88265" algn="just">
              <a:lnSpc>
                <a:spcPts val="1610"/>
              </a:lnSpc>
              <a:spcBef>
                <a:spcPts val="75"/>
              </a:spcBef>
            </a:pPr>
            <a:r>
              <a:rPr sz="1400" spc="-5" dirty="0">
                <a:latin typeface="Times New Roman" panose="02020603050405020304"/>
                <a:cs typeface="Times New Roman" panose="02020603050405020304"/>
              </a:rPr>
              <a:t>Ngoài </a:t>
            </a:r>
            <a:r>
              <a:rPr sz="1400" dirty="0">
                <a:latin typeface="Times New Roman" panose="02020603050405020304"/>
                <a:cs typeface="Times New Roman" panose="02020603050405020304"/>
              </a:rPr>
              <a:t>ra,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đã bắt </a:t>
            </a:r>
            <a:r>
              <a:rPr sz="1400" spc="-5" dirty="0">
                <a:latin typeface="Times New Roman" panose="02020603050405020304"/>
                <a:cs typeface="Times New Roman" panose="02020603050405020304"/>
              </a:rPr>
              <a:t>đầu làm </a:t>
            </a: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trên tất </a:t>
            </a:r>
            <a:r>
              <a:rPr sz="1400" dirty="0">
                <a:latin typeface="Times New Roman" panose="02020603050405020304"/>
                <a:cs typeface="Times New Roman" panose="02020603050405020304"/>
              </a:rPr>
              <a:t>cả các ứng </a:t>
            </a:r>
            <a:r>
              <a:rPr sz="1400" spc="-5" dirty="0">
                <a:latin typeface="Times New Roman" panose="02020603050405020304"/>
                <a:cs typeface="Times New Roman" panose="02020603050405020304"/>
              </a:rPr>
              <a:t>dụng Office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làm cho </a:t>
            </a:r>
            <a:r>
              <a:rPr sz="1400" dirty="0">
                <a:latin typeface="Times New Roman" panose="02020603050405020304"/>
                <a:cs typeface="Times New Roman" panose="02020603050405020304"/>
              </a:rPr>
              <a:t>chúng  </a:t>
            </a:r>
            <a:r>
              <a:rPr sz="1400" spc="-5" dirty="0">
                <a:latin typeface="Times New Roman" panose="02020603050405020304"/>
                <a:cs typeface="Times New Roman" panose="02020603050405020304"/>
              </a:rPr>
              <a:t>đồng bộ trực </a:t>
            </a:r>
            <a:r>
              <a:rPr sz="1400" dirty="0">
                <a:latin typeface="Times New Roman" panose="02020603050405020304"/>
                <a:cs typeface="Times New Roman" panose="02020603050405020304"/>
              </a:rPr>
              <a:t>quan </a:t>
            </a:r>
            <a:r>
              <a:rPr sz="1400" spc="-5" dirty="0">
                <a:latin typeface="Times New Roman" panose="02020603050405020304"/>
                <a:cs typeface="Times New Roman" panose="02020603050405020304"/>
              </a:rPr>
              <a:t>với Windows </a:t>
            </a:r>
            <a:r>
              <a:rPr sz="1400" dirty="0">
                <a:latin typeface="Times New Roman" panose="02020603050405020304"/>
                <a:cs typeface="Times New Roman" panose="02020603050405020304"/>
              </a:rPr>
              <a:t>11. Bạn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tham gia kênh nội </a:t>
            </a:r>
            <a:r>
              <a:rPr sz="1400" spc="-5" dirty="0">
                <a:latin typeface="Times New Roman" panose="02020603050405020304"/>
                <a:cs typeface="Times New Roman" panose="02020603050405020304"/>
              </a:rPr>
              <a:t>bộ của Microsoft </a:t>
            </a:r>
            <a:r>
              <a:rPr sz="1400" dirty="0">
                <a:latin typeface="Times New Roman" panose="02020603050405020304"/>
                <a:cs typeface="Times New Roman" panose="02020603050405020304"/>
              </a:rPr>
              <a:t>Office  để </a:t>
            </a:r>
            <a:r>
              <a:rPr sz="1400" spc="-5" dirty="0">
                <a:latin typeface="Times New Roman" panose="02020603050405020304"/>
                <a:cs typeface="Times New Roman" panose="02020603050405020304"/>
              </a:rPr>
              <a:t>tải các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Office </a:t>
            </a:r>
            <a:r>
              <a:rPr sz="1400" spc="-5" dirty="0">
                <a:latin typeface="Times New Roman" panose="02020603050405020304"/>
                <a:cs typeface="Times New Roman" panose="02020603050405020304"/>
              </a:rPr>
              <a:t>được thiết kế</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lại.</a:t>
            </a:r>
            <a:endParaRPr sz="1400">
              <a:latin typeface="Times New Roman" panose="02020603050405020304"/>
              <a:cs typeface="Times New Roman" panose="02020603050405020304"/>
            </a:endParaRPr>
          </a:p>
          <a:p>
            <a:pPr>
              <a:lnSpc>
                <a:spcPct val="100000"/>
              </a:lnSpc>
              <a:spcBef>
                <a:spcPts val="5"/>
              </a:spcBef>
            </a:pPr>
            <a:endParaRPr sz="1300">
              <a:latin typeface="Times New Roman" panose="02020603050405020304"/>
              <a:cs typeface="Times New Roman" panose="02020603050405020304"/>
            </a:endParaRPr>
          </a:p>
          <a:p>
            <a:pPr marL="2665730">
              <a:lnSpc>
                <a:spcPct val="100000"/>
              </a:lnSpc>
            </a:pPr>
            <a:r>
              <a:rPr sz="1400" spc="-5" dirty="0">
                <a:latin typeface="Times New Roman" panose="02020603050405020304"/>
                <a:cs typeface="Times New Roman" panose="02020603050405020304"/>
              </a:rPr>
              <a:t>4.10 Voice</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Typing</a:t>
            </a:r>
            <a:endParaRPr sz="1400">
              <a:latin typeface="Times New Roman" panose="02020603050405020304"/>
              <a:cs typeface="Times New Roman" panose="02020603050405020304"/>
            </a:endParaRPr>
          </a:p>
          <a:p>
            <a:pPr>
              <a:lnSpc>
                <a:spcPct val="100000"/>
              </a:lnSpc>
              <a:spcBef>
                <a:spcPts val="55"/>
              </a:spcBef>
            </a:pPr>
            <a:endParaRPr sz="1350">
              <a:latin typeface="Times New Roman" panose="02020603050405020304"/>
              <a:cs typeface="Times New Roman" panose="02020603050405020304"/>
            </a:endParaRPr>
          </a:p>
          <a:p>
            <a:pPr marL="12700" marR="5080" indent="124460" algn="just">
              <a:lnSpc>
                <a:spcPct val="96000"/>
              </a:lnSpc>
            </a:pPr>
            <a:r>
              <a:rPr sz="1400" spc="-5" dirty="0">
                <a:latin typeface="Times New Roman" panose="02020603050405020304"/>
                <a:cs typeface="Times New Roman" panose="02020603050405020304"/>
              </a:rPr>
              <a:t>Voice Typing là một trong những </a:t>
            </a:r>
            <a:r>
              <a:rPr sz="1400" dirty="0">
                <a:latin typeface="Times New Roman" panose="02020603050405020304"/>
                <a:cs typeface="Times New Roman" panose="02020603050405020304"/>
              </a:rPr>
              <a:t>tính năng </a:t>
            </a:r>
            <a:r>
              <a:rPr sz="1400" spc="-5" dirty="0">
                <a:latin typeface="Times New Roman" panose="02020603050405020304"/>
                <a:cs typeface="Times New Roman" panose="02020603050405020304"/>
              </a:rPr>
              <a:t>của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được khá nhiều nhiều người  dùng yêu </a:t>
            </a:r>
            <a:r>
              <a:rPr sz="1400" dirty="0">
                <a:latin typeface="Times New Roman" panose="02020603050405020304"/>
                <a:cs typeface="Times New Roman" panose="02020603050405020304"/>
              </a:rPr>
              <a:t>thích </a:t>
            </a:r>
            <a:r>
              <a:rPr sz="1400" spc="-5" dirty="0">
                <a:latin typeface="Times New Roman" panose="02020603050405020304"/>
                <a:cs typeface="Times New Roman" panose="02020603050405020304"/>
              </a:rPr>
              <a:t>vì nó giúp việc </a:t>
            </a:r>
            <a:r>
              <a:rPr sz="1400" dirty="0">
                <a:latin typeface="Times New Roman" panose="02020603050405020304"/>
                <a:cs typeface="Times New Roman" panose="02020603050405020304"/>
              </a:rPr>
              <a:t>nhập </a:t>
            </a:r>
            <a:r>
              <a:rPr sz="1400" spc="-5" dirty="0">
                <a:latin typeface="Times New Roman" panose="02020603050405020304"/>
                <a:cs typeface="Times New Roman" panose="02020603050405020304"/>
              </a:rPr>
              <a:t>liệu dễ </a:t>
            </a:r>
            <a:r>
              <a:rPr sz="1400" dirty="0">
                <a:latin typeface="Times New Roman" panose="02020603050405020304"/>
                <a:cs typeface="Times New Roman" panose="02020603050405020304"/>
              </a:rPr>
              <a:t>dàng hơn. Bạn </a:t>
            </a:r>
            <a:r>
              <a:rPr sz="1400" spc="-5" dirty="0">
                <a:latin typeface="Times New Roman" panose="02020603050405020304"/>
                <a:cs typeface="Times New Roman" panose="02020603050405020304"/>
              </a:rPr>
              <a:t>chỉ cần </a:t>
            </a:r>
            <a:r>
              <a:rPr sz="1400" dirty="0">
                <a:latin typeface="Times New Roman" panose="02020603050405020304"/>
                <a:cs typeface="Times New Roman" panose="02020603050405020304"/>
              </a:rPr>
              <a:t>nhấn </a:t>
            </a:r>
            <a:r>
              <a:rPr sz="1400" spc="-5" dirty="0">
                <a:latin typeface="Times New Roman" panose="02020603050405020304"/>
                <a:cs typeface="Times New Roman" panose="02020603050405020304"/>
              </a:rPr>
              <a:t>phím tắt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“Win </a:t>
            </a:r>
            <a:r>
              <a:rPr sz="1400" dirty="0">
                <a:latin typeface="Times New Roman" panose="02020603050405020304"/>
                <a:cs typeface="Times New Roman" panose="02020603050405020304"/>
              </a:rPr>
              <a:t>+ H“, và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thể đọc bất </a:t>
            </a:r>
            <a:r>
              <a:rPr sz="1400" dirty="0">
                <a:latin typeface="Times New Roman" panose="02020603050405020304"/>
                <a:cs typeface="Times New Roman" panose="02020603050405020304"/>
              </a:rPr>
              <a:t>cứ điều </a:t>
            </a:r>
            <a:r>
              <a:rPr sz="1400" spc="-5" dirty="0">
                <a:latin typeface="Times New Roman" panose="02020603050405020304"/>
                <a:cs typeface="Times New Roman" panose="02020603050405020304"/>
              </a:rPr>
              <a:t>gì bạn </a:t>
            </a:r>
            <a:r>
              <a:rPr sz="1400" dirty="0">
                <a:latin typeface="Times New Roman" panose="02020603050405020304"/>
                <a:cs typeface="Times New Roman" panose="02020603050405020304"/>
              </a:rPr>
              <a:t>muốn </a:t>
            </a:r>
            <a:r>
              <a:rPr sz="1400" spc="-5" dirty="0">
                <a:latin typeface="Times New Roman" panose="02020603050405020304"/>
                <a:cs typeface="Times New Roman" panose="02020603050405020304"/>
              </a:rPr>
              <a:t>viết </a:t>
            </a:r>
            <a:r>
              <a:rPr sz="1400" dirty="0">
                <a:latin typeface="Times New Roman" panose="02020603050405020304"/>
                <a:cs typeface="Times New Roman" panose="02020603050405020304"/>
              </a:rPr>
              <a:t>(đọc bằng tiếng anh).  </a:t>
            </a:r>
            <a:r>
              <a:rPr sz="1400" spc="-5" dirty="0">
                <a:latin typeface="Times New Roman" panose="02020603050405020304"/>
                <a:cs typeface="Times New Roman" panose="02020603050405020304"/>
              </a:rPr>
              <a:t>Microsoft thực sự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cải thiện thuật </a:t>
            </a:r>
            <a:r>
              <a:rPr sz="1400" dirty="0">
                <a:latin typeface="Times New Roman" panose="02020603050405020304"/>
                <a:cs typeface="Times New Roman" panose="02020603050405020304"/>
              </a:rPr>
              <a:t>toán </a:t>
            </a:r>
            <a:r>
              <a:rPr sz="1400" spc="-5" dirty="0">
                <a:latin typeface="Times New Roman" panose="02020603050405020304"/>
                <a:cs typeface="Times New Roman" panose="02020603050405020304"/>
              </a:rPr>
              <a:t>nhận </a:t>
            </a:r>
            <a:r>
              <a:rPr sz="1400" dirty="0">
                <a:latin typeface="Times New Roman" panose="02020603050405020304"/>
                <a:cs typeface="Times New Roman" panose="02020603050405020304"/>
              </a:rPr>
              <a:t>dạng giọng nói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mình </a:t>
            </a:r>
            <a:r>
              <a:rPr sz="1400" spc="-5" dirty="0">
                <a:latin typeface="Times New Roman" panose="02020603050405020304"/>
                <a:cs typeface="Times New Roman" panose="02020603050405020304"/>
              </a:rPr>
              <a:t>và nó hoạt động </a:t>
            </a:r>
            <a:r>
              <a:rPr sz="1400" dirty="0">
                <a:latin typeface="Times New Roman" panose="02020603050405020304"/>
                <a:cs typeface="Times New Roman" panose="02020603050405020304"/>
              </a:rPr>
              <a:t>rất  </a:t>
            </a:r>
            <a:r>
              <a:rPr sz="1400" spc="-5" dirty="0">
                <a:latin typeface="Times New Roman" panose="02020603050405020304"/>
                <a:cs typeface="Times New Roman" panose="02020603050405020304"/>
              </a:rPr>
              <a:t>tốt. Nó thậm chí còn hỗ trợ dấu </a:t>
            </a:r>
            <a:r>
              <a:rPr sz="1400" dirty="0">
                <a:latin typeface="Times New Roman" panose="02020603050405020304"/>
                <a:cs typeface="Times New Roman" panose="02020603050405020304"/>
              </a:rPr>
              <a:t>câu tự</a:t>
            </a:r>
            <a:r>
              <a:rPr sz="1400" spc="-15" dirty="0">
                <a:latin typeface="Times New Roman" panose="02020603050405020304"/>
                <a:cs typeface="Times New Roman" panose="02020603050405020304"/>
              </a:rPr>
              <a:t> </a:t>
            </a:r>
            <a:r>
              <a:rPr sz="1400" dirty="0">
                <a:latin typeface="Times New Roman" panose="02020603050405020304"/>
                <a:cs typeface="Times New Roman" panose="02020603050405020304"/>
              </a:rPr>
              <a:t>động.</a:t>
            </a:r>
            <a:endParaRPr sz="1400">
              <a:latin typeface="Times New Roman" panose="02020603050405020304"/>
              <a:cs typeface="Times New Roman" panose="02020603050405020304"/>
            </a:endParaRPr>
          </a:p>
        </p:txBody>
      </p:sp>
      <p:sp>
        <p:nvSpPr>
          <p:cNvPr id="3" name="object 3"/>
          <p:cNvSpPr txBox="1"/>
          <p:nvPr/>
        </p:nvSpPr>
        <p:spPr>
          <a:xfrm>
            <a:off x="2671064" y="7383780"/>
            <a:ext cx="2218055" cy="240029"/>
          </a:xfrm>
          <a:prstGeom prst="rect">
            <a:avLst/>
          </a:prstGeom>
        </p:spPr>
        <p:txBody>
          <a:bodyPr vert="horz" wrap="square" lIns="0" tIns="13335" rIns="0" bIns="0" rtlCol="0">
            <a:spAutoFit/>
          </a:bodyPr>
          <a:lstStyle/>
          <a:p>
            <a:pPr marL="12700">
              <a:lnSpc>
                <a:spcPct val="100000"/>
              </a:lnSpc>
              <a:spcBef>
                <a:spcPts val="105"/>
              </a:spcBef>
            </a:pPr>
            <a:r>
              <a:rPr sz="1400" i="1" spc="-5" dirty="0">
                <a:latin typeface="Times New Roman" panose="02020603050405020304"/>
                <a:cs typeface="Times New Roman" panose="02020603050405020304"/>
              </a:rPr>
              <a:t>Voice Typing trên Windows</a:t>
            </a:r>
            <a:r>
              <a:rPr sz="1400" i="1" spc="-40"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p:txBody>
      </p:sp>
      <p:sp>
        <p:nvSpPr>
          <p:cNvPr id="4" name="object 4"/>
          <p:cNvSpPr txBox="1"/>
          <p:nvPr/>
        </p:nvSpPr>
        <p:spPr>
          <a:xfrm>
            <a:off x="444500" y="8609076"/>
            <a:ext cx="6672580" cy="1262380"/>
          </a:xfrm>
          <a:prstGeom prst="rect">
            <a:avLst/>
          </a:prstGeom>
        </p:spPr>
        <p:txBody>
          <a:bodyPr vert="horz" wrap="square" lIns="0" tIns="13335" rIns="0" bIns="0" rtlCol="0">
            <a:spAutoFit/>
          </a:bodyPr>
          <a:lstStyle/>
          <a:p>
            <a:pPr marL="12700">
              <a:lnSpc>
                <a:spcPct val="100000"/>
              </a:lnSpc>
              <a:spcBef>
                <a:spcPts val="105"/>
              </a:spcBef>
            </a:pPr>
            <a:r>
              <a:rPr sz="1400" spc="-5" dirty="0">
                <a:latin typeface="Times New Roman" panose="02020603050405020304"/>
                <a:cs typeface="Times New Roman" panose="02020603050405020304"/>
              </a:rPr>
              <a:t>4.11 </a:t>
            </a:r>
            <a:r>
              <a:rPr sz="1400" dirty="0">
                <a:latin typeface="Times New Roman" panose="02020603050405020304"/>
                <a:cs typeface="Times New Roman" panose="02020603050405020304"/>
              </a:rPr>
              <a:t>Màn hình </a:t>
            </a:r>
            <a:r>
              <a:rPr sz="1400" spc="-5" dirty="0">
                <a:latin typeface="Times New Roman" panose="02020603050405020304"/>
                <a:cs typeface="Times New Roman" panose="02020603050405020304"/>
              </a:rPr>
              <a:t>khóa</a:t>
            </a:r>
            <a:r>
              <a:rPr sz="1400" spc="-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mới</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pPr>
            <a:r>
              <a:rPr sz="1400" dirty="0">
                <a:latin typeface="Times New Roman" panose="02020603050405020304"/>
                <a:cs typeface="Times New Roman" panose="02020603050405020304"/>
              </a:rPr>
              <a:t>Màn hình </a:t>
            </a:r>
            <a:r>
              <a:rPr sz="1400" spc="-5" dirty="0">
                <a:latin typeface="Times New Roman" panose="02020603050405020304"/>
                <a:cs typeface="Times New Roman" panose="02020603050405020304"/>
              </a:rPr>
              <a:t>khóa trên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áp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hiệu ứng mờ acrylic </a:t>
            </a:r>
            <a:r>
              <a:rPr sz="1400" spc="-5" dirty="0">
                <a:latin typeface="Times New Roman" panose="02020603050405020304"/>
                <a:cs typeface="Times New Roman" panose="02020603050405020304"/>
              </a:rPr>
              <a:t>trong nền và </a:t>
            </a:r>
            <a:r>
              <a:rPr sz="1400" dirty="0">
                <a:latin typeface="Times New Roman" panose="02020603050405020304"/>
                <a:cs typeface="Times New Roman" panose="02020603050405020304"/>
              </a:rPr>
              <a:t>phông </a:t>
            </a:r>
            <a:r>
              <a:rPr sz="1400" spc="-5" dirty="0">
                <a:latin typeface="Times New Roman" panose="02020603050405020304"/>
                <a:cs typeface="Times New Roman" panose="02020603050405020304"/>
              </a:rPr>
              <a:t>chữ  </a:t>
            </a:r>
            <a:r>
              <a:rPr sz="1400" dirty="0">
                <a:latin typeface="Times New Roman" panose="02020603050405020304"/>
                <a:cs typeface="Times New Roman" panose="02020603050405020304"/>
              </a:rPr>
              <a:t>Segoe </a:t>
            </a:r>
            <a:r>
              <a:rPr sz="1400" spc="-5" dirty="0">
                <a:latin typeface="Times New Roman" panose="02020603050405020304"/>
                <a:cs typeface="Times New Roman" panose="02020603050405020304"/>
              </a:rPr>
              <a:t>UI </a:t>
            </a:r>
            <a:r>
              <a:rPr sz="1400" dirty="0">
                <a:latin typeface="Times New Roman" panose="02020603050405020304"/>
                <a:cs typeface="Times New Roman" panose="02020603050405020304"/>
              </a:rPr>
              <a:t>biến </a:t>
            </a:r>
            <a:r>
              <a:rPr sz="1400" spc="-5" dirty="0">
                <a:latin typeface="Times New Roman" panose="02020603050405020304"/>
                <a:cs typeface="Times New Roman" panose="02020603050405020304"/>
              </a:rPr>
              <a:t>đổi mới giúp mọi thứ trở nên tuyệt vời </a:t>
            </a:r>
            <a:r>
              <a:rPr sz="1400" dirty="0">
                <a:latin typeface="Times New Roman" panose="02020603050405020304"/>
                <a:cs typeface="Times New Roman" panose="02020603050405020304"/>
              </a:rPr>
              <a:t>hơn. </a:t>
            </a:r>
            <a:r>
              <a:rPr sz="1400" spc="-5" dirty="0">
                <a:latin typeface="Times New Roman" panose="02020603050405020304"/>
                <a:cs typeface="Times New Roman" panose="02020603050405020304"/>
              </a:rPr>
              <a:t>Nếu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muốn tất </a:t>
            </a:r>
            <a:r>
              <a:rPr sz="140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liên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và đề xuất xuất hiện </a:t>
            </a:r>
            <a:r>
              <a:rPr sz="1400" spc="-5" dirty="0">
                <a:latin typeface="Times New Roman" panose="02020603050405020304"/>
                <a:cs typeface="Times New Roman" panose="02020603050405020304"/>
              </a:rPr>
              <a:t>trên </a:t>
            </a:r>
            <a:r>
              <a:rPr sz="1400" dirty="0">
                <a:latin typeface="Times New Roman" panose="02020603050405020304"/>
                <a:cs typeface="Times New Roman" panose="02020603050405020304"/>
              </a:rPr>
              <a:t>màn hình </a:t>
            </a:r>
            <a:r>
              <a:rPr sz="1400" spc="-5" dirty="0">
                <a:latin typeface="Times New Roman" panose="02020603050405020304"/>
                <a:cs typeface="Times New Roman" panose="02020603050405020304"/>
              </a:rPr>
              <a:t>khóa, bạn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tắt chúng </a:t>
            </a:r>
            <a:r>
              <a:rPr sz="1400" dirty="0">
                <a:latin typeface="Times New Roman" panose="02020603050405020304"/>
                <a:cs typeface="Times New Roman" panose="02020603050405020304"/>
              </a:rPr>
              <a:t>từ Cài </a:t>
            </a:r>
            <a:r>
              <a:rPr sz="1400" spc="-5" dirty="0">
                <a:latin typeface="Times New Roman" panose="02020603050405020304"/>
                <a:cs typeface="Times New Roman" panose="02020603050405020304"/>
              </a:rPr>
              <a:t>đặt </a:t>
            </a:r>
            <a:r>
              <a:rPr sz="1400" dirty="0">
                <a:latin typeface="Times New Roman" panose="02020603050405020304"/>
                <a:cs typeface="Times New Roman" panose="02020603050405020304"/>
              </a:rPr>
              <a:t>để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màn hình  </a:t>
            </a:r>
            <a:r>
              <a:rPr sz="1400" spc="-5" dirty="0">
                <a:latin typeface="Times New Roman" panose="02020603050405020304"/>
                <a:cs typeface="Times New Roman" panose="02020603050405020304"/>
              </a:rPr>
              <a:t>khóa sạch</a:t>
            </a:r>
            <a:r>
              <a:rPr sz="1400" spc="-15" dirty="0">
                <a:latin typeface="Times New Roman" panose="02020603050405020304"/>
                <a:cs typeface="Times New Roman" panose="02020603050405020304"/>
              </a:rPr>
              <a:t> </a:t>
            </a:r>
            <a:r>
              <a:rPr sz="1400" dirty="0">
                <a:latin typeface="Times New Roman" panose="02020603050405020304"/>
                <a:cs typeface="Times New Roman" panose="02020603050405020304"/>
              </a:rPr>
              <a:t>sẽ.</a:t>
            </a:r>
            <a:endParaRPr sz="1400">
              <a:latin typeface="Times New Roman" panose="02020603050405020304"/>
              <a:cs typeface="Times New Roman" panose="02020603050405020304"/>
            </a:endParaRPr>
          </a:p>
        </p:txBody>
      </p:sp>
      <p:sp>
        <p:nvSpPr>
          <p:cNvPr id="5" name="object 5"/>
          <p:cNvSpPr/>
          <p:nvPr/>
        </p:nvSpPr>
        <p:spPr>
          <a:xfrm>
            <a:off x="1801367" y="3688790"/>
            <a:ext cx="4539996" cy="3573069"/>
          </a:xfrm>
          <a:prstGeom prst="rect">
            <a:avLst/>
          </a:prstGeom>
          <a:blipFill>
            <a:blip r:embed="rId1" cstate="print"/>
            <a:stretch>
              <a:fillRect/>
            </a:stretch>
          </a:blipFill>
        </p:spPr>
        <p:txBody>
          <a:bodyPr wrap="square" lIns="0" tIns="0" rIns="0" bIns="0" rtlCol="0"/>
          <a:lstStyle/>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21</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5591" y="457200"/>
            <a:ext cx="6463284" cy="3636263"/>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067556"/>
            <a:ext cx="6671945" cy="1875155"/>
          </a:xfrm>
          <a:prstGeom prst="rect">
            <a:avLst/>
          </a:prstGeom>
        </p:spPr>
        <p:txBody>
          <a:bodyPr vert="horz" wrap="square" lIns="0" tIns="13335" rIns="0" bIns="0" rtlCol="0">
            <a:spAutoFit/>
          </a:bodyPr>
          <a:lstStyle/>
          <a:p>
            <a:pPr marL="86995" algn="ctr">
              <a:lnSpc>
                <a:spcPct val="100000"/>
              </a:lnSpc>
              <a:spcBef>
                <a:spcPts val="105"/>
              </a:spcBef>
            </a:pPr>
            <a:r>
              <a:rPr sz="1400" i="1" spc="-5" dirty="0">
                <a:latin typeface="Times New Roman" panose="02020603050405020304"/>
                <a:cs typeface="Times New Roman" panose="02020603050405020304"/>
              </a:rPr>
              <a:t>LockScreen trên Windows 11</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00965">
              <a:lnSpc>
                <a:spcPct val="100000"/>
              </a:lnSpc>
            </a:pPr>
            <a:r>
              <a:rPr sz="1400" spc="-5" dirty="0">
                <a:latin typeface="Times New Roman" panose="02020603050405020304"/>
                <a:cs typeface="Times New Roman" panose="02020603050405020304"/>
              </a:rPr>
              <a:t>4.12 File</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Explorer</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pPr>
            <a:r>
              <a:rPr sz="1400" spc="-5" dirty="0">
                <a:solidFill>
                  <a:srgbClr val="333333"/>
                </a:solidFill>
                <a:latin typeface="Times New Roman" panose="02020603050405020304"/>
                <a:cs typeface="Times New Roman" panose="02020603050405020304"/>
              </a:rPr>
              <a:t>Windows File Explorer </a:t>
            </a:r>
            <a:r>
              <a:rPr sz="1400" dirty="0">
                <a:solidFill>
                  <a:srgbClr val="333333"/>
                </a:solidFill>
                <a:latin typeface="Times New Roman" panose="02020603050405020304"/>
                <a:cs typeface="Times New Roman" panose="02020603050405020304"/>
              </a:rPr>
              <a:t>chưa có bản </a:t>
            </a:r>
            <a:r>
              <a:rPr sz="1400" spc="-5" dirty="0">
                <a:solidFill>
                  <a:srgbClr val="333333"/>
                </a:solidFill>
                <a:latin typeface="Times New Roman" panose="02020603050405020304"/>
                <a:cs typeface="Times New Roman" panose="02020603050405020304"/>
              </a:rPr>
              <a:t>cập nhật </a:t>
            </a:r>
            <a:r>
              <a:rPr sz="1400" dirty="0">
                <a:solidFill>
                  <a:srgbClr val="333333"/>
                </a:solidFill>
                <a:latin typeface="Times New Roman" panose="02020603050405020304"/>
                <a:cs typeface="Times New Roman" panose="02020603050405020304"/>
              </a:rPr>
              <a:t>giao </a:t>
            </a:r>
            <a:r>
              <a:rPr sz="1400" spc="-5" dirty="0">
                <a:solidFill>
                  <a:srgbClr val="333333"/>
                </a:solidFill>
                <a:latin typeface="Times New Roman" panose="02020603050405020304"/>
                <a:cs typeface="Times New Roman" panose="02020603050405020304"/>
              </a:rPr>
              <a:t>diện người </a:t>
            </a:r>
            <a:r>
              <a:rPr sz="1400" dirty="0">
                <a:solidFill>
                  <a:srgbClr val="333333"/>
                </a:solidFill>
                <a:latin typeface="Times New Roman" panose="02020603050405020304"/>
                <a:cs typeface="Times New Roman" panose="02020603050405020304"/>
              </a:rPr>
              <a:t>dùng </a:t>
            </a:r>
            <a:r>
              <a:rPr sz="1400" spc="-5" dirty="0">
                <a:solidFill>
                  <a:srgbClr val="333333"/>
                </a:solidFill>
                <a:latin typeface="Times New Roman" panose="02020603050405020304"/>
                <a:cs typeface="Times New Roman" panose="02020603050405020304"/>
              </a:rPr>
              <a:t>lớn nào </a:t>
            </a:r>
            <a:r>
              <a:rPr sz="1400" dirty="0">
                <a:solidFill>
                  <a:srgbClr val="333333"/>
                </a:solidFill>
                <a:latin typeface="Times New Roman" panose="02020603050405020304"/>
                <a:cs typeface="Times New Roman" panose="02020603050405020304"/>
              </a:rPr>
              <a:t>kể </a:t>
            </a:r>
            <a:r>
              <a:rPr sz="1400" spc="-5" dirty="0">
                <a:solidFill>
                  <a:srgbClr val="333333"/>
                </a:solidFill>
                <a:latin typeface="Times New Roman" panose="02020603050405020304"/>
                <a:cs typeface="Times New Roman" panose="02020603050405020304"/>
              </a:rPr>
              <a:t>từ </a:t>
            </a:r>
            <a:r>
              <a:rPr sz="1400" dirty="0">
                <a:solidFill>
                  <a:srgbClr val="333333"/>
                </a:solidFill>
                <a:latin typeface="Times New Roman" panose="02020603050405020304"/>
                <a:cs typeface="Times New Roman" panose="02020603050405020304"/>
              </a:rPr>
              <a:t>khi ra mắt  </a:t>
            </a:r>
            <a:r>
              <a:rPr sz="1400" spc="-5" dirty="0">
                <a:solidFill>
                  <a:srgbClr val="333333"/>
                </a:solidFill>
                <a:latin typeface="Times New Roman" panose="02020603050405020304"/>
                <a:cs typeface="Times New Roman" panose="02020603050405020304"/>
              </a:rPr>
              <a:t>Windows 8, vì vậy </a:t>
            </a:r>
            <a:r>
              <a:rPr sz="1400" dirty="0">
                <a:solidFill>
                  <a:srgbClr val="333333"/>
                </a:solidFill>
                <a:latin typeface="Times New Roman" panose="02020603050405020304"/>
                <a:cs typeface="Times New Roman" panose="02020603050405020304"/>
              </a:rPr>
              <a:t>thật </a:t>
            </a:r>
            <a:r>
              <a:rPr sz="1400" spc="-5" dirty="0">
                <a:solidFill>
                  <a:srgbClr val="333333"/>
                </a:solidFill>
                <a:latin typeface="Times New Roman" panose="02020603050405020304"/>
                <a:cs typeface="Times New Roman" panose="02020603050405020304"/>
              </a:rPr>
              <a:t>thú </a:t>
            </a:r>
            <a:r>
              <a:rPr sz="1400" dirty="0">
                <a:solidFill>
                  <a:srgbClr val="333333"/>
                </a:solidFill>
                <a:latin typeface="Times New Roman" panose="02020603050405020304"/>
                <a:cs typeface="Times New Roman" panose="02020603050405020304"/>
              </a:rPr>
              <a:t>vị khi biết </a:t>
            </a:r>
            <a:r>
              <a:rPr sz="1400" spc="-5" dirty="0">
                <a:solidFill>
                  <a:srgbClr val="333333"/>
                </a:solidFill>
                <a:latin typeface="Times New Roman" panose="02020603050405020304"/>
                <a:cs typeface="Times New Roman" panose="02020603050405020304"/>
              </a:rPr>
              <a:t>rằng Microsoft cuối </a:t>
            </a:r>
            <a:r>
              <a:rPr sz="1400" dirty="0">
                <a:solidFill>
                  <a:srgbClr val="333333"/>
                </a:solidFill>
                <a:latin typeface="Times New Roman" panose="02020603050405020304"/>
                <a:cs typeface="Times New Roman" panose="02020603050405020304"/>
              </a:rPr>
              <a:t>cùng </a:t>
            </a:r>
            <a:r>
              <a:rPr sz="1400" spc="-5" dirty="0">
                <a:solidFill>
                  <a:srgbClr val="333333"/>
                </a:solidFill>
                <a:latin typeface="Times New Roman" panose="02020603050405020304"/>
                <a:cs typeface="Times New Roman" panose="02020603050405020304"/>
              </a:rPr>
              <a:t>đã quyết định </a:t>
            </a:r>
            <a:r>
              <a:rPr sz="1400" dirty="0">
                <a:solidFill>
                  <a:srgbClr val="333333"/>
                </a:solidFill>
                <a:latin typeface="Times New Roman" panose="02020603050405020304"/>
                <a:cs typeface="Times New Roman" panose="02020603050405020304"/>
              </a:rPr>
              <a:t>cập nhật </a:t>
            </a:r>
            <a:r>
              <a:rPr sz="1400" spc="-5" dirty="0">
                <a:solidFill>
                  <a:srgbClr val="333333"/>
                </a:solidFill>
                <a:latin typeface="Times New Roman" panose="02020603050405020304"/>
                <a:cs typeface="Times New Roman" panose="02020603050405020304"/>
              </a:rPr>
              <a:t>nó  </a:t>
            </a:r>
            <a:r>
              <a:rPr sz="1400" dirty="0">
                <a:solidFill>
                  <a:srgbClr val="333333"/>
                </a:solidFill>
                <a:latin typeface="Times New Roman" panose="02020603050405020304"/>
                <a:cs typeface="Times New Roman" panose="02020603050405020304"/>
              </a:rPr>
              <a:t>cho </a:t>
            </a:r>
            <a:r>
              <a:rPr sz="1400" spc="-5" dirty="0">
                <a:solidFill>
                  <a:srgbClr val="333333"/>
                </a:solidFill>
                <a:latin typeface="Times New Roman" panose="02020603050405020304"/>
                <a:cs typeface="Times New Roman" panose="02020603050405020304"/>
              </a:rPr>
              <a:t>Windows </a:t>
            </a:r>
            <a:r>
              <a:rPr sz="1400" dirty="0">
                <a:solidFill>
                  <a:srgbClr val="333333"/>
                </a:solidFill>
                <a:latin typeface="Times New Roman" panose="02020603050405020304"/>
                <a:cs typeface="Times New Roman" panose="02020603050405020304"/>
              </a:rPr>
              <a:t>11. </a:t>
            </a:r>
            <a:r>
              <a:rPr sz="1400" spc="-5" dirty="0">
                <a:solidFill>
                  <a:srgbClr val="333333"/>
                </a:solidFill>
                <a:latin typeface="Times New Roman" panose="02020603050405020304"/>
                <a:cs typeface="Times New Roman" panose="02020603050405020304"/>
              </a:rPr>
              <a:t>Microsoft </a:t>
            </a:r>
            <a:r>
              <a:rPr sz="1400" dirty="0">
                <a:solidFill>
                  <a:srgbClr val="333333"/>
                </a:solidFill>
                <a:latin typeface="Times New Roman" panose="02020603050405020304"/>
                <a:cs typeface="Times New Roman" panose="02020603050405020304"/>
              </a:rPr>
              <a:t>đã cung cấp </a:t>
            </a:r>
            <a:r>
              <a:rPr sz="1400" spc="-5" dirty="0">
                <a:solidFill>
                  <a:srgbClr val="333333"/>
                </a:solidFill>
                <a:latin typeface="Times New Roman" panose="02020603050405020304"/>
                <a:cs typeface="Times New Roman" panose="02020603050405020304"/>
              </a:rPr>
              <a:t>cho File Explorer một </a:t>
            </a:r>
            <a:r>
              <a:rPr sz="1400" dirty="0">
                <a:solidFill>
                  <a:srgbClr val="333333"/>
                </a:solidFill>
                <a:latin typeface="Times New Roman" panose="02020603050405020304"/>
                <a:cs typeface="Times New Roman" panose="02020603050405020304"/>
              </a:rPr>
              <a:t>tiêu </a:t>
            </a:r>
            <a:r>
              <a:rPr sz="1400" spc="-5" dirty="0">
                <a:solidFill>
                  <a:srgbClr val="333333"/>
                </a:solidFill>
                <a:latin typeface="Times New Roman" panose="02020603050405020304"/>
                <a:cs typeface="Times New Roman" panose="02020603050405020304"/>
              </a:rPr>
              <a:t>đề </a:t>
            </a:r>
            <a:r>
              <a:rPr sz="1400" dirty="0">
                <a:solidFill>
                  <a:srgbClr val="333333"/>
                </a:solidFill>
                <a:latin typeface="Times New Roman" panose="02020603050405020304"/>
                <a:cs typeface="Times New Roman" panose="02020603050405020304"/>
              </a:rPr>
              <a:t>điều </a:t>
            </a:r>
            <a:r>
              <a:rPr sz="1400" spc="-5" dirty="0">
                <a:solidFill>
                  <a:srgbClr val="333333"/>
                </a:solidFill>
                <a:latin typeface="Times New Roman" panose="02020603050405020304"/>
                <a:cs typeface="Times New Roman" panose="02020603050405020304"/>
              </a:rPr>
              <a:t>hướng đơn giản  và </a:t>
            </a:r>
            <a:r>
              <a:rPr sz="1400" dirty="0">
                <a:solidFill>
                  <a:srgbClr val="333333"/>
                </a:solidFill>
                <a:latin typeface="Times New Roman" panose="02020603050405020304"/>
                <a:cs typeface="Times New Roman" panose="02020603050405020304"/>
              </a:rPr>
              <a:t>hiện </a:t>
            </a:r>
            <a:r>
              <a:rPr sz="1400" spc="-5" dirty="0">
                <a:solidFill>
                  <a:srgbClr val="333333"/>
                </a:solidFill>
                <a:latin typeface="Times New Roman" panose="02020603050405020304"/>
                <a:cs typeface="Times New Roman" panose="02020603050405020304"/>
              </a:rPr>
              <a:t>đại trong </a:t>
            </a:r>
            <a:r>
              <a:rPr sz="1400" dirty="0">
                <a:solidFill>
                  <a:srgbClr val="333333"/>
                </a:solidFill>
                <a:latin typeface="Times New Roman" panose="02020603050405020304"/>
                <a:cs typeface="Times New Roman" panose="02020603050405020304"/>
              </a:rPr>
              <a:t>khi </a:t>
            </a:r>
            <a:r>
              <a:rPr sz="1400" spc="-5" dirty="0">
                <a:solidFill>
                  <a:srgbClr val="333333"/>
                </a:solidFill>
                <a:latin typeface="Times New Roman" panose="02020603050405020304"/>
                <a:cs typeface="Times New Roman" panose="02020603050405020304"/>
              </a:rPr>
              <a:t>vẫn </a:t>
            </a:r>
            <a:r>
              <a:rPr sz="1400" dirty="0">
                <a:solidFill>
                  <a:srgbClr val="333333"/>
                </a:solidFill>
                <a:latin typeface="Times New Roman" panose="02020603050405020304"/>
                <a:cs typeface="Times New Roman" panose="02020603050405020304"/>
              </a:rPr>
              <a:t>duy </a:t>
            </a:r>
            <a:r>
              <a:rPr sz="1400" spc="-5" dirty="0">
                <a:solidFill>
                  <a:srgbClr val="333333"/>
                </a:solidFill>
                <a:latin typeface="Times New Roman" panose="02020603050405020304"/>
                <a:cs typeface="Times New Roman" panose="02020603050405020304"/>
              </a:rPr>
              <a:t>trì tất </a:t>
            </a:r>
            <a:r>
              <a:rPr sz="1400" dirty="0">
                <a:solidFill>
                  <a:srgbClr val="333333"/>
                </a:solidFill>
                <a:latin typeface="Times New Roman" panose="02020603050405020304"/>
                <a:cs typeface="Times New Roman" panose="02020603050405020304"/>
              </a:rPr>
              <a:t>cả các tính năng </a:t>
            </a:r>
            <a:r>
              <a:rPr sz="1400" spc="-5" dirty="0">
                <a:solidFill>
                  <a:srgbClr val="333333"/>
                </a:solidFill>
                <a:latin typeface="Times New Roman" panose="02020603050405020304"/>
                <a:cs typeface="Times New Roman" panose="02020603050405020304"/>
              </a:rPr>
              <a:t>File Explorer kế thừa mà bạn </a:t>
            </a:r>
            <a:r>
              <a:rPr sz="1400" dirty="0">
                <a:solidFill>
                  <a:srgbClr val="333333"/>
                </a:solidFill>
                <a:latin typeface="Times New Roman" panose="02020603050405020304"/>
                <a:cs typeface="Times New Roman" panose="02020603050405020304"/>
              </a:rPr>
              <a:t>muốn tìm  </a:t>
            </a:r>
            <a:r>
              <a:rPr sz="1400" spc="-5" dirty="0">
                <a:solidFill>
                  <a:srgbClr val="333333"/>
                </a:solidFill>
                <a:latin typeface="Times New Roman" panose="02020603050405020304"/>
                <a:cs typeface="Times New Roman" panose="02020603050405020304"/>
              </a:rPr>
              <a:t>thấy trên</a:t>
            </a:r>
            <a:r>
              <a:rPr sz="1400" spc="-1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Windows.</a:t>
            </a:r>
            <a:endParaRPr sz="1400">
              <a:latin typeface="Times New Roman" panose="02020603050405020304"/>
              <a:cs typeface="Times New Roman" panose="02020603050405020304"/>
            </a:endParaRPr>
          </a:p>
        </p:txBody>
      </p:sp>
      <p:sp>
        <p:nvSpPr>
          <p:cNvPr id="4" name="object 4"/>
          <p:cNvSpPr txBox="1"/>
          <p:nvPr/>
        </p:nvSpPr>
        <p:spPr>
          <a:xfrm>
            <a:off x="444500" y="9383268"/>
            <a:ext cx="6672580" cy="443865"/>
          </a:xfrm>
          <a:prstGeom prst="rect">
            <a:avLst/>
          </a:prstGeom>
        </p:spPr>
        <p:txBody>
          <a:bodyPr vert="horz" wrap="square" lIns="0" tIns="27305" rIns="0" bIns="0" rtlCol="0">
            <a:spAutoFit/>
          </a:bodyPr>
          <a:lstStyle/>
          <a:p>
            <a:pPr marL="12700" marR="5080" indent="88265">
              <a:lnSpc>
                <a:spcPts val="1610"/>
              </a:lnSpc>
              <a:spcBef>
                <a:spcPts val="215"/>
              </a:spcBef>
            </a:pPr>
            <a:r>
              <a:rPr sz="1400" dirty="0">
                <a:solidFill>
                  <a:srgbClr val="333333"/>
                </a:solidFill>
                <a:latin typeface="Times New Roman" panose="02020603050405020304"/>
                <a:cs typeface="Times New Roman" panose="02020603050405020304"/>
              </a:rPr>
              <a:t>Thay </a:t>
            </a:r>
            <a:r>
              <a:rPr sz="1400" spc="-5" dirty="0">
                <a:solidFill>
                  <a:srgbClr val="333333"/>
                </a:solidFill>
                <a:latin typeface="Times New Roman" panose="02020603050405020304"/>
                <a:cs typeface="Times New Roman" panose="02020603050405020304"/>
              </a:rPr>
              <a:t>vì một </a:t>
            </a:r>
            <a:r>
              <a:rPr sz="1400" dirty="0">
                <a:solidFill>
                  <a:srgbClr val="333333"/>
                </a:solidFill>
                <a:latin typeface="Times New Roman" panose="02020603050405020304"/>
                <a:cs typeface="Times New Roman" panose="02020603050405020304"/>
              </a:rPr>
              <a:t>loạt các nút </a:t>
            </a:r>
            <a:r>
              <a:rPr sz="1400" spc="-5" dirty="0">
                <a:solidFill>
                  <a:srgbClr val="333333"/>
                </a:solidFill>
                <a:latin typeface="Times New Roman" panose="02020603050405020304"/>
                <a:cs typeface="Times New Roman" panose="02020603050405020304"/>
              </a:rPr>
              <a:t>phức </a:t>
            </a:r>
            <a:r>
              <a:rPr sz="1400" dirty="0">
                <a:solidFill>
                  <a:srgbClr val="333333"/>
                </a:solidFill>
                <a:latin typeface="Times New Roman" panose="02020603050405020304"/>
                <a:cs typeface="Times New Roman" panose="02020603050405020304"/>
              </a:rPr>
              <a:t>tạp, phần </a:t>
            </a:r>
            <a:r>
              <a:rPr sz="1400" spc="-5" dirty="0">
                <a:solidFill>
                  <a:srgbClr val="333333"/>
                </a:solidFill>
                <a:latin typeface="Times New Roman" panose="02020603050405020304"/>
                <a:cs typeface="Times New Roman" panose="02020603050405020304"/>
              </a:rPr>
              <a:t>trên </a:t>
            </a:r>
            <a:r>
              <a:rPr sz="1400" dirty="0">
                <a:solidFill>
                  <a:srgbClr val="333333"/>
                </a:solidFill>
                <a:latin typeface="Times New Roman" panose="02020603050405020304"/>
                <a:cs typeface="Times New Roman" panose="02020603050405020304"/>
              </a:rPr>
              <a:t>cùng </a:t>
            </a:r>
            <a:r>
              <a:rPr sz="1400" spc="-5" dirty="0">
                <a:solidFill>
                  <a:srgbClr val="333333"/>
                </a:solidFill>
                <a:latin typeface="Times New Roman" panose="02020603050405020304"/>
                <a:cs typeface="Times New Roman" panose="02020603050405020304"/>
              </a:rPr>
              <a:t>của </a:t>
            </a:r>
            <a:r>
              <a:rPr sz="1400" dirty="0">
                <a:solidFill>
                  <a:srgbClr val="333333"/>
                </a:solidFill>
                <a:latin typeface="Times New Roman" panose="02020603050405020304"/>
                <a:cs typeface="Times New Roman" panose="02020603050405020304"/>
              </a:rPr>
              <a:t>giao diện </a:t>
            </a:r>
            <a:r>
              <a:rPr sz="1400" spc="-5" dirty="0">
                <a:solidFill>
                  <a:srgbClr val="333333"/>
                </a:solidFill>
                <a:latin typeface="Times New Roman" panose="02020603050405020304"/>
                <a:cs typeface="Times New Roman" panose="02020603050405020304"/>
              </a:rPr>
              <a:t>người dùng </a:t>
            </a:r>
            <a:r>
              <a:rPr sz="1400" dirty="0">
                <a:solidFill>
                  <a:srgbClr val="333333"/>
                </a:solidFill>
                <a:latin typeface="Times New Roman" panose="02020603050405020304"/>
                <a:cs typeface="Times New Roman" panose="02020603050405020304"/>
              </a:rPr>
              <a:t>giờ </a:t>
            </a:r>
            <a:r>
              <a:rPr sz="1400" spc="-5" dirty="0">
                <a:solidFill>
                  <a:srgbClr val="333333"/>
                </a:solidFill>
                <a:latin typeface="Times New Roman" panose="02020603050405020304"/>
                <a:cs typeface="Times New Roman" panose="02020603050405020304"/>
              </a:rPr>
              <a:t>đây </a:t>
            </a:r>
            <a:r>
              <a:rPr sz="1400" dirty="0">
                <a:solidFill>
                  <a:srgbClr val="333333"/>
                </a:solidFill>
                <a:latin typeface="Times New Roman" panose="02020603050405020304"/>
                <a:cs typeface="Times New Roman" panose="02020603050405020304"/>
              </a:rPr>
              <a:t>có tính  năng </a:t>
            </a:r>
            <a:r>
              <a:rPr sz="1400" spc="-5" dirty="0">
                <a:solidFill>
                  <a:srgbClr val="333333"/>
                </a:solidFill>
                <a:latin typeface="Times New Roman" panose="02020603050405020304"/>
                <a:cs typeface="Times New Roman" panose="02020603050405020304"/>
              </a:rPr>
              <a:t>lựa chọn các </a:t>
            </a:r>
            <a:r>
              <a:rPr sz="1400" dirty="0">
                <a:solidFill>
                  <a:srgbClr val="333333"/>
                </a:solidFill>
                <a:latin typeface="Times New Roman" panose="02020603050405020304"/>
                <a:cs typeface="Times New Roman" panose="02020603050405020304"/>
              </a:rPr>
              <a:t>tác </a:t>
            </a:r>
            <a:r>
              <a:rPr sz="1400" spc="-5" dirty="0">
                <a:solidFill>
                  <a:srgbClr val="333333"/>
                </a:solidFill>
                <a:latin typeface="Times New Roman" panose="02020603050405020304"/>
                <a:cs typeface="Times New Roman" panose="02020603050405020304"/>
              </a:rPr>
              <a:t>vụ </a:t>
            </a:r>
            <a:r>
              <a:rPr sz="1400" dirty="0">
                <a:solidFill>
                  <a:srgbClr val="333333"/>
                </a:solidFill>
                <a:latin typeface="Times New Roman" panose="02020603050405020304"/>
                <a:cs typeface="Times New Roman" panose="02020603050405020304"/>
              </a:rPr>
              <a:t>phổ </a:t>
            </a:r>
            <a:r>
              <a:rPr sz="1400" spc="-5" dirty="0">
                <a:solidFill>
                  <a:srgbClr val="333333"/>
                </a:solidFill>
                <a:latin typeface="Times New Roman" panose="02020603050405020304"/>
                <a:cs typeface="Times New Roman" panose="02020603050405020304"/>
              </a:rPr>
              <a:t>biến nhất của File Explorer </a:t>
            </a:r>
            <a:r>
              <a:rPr sz="1400" dirty="0">
                <a:solidFill>
                  <a:srgbClr val="333333"/>
                </a:solidFill>
                <a:latin typeface="Times New Roman" panose="02020603050405020304"/>
                <a:cs typeface="Times New Roman" panose="02020603050405020304"/>
              </a:rPr>
              <a:t>rõ ràng </a:t>
            </a:r>
            <a:r>
              <a:rPr sz="1400" spc="-5" dirty="0">
                <a:solidFill>
                  <a:srgbClr val="333333"/>
                </a:solidFill>
                <a:latin typeface="Times New Roman" panose="02020603050405020304"/>
                <a:cs typeface="Times New Roman" panose="02020603050405020304"/>
              </a:rPr>
              <a:t>và </a:t>
            </a:r>
            <a:r>
              <a:rPr sz="1400" dirty="0">
                <a:solidFill>
                  <a:srgbClr val="333333"/>
                </a:solidFill>
                <a:latin typeface="Times New Roman" panose="02020603050405020304"/>
                <a:cs typeface="Times New Roman" panose="02020603050405020304"/>
              </a:rPr>
              <a:t>cách </a:t>
            </a:r>
            <a:r>
              <a:rPr sz="1400" spc="-5" dirty="0">
                <a:solidFill>
                  <a:srgbClr val="333333"/>
                </a:solidFill>
                <a:latin typeface="Times New Roman" panose="02020603050405020304"/>
                <a:cs typeface="Times New Roman" panose="02020603050405020304"/>
              </a:rPr>
              <a:t>đều nhau. </a:t>
            </a:r>
            <a:r>
              <a:rPr sz="1400" dirty="0">
                <a:solidFill>
                  <a:srgbClr val="333333"/>
                </a:solidFill>
                <a:latin typeface="Times New Roman" panose="02020603050405020304"/>
                <a:cs typeface="Times New Roman" panose="02020603050405020304"/>
              </a:rPr>
              <a:t>Điều</a:t>
            </a:r>
            <a:r>
              <a:rPr sz="1400" spc="32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này</a:t>
            </a:r>
            <a:endParaRPr sz="1400">
              <a:latin typeface="Times New Roman" panose="02020603050405020304"/>
              <a:cs typeface="Times New Roman" panose="02020603050405020304"/>
            </a:endParaRPr>
          </a:p>
        </p:txBody>
      </p:sp>
      <p:sp>
        <p:nvSpPr>
          <p:cNvPr id="5" name="object 5"/>
          <p:cNvSpPr/>
          <p:nvPr/>
        </p:nvSpPr>
        <p:spPr>
          <a:xfrm>
            <a:off x="1040891" y="6057900"/>
            <a:ext cx="5480304" cy="3083052"/>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22</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6672580" cy="4942840"/>
          </a:xfrm>
          <a:prstGeom prst="rect">
            <a:avLst/>
          </a:prstGeom>
        </p:spPr>
        <p:txBody>
          <a:bodyPr vert="horz" wrap="square" lIns="0" tIns="27305" rIns="0" bIns="0" rtlCol="0">
            <a:spAutoFit/>
          </a:bodyPr>
          <a:lstStyle/>
          <a:p>
            <a:pPr marL="12700" marR="6350" algn="just">
              <a:lnSpc>
                <a:spcPts val="1610"/>
              </a:lnSpc>
              <a:spcBef>
                <a:spcPts val="215"/>
              </a:spcBef>
            </a:pPr>
            <a:r>
              <a:rPr sz="1400" dirty="0">
                <a:solidFill>
                  <a:srgbClr val="333333"/>
                </a:solidFill>
                <a:latin typeface="Times New Roman" panose="02020603050405020304"/>
                <a:cs typeface="Times New Roman" panose="02020603050405020304"/>
              </a:rPr>
              <a:t>bao gồm những thứ như tạo </a:t>
            </a:r>
            <a:r>
              <a:rPr sz="1400" spc="-5" dirty="0">
                <a:solidFill>
                  <a:srgbClr val="333333"/>
                </a:solidFill>
                <a:latin typeface="Times New Roman" panose="02020603050405020304"/>
                <a:cs typeface="Times New Roman" panose="02020603050405020304"/>
              </a:rPr>
              <a:t>tệp hoặc </a:t>
            </a:r>
            <a:r>
              <a:rPr sz="1400" dirty="0">
                <a:solidFill>
                  <a:srgbClr val="333333"/>
                </a:solidFill>
                <a:latin typeface="Times New Roman" panose="02020603050405020304"/>
                <a:cs typeface="Times New Roman" panose="02020603050405020304"/>
              </a:rPr>
              <a:t>thư mục </a:t>
            </a:r>
            <a:r>
              <a:rPr sz="1400" spc="-5" dirty="0">
                <a:solidFill>
                  <a:srgbClr val="333333"/>
                </a:solidFill>
                <a:latin typeface="Times New Roman" panose="02020603050405020304"/>
                <a:cs typeface="Times New Roman" panose="02020603050405020304"/>
              </a:rPr>
              <a:t>mới, </a:t>
            </a:r>
            <a:r>
              <a:rPr sz="1400" dirty="0">
                <a:solidFill>
                  <a:srgbClr val="333333"/>
                </a:solidFill>
                <a:latin typeface="Times New Roman" panose="02020603050405020304"/>
                <a:cs typeface="Times New Roman" panose="02020603050405020304"/>
              </a:rPr>
              <a:t>cũng </a:t>
            </a:r>
            <a:r>
              <a:rPr sz="1400" spc="-5" dirty="0">
                <a:solidFill>
                  <a:srgbClr val="333333"/>
                </a:solidFill>
                <a:latin typeface="Times New Roman" panose="02020603050405020304"/>
                <a:cs typeface="Times New Roman" panose="02020603050405020304"/>
              </a:rPr>
              <a:t>như </a:t>
            </a:r>
            <a:r>
              <a:rPr sz="1400" dirty="0">
                <a:solidFill>
                  <a:srgbClr val="333333"/>
                </a:solidFill>
                <a:latin typeface="Times New Roman" panose="02020603050405020304"/>
                <a:cs typeface="Times New Roman" panose="02020603050405020304"/>
              </a:rPr>
              <a:t>các </a:t>
            </a:r>
            <a:r>
              <a:rPr sz="1400" spc="-5" dirty="0">
                <a:solidFill>
                  <a:srgbClr val="333333"/>
                </a:solidFill>
                <a:latin typeface="Times New Roman" panose="02020603050405020304"/>
                <a:cs typeface="Times New Roman" panose="02020603050405020304"/>
              </a:rPr>
              <a:t>nút </a:t>
            </a:r>
            <a:r>
              <a:rPr sz="1400" dirty="0">
                <a:solidFill>
                  <a:srgbClr val="333333"/>
                </a:solidFill>
                <a:latin typeface="Times New Roman" panose="02020603050405020304"/>
                <a:cs typeface="Times New Roman" panose="02020603050405020304"/>
              </a:rPr>
              <a:t>để sao chép, </a:t>
            </a:r>
            <a:r>
              <a:rPr sz="1400" spc="-5" dirty="0">
                <a:solidFill>
                  <a:srgbClr val="333333"/>
                </a:solidFill>
                <a:latin typeface="Times New Roman" panose="02020603050405020304"/>
                <a:cs typeface="Times New Roman" panose="02020603050405020304"/>
              </a:rPr>
              <a:t>dán, đổi  </a:t>
            </a:r>
            <a:r>
              <a:rPr sz="1400" dirty="0">
                <a:solidFill>
                  <a:srgbClr val="333333"/>
                </a:solidFill>
                <a:latin typeface="Times New Roman" panose="02020603050405020304"/>
                <a:cs typeface="Times New Roman" panose="02020603050405020304"/>
              </a:rPr>
              <a:t>tên, chia sẻ và </a:t>
            </a:r>
            <a:r>
              <a:rPr sz="1400" spc="-5" dirty="0">
                <a:solidFill>
                  <a:srgbClr val="333333"/>
                </a:solidFill>
                <a:latin typeface="Times New Roman" panose="02020603050405020304"/>
                <a:cs typeface="Times New Roman" panose="02020603050405020304"/>
              </a:rPr>
              <a:t>xóa</a:t>
            </a:r>
            <a:r>
              <a:rPr sz="1400" spc="-5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tệp.</a:t>
            </a:r>
            <a:endParaRPr sz="1400">
              <a:latin typeface="Times New Roman" panose="02020603050405020304"/>
              <a:cs typeface="Times New Roman" panose="02020603050405020304"/>
            </a:endParaRPr>
          </a:p>
          <a:p>
            <a:pPr>
              <a:lnSpc>
                <a:spcPct val="100000"/>
              </a:lnSpc>
              <a:spcBef>
                <a:spcPts val="10"/>
              </a:spcBef>
            </a:pPr>
            <a:endParaRPr sz="1350">
              <a:latin typeface="Times New Roman" panose="02020603050405020304"/>
              <a:cs typeface="Times New Roman" panose="02020603050405020304"/>
            </a:endParaRPr>
          </a:p>
          <a:p>
            <a:pPr marL="12700" marR="5080" indent="88265" algn="just">
              <a:lnSpc>
                <a:spcPct val="96000"/>
              </a:lnSpc>
            </a:pPr>
            <a:r>
              <a:rPr sz="1400" dirty="0">
                <a:solidFill>
                  <a:srgbClr val="333333"/>
                </a:solidFill>
                <a:latin typeface="Times New Roman" panose="02020603050405020304"/>
                <a:cs typeface="Times New Roman" panose="02020603050405020304"/>
              </a:rPr>
              <a:t>Công bằng mà nói, </a:t>
            </a:r>
            <a:r>
              <a:rPr sz="1400" spc="-5" dirty="0">
                <a:solidFill>
                  <a:srgbClr val="333333"/>
                </a:solidFill>
                <a:latin typeface="Times New Roman" panose="02020603050405020304"/>
                <a:cs typeface="Times New Roman" panose="02020603050405020304"/>
              </a:rPr>
              <a:t>Microsoft </a:t>
            </a:r>
            <a:r>
              <a:rPr sz="1400" dirty="0">
                <a:solidFill>
                  <a:srgbClr val="333333"/>
                </a:solidFill>
                <a:latin typeface="Times New Roman" panose="02020603050405020304"/>
                <a:cs typeface="Times New Roman" panose="02020603050405020304"/>
              </a:rPr>
              <a:t>đã ghi nhớ toàn </a:t>
            </a:r>
            <a:r>
              <a:rPr sz="1400" spc="5" dirty="0">
                <a:solidFill>
                  <a:srgbClr val="333333"/>
                </a:solidFill>
                <a:latin typeface="Times New Roman" panose="02020603050405020304"/>
                <a:cs typeface="Times New Roman" panose="02020603050405020304"/>
              </a:rPr>
              <a:t>bộ </a:t>
            </a:r>
            <a:r>
              <a:rPr sz="1400" spc="-5" dirty="0">
                <a:solidFill>
                  <a:srgbClr val="333333"/>
                </a:solidFill>
                <a:latin typeface="Times New Roman" panose="02020603050405020304"/>
                <a:cs typeface="Times New Roman" panose="02020603050405020304"/>
              </a:rPr>
              <a:t>mục </a:t>
            </a:r>
            <a:r>
              <a:rPr sz="1400" dirty="0">
                <a:solidFill>
                  <a:srgbClr val="333333"/>
                </a:solidFill>
                <a:latin typeface="Times New Roman" panose="02020603050405020304"/>
                <a:cs typeface="Times New Roman" panose="02020603050405020304"/>
              </a:rPr>
              <a:t>tiêu </a:t>
            </a:r>
            <a:r>
              <a:rPr sz="1400" spc="-5" dirty="0">
                <a:solidFill>
                  <a:srgbClr val="333333"/>
                </a:solidFill>
                <a:latin typeface="Times New Roman" panose="02020603050405020304"/>
                <a:cs typeface="Times New Roman" panose="02020603050405020304"/>
              </a:rPr>
              <a:t>"làm cho Windows trở nên đơn  giản </a:t>
            </a:r>
            <a:r>
              <a:rPr sz="1400" dirty="0">
                <a:solidFill>
                  <a:srgbClr val="333333"/>
                </a:solidFill>
                <a:latin typeface="Times New Roman" panose="02020603050405020304"/>
                <a:cs typeface="Times New Roman" panose="02020603050405020304"/>
              </a:rPr>
              <a:t>hơn" khi nói </a:t>
            </a:r>
            <a:r>
              <a:rPr sz="1400" spc="-5" dirty="0">
                <a:solidFill>
                  <a:srgbClr val="333333"/>
                </a:solidFill>
                <a:latin typeface="Times New Roman" panose="02020603050405020304"/>
                <a:cs typeface="Times New Roman" panose="02020603050405020304"/>
              </a:rPr>
              <a:t>đến File Explorer. </a:t>
            </a:r>
            <a:r>
              <a:rPr sz="1400" dirty="0">
                <a:solidFill>
                  <a:srgbClr val="333333"/>
                </a:solidFill>
                <a:latin typeface="Times New Roman" panose="02020603050405020304"/>
                <a:cs typeface="Times New Roman" panose="02020603050405020304"/>
              </a:rPr>
              <a:t>Điều </a:t>
            </a:r>
            <a:r>
              <a:rPr sz="1400" spc="-5" dirty="0">
                <a:solidFill>
                  <a:srgbClr val="333333"/>
                </a:solidFill>
                <a:latin typeface="Times New Roman" panose="02020603050405020304"/>
                <a:cs typeface="Times New Roman" panose="02020603050405020304"/>
              </a:rPr>
              <a:t>đó </a:t>
            </a:r>
            <a:r>
              <a:rPr sz="1400" dirty="0">
                <a:solidFill>
                  <a:srgbClr val="333333"/>
                </a:solidFill>
                <a:latin typeface="Times New Roman" panose="02020603050405020304"/>
                <a:cs typeface="Times New Roman" panose="02020603050405020304"/>
              </a:rPr>
              <a:t>nói rằng, </a:t>
            </a:r>
            <a:r>
              <a:rPr sz="1400" spc="-5" dirty="0">
                <a:solidFill>
                  <a:srgbClr val="333333"/>
                </a:solidFill>
                <a:latin typeface="Times New Roman" panose="02020603050405020304"/>
                <a:cs typeface="Times New Roman" panose="02020603050405020304"/>
              </a:rPr>
              <a:t>tất </a:t>
            </a:r>
            <a:r>
              <a:rPr sz="1400" dirty="0">
                <a:solidFill>
                  <a:srgbClr val="333333"/>
                </a:solidFill>
                <a:latin typeface="Times New Roman" panose="02020603050405020304"/>
                <a:cs typeface="Times New Roman" panose="02020603050405020304"/>
              </a:rPr>
              <a:t>cả </a:t>
            </a:r>
            <a:r>
              <a:rPr sz="1400" spc="-5" dirty="0">
                <a:solidFill>
                  <a:srgbClr val="333333"/>
                </a:solidFill>
                <a:latin typeface="Times New Roman" panose="02020603050405020304"/>
                <a:cs typeface="Times New Roman" panose="02020603050405020304"/>
              </a:rPr>
              <a:t>các chức </a:t>
            </a:r>
            <a:r>
              <a:rPr sz="1400" dirty="0">
                <a:solidFill>
                  <a:srgbClr val="333333"/>
                </a:solidFill>
                <a:latin typeface="Times New Roman" panose="02020603050405020304"/>
                <a:cs typeface="Times New Roman" panose="02020603050405020304"/>
              </a:rPr>
              <a:t>năng cũ </a:t>
            </a:r>
            <a:r>
              <a:rPr sz="1400" spc="-5" dirty="0">
                <a:solidFill>
                  <a:srgbClr val="333333"/>
                </a:solidFill>
                <a:latin typeface="Times New Roman" panose="02020603050405020304"/>
                <a:cs typeface="Times New Roman" panose="02020603050405020304"/>
              </a:rPr>
              <a:t>của File  Explorer vẫn </a:t>
            </a:r>
            <a:r>
              <a:rPr sz="1400" dirty="0">
                <a:solidFill>
                  <a:srgbClr val="333333"/>
                </a:solidFill>
                <a:latin typeface="Times New Roman" panose="02020603050405020304"/>
                <a:cs typeface="Times New Roman" panose="02020603050405020304"/>
              </a:rPr>
              <a:t>ở </a:t>
            </a:r>
            <a:r>
              <a:rPr sz="1400" spc="5" dirty="0">
                <a:solidFill>
                  <a:srgbClr val="333333"/>
                </a:solidFill>
                <a:latin typeface="Times New Roman" panose="02020603050405020304"/>
                <a:cs typeface="Times New Roman" panose="02020603050405020304"/>
              </a:rPr>
              <a:t>đó </a:t>
            </a:r>
            <a:r>
              <a:rPr sz="1400" spc="-5" dirty="0">
                <a:solidFill>
                  <a:srgbClr val="333333"/>
                </a:solidFill>
                <a:latin typeface="Times New Roman" panose="02020603050405020304"/>
                <a:cs typeface="Times New Roman" panose="02020603050405020304"/>
              </a:rPr>
              <a:t>nếu bạn </a:t>
            </a:r>
            <a:r>
              <a:rPr sz="1400" dirty="0">
                <a:solidFill>
                  <a:srgbClr val="333333"/>
                </a:solidFill>
                <a:latin typeface="Times New Roman" panose="02020603050405020304"/>
                <a:cs typeface="Times New Roman" panose="02020603050405020304"/>
              </a:rPr>
              <a:t>cần chúng. </a:t>
            </a:r>
            <a:r>
              <a:rPr sz="1400" spc="-5" dirty="0">
                <a:solidFill>
                  <a:srgbClr val="333333"/>
                </a:solidFill>
                <a:latin typeface="Times New Roman" panose="02020603050405020304"/>
                <a:cs typeface="Times New Roman" panose="02020603050405020304"/>
              </a:rPr>
              <a:t>Microsoft </a:t>
            </a:r>
            <a:r>
              <a:rPr sz="1400" dirty="0">
                <a:solidFill>
                  <a:srgbClr val="333333"/>
                </a:solidFill>
                <a:latin typeface="Times New Roman" panose="02020603050405020304"/>
                <a:cs typeface="Times New Roman" panose="02020603050405020304"/>
              </a:rPr>
              <a:t>đã không </a:t>
            </a:r>
            <a:r>
              <a:rPr sz="1400" spc="-5" dirty="0">
                <a:solidFill>
                  <a:srgbClr val="333333"/>
                </a:solidFill>
                <a:latin typeface="Times New Roman" panose="02020603050405020304"/>
                <a:cs typeface="Times New Roman" panose="02020603050405020304"/>
              </a:rPr>
              <a:t>loại bỏ bất kỳ chức </a:t>
            </a:r>
            <a:r>
              <a:rPr sz="1400" dirty="0">
                <a:solidFill>
                  <a:srgbClr val="333333"/>
                </a:solidFill>
                <a:latin typeface="Times New Roman" panose="02020603050405020304"/>
                <a:cs typeface="Times New Roman" panose="02020603050405020304"/>
              </a:rPr>
              <a:t>năng </a:t>
            </a:r>
            <a:r>
              <a:rPr sz="1400" spc="-5" dirty="0">
                <a:solidFill>
                  <a:srgbClr val="333333"/>
                </a:solidFill>
                <a:latin typeface="Times New Roman" panose="02020603050405020304"/>
                <a:cs typeface="Times New Roman" panose="02020603050405020304"/>
              </a:rPr>
              <a:t>nào </a:t>
            </a:r>
            <a:r>
              <a:rPr sz="1400" dirty="0">
                <a:solidFill>
                  <a:srgbClr val="333333"/>
                </a:solidFill>
                <a:latin typeface="Times New Roman" panose="02020603050405020304"/>
                <a:cs typeface="Times New Roman" panose="02020603050405020304"/>
              </a:rPr>
              <a:t>về  </a:t>
            </a:r>
            <a:r>
              <a:rPr sz="1400" spc="-5" dirty="0">
                <a:solidFill>
                  <a:srgbClr val="333333"/>
                </a:solidFill>
                <a:latin typeface="Times New Roman" panose="02020603050405020304"/>
                <a:cs typeface="Times New Roman" panose="02020603050405020304"/>
              </a:rPr>
              <a:t>vấn </a:t>
            </a:r>
            <a:r>
              <a:rPr sz="1400" dirty="0">
                <a:solidFill>
                  <a:srgbClr val="333333"/>
                </a:solidFill>
                <a:latin typeface="Times New Roman" panose="02020603050405020304"/>
                <a:cs typeface="Times New Roman" panose="02020603050405020304"/>
              </a:rPr>
              <a:t>đề đó. </a:t>
            </a:r>
            <a:r>
              <a:rPr sz="1400" spc="-5" dirty="0">
                <a:solidFill>
                  <a:srgbClr val="333333"/>
                </a:solidFill>
                <a:latin typeface="Times New Roman" panose="02020603050405020304"/>
                <a:cs typeface="Times New Roman" panose="02020603050405020304"/>
              </a:rPr>
              <a:t>Nó chỉ đơn giản là </a:t>
            </a:r>
            <a:r>
              <a:rPr sz="1400" dirty="0">
                <a:solidFill>
                  <a:srgbClr val="333333"/>
                </a:solidFill>
                <a:latin typeface="Times New Roman" panose="02020603050405020304"/>
                <a:cs typeface="Times New Roman" panose="02020603050405020304"/>
              </a:rPr>
              <a:t>làm </a:t>
            </a:r>
            <a:r>
              <a:rPr sz="1400" spc="-5" dirty="0">
                <a:solidFill>
                  <a:srgbClr val="333333"/>
                </a:solidFill>
                <a:latin typeface="Times New Roman" panose="02020603050405020304"/>
                <a:cs typeface="Times New Roman" panose="02020603050405020304"/>
              </a:rPr>
              <a:t>sạch </a:t>
            </a:r>
            <a:r>
              <a:rPr sz="1400" dirty="0">
                <a:solidFill>
                  <a:srgbClr val="333333"/>
                </a:solidFill>
                <a:latin typeface="Times New Roman" panose="02020603050405020304"/>
                <a:cs typeface="Times New Roman" panose="02020603050405020304"/>
              </a:rPr>
              <a:t>giao diện </a:t>
            </a:r>
            <a:r>
              <a:rPr sz="1400" spc="-5" dirty="0">
                <a:solidFill>
                  <a:srgbClr val="333333"/>
                </a:solidFill>
                <a:latin typeface="Times New Roman" panose="02020603050405020304"/>
                <a:cs typeface="Times New Roman" panose="02020603050405020304"/>
              </a:rPr>
              <a:t>người </a:t>
            </a:r>
            <a:r>
              <a:rPr sz="1400" dirty="0">
                <a:solidFill>
                  <a:srgbClr val="333333"/>
                </a:solidFill>
                <a:latin typeface="Times New Roman" panose="02020603050405020304"/>
                <a:cs typeface="Times New Roman" panose="02020603050405020304"/>
              </a:rPr>
              <a:t>dùng cấp cao nhất để </a:t>
            </a:r>
            <a:r>
              <a:rPr sz="1400" spc="-5" dirty="0">
                <a:solidFill>
                  <a:srgbClr val="333333"/>
                </a:solidFill>
                <a:latin typeface="Times New Roman" panose="02020603050405020304"/>
                <a:cs typeface="Times New Roman" panose="02020603050405020304"/>
              </a:rPr>
              <a:t>người </a:t>
            </a:r>
            <a:r>
              <a:rPr sz="1400" dirty="0">
                <a:solidFill>
                  <a:srgbClr val="333333"/>
                </a:solidFill>
                <a:latin typeface="Times New Roman" panose="02020603050405020304"/>
                <a:cs typeface="Times New Roman" panose="02020603050405020304"/>
              </a:rPr>
              <a:t>dùng  </a:t>
            </a:r>
            <a:r>
              <a:rPr sz="1400" spc="-5" dirty="0">
                <a:solidFill>
                  <a:srgbClr val="333333"/>
                </a:solidFill>
                <a:latin typeface="Times New Roman" panose="02020603050405020304"/>
                <a:cs typeface="Times New Roman" panose="02020603050405020304"/>
              </a:rPr>
              <a:t>bình </a:t>
            </a:r>
            <a:r>
              <a:rPr sz="1400" dirty="0">
                <a:solidFill>
                  <a:srgbClr val="333333"/>
                </a:solidFill>
                <a:latin typeface="Times New Roman" panose="02020603050405020304"/>
                <a:cs typeface="Times New Roman" panose="02020603050405020304"/>
              </a:rPr>
              <a:t>thường </a:t>
            </a:r>
            <a:r>
              <a:rPr sz="1400" spc="-5" dirty="0">
                <a:solidFill>
                  <a:srgbClr val="333333"/>
                </a:solidFill>
                <a:latin typeface="Times New Roman" panose="02020603050405020304"/>
                <a:cs typeface="Times New Roman" panose="02020603050405020304"/>
              </a:rPr>
              <a:t>dễ sử dụng</a:t>
            </a:r>
            <a:r>
              <a:rPr sz="1400" spc="-2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hơn.</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00965">
              <a:lnSpc>
                <a:spcPct val="100000"/>
              </a:lnSpc>
            </a:pPr>
            <a:r>
              <a:rPr sz="1400" spc="-5" dirty="0">
                <a:latin typeface="Times New Roman" panose="02020603050405020304"/>
                <a:cs typeface="Times New Roman" panose="02020603050405020304"/>
              </a:rPr>
              <a:t>4.13 Android</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App</a:t>
            </a:r>
            <a:endParaRPr sz="1400">
              <a:latin typeface="Times New Roman" panose="02020603050405020304"/>
              <a:cs typeface="Times New Roman" panose="02020603050405020304"/>
            </a:endParaRPr>
          </a:p>
          <a:p>
            <a:pPr>
              <a:lnSpc>
                <a:spcPct val="100000"/>
              </a:lnSpc>
              <a:spcBef>
                <a:spcPts val="50"/>
              </a:spcBef>
            </a:pPr>
            <a:endParaRPr sz="1400">
              <a:latin typeface="Times New Roman" panose="02020603050405020304"/>
              <a:cs typeface="Times New Roman" panose="02020603050405020304"/>
            </a:endParaRPr>
          </a:p>
          <a:p>
            <a:pPr marL="12700" marR="5080" indent="132080" algn="just">
              <a:lnSpc>
                <a:spcPts val="1610"/>
              </a:lnSpc>
            </a:pP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Android trên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là </a:t>
            </a:r>
            <a:r>
              <a:rPr sz="1400" dirty="0">
                <a:latin typeface="Times New Roman" panose="02020603050405020304"/>
                <a:cs typeface="Times New Roman" panose="02020603050405020304"/>
              </a:rPr>
              <a:t>một ý </a:t>
            </a:r>
            <a:r>
              <a:rPr sz="1400" spc="-5" dirty="0">
                <a:latin typeface="Times New Roman" panose="02020603050405020304"/>
                <a:cs typeface="Times New Roman" panose="02020603050405020304"/>
              </a:rPr>
              <a:t>tưởng thú </a:t>
            </a:r>
            <a:r>
              <a:rPr sz="1400" dirty="0">
                <a:latin typeface="Times New Roman" panose="02020603050405020304"/>
                <a:cs typeface="Times New Roman" panose="02020603050405020304"/>
              </a:rPr>
              <a:t>vị, </a:t>
            </a:r>
            <a:r>
              <a:rPr sz="1400" spc="-5" dirty="0">
                <a:latin typeface="Times New Roman" panose="02020603050405020304"/>
                <a:cs typeface="Times New Roman" panose="02020603050405020304"/>
              </a:rPr>
              <a:t>hơn thế nữa </a:t>
            </a:r>
            <a:r>
              <a:rPr sz="1400" dirty="0">
                <a:latin typeface="Times New Roman" panose="02020603050405020304"/>
                <a:cs typeface="Times New Roman" panose="02020603050405020304"/>
              </a:rPr>
              <a:t>là nhờ </a:t>
            </a:r>
            <a:r>
              <a:rPr sz="1400" spc="-5" dirty="0">
                <a:latin typeface="Times New Roman" panose="02020603050405020304"/>
                <a:cs typeface="Times New Roman" panose="02020603050405020304"/>
              </a:rPr>
              <a:t>vào </a:t>
            </a:r>
            <a:r>
              <a:rPr sz="1400" dirty="0">
                <a:latin typeface="Times New Roman" panose="02020603050405020304"/>
                <a:cs typeface="Times New Roman" panose="02020603050405020304"/>
              </a:rPr>
              <a:t>cách  </a:t>
            </a:r>
            <a:r>
              <a:rPr sz="1400" spc="-5" dirty="0">
                <a:latin typeface="Times New Roman" panose="02020603050405020304"/>
                <a:cs typeface="Times New Roman" panose="02020603050405020304"/>
              </a:rPr>
              <a:t>Microsoft quyết </a:t>
            </a:r>
            <a:r>
              <a:rPr sz="1400" dirty="0">
                <a:latin typeface="Times New Roman" panose="02020603050405020304"/>
                <a:cs typeface="Times New Roman" panose="02020603050405020304"/>
              </a:rPr>
              <a:t>định cung cấp ứng dụng </a:t>
            </a:r>
            <a:r>
              <a:rPr sz="1400" spc="-5" dirty="0">
                <a:latin typeface="Times New Roman" panose="02020603050405020304"/>
                <a:cs typeface="Times New Roman" panose="02020603050405020304"/>
              </a:rPr>
              <a:t>Android cho người </a:t>
            </a:r>
            <a:r>
              <a:rPr sz="1400" dirty="0">
                <a:latin typeface="Times New Roman" panose="02020603050405020304"/>
                <a:cs typeface="Times New Roman" panose="02020603050405020304"/>
              </a:rPr>
              <a:t>dùng. Thay vì cho </a:t>
            </a:r>
            <a:r>
              <a:rPr sz="1400" spc="-5" dirty="0">
                <a:latin typeface="Times New Roman" panose="02020603050405020304"/>
                <a:cs typeface="Times New Roman" panose="02020603050405020304"/>
              </a:rPr>
              <a:t>phép </a:t>
            </a:r>
            <a:r>
              <a:rPr sz="1400" dirty="0">
                <a:latin typeface="Times New Roman" panose="02020603050405020304"/>
                <a:cs typeface="Times New Roman" panose="02020603050405020304"/>
              </a:rPr>
              <a:t>các nhà  </a:t>
            </a:r>
            <a:r>
              <a:rPr sz="1400" spc="-5" dirty="0">
                <a:latin typeface="Times New Roman" panose="02020603050405020304"/>
                <a:cs typeface="Times New Roman" panose="02020603050405020304"/>
              </a:rPr>
              <a:t>phát triển </a:t>
            </a:r>
            <a:r>
              <a:rPr sz="1400" spc="5"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gửi ứng dụng </a:t>
            </a:r>
            <a:r>
              <a:rPr sz="1400" spc="-5" dirty="0">
                <a:latin typeface="Times New Roman" panose="02020603050405020304"/>
                <a:cs typeface="Times New Roman" panose="02020603050405020304"/>
              </a:rPr>
              <a:t>Android lên Microsoft </a:t>
            </a:r>
            <a:r>
              <a:rPr sz="1400" dirty="0">
                <a:latin typeface="Times New Roman" panose="02020603050405020304"/>
                <a:cs typeface="Times New Roman" panose="02020603050405020304"/>
              </a:rPr>
              <a:t>Store,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hợp tác với  Amazon </a:t>
            </a:r>
            <a:r>
              <a:rPr sz="1400" dirty="0">
                <a:latin typeface="Times New Roman" panose="02020603050405020304"/>
                <a:cs typeface="Times New Roman" panose="02020603050405020304"/>
              </a:rPr>
              <a:t>để cung </a:t>
            </a:r>
            <a:r>
              <a:rPr sz="1400" spc="-5" dirty="0">
                <a:latin typeface="Times New Roman" panose="02020603050405020304"/>
                <a:cs typeface="Times New Roman" panose="02020603050405020304"/>
              </a:rPr>
              <a:t>cấp "Amazon Appstore" trên Windows</a:t>
            </a:r>
            <a:r>
              <a:rPr sz="1400" spc="-25" dirty="0">
                <a:latin typeface="Times New Roman" panose="02020603050405020304"/>
                <a:cs typeface="Times New Roman" panose="02020603050405020304"/>
              </a:rPr>
              <a:t> </a:t>
            </a:r>
            <a:r>
              <a:rPr sz="140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2700" marR="5080" indent="88265" algn="just">
              <a:lnSpc>
                <a:spcPts val="1610"/>
              </a:lnSpc>
              <a:spcBef>
                <a:spcPts val="5"/>
              </a:spcBef>
            </a:pPr>
            <a:r>
              <a:rPr sz="1400" dirty="0">
                <a:latin typeface="Times New Roman" panose="02020603050405020304"/>
                <a:cs typeface="Times New Roman" panose="02020603050405020304"/>
              </a:rPr>
              <a:t>Bắt </a:t>
            </a:r>
            <a:r>
              <a:rPr sz="1400" spc="-5" dirty="0">
                <a:latin typeface="Times New Roman" panose="02020603050405020304"/>
                <a:cs typeface="Times New Roman" panose="02020603050405020304"/>
              </a:rPr>
              <a:t>đầu với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người </a:t>
            </a:r>
            <a:r>
              <a:rPr sz="1400" dirty="0">
                <a:latin typeface="Times New Roman" panose="02020603050405020304"/>
                <a:cs typeface="Times New Roman" panose="02020603050405020304"/>
              </a:rPr>
              <a:t>dùng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tải </a:t>
            </a:r>
            <a:r>
              <a:rPr sz="1400" dirty="0">
                <a:latin typeface="Times New Roman" panose="02020603050405020304"/>
                <a:cs typeface="Times New Roman" panose="02020603050405020304"/>
              </a:rPr>
              <a:t>xuống </a:t>
            </a:r>
            <a:r>
              <a:rPr sz="1400" spc="-5" dirty="0">
                <a:latin typeface="Times New Roman" panose="02020603050405020304"/>
                <a:cs typeface="Times New Roman" panose="02020603050405020304"/>
              </a:rPr>
              <a:t>và cài đặt </a:t>
            </a:r>
            <a:r>
              <a:rPr sz="1400" dirty="0">
                <a:latin typeface="Times New Roman" panose="02020603050405020304"/>
                <a:cs typeface="Times New Roman" panose="02020603050405020304"/>
              </a:rPr>
              <a:t>các ứng dụng  </a:t>
            </a:r>
            <a:r>
              <a:rPr sz="1400" spc="-5" dirty="0">
                <a:latin typeface="Times New Roman" panose="02020603050405020304"/>
                <a:cs typeface="Times New Roman" panose="02020603050405020304"/>
              </a:rPr>
              <a:t>Android™ từ Microsoft Store. </a:t>
            </a:r>
            <a:r>
              <a:rPr sz="1400" dirty="0">
                <a:latin typeface="Times New Roman" panose="02020603050405020304"/>
                <a:cs typeface="Times New Roman" panose="02020603050405020304"/>
              </a:rPr>
              <a:t>Tính năng </a:t>
            </a:r>
            <a:r>
              <a:rPr sz="1400" spc="-5" dirty="0">
                <a:latin typeface="Times New Roman" panose="02020603050405020304"/>
                <a:cs typeface="Times New Roman" panose="02020603050405020304"/>
              </a:rPr>
              <a:t>này được </a:t>
            </a:r>
            <a:r>
              <a:rPr sz="1400" dirty="0">
                <a:latin typeface="Times New Roman" panose="02020603050405020304"/>
                <a:cs typeface="Times New Roman" panose="02020603050405020304"/>
              </a:rPr>
              <a:t>gọi </a:t>
            </a:r>
            <a:r>
              <a:rPr sz="1400" spc="-5" dirty="0">
                <a:latin typeface="Times New Roman" panose="02020603050405020304"/>
                <a:cs typeface="Times New Roman" panose="02020603050405020304"/>
              </a:rPr>
              <a:t>là Hệ </a:t>
            </a:r>
            <a:r>
              <a:rPr sz="1400" dirty="0">
                <a:latin typeface="Times New Roman" panose="02020603050405020304"/>
                <a:cs typeface="Times New Roman" panose="02020603050405020304"/>
              </a:rPr>
              <a:t>thống </a:t>
            </a:r>
            <a:r>
              <a:rPr sz="1400" spc="-5" dirty="0">
                <a:latin typeface="Times New Roman" panose="02020603050405020304"/>
                <a:cs typeface="Times New Roman" panose="02020603050405020304"/>
              </a:rPr>
              <a:t>con Windows </a:t>
            </a:r>
            <a:r>
              <a:rPr sz="1400" dirty="0">
                <a:latin typeface="Times New Roman" panose="02020603050405020304"/>
                <a:cs typeface="Times New Roman" panose="02020603050405020304"/>
              </a:rPr>
              <a:t>dành cho  </a:t>
            </a:r>
            <a:r>
              <a:rPr sz="1400" spc="-5" dirty="0">
                <a:latin typeface="Times New Roman" panose="02020603050405020304"/>
                <a:cs typeface="Times New Roman" panose="02020603050405020304"/>
              </a:rPr>
              <a:t>Android và </a:t>
            </a:r>
            <a:r>
              <a:rPr sz="1400" dirty="0">
                <a:latin typeface="Times New Roman" panose="02020603050405020304"/>
                <a:cs typeface="Times New Roman" panose="02020603050405020304"/>
              </a:rPr>
              <a:t>cho phép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sử </a:t>
            </a:r>
            <a:r>
              <a:rPr sz="1400" spc="-5" dirty="0">
                <a:latin typeface="Times New Roman" panose="02020603050405020304"/>
                <a:cs typeface="Times New Roman" panose="02020603050405020304"/>
              </a:rPr>
              <a:t>dụng các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Android trên thiết bị Windows của  </a:t>
            </a:r>
            <a:r>
              <a:rPr sz="1400" dirty="0">
                <a:latin typeface="Times New Roman" panose="02020603050405020304"/>
                <a:cs typeface="Times New Roman" panose="02020603050405020304"/>
              </a:rPr>
              <a:t>họ, </a:t>
            </a:r>
            <a:r>
              <a:rPr sz="1400" spc="-5" dirty="0">
                <a:latin typeface="Times New Roman" panose="02020603050405020304"/>
                <a:cs typeface="Times New Roman" panose="02020603050405020304"/>
              </a:rPr>
              <a:t>tương tự </a:t>
            </a:r>
            <a:r>
              <a:rPr sz="1400" dirty="0">
                <a:latin typeface="Times New Roman" panose="02020603050405020304"/>
                <a:cs typeface="Times New Roman" panose="02020603050405020304"/>
              </a:rPr>
              <a:t>như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khác được cài đặt </a:t>
            </a:r>
            <a:r>
              <a:rPr sz="1400" dirty="0">
                <a:latin typeface="Times New Roman" panose="02020603050405020304"/>
                <a:cs typeface="Times New Roman" panose="02020603050405020304"/>
              </a:rPr>
              <a:t>từ </a:t>
            </a:r>
            <a:r>
              <a:rPr sz="1400" spc="-5" dirty="0">
                <a:latin typeface="Times New Roman" panose="02020603050405020304"/>
                <a:cs typeface="Times New Roman" panose="02020603050405020304"/>
              </a:rPr>
              <a:t>Microsoft</a:t>
            </a:r>
            <a:r>
              <a:rPr sz="1400" spc="-40" dirty="0">
                <a:latin typeface="Times New Roman" panose="02020603050405020304"/>
                <a:cs typeface="Times New Roman" panose="02020603050405020304"/>
              </a:rPr>
              <a:t> </a:t>
            </a:r>
            <a:r>
              <a:rPr sz="1400" dirty="0">
                <a:latin typeface="Times New Roman" panose="02020603050405020304"/>
                <a:cs typeface="Times New Roman" panose="02020603050405020304"/>
              </a:rPr>
              <a:t>Store.</a:t>
            </a:r>
            <a:endParaRPr sz="1400">
              <a:latin typeface="Times New Roman" panose="02020603050405020304"/>
              <a:cs typeface="Times New Roman" panose="02020603050405020304"/>
            </a:endParaRPr>
          </a:p>
          <a:p>
            <a:pPr>
              <a:lnSpc>
                <a:spcPct val="100000"/>
              </a:lnSpc>
            </a:pPr>
            <a:endParaRPr sz="1350">
              <a:latin typeface="Times New Roman" panose="02020603050405020304"/>
              <a:cs typeface="Times New Roman" panose="02020603050405020304"/>
            </a:endParaRPr>
          </a:p>
          <a:p>
            <a:pPr marL="12700" marR="5080" indent="88265" algn="just">
              <a:lnSpc>
                <a:spcPct val="96000"/>
              </a:lnSpc>
            </a:pP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mở </a:t>
            </a:r>
            <a:r>
              <a:rPr sz="1400" spc="-5" dirty="0">
                <a:latin typeface="Times New Roman" panose="02020603050405020304"/>
                <a:cs typeface="Times New Roman" panose="02020603050405020304"/>
              </a:rPr>
              <a:t>Microsoft Store,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Amazon Appstore </a:t>
            </a:r>
            <a:r>
              <a:rPr sz="1400" dirty="0">
                <a:latin typeface="Times New Roman" panose="02020603050405020304"/>
                <a:cs typeface="Times New Roman" panose="02020603050405020304"/>
              </a:rPr>
              <a:t>và đăng </a:t>
            </a:r>
            <a:r>
              <a:rPr sz="1400" spc="-5" dirty="0">
                <a:latin typeface="Times New Roman" panose="02020603050405020304"/>
                <a:cs typeface="Times New Roman" panose="02020603050405020304"/>
              </a:rPr>
              <a:t>nhập bằng tài  khoản Amazon </a:t>
            </a:r>
            <a:r>
              <a:rPr sz="1400" dirty="0">
                <a:latin typeface="Times New Roman" panose="02020603050405020304"/>
                <a:cs typeface="Times New Roman" panose="02020603050405020304"/>
              </a:rPr>
              <a:t>của </a:t>
            </a:r>
            <a:r>
              <a:rPr sz="1400" spc="-5" dirty="0">
                <a:latin typeface="Times New Roman" panose="02020603050405020304"/>
                <a:cs typeface="Times New Roman" panose="02020603050405020304"/>
              </a:rPr>
              <a:t>họ. </a:t>
            </a:r>
            <a:r>
              <a:rPr sz="1400" dirty="0">
                <a:latin typeface="Times New Roman" panose="02020603050405020304"/>
                <a:cs typeface="Times New Roman" panose="02020603050405020304"/>
              </a:rPr>
              <a:t>Khi đăng </a:t>
            </a:r>
            <a:r>
              <a:rPr sz="1400" spc="-5" dirty="0">
                <a:latin typeface="Times New Roman" panose="02020603050405020304"/>
                <a:cs typeface="Times New Roman" panose="02020603050405020304"/>
              </a:rPr>
              <a:t>nhập, </a:t>
            </a:r>
            <a:r>
              <a:rPr sz="1400" spc="5" dirty="0">
                <a:latin typeface="Times New Roman" panose="02020603050405020304"/>
                <a:cs typeface="Times New Roman" panose="02020603050405020304"/>
              </a:rPr>
              <a:t>họ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tìm kiếm, tải </a:t>
            </a:r>
            <a:r>
              <a:rPr sz="1400" dirty="0">
                <a:latin typeface="Times New Roman" panose="02020603050405020304"/>
                <a:cs typeface="Times New Roman" panose="02020603050405020304"/>
              </a:rPr>
              <a:t>xuống và cài </a:t>
            </a:r>
            <a:r>
              <a:rPr sz="1400" spc="-5" dirty="0">
                <a:latin typeface="Times New Roman" panose="02020603050405020304"/>
                <a:cs typeface="Times New Roman" panose="02020603050405020304"/>
              </a:rPr>
              <a:t>đặt các </a:t>
            </a:r>
            <a:r>
              <a:rPr sz="1400" spc="5" dirty="0">
                <a:latin typeface="Times New Roman" panose="02020603050405020304"/>
                <a:cs typeface="Times New Roman" panose="02020603050405020304"/>
              </a:rPr>
              <a:t>ứng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Android.</a:t>
            </a:r>
            <a:endParaRPr sz="1400">
              <a:latin typeface="Times New Roman" panose="02020603050405020304"/>
              <a:cs typeface="Times New Roman" panose="02020603050405020304"/>
            </a:endParaRPr>
          </a:p>
        </p:txBody>
      </p:sp>
      <p:sp>
        <p:nvSpPr>
          <p:cNvPr id="3" name="object 3"/>
          <p:cNvSpPr/>
          <p:nvPr/>
        </p:nvSpPr>
        <p:spPr>
          <a:xfrm>
            <a:off x="545591" y="5568696"/>
            <a:ext cx="6638544" cy="3733800"/>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3256279" y="9276588"/>
            <a:ext cx="1136650" cy="240029"/>
          </a:xfrm>
          <a:prstGeom prst="rect">
            <a:avLst/>
          </a:prstGeom>
        </p:spPr>
        <p:txBody>
          <a:bodyPr vert="horz" wrap="square" lIns="0" tIns="13335" rIns="0" bIns="0" rtlCol="0">
            <a:spAutoFit/>
          </a:bodyPr>
          <a:lstStyle/>
          <a:p>
            <a:pPr marL="12700">
              <a:lnSpc>
                <a:spcPct val="100000"/>
              </a:lnSpc>
              <a:spcBef>
                <a:spcPts val="105"/>
              </a:spcBef>
            </a:pPr>
            <a:r>
              <a:rPr sz="1400" i="1" spc="-5" dirty="0">
                <a:latin typeface="Times New Roman" panose="02020603050405020304"/>
                <a:cs typeface="Times New Roman" panose="02020603050405020304"/>
              </a:rPr>
              <a:t>Microsoft</a:t>
            </a:r>
            <a:r>
              <a:rPr sz="1400" i="1" spc="-70" dirty="0">
                <a:latin typeface="Times New Roman" panose="02020603050405020304"/>
                <a:cs typeface="Times New Roman" panose="02020603050405020304"/>
              </a:rPr>
              <a:t> </a:t>
            </a:r>
            <a:r>
              <a:rPr sz="1400" i="1" dirty="0">
                <a:latin typeface="Times New Roman" panose="02020603050405020304"/>
                <a:cs typeface="Times New Roman" panose="02020603050405020304"/>
              </a:rPr>
              <a:t>Store</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23</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839724"/>
            <a:ext cx="6671945" cy="1262380"/>
          </a:xfrm>
          <a:prstGeom prst="rect">
            <a:avLst/>
          </a:prstGeom>
        </p:spPr>
        <p:txBody>
          <a:bodyPr vert="horz" wrap="square" lIns="0" tIns="13335" rIns="0" bIns="0" rtlCol="0">
            <a:spAutoFit/>
          </a:bodyPr>
          <a:lstStyle/>
          <a:p>
            <a:pPr marL="100965">
              <a:lnSpc>
                <a:spcPct val="100000"/>
              </a:lnSpc>
              <a:spcBef>
                <a:spcPts val="105"/>
              </a:spcBef>
            </a:pPr>
            <a:r>
              <a:rPr sz="1400" spc="-5" dirty="0">
                <a:latin typeface="Times New Roman" panose="02020603050405020304"/>
                <a:cs typeface="Times New Roman" panose="02020603050405020304"/>
              </a:rPr>
              <a:t>4.14 Microsoft</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Office</a:t>
            </a:r>
            <a:endParaRPr sz="1400">
              <a:latin typeface="Times New Roman" panose="02020603050405020304"/>
              <a:cs typeface="Times New Roman" panose="02020603050405020304"/>
            </a:endParaRPr>
          </a:p>
          <a:p>
            <a:pPr>
              <a:lnSpc>
                <a:spcPct val="100000"/>
              </a:lnSpc>
              <a:spcBef>
                <a:spcPts val="50"/>
              </a:spcBef>
            </a:pPr>
            <a:endParaRPr sz="1400">
              <a:latin typeface="Times New Roman" panose="02020603050405020304"/>
              <a:cs typeface="Times New Roman" panose="02020603050405020304"/>
            </a:endParaRPr>
          </a:p>
          <a:p>
            <a:pPr marL="12700" marR="5080" indent="88265" algn="just">
              <a:lnSpc>
                <a:spcPts val="1610"/>
              </a:lnSpc>
            </a:pP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Office cũng đang được </a:t>
            </a:r>
            <a:r>
              <a:rPr sz="1400" spc="-5" dirty="0">
                <a:latin typeface="Times New Roman" panose="02020603050405020304"/>
                <a:cs typeface="Times New Roman" panose="02020603050405020304"/>
              </a:rPr>
              <a:t>cập </a:t>
            </a:r>
            <a:r>
              <a:rPr sz="1400" dirty="0">
                <a:latin typeface="Times New Roman" panose="02020603050405020304"/>
                <a:cs typeface="Times New Roman" panose="02020603050405020304"/>
              </a:rPr>
              <a:t>nhật </a:t>
            </a:r>
            <a:r>
              <a:rPr sz="1400" spc="-5" dirty="0">
                <a:latin typeface="Times New Roman" panose="02020603050405020304"/>
                <a:cs typeface="Times New Roman" panose="02020603050405020304"/>
              </a:rPr>
              <a:t>với thiết kế mới, một lần </a:t>
            </a:r>
            <a:r>
              <a:rPr sz="1400" dirty="0">
                <a:latin typeface="Times New Roman" panose="02020603050405020304"/>
                <a:cs typeface="Times New Roman" panose="02020603050405020304"/>
              </a:rPr>
              <a:t>nữa để phù </a:t>
            </a:r>
            <a:r>
              <a:rPr sz="1400" spc="-5" dirty="0">
                <a:latin typeface="Times New Roman" panose="02020603050405020304"/>
                <a:cs typeface="Times New Roman" panose="02020603050405020304"/>
              </a:rPr>
              <a:t>hợp hơn  với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mặc </a:t>
            </a:r>
            <a:r>
              <a:rPr sz="1400" spc="5" dirty="0">
                <a:latin typeface="Times New Roman" panose="02020603050405020304"/>
                <a:cs typeface="Times New Roman" panose="02020603050405020304"/>
              </a:rPr>
              <a:t>dù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mức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thấp </a:t>
            </a:r>
            <a:r>
              <a:rPr sz="1400" spc="-5" dirty="0">
                <a:latin typeface="Times New Roman" panose="02020603050405020304"/>
                <a:cs typeface="Times New Roman" panose="02020603050405020304"/>
              </a:rPr>
              <a:t>hơn nhiều </a:t>
            </a:r>
            <a:r>
              <a:rPr sz="1400" dirty="0">
                <a:latin typeface="Times New Roman" panose="02020603050405020304"/>
                <a:cs typeface="Times New Roman" panose="02020603050405020304"/>
              </a:rPr>
              <a:t>so </a:t>
            </a:r>
            <a:r>
              <a:rPr sz="1400" spc="-5" dirty="0">
                <a:latin typeface="Times New Roman" panose="02020603050405020304"/>
                <a:cs typeface="Times New Roman" panose="02020603050405020304"/>
              </a:rPr>
              <a:t>với các </a:t>
            </a:r>
            <a:r>
              <a:rPr sz="1400" spc="5"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khác. Office </a:t>
            </a:r>
            <a:r>
              <a:rPr sz="1400" spc="-5" dirty="0">
                <a:latin typeface="Times New Roman" panose="02020603050405020304"/>
                <a:cs typeface="Times New Roman" panose="02020603050405020304"/>
              </a:rPr>
              <a:t>vẫn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ngôn </a:t>
            </a:r>
            <a:r>
              <a:rPr sz="1400" dirty="0">
                <a:latin typeface="Times New Roman" panose="02020603050405020304"/>
                <a:cs typeface="Times New Roman" panose="02020603050405020304"/>
              </a:rPr>
              <a:t>ngữ </a:t>
            </a:r>
            <a:r>
              <a:rPr sz="1400" spc="-5" dirty="0">
                <a:latin typeface="Times New Roman" panose="02020603050405020304"/>
                <a:cs typeface="Times New Roman" panose="02020603050405020304"/>
              </a:rPr>
              <a:t>thiết </a:t>
            </a:r>
            <a:r>
              <a:rPr sz="1400" dirty="0">
                <a:latin typeface="Times New Roman" panose="02020603050405020304"/>
                <a:cs typeface="Times New Roman" panose="02020603050405020304"/>
              </a:rPr>
              <a:t>kế </a:t>
            </a:r>
            <a:r>
              <a:rPr sz="1400" spc="-5" dirty="0">
                <a:latin typeface="Times New Roman" panose="02020603050405020304"/>
                <a:cs typeface="Times New Roman" panose="02020603050405020304"/>
              </a:rPr>
              <a:t>riêng biệt, </a:t>
            </a:r>
            <a:r>
              <a:rPr sz="1400" dirty="0">
                <a:latin typeface="Times New Roman" panose="02020603050405020304"/>
                <a:cs typeface="Times New Roman" panose="02020603050405020304"/>
              </a:rPr>
              <a:t>nhưng </a:t>
            </a:r>
            <a:r>
              <a:rPr sz="1400" spc="-5" dirty="0">
                <a:latin typeface="Times New Roman" panose="02020603050405020304"/>
                <a:cs typeface="Times New Roman" panose="02020603050405020304"/>
              </a:rPr>
              <a:t>thật tuyệt </a:t>
            </a:r>
            <a:r>
              <a:rPr sz="1400" dirty="0">
                <a:latin typeface="Times New Roman" panose="02020603050405020304"/>
                <a:cs typeface="Times New Roman" panose="02020603050405020304"/>
              </a:rPr>
              <a:t>khi thấy ứng dụng Office mới </a:t>
            </a:r>
            <a:r>
              <a:rPr sz="1400" spc="-5" dirty="0">
                <a:latin typeface="Times New Roman" panose="02020603050405020304"/>
                <a:cs typeface="Times New Roman" panose="02020603050405020304"/>
              </a:rPr>
              <a:t>tôn trọng </a:t>
            </a:r>
            <a:r>
              <a:rPr sz="1400" dirty="0">
                <a:latin typeface="Times New Roman" panose="02020603050405020304"/>
                <a:cs typeface="Times New Roman" panose="02020603050405020304"/>
              </a:rPr>
              <a:t>các  góc </a:t>
            </a:r>
            <a:r>
              <a:rPr sz="1400" spc="5" dirty="0">
                <a:latin typeface="Times New Roman" panose="02020603050405020304"/>
                <a:cs typeface="Times New Roman" panose="02020603050405020304"/>
              </a:rPr>
              <a:t>bo </a:t>
            </a:r>
            <a:r>
              <a:rPr sz="1400" dirty="0">
                <a:latin typeface="Times New Roman" panose="02020603050405020304"/>
                <a:cs typeface="Times New Roman" panose="02020603050405020304"/>
              </a:rPr>
              <a:t>tròn </a:t>
            </a:r>
            <a:r>
              <a:rPr sz="1400" spc="-5" dirty="0">
                <a:latin typeface="Times New Roman" panose="02020603050405020304"/>
                <a:cs typeface="Times New Roman" panose="02020603050405020304"/>
              </a:rPr>
              <a:t>của Windows</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p:txBody>
      </p:sp>
      <p:sp>
        <p:nvSpPr>
          <p:cNvPr id="3" name="object 3"/>
          <p:cNvSpPr/>
          <p:nvPr/>
        </p:nvSpPr>
        <p:spPr>
          <a:xfrm>
            <a:off x="533400" y="2092452"/>
            <a:ext cx="6446520" cy="4968239"/>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4500" y="7239000"/>
            <a:ext cx="6672580" cy="1875155"/>
          </a:xfrm>
          <a:prstGeom prst="rect">
            <a:avLst/>
          </a:prstGeom>
        </p:spPr>
        <p:txBody>
          <a:bodyPr vert="horz" wrap="square" lIns="0" tIns="21590" rIns="0" bIns="0" rtlCol="0">
            <a:spAutoFit/>
          </a:bodyPr>
          <a:lstStyle/>
          <a:p>
            <a:pPr marL="12700" marR="5715" indent="88265" algn="just">
              <a:lnSpc>
                <a:spcPct val="96000"/>
              </a:lnSpc>
              <a:spcBef>
                <a:spcPts val="170"/>
              </a:spcBef>
            </a:pPr>
            <a:r>
              <a:rPr sz="1400" dirty="0">
                <a:latin typeface="Times New Roman" panose="02020603050405020304"/>
                <a:cs typeface="Times New Roman" panose="02020603050405020304"/>
              </a:rPr>
              <a:t>Thật </a:t>
            </a:r>
            <a:r>
              <a:rPr sz="1400" spc="-5" dirty="0">
                <a:latin typeface="Times New Roman" panose="02020603050405020304"/>
                <a:cs typeface="Times New Roman" panose="02020603050405020304"/>
              </a:rPr>
              <a:t>tuyệt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thấy tất </a:t>
            </a:r>
            <a:r>
              <a:rPr sz="140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các nhóm </a:t>
            </a:r>
            <a:r>
              <a:rPr sz="1400" dirty="0">
                <a:latin typeface="Times New Roman" panose="02020603050405020304"/>
                <a:cs typeface="Times New Roman" panose="02020603050405020304"/>
              </a:rPr>
              <a:t>sản </a:t>
            </a:r>
            <a:r>
              <a:rPr sz="1400" spc="-5" dirty="0">
                <a:latin typeface="Times New Roman" panose="02020603050405020304"/>
                <a:cs typeface="Times New Roman" panose="02020603050405020304"/>
              </a:rPr>
              <a:t>phẩm của Microsoft </a:t>
            </a:r>
            <a:r>
              <a:rPr sz="1400" dirty="0">
                <a:latin typeface="Times New Roman" panose="02020603050405020304"/>
                <a:cs typeface="Times New Roman" panose="02020603050405020304"/>
              </a:rPr>
              <a:t>cùng nhau cung </a:t>
            </a:r>
            <a:r>
              <a:rPr sz="1400" spc="-5" dirty="0">
                <a:latin typeface="Times New Roman" panose="02020603050405020304"/>
                <a:cs typeface="Times New Roman" panose="02020603050405020304"/>
              </a:rPr>
              <a:t>cấp các bản  cập nhật giúp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của họ </a:t>
            </a:r>
            <a:r>
              <a:rPr sz="1400" dirty="0">
                <a:latin typeface="Times New Roman" panose="02020603050405020304"/>
                <a:cs typeface="Times New Roman" panose="02020603050405020304"/>
              </a:rPr>
              <a:t>phù </a:t>
            </a:r>
            <a:r>
              <a:rPr sz="1400" spc="-5" dirty="0">
                <a:latin typeface="Times New Roman" panose="02020603050405020304"/>
                <a:cs typeface="Times New Roman" panose="02020603050405020304"/>
              </a:rPr>
              <a:t>hợp với </a:t>
            </a:r>
            <a:r>
              <a:rPr sz="1400" dirty="0">
                <a:latin typeface="Times New Roman" panose="02020603050405020304"/>
                <a:cs typeface="Times New Roman" panose="02020603050405020304"/>
              </a:rPr>
              <a:t>giao diện </a:t>
            </a:r>
            <a:r>
              <a:rPr sz="1400" spc="-5" dirty="0">
                <a:latin typeface="Times New Roman" panose="02020603050405020304"/>
                <a:cs typeface="Times New Roman" panose="02020603050405020304"/>
              </a:rPr>
              <a:t>mới của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Đây là một vấn  </a:t>
            </a:r>
            <a:r>
              <a:rPr sz="1400" dirty="0">
                <a:latin typeface="Times New Roman" panose="02020603050405020304"/>
                <a:cs typeface="Times New Roman" panose="02020603050405020304"/>
              </a:rPr>
              <a:t>đề mà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gặp </a:t>
            </a:r>
            <a:r>
              <a:rPr sz="1400" dirty="0">
                <a:latin typeface="Times New Roman" panose="02020603050405020304"/>
                <a:cs typeface="Times New Roman" panose="02020603050405020304"/>
              </a:rPr>
              <a:t>phải, </a:t>
            </a:r>
            <a:r>
              <a:rPr sz="1400" spc="-5" dirty="0">
                <a:latin typeface="Times New Roman" panose="02020603050405020304"/>
                <a:cs typeface="Times New Roman" panose="02020603050405020304"/>
              </a:rPr>
              <a:t>trong đó các nhóm khác </a:t>
            </a:r>
            <a:r>
              <a:rPr sz="1400" dirty="0">
                <a:latin typeface="Times New Roman" panose="02020603050405020304"/>
                <a:cs typeface="Times New Roman" panose="02020603050405020304"/>
              </a:rPr>
              <a:t>nhau </a:t>
            </a:r>
            <a:r>
              <a:rPr sz="1400" spc="-5" dirty="0">
                <a:latin typeface="Times New Roman" panose="02020603050405020304"/>
                <a:cs typeface="Times New Roman" panose="02020603050405020304"/>
              </a:rPr>
              <a:t>tại Microsoft sẽ chỉ làm việc của  </a:t>
            </a:r>
            <a:r>
              <a:rPr sz="1400" dirty="0">
                <a:latin typeface="Times New Roman" panose="02020603050405020304"/>
                <a:cs typeface="Times New Roman" panose="02020603050405020304"/>
              </a:rPr>
              <a:t>riêng họ, </a:t>
            </a:r>
            <a:r>
              <a:rPr sz="1400" spc="-5" dirty="0">
                <a:latin typeface="Times New Roman" panose="02020603050405020304"/>
                <a:cs typeface="Times New Roman" panose="02020603050405020304"/>
              </a:rPr>
              <a:t>bất </a:t>
            </a:r>
            <a:r>
              <a:rPr sz="1400" dirty="0">
                <a:latin typeface="Times New Roman" panose="02020603050405020304"/>
                <a:cs typeface="Times New Roman" panose="02020603050405020304"/>
              </a:rPr>
              <a:t>kể </a:t>
            </a:r>
            <a:r>
              <a:rPr sz="1400" spc="-5" dirty="0">
                <a:latin typeface="Times New Roman" panose="02020603050405020304"/>
                <a:cs typeface="Times New Roman" panose="02020603050405020304"/>
              </a:rPr>
              <a:t>nó </a:t>
            </a:r>
            <a:r>
              <a:rPr sz="1400" dirty="0">
                <a:latin typeface="Times New Roman" panose="02020603050405020304"/>
                <a:cs typeface="Times New Roman" panose="02020603050405020304"/>
              </a:rPr>
              <a:t>có phù </a:t>
            </a:r>
            <a:r>
              <a:rPr sz="1400" spc="-5" dirty="0">
                <a:latin typeface="Times New Roman" panose="02020603050405020304"/>
                <a:cs typeface="Times New Roman" panose="02020603050405020304"/>
              </a:rPr>
              <a:t>hợp với Windows </a:t>
            </a:r>
            <a:r>
              <a:rPr sz="1400" dirty="0">
                <a:latin typeface="Times New Roman" panose="02020603050405020304"/>
                <a:cs typeface="Times New Roman" panose="02020603050405020304"/>
              </a:rPr>
              <a:t>hay </a:t>
            </a:r>
            <a:r>
              <a:rPr sz="1400" spc="-5" dirty="0">
                <a:latin typeface="Times New Roman" panose="02020603050405020304"/>
                <a:cs typeface="Times New Roman" panose="02020603050405020304"/>
              </a:rPr>
              <a:t>không.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đó </a:t>
            </a:r>
            <a:r>
              <a:rPr sz="1400" spc="-5" dirty="0">
                <a:latin typeface="Times New Roman" panose="02020603050405020304"/>
                <a:cs typeface="Times New Roman" panose="02020603050405020304"/>
              </a:rPr>
              <a:t>dường như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còn xảy  </a:t>
            </a:r>
            <a:r>
              <a:rPr sz="1400" dirty="0">
                <a:latin typeface="Times New Roman" panose="02020603050405020304"/>
                <a:cs typeface="Times New Roman" panose="02020603050405020304"/>
              </a:rPr>
              <a:t>ra </a:t>
            </a:r>
            <a:r>
              <a:rPr sz="1400" spc="-5" dirty="0">
                <a:latin typeface="Times New Roman" panose="02020603050405020304"/>
                <a:cs typeface="Times New Roman" panose="02020603050405020304"/>
              </a:rPr>
              <a:t>với Windows</a:t>
            </a:r>
            <a:r>
              <a:rPr sz="1400" spc="-25" dirty="0">
                <a:latin typeface="Times New Roman" panose="02020603050405020304"/>
                <a:cs typeface="Times New Roman" panose="02020603050405020304"/>
              </a:rPr>
              <a:t> </a:t>
            </a:r>
            <a:r>
              <a:rPr sz="140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spcBef>
                <a:spcPts val="40"/>
              </a:spcBef>
            </a:pPr>
            <a:endParaRPr sz="1400">
              <a:latin typeface="Times New Roman" panose="02020603050405020304"/>
              <a:cs typeface="Times New Roman" panose="02020603050405020304"/>
            </a:endParaRPr>
          </a:p>
          <a:p>
            <a:pPr marL="12700" marR="5080" indent="88265" algn="just">
              <a:lnSpc>
                <a:spcPts val="1610"/>
              </a:lnSpc>
            </a:pPr>
            <a:r>
              <a:rPr sz="1400" spc="-5" dirty="0">
                <a:latin typeface="Times New Roman" panose="02020603050405020304"/>
                <a:cs typeface="Times New Roman" panose="02020603050405020304"/>
              </a:rPr>
              <a:t>Nhiều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trong </a:t>
            </a:r>
            <a:r>
              <a:rPr sz="1400" dirty="0">
                <a:latin typeface="Times New Roman" panose="02020603050405020304"/>
                <a:cs typeface="Times New Roman" panose="02020603050405020304"/>
              </a:rPr>
              <a:t>hộp </a:t>
            </a:r>
            <a:r>
              <a:rPr sz="1400" spc="-5" dirty="0">
                <a:latin typeface="Times New Roman" panose="02020603050405020304"/>
                <a:cs typeface="Times New Roman" panose="02020603050405020304"/>
              </a:rPr>
              <a:t>của Microsoft </a:t>
            </a:r>
            <a:r>
              <a:rPr sz="1400" spc="5" dirty="0">
                <a:latin typeface="Times New Roman" panose="02020603050405020304"/>
                <a:cs typeface="Times New Roman" panose="02020603050405020304"/>
              </a:rPr>
              <a:t>dự </a:t>
            </a:r>
            <a:r>
              <a:rPr sz="1400" spc="-5" dirty="0">
                <a:latin typeface="Times New Roman" panose="02020603050405020304"/>
                <a:cs typeface="Times New Roman" panose="02020603050405020304"/>
              </a:rPr>
              <a:t>kiến </a:t>
            </a:r>
            <a:r>
              <a:rPr sz="1400" dirty="0">
                <a:latin typeface="Times New Roman" panose="02020603050405020304"/>
                <a:cs typeface="Times New Roman" panose="02020603050405020304"/>
              </a:rPr>
              <a:t>sẽ được cập </a:t>
            </a:r>
            <a:r>
              <a:rPr sz="1400" spc="-5" dirty="0">
                <a:latin typeface="Times New Roman" panose="02020603050405020304"/>
                <a:cs typeface="Times New Roman" panose="02020603050405020304"/>
              </a:rPr>
              <a:t>nhật với các thiết kế và </a:t>
            </a:r>
            <a:r>
              <a:rPr sz="1400" dirty="0">
                <a:latin typeface="Times New Roman" panose="02020603050405020304"/>
                <a:cs typeface="Times New Roman" panose="02020603050405020304"/>
              </a:rPr>
              <a:t>tính  năng mới theo </a:t>
            </a:r>
            <a:r>
              <a:rPr sz="1400" spc="-5" dirty="0">
                <a:latin typeface="Times New Roman" panose="02020603050405020304"/>
                <a:cs typeface="Times New Roman" panose="02020603050405020304"/>
              </a:rPr>
              <a:t>thời </a:t>
            </a:r>
            <a:r>
              <a:rPr sz="1400" dirty="0">
                <a:latin typeface="Times New Roman" panose="02020603050405020304"/>
                <a:cs typeface="Times New Roman" panose="02020603050405020304"/>
              </a:rPr>
              <a:t>gian và </a:t>
            </a:r>
            <a:r>
              <a:rPr sz="1400" spc="-5" dirty="0">
                <a:latin typeface="Times New Roman" panose="02020603050405020304"/>
                <a:cs typeface="Times New Roman" panose="02020603050405020304"/>
              </a:rPr>
              <a:t>sẽ xuất xưởng trên Windows 11 dưới </a:t>
            </a:r>
            <a:r>
              <a:rPr sz="1400" dirty="0">
                <a:latin typeface="Times New Roman" panose="02020603050405020304"/>
                <a:cs typeface="Times New Roman" panose="02020603050405020304"/>
              </a:rPr>
              <a:t>dạng </a:t>
            </a:r>
            <a:r>
              <a:rPr sz="1400" spc="-5" dirty="0">
                <a:latin typeface="Times New Roman" panose="02020603050405020304"/>
                <a:cs typeface="Times New Roman" panose="02020603050405020304"/>
              </a:rPr>
              <a:t>các bản </a:t>
            </a:r>
            <a:r>
              <a:rPr sz="1400" dirty="0">
                <a:latin typeface="Times New Roman" panose="02020603050405020304"/>
                <a:cs typeface="Times New Roman" panose="02020603050405020304"/>
              </a:rPr>
              <a:t>cập </a:t>
            </a:r>
            <a:r>
              <a:rPr sz="1400" spc="-5" dirty="0">
                <a:latin typeface="Times New Roman" panose="02020603050405020304"/>
                <a:cs typeface="Times New Roman" panose="02020603050405020304"/>
              </a:rPr>
              <a:t>nhật  </a:t>
            </a:r>
            <a:r>
              <a:rPr sz="1400" dirty="0">
                <a:latin typeface="Times New Roman" panose="02020603050405020304"/>
                <a:cs typeface="Times New Roman" panose="02020603050405020304"/>
              </a:rPr>
              <a:t>thông qua </a:t>
            </a: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Store khi </a:t>
            </a:r>
            <a:r>
              <a:rPr sz="1400" spc="-5" dirty="0">
                <a:latin typeface="Times New Roman" panose="02020603050405020304"/>
                <a:cs typeface="Times New Roman" panose="02020603050405020304"/>
              </a:rPr>
              <a:t>sẵn</a:t>
            </a:r>
            <a:r>
              <a:rPr sz="1400" spc="-5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sàng.</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24</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4025" y="460248"/>
            <a:ext cx="6651625" cy="210185"/>
          </a:xfrm>
          <a:prstGeom prst="rect">
            <a:avLst/>
          </a:prstGeom>
          <a:ln w="6096">
            <a:solidFill>
              <a:srgbClr val="F7F7F7"/>
            </a:solidFill>
          </a:ln>
        </p:spPr>
        <p:txBody>
          <a:bodyPr vert="horz" wrap="square" lIns="0" tIns="0" rIns="0" bIns="0" rtlCol="0">
            <a:spAutoFit/>
          </a:bodyPr>
          <a:lstStyle/>
          <a:p>
            <a:pPr marL="3175">
              <a:lnSpc>
                <a:spcPts val="1605"/>
              </a:lnSpc>
            </a:pPr>
            <a:r>
              <a:rPr sz="1400" spc="-5" dirty="0">
                <a:latin typeface="Times New Roman" panose="02020603050405020304"/>
                <a:cs typeface="Times New Roman" panose="02020603050405020304"/>
              </a:rPr>
              <a:t>4.15 Multiple</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Desktops</a:t>
            </a:r>
            <a:endParaRPr sz="1400">
              <a:latin typeface="Times New Roman" panose="02020603050405020304"/>
              <a:cs typeface="Times New Roman" panose="02020603050405020304"/>
            </a:endParaRPr>
          </a:p>
        </p:txBody>
      </p:sp>
      <p:sp>
        <p:nvSpPr>
          <p:cNvPr id="3" name="object 3"/>
          <p:cNvSpPr txBox="1"/>
          <p:nvPr/>
        </p:nvSpPr>
        <p:spPr>
          <a:xfrm>
            <a:off x="444500" y="1030224"/>
            <a:ext cx="6671309" cy="1466850"/>
          </a:xfrm>
          <a:prstGeom prst="rect">
            <a:avLst/>
          </a:prstGeom>
        </p:spPr>
        <p:txBody>
          <a:bodyPr vert="horz" wrap="square" lIns="0" tIns="21590" rIns="0" bIns="0" rtlCol="0">
            <a:spAutoFit/>
          </a:bodyPr>
          <a:lstStyle/>
          <a:p>
            <a:pPr marL="12700" marR="5080" indent="88265" algn="just">
              <a:lnSpc>
                <a:spcPct val="96000"/>
              </a:lnSpc>
              <a:spcBef>
                <a:spcPts val="170"/>
              </a:spcBef>
            </a:pPr>
            <a:r>
              <a:rPr sz="1400" dirty="0">
                <a:latin typeface="Times New Roman" panose="02020603050405020304"/>
                <a:cs typeface="Times New Roman" panose="02020603050405020304"/>
              </a:rPr>
              <a:t>Giờ đây, </a:t>
            </a:r>
            <a:r>
              <a:rPr sz="1400" spc="-5" dirty="0">
                <a:latin typeface="Times New Roman" panose="02020603050405020304"/>
                <a:cs typeface="Times New Roman" panose="02020603050405020304"/>
              </a:rPr>
              <a:t>trong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bạn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đặt </a:t>
            </a:r>
            <a:r>
              <a:rPr sz="1400" dirty="0">
                <a:latin typeface="Times New Roman" panose="02020603050405020304"/>
                <a:cs typeface="Times New Roman" panose="02020603050405020304"/>
              </a:rPr>
              <a:t>màu </a:t>
            </a:r>
            <a:r>
              <a:rPr sz="1400" spc="-5" dirty="0">
                <a:latin typeface="Times New Roman" panose="02020603050405020304"/>
                <a:cs typeface="Times New Roman" panose="02020603050405020304"/>
              </a:rPr>
              <a:t>nền hoặc </a:t>
            </a:r>
            <a:r>
              <a:rPr sz="1400" dirty="0">
                <a:latin typeface="Times New Roman" panose="02020603050405020304"/>
                <a:cs typeface="Times New Roman" panose="02020603050405020304"/>
              </a:rPr>
              <a:t>hình </a:t>
            </a:r>
            <a:r>
              <a:rPr sz="1400" spc="-5" dirty="0">
                <a:latin typeface="Times New Roman" panose="02020603050405020304"/>
                <a:cs typeface="Times New Roman" panose="02020603050405020304"/>
              </a:rPr>
              <a:t>ảnh </a:t>
            </a:r>
            <a:r>
              <a:rPr sz="1400" dirty="0">
                <a:latin typeface="Times New Roman" panose="02020603050405020304"/>
                <a:cs typeface="Times New Roman" panose="02020603050405020304"/>
              </a:rPr>
              <a:t>khác nhau cho </a:t>
            </a:r>
            <a:r>
              <a:rPr sz="1400" spc="-5" dirty="0">
                <a:latin typeface="Times New Roman" panose="02020603050405020304"/>
                <a:cs typeface="Times New Roman" panose="02020603050405020304"/>
              </a:rPr>
              <a:t>mỗi màn  hình </a:t>
            </a:r>
            <a:r>
              <a:rPr sz="1400" dirty="0">
                <a:latin typeface="Times New Roman" panose="02020603050405020304"/>
                <a:cs typeface="Times New Roman" panose="02020603050405020304"/>
              </a:rPr>
              <a:t>ảo mà bạn </a:t>
            </a:r>
            <a:r>
              <a:rPr sz="1400" spc="-5"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này rất </a:t>
            </a:r>
            <a:r>
              <a:rPr sz="1400" dirty="0">
                <a:latin typeface="Times New Roman" panose="02020603050405020304"/>
                <a:cs typeface="Times New Roman" panose="02020603050405020304"/>
              </a:rPr>
              <a:t>có ý </a:t>
            </a:r>
            <a:r>
              <a:rPr sz="1400" spc="-5" dirty="0">
                <a:latin typeface="Times New Roman" panose="02020603050405020304"/>
                <a:cs typeface="Times New Roman" panose="02020603050405020304"/>
              </a:rPr>
              <a:t>nghĩa nếu bạn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màn hình cho công việc </a:t>
            </a:r>
            <a:r>
              <a:rPr sz="1400" spc="-5" dirty="0">
                <a:latin typeface="Times New Roman" panose="02020603050405020304"/>
                <a:cs typeface="Times New Roman" panose="02020603050405020304"/>
              </a:rPr>
              <a:t>và một  màn hình </a:t>
            </a:r>
            <a:r>
              <a:rPr sz="1400" dirty="0">
                <a:latin typeface="Times New Roman" panose="02020603050405020304"/>
                <a:cs typeface="Times New Roman" panose="02020603050405020304"/>
              </a:rPr>
              <a:t>khác </a:t>
            </a:r>
            <a:r>
              <a:rPr sz="1400" spc="-5" dirty="0">
                <a:latin typeface="Times New Roman" panose="02020603050405020304"/>
                <a:cs typeface="Times New Roman" panose="02020603050405020304"/>
              </a:rPr>
              <a:t>cho mục </a:t>
            </a:r>
            <a:r>
              <a:rPr sz="1400" dirty="0">
                <a:latin typeface="Times New Roman" panose="02020603050405020304"/>
                <a:cs typeface="Times New Roman" panose="02020603050405020304"/>
              </a:rPr>
              <a:t>đích sử dụng </a:t>
            </a:r>
            <a:r>
              <a:rPr sz="1400" spc="-10" dirty="0">
                <a:latin typeface="Times New Roman" panose="02020603050405020304"/>
                <a:cs typeface="Times New Roman" panose="02020603050405020304"/>
              </a:rPr>
              <a:t>cá </a:t>
            </a:r>
            <a:r>
              <a:rPr sz="1400" spc="-5" dirty="0">
                <a:latin typeface="Times New Roman" panose="02020603050405020304"/>
                <a:cs typeface="Times New Roman" panose="02020603050405020304"/>
              </a:rPr>
              <a:t>nhân </a:t>
            </a:r>
            <a:r>
              <a:rPr sz="1400" dirty="0">
                <a:latin typeface="Times New Roman" panose="02020603050405020304"/>
                <a:cs typeface="Times New Roman" panose="02020603050405020304"/>
              </a:rPr>
              <a:t>chẳng</a:t>
            </a:r>
            <a:r>
              <a:rPr sz="1400" spc="-35" dirty="0">
                <a:latin typeface="Times New Roman" panose="02020603050405020304"/>
                <a:cs typeface="Times New Roman" panose="02020603050405020304"/>
              </a:rPr>
              <a:t> </a:t>
            </a:r>
            <a:r>
              <a:rPr sz="1400" dirty="0">
                <a:latin typeface="Times New Roman" panose="02020603050405020304"/>
                <a:cs typeface="Times New Roman" panose="02020603050405020304"/>
              </a:rPr>
              <a:t>hạn.</a:t>
            </a:r>
            <a:endParaRPr sz="1400">
              <a:latin typeface="Times New Roman" panose="02020603050405020304"/>
              <a:cs typeface="Times New Roman" panose="02020603050405020304"/>
            </a:endParaRPr>
          </a:p>
          <a:p>
            <a:pPr>
              <a:lnSpc>
                <a:spcPct val="100000"/>
              </a:lnSpc>
              <a:spcBef>
                <a:spcPts val="35"/>
              </a:spcBef>
            </a:pPr>
            <a:endParaRPr sz="1400">
              <a:latin typeface="Times New Roman" panose="02020603050405020304"/>
              <a:cs typeface="Times New Roman" panose="02020603050405020304"/>
            </a:endParaRPr>
          </a:p>
          <a:p>
            <a:pPr marL="12700" marR="5080" indent="88265" algn="just">
              <a:lnSpc>
                <a:spcPts val="1610"/>
              </a:lnSpc>
            </a:pPr>
            <a:r>
              <a:rPr sz="1400" spc="-5" dirty="0">
                <a:latin typeface="Times New Roman" panose="02020603050405020304"/>
                <a:cs typeface="Times New Roman" panose="02020603050405020304"/>
              </a:rPr>
              <a:t>Lưu </a:t>
            </a:r>
            <a:r>
              <a:rPr sz="1400" dirty="0">
                <a:latin typeface="Times New Roman" panose="02020603050405020304"/>
                <a:cs typeface="Times New Roman" panose="02020603050405020304"/>
              </a:rPr>
              <a:t>ý </a:t>
            </a:r>
            <a:r>
              <a:rPr sz="1400" spc="-5" dirty="0">
                <a:latin typeface="Times New Roman" panose="02020603050405020304"/>
                <a:cs typeface="Times New Roman" panose="02020603050405020304"/>
              </a:rPr>
              <a:t>rằng </a:t>
            </a:r>
            <a:r>
              <a:rPr sz="1400" dirty="0">
                <a:latin typeface="Times New Roman" panose="02020603050405020304"/>
                <a:cs typeface="Times New Roman" panose="02020603050405020304"/>
              </a:rPr>
              <a:t>bạn </a:t>
            </a:r>
            <a:r>
              <a:rPr sz="1400" spc="-5" dirty="0">
                <a:latin typeface="Times New Roman" panose="02020603050405020304"/>
                <a:cs typeface="Times New Roman" panose="02020603050405020304"/>
              </a:rPr>
              <a:t>chỉ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đặt nền </a:t>
            </a:r>
            <a:r>
              <a:rPr sz="1400" dirty="0">
                <a:latin typeface="Times New Roman" panose="02020603050405020304"/>
                <a:cs typeface="Times New Roman" panose="02020603050405020304"/>
              </a:rPr>
              <a:t>là hình ảnh </a:t>
            </a:r>
            <a:r>
              <a:rPr sz="1400" spc="-5" dirty="0">
                <a:latin typeface="Times New Roman" panose="02020603050405020304"/>
                <a:cs typeface="Times New Roman" panose="02020603050405020304"/>
              </a:rPr>
              <a:t>hoặc </a:t>
            </a:r>
            <a:r>
              <a:rPr sz="1400" dirty="0">
                <a:latin typeface="Times New Roman" panose="02020603050405020304"/>
                <a:cs typeface="Times New Roman" panose="02020603050405020304"/>
              </a:rPr>
              <a:t>màu </a:t>
            </a:r>
            <a:r>
              <a:rPr sz="1400" spc="-5" dirty="0">
                <a:latin typeface="Times New Roman" panose="02020603050405020304"/>
                <a:cs typeface="Times New Roman" panose="02020603050405020304"/>
              </a:rPr>
              <a:t>đồng nhất. Nếu bạn muốn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nền  trình chiếu </a:t>
            </a:r>
            <a:r>
              <a:rPr sz="1400" dirty="0">
                <a:latin typeface="Times New Roman" panose="02020603050405020304"/>
                <a:cs typeface="Times New Roman" panose="02020603050405020304"/>
              </a:rPr>
              <a:t>hoặc </a:t>
            </a:r>
            <a:r>
              <a:rPr sz="1400" spc="-5" dirty="0">
                <a:latin typeface="Times New Roman" panose="02020603050405020304"/>
                <a:cs typeface="Times New Roman" panose="02020603050405020304"/>
              </a:rPr>
              <a:t>Chủ đề, </a:t>
            </a:r>
            <a:r>
              <a:rPr sz="1400" dirty="0">
                <a:latin typeface="Times New Roman" panose="02020603050405020304"/>
                <a:cs typeface="Times New Roman" panose="02020603050405020304"/>
              </a:rPr>
              <a:t>thì nền </a:t>
            </a:r>
            <a:r>
              <a:rPr sz="1400" spc="5" dirty="0">
                <a:latin typeface="Times New Roman" panose="02020603050405020304"/>
                <a:cs typeface="Times New Roman" panose="02020603050405020304"/>
              </a:rPr>
              <a:t>đó </a:t>
            </a:r>
            <a:r>
              <a:rPr sz="1400" dirty="0">
                <a:latin typeface="Times New Roman" panose="02020603050405020304"/>
                <a:cs typeface="Times New Roman" panose="02020603050405020304"/>
              </a:rPr>
              <a:t>sẽ </a:t>
            </a:r>
            <a:r>
              <a:rPr sz="1400" spc="-10" dirty="0">
                <a:latin typeface="Times New Roman" panose="02020603050405020304"/>
                <a:cs typeface="Times New Roman" panose="02020603050405020304"/>
              </a:rPr>
              <a:t>áp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cho tất cả </a:t>
            </a:r>
            <a:r>
              <a:rPr sz="1400" spc="-5" dirty="0">
                <a:latin typeface="Times New Roman" panose="02020603050405020304"/>
                <a:cs typeface="Times New Roman" panose="02020603050405020304"/>
              </a:rPr>
              <a:t>các máy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để </a:t>
            </a:r>
            <a:r>
              <a:rPr sz="1400" dirty="0">
                <a:latin typeface="Times New Roman" panose="02020603050405020304"/>
                <a:cs typeface="Times New Roman" panose="02020603050405020304"/>
              </a:rPr>
              <a:t>bàn. Bố </a:t>
            </a:r>
            <a:r>
              <a:rPr sz="1400" spc="-5" dirty="0">
                <a:latin typeface="Times New Roman" panose="02020603050405020304"/>
                <a:cs typeface="Times New Roman" panose="02020603050405020304"/>
              </a:rPr>
              <a:t>cục Snap  được </a:t>
            </a:r>
            <a:r>
              <a:rPr sz="1400" dirty="0">
                <a:latin typeface="Times New Roman" panose="02020603050405020304"/>
                <a:cs typeface="Times New Roman" panose="02020603050405020304"/>
              </a:rPr>
              <a:t>đề cập ở </a:t>
            </a:r>
            <a:r>
              <a:rPr sz="1400" spc="-5" dirty="0">
                <a:latin typeface="Times New Roman" panose="02020603050405020304"/>
                <a:cs typeface="Times New Roman" panose="02020603050405020304"/>
              </a:rPr>
              <a:t>trên </a:t>
            </a:r>
            <a:r>
              <a:rPr sz="1400" dirty="0">
                <a:latin typeface="Times New Roman" panose="02020603050405020304"/>
                <a:cs typeface="Times New Roman" panose="02020603050405020304"/>
              </a:rPr>
              <a:t>cũng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được </a:t>
            </a:r>
            <a:r>
              <a:rPr sz="1400" spc="-5" dirty="0">
                <a:latin typeface="Times New Roman" panose="02020603050405020304"/>
                <a:cs typeface="Times New Roman" panose="02020603050405020304"/>
              </a:rPr>
              <a:t>sử dụng </a:t>
            </a:r>
            <a:r>
              <a:rPr sz="1400" dirty="0">
                <a:latin typeface="Times New Roman" panose="02020603050405020304"/>
                <a:cs typeface="Times New Roman" panose="02020603050405020304"/>
              </a:rPr>
              <a:t>riêng </a:t>
            </a:r>
            <a:r>
              <a:rPr sz="1400" spc="-5" dirty="0">
                <a:latin typeface="Times New Roman" panose="02020603050405020304"/>
                <a:cs typeface="Times New Roman" panose="02020603050405020304"/>
              </a:rPr>
              <a:t>trên mỗi </a:t>
            </a:r>
            <a:r>
              <a:rPr sz="1400" dirty="0">
                <a:latin typeface="Times New Roman" panose="02020603050405020304"/>
                <a:cs typeface="Times New Roman" panose="02020603050405020304"/>
              </a:rPr>
              <a:t>máy tính để</a:t>
            </a:r>
            <a:r>
              <a:rPr sz="1400" spc="-7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bàn</a:t>
            </a:r>
            <a:endParaRPr sz="1400">
              <a:latin typeface="Times New Roman" panose="02020603050405020304"/>
              <a:cs typeface="Times New Roman" panose="02020603050405020304"/>
            </a:endParaRPr>
          </a:p>
        </p:txBody>
      </p:sp>
      <p:sp>
        <p:nvSpPr>
          <p:cNvPr id="4" name="object 4"/>
          <p:cNvSpPr/>
          <p:nvPr/>
        </p:nvSpPr>
        <p:spPr>
          <a:xfrm>
            <a:off x="533400" y="3101340"/>
            <a:ext cx="6592824" cy="3710940"/>
          </a:xfrm>
          <a:prstGeom prst="rect">
            <a:avLst/>
          </a:prstGeom>
          <a:blipFill>
            <a:blip r:embed="rId1" cstate="print"/>
            <a:stretch>
              <a:fillRect/>
            </a:stretch>
          </a:blipFill>
        </p:spPr>
        <p:txBody>
          <a:bodyPr wrap="square" lIns="0" tIns="0" rIns="0" bIns="0" rtlCol="0"/>
          <a:lstStyle/>
          <a:p/>
        </p:txBody>
      </p:sp>
      <p:sp>
        <p:nvSpPr>
          <p:cNvPr id="5" name="object 5"/>
          <p:cNvSpPr txBox="1"/>
          <p:nvPr/>
        </p:nvSpPr>
        <p:spPr>
          <a:xfrm>
            <a:off x="444500" y="6786359"/>
            <a:ext cx="6672580" cy="2285365"/>
          </a:xfrm>
          <a:prstGeom prst="rect">
            <a:avLst/>
          </a:prstGeom>
        </p:spPr>
        <p:txBody>
          <a:bodyPr vert="horz" wrap="square" lIns="0" tIns="13335" rIns="0" bIns="0" rtlCol="0">
            <a:spAutoFit/>
          </a:bodyPr>
          <a:lstStyle/>
          <a:p>
            <a:pPr marL="86360" algn="ctr">
              <a:lnSpc>
                <a:spcPct val="100000"/>
              </a:lnSpc>
              <a:spcBef>
                <a:spcPts val="105"/>
              </a:spcBef>
            </a:pPr>
            <a:r>
              <a:rPr sz="1400" i="1" spc="-5" dirty="0">
                <a:latin typeface="Times New Roman" panose="02020603050405020304"/>
                <a:cs typeface="Times New Roman" panose="02020603050405020304"/>
              </a:rPr>
              <a:t>Multiple</a:t>
            </a:r>
            <a:r>
              <a:rPr sz="1400" i="1" spc="-20"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desktops</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00965">
              <a:lnSpc>
                <a:spcPct val="100000"/>
              </a:lnSpc>
            </a:pPr>
            <a:r>
              <a:rPr sz="1400" dirty="0">
                <a:latin typeface="Times New Roman" panose="02020603050405020304"/>
                <a:cs typeface="Times New Roman" panose="02020603050405020304"/>
              </a:rPr>
              <a:t>4.16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Terminal</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app</a:t>
            </a:r>
            <a:endParaRPr sz="1400">
              <a:latin typeface="Times New Roman" panose="02020603050405020304"/>
              <a:cs typeface="Times New Roman" panose="02020603050405020304"/>
            </a:endParaRPr>
          </a:p>
          <a:p>
            <a:pPr>
              <a:lnSpc>
                <a:spcPct val="100000"/>
              </a:lnSpc>
              <a:spcBef>
                <a:spcPts val="50"/>
              </a:spcBef>
            </a:pPr>
            <a:endParaRPr sz="1400">
              <a:latin typeface="Times New Roman" panose="02020603050405020304"/>
              <a:cs typeface="Times New Roman" panose="02020603050405020304"/>
            </a:endParaRPr>
          </a:p>
          <a:p>
            <a:pPr marL="12700" marR="6350" indent="88265" algn="just">
              <a:lnSpc>
                <a:spcPts val="1610"/>
              </a:lnSpc>
            </a:pP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này được </a:t>
            </a:r>
            <a:r>
              <a:rPr sz="1400" dirty="0">
                <a:latin typeface="Times New Roman" panose="02020603050405020304"/>
                <a:cs typeface="Times New Roman" panose="02020603050405020304"/>
              </a:rPr>
              <a:t>bao </a:t>
            </a:r>
            <a:r>
              <a:rPr sz="1400" spc="-5" dirty="0">
                <a:latin typeface="Times New Roman" panose="02020603050405020304"/>
                <a:cs typeface="Times New Roman" panose="02020603050405020304"/>
              </a:rPr>
              <a:t>gồm trong hệ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hành. Trên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phiên bản Windows trước, đây  là bản tải xuống </a:t>
            </a:r>
            <a:r>
              <a:rPr sz="1400" dirty="0">
                <a:latin typeface="Times New Roman" panose="02020603050405020304"/>
                <a:cs typeface="Times New Roman" panose="02020603050405020304"/>
              </a:rPr>
              <a:t>riêng </a:t>
            </a:r>
            <a:r>
              <a:rPr sz="1400" spc="-5" dirty="0">
                <a:latin typeface="Times New Roman" panose="02020603050405020304"/>
                <a:cs typeface="Times New Roman" panose="02020603050405020304"/>
              </a:rPr>
              <a:t>trong Microsoft</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Store.</a:t>
            </a:r>
            <a:endParaRPr sz="1400">
              <a:latin typeface="Times New Roman" panose="02020603050405020304"/>
              <a:cs typeface="Times New Roman" panose="02020603050405020304"/>
            </a:endParaRPr>
          </a:p>
          <a:p>
            <a:pPr>
              <a:lnSpc>
                <a:spcPct val="100000"/>
              </a:lnSpc>
              <a:spcBef>
                <a:spcPts val="5"/>
              </a:spcBef>
            </a:pPr>
            <a:endParaRPr sz="1350">
              <a:latin typeface="Times New Roman" panose="02020603050405020304"/>
              <a:cs typeface="Times New Roman" panose="02020603050405020304"/>
            </a:endParaRPr>
          </a:p>
          <a:p>
            <a:pPr marL="12700" marR="5080" indent="88265" algn="just">
              <a:lnSpc>
                <a:spcPct val="96000"/>
              </a:lnSpc>
            </a:pP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này kết hợp Windows PowerShell, </a:t>
            </a:r>
            <a:r>
              <a:rPr sz="1400" dirty="0">
                <a:latin typeface="Times New Roman" panose="02020603050405020304"/>
                <a:cs typeface="Times New Roman" panose="02020603050405020304"/>
              </a:rPr>
              <a:t>dấu </a:t>
            </a:r>
            <a:r>
              <a:rPr sz="1400" spc="-5" dirty="0">
                <a:latin typeface="Times New Roman" panose="02020603050405020304"/>
                <a:cs typeface="Times New Roman" panose="02020603050405020304"/>
              </a:rPr>
              <a:t>nhắc </a:t>
            </a:r>
            <a:r>
              <a:rPr sz="1400" dirty="0">
                <a:latin typeface="Times New Roman" panose="02020603050405020304"/>
                <a:cs typeface="Times New Roman" panose="02020603050405020304"/>
              </a:rPr>
              <a:t>lệnh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Azure </a:t>
            </a:r>
            <a:r>
              <a:rPr sz="1400" spc="-5" dirty="0">
                <a:latin typeface="Times New Roman" panose="02020603050405020304"/>
                <a:cs typeface="Times New Roman" panose="02020603050405020304"/>
              </a:rPr>
              <a:t>Cloud </a:t>
            </a:r>
            <a:r>
              <a:rPr sz="1400" dirty="0">
                <a:latin typeface="Times New Roman" panose="02020603050405020304"/>
                <a:cs typeface="Times New Roman" panose="02020603050405020304"/>
              </a:rPr>
              <a:t>Shell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cùng </a:t>
            </a:r>
            <a:r>
              <a:rPr sz="1400" spc="-5" dirty="0">
                <a:latin typeface="Times New Roman" panose="02020603050405020304"/>
                <a:cs typeface="Times New Roman" panose="02020603050405020304"/>
              </a:rPr>
              <a:t>một cửa sổ </a:t>
            </a:r>
            <a:r>
              <a:rPr sz="1400" dirty="0">
                <a:latin typeface="Times New Roman" panose="02020603050405020304"/>
                <a:cs typeface="Times New Roman" panose="02020603050405020304"/>
              </a:rPr>
              <a:t>đầu </a:t>
            </a:r>
            <a:r>
              <a:rPr sz="1400" spc="-5" dirty="0">
                <a:latin typeface="Times New Roman" panose="02020603050405020304"/>
                <a:cs typeface="Times New Roman" panose="02020603050405020304"/>
              </a:rPr>
              <a:t>cuối. </a:t>
            </a:r>
            <a:r>
              <a:rPr sz="1400" dirty="0">
                <a:latin typeface="Times New Roman" panose="02020603050405020304"/>
                <a:cs typeface="Times New Roman" panose="02020603050405020304"/>
              </a:rPr>
              <a:t>Bạn không cần </a:t>
            </a:r>
            <a:r>
              <a:rPr sz="1400" spc="-5" dirty="0">
                <a:latin typeface="Times New Roman" panose="02020603050405020304"/>
                <a:cs typeface="Times New Roman" panose="02020603050405020304"/>
              </a:rPr>
              <a:t>phải mở </a:t>
            </a:r>
            <a:r>
              <a:rPr sz="1400" dirty="0">
                <a:latin typeface="Times New Roman" panose="02020603050405020304"/>
                <a:cs typeface="Times New Roman" panose="02020603050405020304"/>
              </a:rPr>
              <a:t>các 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riêng biệt để </a:t>
            </a:r>
            <a:r>
              <a:rPr sz="1400" spc="-5" dirty="0">
                <a:latin typeface="Times New Roman" panose="02020603050405020304"/>
                <a:cs typeface="Times New Roman" panose="02020603050405020304"/>
              </a:rPr>
              <a:t>sử dụng </a:t>
            </a:r>
            <a:r>
              <a:rPr sz="1400" dirty="0">
                <a:latin typeface="Times New Roman" panose="02020603050405020304"/>
                <a:cs typeface="Times New Roman" panose="02020603050405020304"/>
              </a:rPr>
              <a:t>các  ứng </a:t>
            </a:r>
            <a:r>
              <a:rPr sz="1400" spc="-5" dirty="0">
                <a:latin typeface="Times New Roman" panose="02020603050405020304"/>
                <a:cs typeface="Times New Roman" panose="02020603050405020304"/>
              </a:rPr>
              <a:t>dụng dòng </a:t>
            </a:r>
            <a:r>
              <a:rPr sz="1400" dirty="0">
                <a:latin typeface="Times New Roman" panose="02020603050405020304"/>
                <a:cs typeface="Times New Roman" panose="02020603050405020304"/>
              </a:rPr>
              <a:t>lệnh </a:t>
            </a:r>
            <a:r>
              <a:rPr sz="1400" spc="-5" dirty="0">
                <a:latin typeface="Times New Roman" panose="02020603050405020304"/>
                <a:cs typeface="Times New Roman" panose="02020603050405020304"/>
              </a:rPr>
              <a:t>này. Nó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các tab.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bạn mở một </a:t>
            </a:r>
            <a:r>
              <a:rPr sz="1400" dirty="0">
                <a:latin typeface="Times New Roman" panose="02020603050405020304"/>
                <a:cs typeface="Times New Roman" panose="02020603050405020304"/>
              </a:rPr>
              <a:t>tab </a:t>
            </a:r>
            <a:r>
              <a:rPr sz="1400" spc="-5" dirty="0">
                <a:latin typeface="Times New Roman" panose="02020603050405020304"/>
                <a:cs typeface="Times New Roman" panose="02020603050405020304"/>
              </a:rPr>
              <a:t>mới, bạn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chọn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dòng lệnh </a:t>
            </a:r>
            <a:r>
              <a:rPr sz="1400" spc="-5" dirty="0">
                <a:latin typeface="Times New Roman" panose="02020603050405020304"/>
                <a:cs typeface="Times New Roman" panose="02020603050405020304"/>
              </a:rPr>
              <a:t>của</a:t>
            </a:r>
            <a:r>
              <a:rPr sz="1400" spc="-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mình:</a:t>
            </a:r>
            <a:endParaRPr sz="1400">
              <a:latin typeface="Times New Roman" panose="02020603050405020304"/>
              <a:cs typeface="Times New Roman" panose="02020603050405020304"/>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25</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3400" y="457200"/>
            <a:ext cx="6598920" cy="5122164"/>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7191756"/>
            <a:ext cx="6672580" cy="187515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imes New Roman" panose="02020603050405020304"/>
                <a:cs typeface="Times New Roman" panose="02020603050405020304"/>
              </a:rPr>
              <a:t>4.17 Microsoft</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Pluton</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spcBef>
                <a:spcPts val="5"/>
              </a:spcBef>
            </a:pPr>
            <a:r>
              <a:rPr sz="1400" spc="-5" dirty="0">
                <a:latin typeface="Times New Roman" panose="02020603050405020304"/>
                <a:cs typeface="Times New Roman" panose="02020603050405020304"/>
              </a:rPr>
              <a:t>Microsoft Pluton security processor </a:t>
            </a:r>
            <a:r>
              <a:rPr sz="1400" dirty="0">
                <a:latin typeface="Times New Roman" panose="02020603050405020304"/>
                <a:cs typeface="Times New Roman" panose="02020603050405020304"/>
              </a:rPr>
              <a:t>là công </a:t>
            </a:r>
            <a:r>
              <a:rPr sz="1400" spc="-5" dirty="0">
                <a:latin typeface="Times New Roman" panose="02020603050405020304"/>
                <a:cs typeface="Times New Roman" panose="02020603050405020304"/>
              </a:rPr>
              <a:t>nghệ bảo mật chip-to-cloud được xây dựng </a:t>
            </a:r>
            <a:r>
              <a:rPr sz="1400" dirty="0">
                <a:latin typeface="Times New Roman" panose="02020603050405020304"/>
                <a:cs typeface="Times New Roman" panose="02020603050405020304"/>
              </a:rPr>
              <a:t>dựa  </a:t>
            </a:r>
            <a:r>
              <a:rPr sz="1400" spc="-5" dirty="0">
                <a:latin typeface="Times New Roman" panose="02020603050405020304"/>
                <a:cs typeface="Times New Roman" panose="02020603050405020304"/>
              </a:rPr>
              <a:t>trên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nguyên </a:t>
            </a:r>
            <a:r>
              <a:rPr sz="1400" dirty="0">
                <a:latin typeface="Times New Roman" panose="02020603050405020304"/>
                <a:cs typeface="Times New Roman" panose="02020603050405020304"/>
              </a:rPr>
              <a:t>tắc </a:t>
            </a:r>
            <a:r>
              <a:rPr sz="1400" spc="-5" dirty="0">
                <a:latin typeface="Times New Roman" panose="02020603050405020304"/>
                <a:cs typeface="Times New Roman" panose="02020603050405020304"/>
              </a:rPr>
              <a:t>Zero Trust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cốt </a:t>
            </a:r>
            <a:r>
              <a:rPr sz="1400" dirty="0">
                <a:latin typeface="Times New Roman" panose="02020603050405020304"/>
                <a:cs typeface="Times New Roman" panose="02020603050405020304"/>
              </a:rPr>
              <a:t>lõi. </a:t>
            </a:r>
            <a:r>
              <a:rPr sz="1400" spc="-5" dirty="0">
                <a:latin typeface="Times New Roman" panose="02020603050405020304"/>
                <a:cs typeface="Times New Roman" panose="02020603050405020304"/>
              </a:rPr>
              <a:t>Microsoft Pluton </a:t>
            </a:r>
            <a:r>
              <a:rPr sz="1400" dirty="0">
                <a:latin typeface="Times New Roman" panose="02020603050405020304"/>
                <a:cs typeface="Times New Roman" panose="02020603050405020304"/>
              </a:rPr>
              <a:t>cung </a:t>
            </a:r>
            <a:r>
              <a:rPr sz="1400" spc="-5" dirty="0">
                <a:latin typeface="Times New Roman" panose="02020603050405020304"/>
                <a:cs typeface="Times New Roman" panose="02020603050405020304"/>
              </a:rPr>
              <a:t>cấp </a:t>
            </a:r>
            <a:r>
              <a:rPr sz="1400" dirty="0">
                <a:latin typeface="Times New Roman" panose="02020603050405020304"/>
                <a:cs typeface="Times New Roman" panose="02020603050405020304"/>
              </a:rPr>
              <a:t>nguồn gốc đáng tin </a:t>
            </a:r>
            <a:r>
              <a:rPr sz="1400" spc="-5" dirty="0">
                <a:latin typeface="Times New Roman" panose="02020603050405020304"/>
                <a:cs typeface="Times New Roman" panose="02020603050405020304"/>
              </a:rPr>
              <a:t>cậy  dựa trên </a:t>
            </a:r>
            <a:r>
              <a:rPr sz="1400" dirty="0">
                <a:latin typeface="Times New Roman" panose="02020603050405020304"/>
                <a:cs typeface="Times New Roman" panose="02020603050405020304"/>
              </a:rPr>
              <a:t>phần </a:t>
            </a:r>
            <a:r>
              <a:rPr sz="1400" spc="-5" dirty="0">
                <a:latin typeface="Times New Roman" panose="02020603050405020304"/>
                <a:cs typeface="Times New Roman" panose="02020603050405020304"/>
              </a:rPr>
              <a:t>cứng, </a:t>
            </a:r>
            <a:r>
              <a:rPr sz="1400" dirty="0">
                <a:latin typeface="Times New Roman" panose="02020603050405020304"/>
                <a:cs typeface="Times New Roman" panose="02020603050405020304"/>
              </a:rPr>
              <a:t>nhận dạng an toàn, </a:t>
            </a:r>
            <a:r>
              <a:rPr sz="1400" spc="-5" dirty="0">
                <a:latin typeface="Times New Roman" panose="02020603050405020304"/>
                <a:cs typeface="Times New Roman" panose="02020603050405020304"/>
              </a:rPr>
              <a:t>chứng thực </a:t>
            </a:r>
            <a:r>
              <a:rPr sz="1400" dirty="0">
                <a:latin typeface="Times New Roman" panose="02020603050405020304"/>
                <a:cs typeface="Times New Roman" panose="02020603050405020304"/>
              </a:rPr>
              <a:t>an toàn </a:t>
            </a:r>
            <a:r>
              <a:rPr sz="1400" spc="-5" dirty="0">
                <a:latin typeface="Times New Roman" panose="02020603050405020304"/>
                <a:cs typeface="Times New Roman" panose="02020603050405020304"/>
              </a:rPr>
              <a:t>và các </a:t>
            </a:r>
            <a:r>
              <a:rPr sz="1400" dirty="0">
                <a:latin typeface="Times New Roman" panose="02020603050405020304"/>
                <a:cs typeface="Times New Roman" panose="02020603050405020304"/>
              </a:rPr>
              <a:t>dịch </a:t>
            </a:r>
            <a:r>
              <a:rPr sz="1400" spc="-5" dirty="0">
                <a:latin typeface="Times New Roman" panose="02020603050405020304"/>
                <a:cs typeface="Times New Roman" panose="02020603050405020304"/>
              </a:rPr>
              <a:t>vụ </a:t>
            </a:r>
            <a:r>
              <a:rPr sz="1400" dirty="0">
                <a:latin typeface="Times New Roman" panose="02020603050405020304"/>
                <a:cs typeface="Times New Roman" panose="02020603050405020304"/>
              </a:rPr>
              <a:t>mật </a:t>
            </a:r>
            <a:r>
              <a:rPr sz="1400" spc="-5" dirty="0">
                <a:latin typeface="Times New Roman" panose="02020603050405020304"/>
                <a:cs typeface="Times New Roman" panose="02020603050405020304"/>
              </a:rPr>
              <a:t>mã. </a:t>
            </a: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nghệ Pluton là </a:t>
            </a:r>
            <a:r>
              <a:rPr sz="1400" dirty="0">
                <a:latin typeface="Times New Roman" panose="02020603050405020304"/>
                <a:cs typeface="Times New Roman" panose="02020603050405020304"/>
              </a:rPr>
              <a:t>sự </a:t>
            </a:r>
            <a:r>
              <a:rPr sz="1400" spc="-5" dirty="0">
                <a:latin typeface="Times New Roman" panose="02020603050405020304"/>
                <a:cs typeface="Times New Roman" panose="02020603050405020304"/>
              </a:rPr>
              <a:t>kết hợp của </a:t>
            </a:r>
            <a:r>
              <a:rPr sz="1400" spc="-10" dirty="0">
                <a:latin typeface="Times New Roman" panose="02020603050405020304"/>
                <a:cs typeface="Times New Roman" panose="02020603050405020304"/>
              </a:rPr>
              <a:t>một </a:t>
            </a:r>
            <a:r>
              <a:rPr sz="1400" spc="-5" dirty="0">
                <a:latin typeface="Times New Roman" panose="02020603050405020304"/>
                <a:cs typeface="Times New Roman" panose="02020603050405020304"/>
              </a:rPr>
              <a:t>hệ </a:t>
            </a:r>
            <a:r>
              <a:rPr sz="1400" dirty="0">
                <a:latin typeface="Times New Roman" panose="02020603050405020304"/>
                <a:cs typeface="Times New Roman" panose="02020603050405020304"/>
              </a:rPr>
              <a:t>thống </a:t>
            </a:r>
            <a:r>
              <a:rPr sz="1400" spc="-5" dirty="0">
                <a:latin typeface="Times New Roman" panose="02020603050405020304"/>
                <a:cs typeface="Times New Roman" panose="02020603050405020304"/>
              </a:rPr>
              <a:t>phụ bảo </a:t>
            </a:r>
            <a:r>
              <a:rPr sz="1400" dirty="0">
                <a:latin typeface="Times New Roman" panose="02020603050405020304"/>
                <a:cs typeface="Times New Roman" panose="02020603050405020304"/>
              </a:rPr>
              <a:t>mật, </a:t>
            </a:r>
            <a:r>
              <a:rPr sz="1400" spc="-5" dirty="0">
                <a:latin typeface="Times New Roman" panose="02020603050405020304"/>
                <a:cs typeface="Times New Roman" panose="02020603050405020304"/>
              </a:rPr>
              <a:t>là một </a:t>
            </a:r>
            <a:r>
              <a:rPr sz="1400" dirty="0">
                <a:latin typeface="Times New Roman" panose="02020603050405020304"/>
                <a:cs typeface="Times New Roman" panose="02020603050405020304"/>
              </a:rPr>
              <a:t>phần </a:t>
            </a:r>
            <a:r>
              <a:rPr sz="1400" spc="-5" dirty="0">
                <a:latin typeface="Times New Roman" panose="02020603050405020304"/>
                <a:cs typeface="Times New Roman" panose="02020603050405020304"/>
              </a:rPr>
              <a:t>của Hệ </a:t>
            </a:r>
            <a:r>
              <a:rPr sz="1400" dirty="0">
                <a:latin typeface="Times New Roman" panose="02020603050405020304"/>
                <a:cs typeface="Times New Roman" panose="02020603050405020304"/>
              </a:rPr>
              <a:t>thống </a:t>
            </a:r>
            <a:r>
              <a:rPr sz="1400" spc="-5" dirty="0">
                <a:latin typeface="Times New Roman" panose="02020603050405020304"/>
                <a:cs typeface="Times New Roman" panose="02020603050405020304"/>
              </a:rPr>
              <a:t>trên Chip  (SoC)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phần </a:t>
            </a:r>
            <a:r>
              <a:rPr sz="1400" dirty="0">
                <a:latin typeface="Times New Roman" panose="02020603050405020304"/>
                <a:cs typeface="Times New Roman" panose="02020603050405020304"/>
              </a:rPr>
              <a:t>mềm </a:t>
            </a:r>
            <a:r>
              <a:rPr sz="1400" spc="5" dirty="0">
                <a:latin typeface="Times New Roman" panose="02020603050405020304"/>
                <a:cs typeface="Times New Roman" panose="02020603050405020304"/>
              </a:rPr>
              <a:t>do </a:t>
            </a:r>
            <a:r>
              <a:rPr sz="1400" spc="-5" dirty="0">
                <a:latin typeface="Times New Roman" panose="02020603050405020304"/>
                <a:cs typeface="Times New Roman" panose="02020603050405020304"/>
              </a:rPr>
              <a:t>Microsoft tác </a:t>
            </a:r>
            <a:r>
              <a:rPr sz="1400" dirty="0">
                <a:latin typeface="Times New Roman" panose="02020603050405020304"/>
                <a:cs typeface="Times New Roman" panose="02020603050405020304"/>
              </a:rPr>
              <a:t>giả </a:t>
            </a:r>
            <a:r>
              <a:rPr sz="1400" spc="-5" dirty="0">
                <a:latin typeface="Times New Roman" panose="02020603050405020304"/>
                <a:cs typeface="Times New Roman" panose="02020603050405020304"/>
              </a:rPr>
              <a:t>chạy trên hệ </a:t>
            </a:r>
            <a:r>
              <a:rPr sz="1400" dirty="0">
                <a:latin typeface="Times New Roman" panose="02020603050405020304"/>
                <a:cs typeface="Times New Roman" panose="02020603050405020304"/>
              </a:rPr>
              <a:t>thống phụ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mật tích </a:t>
            </a:r>
            <a:r>
              <a:rPr sz="1400" spc="-5" dirty="0">
                <a:latin typeface="Times New Roman" panose="02020603050405020304"/>
                <a:cs typeface="Times New Roman" panose="02020603050405020304"/>
              </a:rPr>
              <a:t>hợp này.  Microsoft Pluton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kích hoạt </a:t>
            </a:r>
            <a:r>
              <a:rPr sz="1400" spc="-5" dirty="0">
                <a:latin typeface="Times New Roman" panose="02020603050405020304"/>
                <a:cs typeface="Times New Roman" panose="02020603050405020304"/>
              </a:rPr>
              <a:t>trên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thiết bị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bộ </a:t>
            </a:r>
            <a:r>
              <a:rPr sz="1400" spc="5" dirty="0">
                <a:latin typeface="Times New Roman" panose="02020603050405020304"/>
                <a:cs typeface="Times New Roman" panose="02020603050405020304"/>
              </a:rPr>
              <a:t>xử </a:t>
            </a:r>
            <a:r>
              <a:rPr sz="1400" dirty="0">
                <a:latin typeface="Times New Roman" panose="02020603050405020304"/>
                <a:cs typeface="Times New Roman" panose="02020603050405020304"/>
              </a:rPr>
              <a:t>lý </a:t>
            </a:r>
            <a:r>
              <a:rPr sz="1400" spc="-5" dirty="0">
                <a:latin typeface="Times New Roman" panose="02020603050405020304"/>
                <a:cs typeface="Times New Roman" panose="02020603050405020304"/>
              </a:rPr>
              <a:t>tương thích </a:t>
            </a:r>
            <a:r>
              <a:rPr sz="1400" dirty="0">
                <a:latin typeface="Times New Roman" panose="02020603050405020304"/>
                <a:cs typeface="Times New Roman" panose="02020603050405020304"/>
              </a:rPr>
              <a:t>với </a:t>
            </a:r>
            <a:r>
              <a:rPr sz="1400" spc="-5" dirty="0">
                <a:latin typeface="Times New Roman" panose="02020603050405020304"/>
                <a:cs typeface="Times New Roman" panose="02020603050405020304"/>
              </a:rPr>
              <a:t>Pluton  chạy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22H2.</a:t>
            </a:r>
            <a:endParaRPr sz="14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26</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4817" y="457200"/>
            <a:ext cx="6536816" cy="3587785"/>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096499"/>
            <a:ext cx="6672580" cy="5760085"/>
          </a:xfrm>
          <a:prstGeom prst="rect">
            <a:avLst/>
          </a:prstGeom>
        </p:spPr>
        <p:txBody>
          <a:bodyPr vert="horz" wrap="square" lIns="0" tIns="13335" rIns="0" bIns="0" rtlCol="0">
            <a:spAutoFit/>
          </a:bodyPr>
          <a:lstStyle/>
          <a:p>
            <a:pPr algn="ctr">
              <a:lnSpc>
                <a:spcPct val="100000"/>
              </a:lnSpc>
              <a:spcBef>
                <a:spcPts val="105"/>
              </a:spcBef>
            </a:pPr>
            <a:r>
              <a:rPr sz="1400" i="1" spc="-5" dirty="0">
                <a:latin typeface="Times New Roman" panose="02020603050405020304"/>
                <a:cs typeface="Times New Roman" panose="02020603050405020304"/>
              </a:rPr>
              <a:t>Microsoft Pluton security</a:t>
            </a:r>
            <a:r>
              <a:rPr sz="1400" i="1" spc="-15"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processor</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367665" lvl="1" indent="-355600">
              <a:lnSpc>
                <a:spcPct val="100000"/>
              </a:lnSpc>
              <a:buAutoNum type="arabicPeriod" startAt="18"/>
              <a:tabLst>
                <a:tab pos="368300" algn="l"/>
              </a:tabLst>
            </a:pPr>
            <a:r>
              <a:rPr sz="1400" dirty="0">
                <a:latin typeface="Times New Roman" panose="02020603050405020304"/>
                <a:cs typeface="Times New Roman" panose="02020603050405020304"/>
              </a:rPr>
              <a:t>Bảo vệ </a:t>
            </a:r>
            <a:r>
              <a:rPr sz="1400" spc="-5" dirty="0">
                <a:latin typeface="Times New Roman" panose="02020603050405020304"/>
                <a:cs typeface="Times New Roman" panose="02020603050405020304"/>
              </a:rPr>
              <a:t>chống </a:t>
            </a:r>
            <a:r>
              <a:rPr sz="1400" dirty="0">
                <a:latin typeface="Times New Roman" panose="02020603050405020304"/>
                <a:cs typeface="Times New Roman" panose="02020603050405020304"/>
              </a:rPr>
              <a:t>lừa </a:t>
            </a:r>
            <a:r>
              <a:rPr sz="1400" spc="-5" dirty="0">
                <a:latin typeface="Times New Roman" panose="02020603050405020304"/>
                <a:cs typeface="Times New Roman" panose="02020603050405020304"/>
              </a:rPr>
              <a:t>đảo </a:t>
            </a:r>
            <a:r>
              <a:rPr sz="1400" dirty="0">
                <a:latin typeface="Times New Roman" panose="02020603050405020304"/>
                <a:cs typeface="Times New Roman" panose="02020603050405020304"/>
              </a:rPr>
              <a:t>nâng</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cao</a:t>
            </a:r>
            <a:endParaRPr sz="1400">
              <a:latin typeface="Times New Roman" panose="02020603050405020304"/>
              <a:cs typeface="Times New Roman" panose="02020603050405020304"/>
            </a:endParaRPr>
          </a:p>
          <a:p>
            <a:pPr lvl="1">
              <a:lnSpc>
                <a:spcPct val="100000"/>
              </a:lnSpc>
              <a:spcBef>
                <a:spcPts val="50"/>
              </a:spcBef>
              <a:buFont typeface="Times New Roman" panose="02020603050405020304"/>
              <a:buAutoNum type="arabicPeriod" startAt="18"/>
            </a:pPr>
            <a:endParaRPr sz="1350">
              <a:latin typeface="Times New Roman" panose="02020603050405020304"/>
              <a:cs typeface="Times New Roman" panose="02020603050405020304"/>
            </a:endParaRPr>
          </a:p>
          <a:p>
            <a:pPr marL="12700" marR="5080" indent="88265" algn="just">
              <a:lnSpc>
                <a:spcPct val="96000"/>
              </a:lnSpc>
            </a:pPr>
            <a:r>
              <a:rPr sz="1400" spc="-5" dirty="0">
                <a:latin typeface="Times New Roman" panose="02020603050405020304"/>
                <a:cs typeface="Times New Roman" panose="02020603050405020304"/>
              </a:rPr>
              <a:t>Tính năng Chống Lừa đảo </a:t>
            </a:r>
            <a:r>
              <a:rPr sz="1400" dirty="0">
                <a:latin typeface="Times New Roman" panose="02020603050405020304"/>
                <a:cs typeface="Times New Roman" panose="02020603050405020304"/>
              </a:rPr>
              <a:t>Nâng cao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Bộ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vệ </a:t>
            </a:r>
            <a:r>
              <a:rPr sz="1400" spc="-5" dirty="0">
                <a:latin typeface="Times New Roman" panose="02020603050405020304"/>
                <a:cs typeface="Times New Roman" panose="02020603050405020304"/>
              </a:rPr>
              <a:t>Microsoft SmartScreen giúp bảo </a:t>
            </a:r>
            <a:r>
              <a:rPr sz="1400" dirty="0">
                <a:latin typeface="Times New Roman" panose="02020603050405020304"/>
                <a:cs typeface="Times New Roman" panose="02020603050405020304"/>
              </a:rPr>
              <a:t>vệ  </a:t>
            </a:r>
            <a:r>
              <a:rPr sz="1400" spc="-5" dirty="0">
                <a:latin typeface="Times New Roman" panose="02020603050405020304"/>
                <a:cs typeface="Times New Roman" panose="02020603050405020304"/>
              </a:rPr>
              <a:t>mật </a:t>
            </a:r>
            <a:r>
              <a:rPr sz="1400" dirty="0">
                <a:latin typeface="Times New Roman" panose="02020603050405020304"/>
                <a:cs typeface="Times New Roman" panose="02020603050405020304"/>
              </a:rPr>
              <a:t>khẩu cơ quan hoặc </a:t>
            </a:r>
            <a:r>
              <a:rPr sz="1400" spc="-5" dirty="0">
                <a:latin typeface="Times New Roman" panose="02020603050405020304"/>
                <a:cs typeface="Times New Roman" panose="02020603050405020304"/>
              </a:rPr>
              <a:t>trường </a:t>
            </a:r>
            <a:r>
              <a:rPr sz="1400" dirty="0">
                <a:latin typeface="Times New Roman" panose="02020603050405020304"/>
                <a:cs typeface="Times New Roman" panose="02020603050405020304"/>
              </a:rPr>
              <a:t>học </a:t>
            </a:r>
            <a:r>
              <a:rPr sz="1400" spc="-5" dirty="0">
                <a:latin typeface="Times New Roman" panose="02020603050405020304"/>
                <a:cs typeface="Times New Roman" panose="02020603050405020304"/>
              </a:rPr>
              <a:t>của Microsoft khỏi </a:t>
            </a:r>
            <a:r>
              <a:rPr sz="1400" dirty="0">
                <a:latin typeface="Times New Roman" panose="02020603050405020304"/>
                <a:cs typeface="Times New Roman" panose="02020603050405020304"/>
              </a:rPr>
              <a:t>hành vi lừa </a:t>
            </a:r>
            <a:r>
              <a:rPr sz="1400" spc="-5" dirty="0">
                <a:latin typeface="Times New Roman" panose="02020603050405020304"/>
                <a:cs typeface="Times New Roman" panose="02020603050405020304"/>
              </a:rPr>
              <a:t>đảo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sử dụng </a:t>
            </a:r>
            <a:r>
              <a:rPr sz="1400" dirty="0">
                <a:latin typeface="Times New Roman" panose="02020603050405020304"/>
                <a:cs typeface="Times New Roman" panose="02020603050405020304"/>
              </a:rPr>
              <a:t>không an  </a:t>
            </a:r>
            <a:r>
              <a:rPr sz="1400" spc="-5" dirty="0">
                <a:latin typeface="Times New Roman" panose="02020603050405020304"/>
                <a:cs typeface="Times New Roman" panose="02020603050405020304"/>
              </a:rPr>
              <a:t>toàn trên các </a:t>
            </a:r>
            <a:r>
              <a:rPr sz="1400" dirty="0">
                <a:latin typeface="Times New Roman" panose="02020603050405020304"/>
                <a:cs typeface="Times New Roman" panose="02020603050405020304"/>
              </a:rPr>
              <a:t>trang </a:t>
            </a:r>
            <a:r>
              <a:rPr sz="1400" spc="-5" dirty="0">
                <a:latin typeface="Times New Roman" panose="02020603050405020304"/>
                <a:cs typeface="Times New Roman" panose="02020603050405020304"/>
              </a:rPr>
              <a:t>web </a:t>
            </a:r>
            <a:r>
              <a:rPr sz="1400" dirty="0">
                <a:latin typeface="Times New Roman" panose="02020603050405020304"/>
                <a:cs typeface="Times New Roman" panose="02020603050405020304"/>
              </a:rPr>
              <a:t>cũng </a:t>
            </a:r>
            <a:r>
              <a:rPr sz="1400" spc="-5" dirty="0">
                <a:latin typeface="Times New Roman" panose="02020603050405020304"/>
                <a:cs typeface="Times New Roman" panose="02020603050405020304"/>
              </a:rPr>
              <a:t>như trong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ứng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Tính năng Chống lừa đảo </a:t>
            </a:r>
            <a:r>
              <a:rPr sz="1400" dirty="0">
                <a:latin typeface="Times New Roman" panose="02020603050405020304"/>
                <a:cs typeface="Times New Roman" panose="02020603050405020304"/>
              </a:rPr>
              <a:t>nâng cao  </a:t>
            </a:r>
            <a:r>
              <a:rPr sz="1400" spc="-5" dirty="0">
                <a:latin typeface="Times New Roman" panose="02020603050405020304"/>
                <a:cs typeface="Times New Roman" panose="02020603050405020304"/>
              </a:rPr>
              <a:t>hoạt động </a:t>
            </a:r>
            <a:r>
              <a:rPr sz="1400" dirty="0">
                <a:latin typeface="Times New Roman" panose="02020603050405020304"/>
                <a:cs typeface="Times New Roman" panose="02020603050405020304"/>
              </a:rPr>
              <a:t>cùng </a:t>
            </a:r>
            <a:r>
              <a:rPr sz="1400" spc="-5" dirty="0">
                <a:latin typeface="Times New Roman" panose="02020603050405020304"/>
                <a:cs typeface="Times New Roman" panose="02020603050405020304"/>
              </a:rPr>
              <a:t>với các </a:t>
            </a:r>
            <a:r>
              <a:rPr sz="1400" dirty="0">
                <a:latin typeface="Times New Roman" panose="02020603050405020304"/>
                <a:cs typeface="Times New Roman" panose="02020603050405020304"/>
              </a:rPr>
              <a:t>biện pháp </a:t>
            </a:r>
            <a:r>
              <a:rPr sz="1400" spc="-5" dirty="0">
                <a:latin typeface="Times New Roman" panose="02020603050405020304"/>
                <a:cs typeface="Times New Roman" panose="02020603050405020304"/>
              </a:rPr>
              <a:t>bảo mật của Windows </a:t>
            </a:r>
            <a:r>
              <a:rPr sz="1400" dirty="0">
                <a:latin typeface="Times New Roman" panose="02020603050405020304"/>
                <a:cs typeface="Times New Roman" panose="02020603050405020304"/>
              </a:rPr>
              <a:t>để giúp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vệ </a:t>
            </a:r>
            <a:r>
              <a:rPr sz="1400" spc="-5" dirty="0">
                <a:latin typeface="Times New Roman" panose="02020603050405020304"/>
                <a:cs typeface="Times New Roman" panose="02020603050405020304"/>
              </a:rPr>
              <a:t>mật khẩu </a:t>
            </a:r>
            <a:r>
              <a:rPr sz="1400" dirty="0">
                <a:latin typeface="Times New Roman" panose="02020603050405020304"/>
                <a:cs typeface="Times New Roman" panose="02020603050405020304"/>
              </a:rPr>
              <a:t>đăng </a:t>
            </a:r>
            <a:r>
              <a:rPr sz="1400" spc="-5" dirty="0">
                <a:latin typeface="Times New Roman" panose="02020603050405020304"/>
                <a:cs typeface="Times New Roman" panose="02020603050405020304"/>
              </a:rPr>
              <a:t>nhập  của </a:t>
            </a:r>
            <a:r>
              <a:rPr sz="1400" spc="-10" dirty="0">
                <a:latin typeface="Times New Roman" panose="02020603050405020304"/>
                <a:cs typeface="Times New Roman" panose="02020603050405020304"/>
              </a:rPr>
              <a:t>cơ </a:t>
            </a:r>
            <a:r>
              <a:rPr sz="1400" dirty="0">
                <a:latin typeface="Times New Roman" panose="02020603050405020304"/>
                <a:cs typeface="Times New Roman" panose="02020603050405020304"/>
              </a:rPr>
              <a:t>quan </a:t>
            </a:r>
            <a:r>
              <a:rPr sz="1400" spc="-5" dirty="0">
                <a:latin typeface="Times New Roman" panose="02020603050405020304"/>
                <a:cs typeface="Times New Roman" panose="02020603050405020304"/>
              </a:rPr>
              <a:t>hoặc trường học </a:t>
            </a:r>
            <a:r>
              <a:rPr sz="1400" dirty="0">
                <a:latin typeface="Times New Roman" panose="02020603050405020304"/>
                <a:cs typeface="Times New Roman" panose="02020603050405020304"/>
              </a:rPr>
              <a:t>trên </a:t>
            </a:r>
            <a:r>
              <a:rPr sz="1400" spc="-5" dirty="0">
                <a:latin typeface="Times New Roman" panose="02020603050405020304"/>
                <a:cs typeface="Times New Roman" panose="02020603050405020304"/>
              </a:rPr>
              <a:t>Windows</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spcBef>
                <a:spcPts val="45"/>
              </a:spcBef>
            </a:pPr>
            <a:endParaRPr sz="1300">
              <a:latin typeface="Times New Roman" panose="02020603050405020304"/>
              <a:cs typeface="Times New Roman" panose="02020603050405020304"/>
            </a:endParaRPr>
          </a:p>
          <a:p>
            <a:pPr marL="367665" lvl="1" indent="-355600">
              <a:lnSpc>
                <a:spcPct val="100000"/>
              </a:lnSpc>
              <a:buAutoNum type="arabicPeriod" startAt="19"/>
              <a:tabLst>
                <a:tab pos="368300" algn="l"/>
              </a:tabLst>
            </a:pPr>
            <a:r>
              <a:rPr sz="1400" spc="-5" dirty="0">
                <a:latin typeface="Times New Roman" panose="02020603050405020304"/>
                <a:cs typeface="Times New Roman" panose="02020603050405020304"/>
              </a:rPr>
              <a:t>Smart </a:t>
            </a:r>
            <a:r>
              <a:rPr sz="1400" dirty="0">
                <a:latin typeface="Times New Roman" panose="02020603050405020304"/>
                <a:cs typeface="Times New Roman" panose="02020603050405020304"/>
              </a:rPr>
              <a:t>App</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Control</a:t>
            </a:r>
            <a:endParaRPr sz="1400">
              <a:latin typeface="Times New Roman" panose="02020603050405020304"/>
              <a:cs typeface="Times New Roman" panose="02020603050405020304"/>
            </a:endParaRPr>
          </a:p>
          <a:p>
            <a:pPr lvl="1">
              <a:lnSpc>
                <a:spcPct val="100000"/>
              </a:lnSpc>
              <a:spcBef>
                <a:spcPts val="50"/>
              </a:spcBef>
              <a:buFont typeface="Times New Roman" panose="02020603050405020304"/>
              <a:buAutoNum type="arabicPeriod" startAt="19"/>
            </a:pPr>
            <a:endParaRPr sz="1350">
              <a:latin typeface="Times New Roman" panose="02020603050405020304"/>
              <a:cs typeface="Times New Roman" panose="02020603050405020304"/>
            </a:endParaRPr>
          </a:p>
          <a:p>
            <a:pPr marL="12700" marR="5080" indent="88265" algn="just">
              <a:lnSpc>
                <a:spcPct val="96000"/>
              </a:lnSpc>
            </a:pPr>
            <a:r>
              <a:rPr sz="1400" spc="-5" dirty="0">
                <a:latin typeface="Times New Roman" panose="02020603050405020304"/>
                <a:cs typeface="Times New Roman" panose="02020603050405020304"/>
              </a:rPr>
              <a:t>Smart </a:t>
            </a:r>
            <a:r>
              <a:rPr sz="1400" dirty="0">
                <a:latin typeface="Times New Roman" panose="02020603050405020304"/>
                <a:cs typeface="Times New Roman" panose="02020603050405020304"/>
              </a:rPr>
              <a:t>App Control </a:t>
            </a:r>
            <a:r>
              <a:rPr sz="1400" spc="-5" dirty="0">
                <a:latin typeface="Times New Roman" panose="02020603050405020304"/>
                <a:cs typeface="Times New Roman" panose="02020603050405020304"/>
              </a:rPr>
              <a:t>bổ sung </a:t>
            </a:r>
            <a:r>
              <a:rPr sz="1400" dirty="0">
                <a:latin typeface="Times New Roman" panose="02020603050405020304"/>
                <a:cs typeface="Times New Roman" panose="02020603050405020304"/>
              </a:rPr>
              <a:t>khả năng </a:t>
            </a:r>
            <a:r>
              <a:rPr sz="1400" spc="-5" dirty="0">
                <a:latin typeface="Times New Roman" panose="02020603050405020304"/>
                <a:cs typeface="Times New Roman" panose="02020603050405020304"/>
              </a:rPr>
              <a:t>bảo vệ </a:t>
            </a:r>
            <a:r>
              <a:rPr sz="1400" dirty="0">
                <a:latin typeface="Times New Roman" panose="02020603050405020304"/>
                <a:cs typeface="Times New Roman" panose="02020603050405020304"/>
              </a:rPr>
              <a:t>đáng </a:t>
            </a:r>
            <a:r>
              <a:rPr sz="1400" spc="-5" dirty="0">
                <a:latin typeface="Times New Roman" panose="02020603050405020304"/>
                <a:cs typeface="Times New Roman" panose="02020603050405020304"/>
              </a:rPr>
              <a:t>kể khỏi </a:t>
            </a:r>
            <a:r>
              <a:rPr sz="1400" dirty="0">
                <a:latin typeface="Times New Roman" panose="02020603050405020304"/>
                <a:cs typeface="Times New Roman" panose="02020603050405020304"/>
              </a:rPr>
              <a:t>phần </a:t>
            </a:r>
            <a:r>
              <a:rPr sz="1400" spc="-5" dirty="0">
                <a:latin typeface="Times New Roman" panose="02020603050405020304"/>
                <a:cs typeface="Times New Roman" panose="02020603050405020304"/>
              </a:rPr>
              <a:t>mềm </a:t>
            </a:r>
            <a:r>
              <a:rPr sz="1400" dirty="0">
                <a:latin typeface="Times New Roman" panose="02020603050405020304"/>
                <a:cs typeface="Times New Roman" panose="02020603050405020304"/>
              </a:rPr>
              <a:t>độc hại, bao </a:t>
            </a:r>
            <a:r>
              <a:rPr sz="1400" spc="-5" dirty="0">
                <a:latin typeface="Times New Roman" panose="02020603050405020304"/>
                <a:cs typeface="Times New Roman" panose="02020603050405020304"/>
              </a:rPr>
              <a:t>gồm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mối đe </a:t>
            </a:r>
            <a:r>
              <a:rPr sz="1400" dirty="0">
                <a:latin typeface="Times New Roman" panose="02020603050405020304"/>
                <a:cs typeface="Times New Roman" panose="02020603050405020304"/>
              </a:rPr>
              <a:t>dọa mới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nổi </a:t>
            </a:r>
            <a:r>
              <a:rPr sz="1400" dirty="0">
                <a:latin typeface="Times New Roman" panose="02020603050405020304"/>
                <a:cs typeface="Times New Roman" panose="02020603050405020304"/>
              </a:rPr>
              <a:t>lên, bằng cách </a:t>
            </a:r>
            <a:r>
              <a:rPr sz="1400" spc="-5" dirty="0">
                <a:latin typeface="Times New Roman" panose="02020603050405020304"/>
                <a:cs typeface="Times New Roman" panose="02020603050405020304"/>
              </a:rPr>
              <a:t>chặn </a:t>
            </a:r>
            <a:r>
              <a:rPr sz="1400" dirty="0">
                <a:latin typeface="Times New Roman" panose="02020603050405020304"/>
                <a:cs typeface="Times New Roman" panose="02020603050405020304"/>
              </a:rPr>
              <a:t>các ứng dụng độc </a:t>
            </a:r>
            <a:r>
              <a:rPr sz="1400" spc="-5" dirty="0">
                <a:latin typeface="Times New Roman" panose="02020603050405020304"/>
                <a:cs typeface="Times New Roman" panose="02020603050405020304"/>
              </a:rPr>
              <a:t>hại </a:t>
            </a:r>
            <a:r>
              <a:rPr sz="1400" dirty="0">
                <a:latin typeface="Times New Roman" panose="02020603050405020304"/>
                <a:cs typeface="Times New Roman" panose="02020603050405020304"/>
              </a:rPr>
              <a:t>hoặc không đáng tin  </a:t>
            </a:r>
            <a:r>
              <a:rPr sz="1400" spc="-5" dirty="0">
                <a:latin typeface="Times New Roman" panose="02020603050405020304"/>
                <a:cs typeface="Times New Roman" panose="02020603050405020304"/>
              </a:rPr>
              <a:t>cậy. </a:t>
            </a:r>
            <a:r>
              <a:rPr sz="1400" dirty="0">
                <a:latin typeface="Times New Roman" panose="02020603050405020304"/>
                <a:cs typeface="Times New Roman" panose="02020603050405020304"/>
              </a:rPr>
              <a:t>Kiểm </a:t>
            </a:r>
            <a:r>
              <a:rPr sz="1400" spc="-5" dirty="0">
                <a:latin typeface="Times New Roman" panose="02020603050405020304"/>
                <a:cs typeface="Times New Roman" panose="02020603050405020304"/>
              </a:rPr>
              <a:t>soát </a:t>
            </a:r>
            <a:r>
              <a:rPr sz="1400" dirty="0">
                <a:latin typeface="Times New Roman" panose="02020603050405020304"/>
                <a:cs typeface="Times New Roman" panose="02020603050405020304"/>
              </a:rPr>
              <a:t>ứng dụng thông minh cũng </a:t>
            </a:r>
            <a:r>
              <a:rPr sz="1400" spc="-5" dirty="0">
                <a:latin typeface="Times New Roman" panose="02020603050405020304"/>
                <a:cs typeface="Times New Roman" panose="02020603050405020304"/>
              </a:rPr>
              <a:t>giúp chặn </a:t>
            </a:r>
            <a:r>
              <a:rPr sz="1400" dirty="0">
                <a:latin typeface="Times New Roman" panose="02020603050405020304"/>
                <a:cs typeface="Times New Roman" panose="02020603050405020304"/>
              </a:rPr>
              <a:t>các ứng dụng không mong muốn tiềm  </a:t>
            </a:r>
            <a:r>
              <a:rPr sz="1400" spc="-5" dirty="0">
                <a:latin typeface="Times New Roman" panose="02020603050405020304"/>
                <a:cs typeface="Times New Roman" panose="02020603050405020304"/>
              </a:rPr>
              <a:t>ẩn, </a:t>
            </a:r>
            <a:r>
              <a:rPr sz="1400" dirty="0">
                <a:latin typeface="Times New Roman" panose="02020603050405020304"/>
                <a:cs typeface="Times New Roman" panose="02020603050405020304"/>
              </a:rPr>
              <a:t>là </a:t>
            </a:r>
            <a:r>
              <a:rPr sz="1400" spc="-5" dirty="0">
                <a:latin typeface="Times New Roman" panose="02020603050405020304"/>
                <a:cs typeface="Times New Roman" panose="02020603050405020304"/>
              </a:rPr>
              <a:t>những </a:t>
            </a:r>
            <a:r>
              <a:rPr sz="1400" dirty="0">
                <a:latin typeface="Times New Roman" panose="02020603050405020304"/>
                <a:cs typeface="Times New Roman" panose="02020603050405020304"/>
              </a:rPr>
              <a:t>ứng dụng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khiến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bạn </a:t>
            </a:r>
            <a:r>
              <a:rPr sz="1400" spc="-5" dirty="0">
                <a:latin typeface="Times New Roman" panose="02020603050405020304"/>
                <a:cs typeface="Times New Roman" panose="02020603050405020304"/>
              </a:rPr>
              <a:t>chạy chậm, </a:t>
            </a:r>
            <a:r>
              <a:rPr sz="1400" dirty="0">
                <a:latin typeface="Times New Roman" panose="02020603050405020304"/>
                <a:cs typeface="Times New Roman" panose="02020603050405020304"/>
              </a:rPr>
              <a:t>hiển thị </a:t>
            </a:r>
            <a:r>
              <a:rPr sz="1400" spc="-5" dirty="0">
                <a:latin typeface="Times New Roman" panose="02020603050405020304"/>
                <a:cs typeface="Times New Roman" panose="02020603050405020304"/>
              </a:rPr>
              <a:t>quảng cáo </a:t>
            </a:r>
            <a:r>
              <a:rPr sz="1400" dirty="0">
                <a:latin typeface="Times New Roman" panose="02020603050405020304"/>
                <a:cs typeface="Times New Roman" panose="02020603050405020304"/>
              </a:rPr>
              <a:t>không  mong </a:t>
            </a:r>
            <a:r>
              <a:rPr sz="1400" spc="-5" dirty="0">
                <a:latin typeface="Times New Roman" panose="02020603050405020304"/>
                <a:cs typeface="Times New Roman" panose="02020603050405020304"/>
              </a:rPr>
              <a:t>muốn, </a:t>
            </a:r>
            <a:r>
              <a:rPr sz="1400" dirty="0">
                <a:latin typeface="Times New Roman" panose="02020603050405020304"/>
                <a:cs typeface="Times New Roman" panose="02020603050405020304"/>
              </a:rPr>
              <a:t>cung </a:t>
            </a:r>
            <a:r>
              <a:rPr sz="1400" spc="-5" dirty="0">
                <a:latin typeface="Times New Roman" panose="02020603050405020304"/>
                <a:cs typeface="Times New Roman" panose="02020603050405020304"/>
              </a:rPr>
              <a:t>cấp </a:t>
            </a:r>
            <a:r>
              <a:rPr sz="1400" dirty="0">
                <a:latin typeface="Times New Roman" panose="02020603050405020304"/>
                <a:cs typeface="Times New Roman" panose="02020603050405020304"/>
              </a:rPr>
              <a:t>phần mềm </a:t>
            </a:r>
            <a:r>
              <a:rPr sz="1400" spc="-5" dirty="0">
                <a:latin typeface="Times New Roman" panose="02020603050405020304"/>
                <a:cs typeface="Times New Roman" panose="02020603050405020304"/>
              </a:rPr>
              <a:t>bổ </a:t>
            </a:r>
            <a:r>
              <a:rPr sz="1400" dirty="0">
                <a:latin typeface="Times New Roman" panose="02020603050405020304"/>
                <a:cs typeface="Times New Roman" panose="02020603050405020304"/>
              </a:rPr>
              <a:t>sung mà </a:t>
            </a:r>
            <a:r>
              <a:rPr sz="1400" spc="-5" dirty="0">
                <a:latin typeface="Times New Roman" panose="02020603050405020304"/>
                <a:cs typeface="Times New Roman" panose="02020603050405020304"/>
              </a:rPr>
              <a:t>bạn không </a:t>
            </a:r>
            <a:r>
              <a:rPr sz="1400" dirty="0">
                <a:latin typeface="Times New Roman" panose="02020603050405020304"/>
                <a:cs typeface="Times New Roman" panose="02020603050405020304"/>
              </a:rPr>
              <a:t>muốn hoặc </a:t>
            </a:r>
            <a:r>
              <a:rPr sz="1400" spc="-5" dirty="0">
                <a:latin typeface="Times New Roman" panose="02020603050405020304"/>
                <a:cs typeface="Times New Roman" panose="02020603050405020304"/>
              </a:rPr>
              <a:t>làm </a:t>
            </a:r>
            <a:r>
              <a:rPr sz="1400" dirty="0">
                <a:latin typeface="Times New Roman" panose="02020603050405020304"/>
                <a:cs typeface="Times New Roman" panose="02020603050405020304"/>
              </a:rPr>
              <a:t>những </a:t>
            </a:r>
            <a:r>
              <a:rPr sz="1400" spc="-5" dirty="0">
                <a:latin typeface="Times New Roman" panose="02020603050405020304"/>
                <a:cs typeface="Times New Roman" panose="02020603050405020304"/>
              </a:rPr>
              <a:t>việc khác </a:t>
            </a:r>
            <a:r>
              <a:rPr sz="1400" dirty="0">
                <a:latin typeface="Times New Roman" panose="02020603050405020304"/>
                <a:cs typeface="Times New Roman" panose="02020603050405020304"/>
              </a:rPr>
              <a:t>mà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không mong</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muốn.</a:t>
            </a:r>
            <a:endParaRPr sz="14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spcBef>
                <a:spcPts val="50"/>
              </a:spcBef>
            </a:pPr>
            <a:endParaRPr sz="1200">
              <a:latin typeface="Times New Roman" panose="02020603050405020304"/>
              <a:cs typeface="Times New Roman" panose="02020603050405020304"/>
            </a:endParaRPr>
          </a:p>
          <a:p>
            <a:pPr marL="367665" lvl="1" indent="-355600">
              <a:lnSpc>
                <a:spcPct val="100000"/>
              </a:lnSpc>
              <a:buAutoNum type="arabicPeriod" startAt="20"/>
              <a:tabLst>
                <a:tab pos="368300" algn="l"/>
              </a:tabLst>
            </a:pPr>
            <a:r>
              <a:rPr sz="1400" dirty="0">
                <a:latin typeface="Times New Roman" panose="02020603050405020304"/>
                <a:cs typeface="Times New Roman" panose="02020603050405020304"/>
              </a:rPr>
              <a:t>Bảo vệ thông tin </a:t>
            </a:r>
            <a:r>
              <a:rPr sz="1400" spc="-5" dirty="0">
                <a:latin typeface="Times New Roman" panose="02020603050405020304"/>
                <a:cs typeface="Times New Roman" panose="02020603050405020304"/>
              </a:rPr>
              <a:t>xác</a:t>
            </a:r>
            <a:r>
              <a:rPr sz="1400" spc="-4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thực</a:t>
            </a:r>
            <a:endParaRPr sz="1400">
              <a:latin typeface="Times New Roman" panose="02020603050405020304"/>
              <a:cs typeface="Times New Roman" panose="02020603050405020304"/>
            </a:endParaRPr>
          </a:p>
          <a:p>
            <a:pPr lvl="1">
              <a:lnSpc>
                <a:spcPct val="100000"/>
              </a:lnSpc>
              <a:spcBef>
                <a:spcPts val="50"/>
              </a:spcBef>
              <a:buFont typeface="Times New Roman" panose="02020603050405020304"/>
              <a:buAutoNum type="arabicPeriod" startAt="20"/>
            </a:pPr>
            <a:endParaRPr sz="1350">
              <a:latin typeface="Times New Roman" panose="02020603050405020304"/>
              <a:cs typeface="Times New Roman" panose="02020603050405020304"/>
            </a:endParaRPr>
          </a:p>
          <a:p>
            <a:pPr marL="12700" marR="5080" indent="88265" algn="just">
              <a:lnSpc>
                <a:spcPct val="96000"/>
              </a:lnSpc>
              <a:spcBef>
                <a:spcPts val="5"/>
              </a:spcBef>
            </a:pP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thiết bị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Enterprise phiên bản 22H2 tương </a:t>
            </a:r>
            <a:r>
              <a:rPr sz="1400" dirty="0">
                <a:latin typeface="Times New Roman" panose="02020603050405020304"/>
                <a:cs typeface="Times New Roman" panose="02020603050405020304"/>
              </a:rPr>
              <a:t>thích </a:t>
            </a:r>
            <a:r>
              <a:rPr sz="1400" spc="-5" dirty="0">
                <a:latin typeface="Times New Roman" panose="02020603050405020304"/>
                <a:cs typeface="Times New Roman" panose="02020603050405020304"/>
              </a:rPr>
              <a:t>sẽ </a:t>
            </a:r>
            <a:r>
              <a:rPr sz="1400" spc="-1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bật </a:t>
            </a:r>
            <a:r>
              <a:rPr sz="1400" dirty="0">
                <a:latin typeface="Times New Roman" panose="02020603050405020304"/>
                <a:cs typeface="Times New Roman" panose="02020603050405020304"/>
              </a:rPr>
              <a:t>Bộ </a:t>
            </a:r>
            <a:r>
              <a:rPr sz="1400" spc="-5" dirty="0">
                <a:latin typeface="Times New Roman" panose="02020603050405020304"/>
                <a:cs typeface="Times New Roman" panose="02020603050405020304"/>
              </a:rPr>
              <a:t>bảo vệ  </a:t>
            </a:r>
            <a:r>
              <a:rPr sz="1400" dirty="0">
                <a:latin typeface="Times New Roman" panose="02020603050405020304"/>
                <a:cs typeface="Times New Roman" panose="02020603050405020304"/>
              </a:rPr>
              <a:t>thông tin </a:t>
            </a:r>
            <a:r>
              <a:rPr sz="1400" spc="-5" dirty="0">
                <a:latin typeface="Times New Roman" panose="02020603050405020304"/>
                <a:cs typeface="Times New Roman" panose="02020603050405020304"/>
              </a:rPr>
              <a:t>xác thực </a:t>
            </a:r>
            <a:r>
              <a:rPr sz="1400" dirty="0">
                <a:latin typeface="Times New Roman" panose="02020603050405020304"/>
                <a:cs typeface="Times New Roman" panose="02020603050405020304"/>
              </a:rPr>
              <a:t>của Bộ bảo </a:t>
            </a:r>
            <a:r>
              <a:rPr sz="1400" spc="-5" dirty="0">
                <a:latin typeface="Times New Roman" panose="02020603050405020304"/>
                <a:cs typeface="Times New Roman" panose="02020603050405020304"/>
              </a:rPr>
              <a:t>vệ Windows </a:t>
            </a:r>
            <a:r>
              <a:rPr sz="1400" dirty="0">
                <a:latin typeface="Times New Roman" panose="02020603050405020304"/>
                <a:cs typeface="Times New Roman" panose="02020603050405020304"/>
              </a:rPr>
              <a:t>theo mặc định. Điều </a:t>
            </a:r>
            <a:r>
              <a:rPr sz="1400" spc="-5" dirty="0">
                <a:latin typeface="Times New Roman" panose="02020603050405020304"/>
                <a:cs typeface="Times New Roman" panose="02020603050405020304"/>
              </a:rPr>
              <a:t>này </a:t>
            </a:r>
            <a:r>
              <a:rPr sz="1400" dirty="0">
                <a:latin typeface="Times New Roman" panose="02020603050405020304"/>
                <a:cs typeface="Times New Roman" panose="02020603050405020304"/>
              </a:rPr>
              <a:t>thay đổi trạng thái mặc  </a:t>
            </a:r>
            <a:r>
              <a:rPr sz="1400" spc="-5" dirty="0">
                <a:latin typeface="Times New Roman" panose="02020603050405020304"/>
                <a:cs typeface="Times New Roman" panose="02020603050405020304"/>
              </a:rPr>
              <a:t>định của </a:t>
            </a:r>
            <a:r>
              <a:rPr sz="1400" dirty="0">
                <a:latin typeface="Times New Roman" panose="02020603050405020304"/>
                <a:cs typeface="Times New Roman" panose="02020603050405020304"/>
              </a:rPr>
              <a:t>tính năng </a:t>
            </a:r>
            <a:r>
              <a:rPr sz="1400" spc="-5" dirty="0">
                <a:latin typeface="Times New Roman" panose="02020603050405020304"/>
                <a:cs typeface="Times New Roman" panose="02020603050405020304"/>
              </a:rPr>
              <a:t>trong Windows, </a:t>
            </a:r>
            <a:r>
              <a:rPr sz="1400" dirty="0">
                <a:latin typeface="Times New Roman" panose="02020603050405020304"/>
                <a:cs typeface="Times New Roman" panose="02020603050405020304"/>
              </a:rPr>
              <a:t>mặc </a:t>
            </a:r>
            <a:r>
              <a:rPr sz="1400" spc="-5" dirty="0">
                <a:latin typeface="Times New Roman" panose="02020603050405020304"/>
                <a:cs typeface="Times New Roman" panose="02020603050405020304"/>
              </a:rPr>
              <a:t>dù quản trị viên hệ </a:t>
            </a:r>
            <a:r>
              <a:rPr sz="1400" dirty="0">
                <a:latin typeface="Times New Roman" panose="02020603050405020304"/>
                <a:cs typeface="Times New Roman" panose="02020603050405020304"/>
              </a:rPr>
              <a:t>thống </a:t>
            </a:r>
            <a:r>
              <a:rPr sz="1400" spc="-5" dirty="0">
                <a:latin typeface="Times New Roman" panose="02020603050405020304"/>
                <a:cs typeface="Times New Roman" panose="02020603050405020304"/>
              </a:rPr>
              <a:t>vẫn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thể sửa đổi </a:t>
            </a:r>
            <a:r>
              <a:rPr sz="1400" dirty="0">
                <a:latin typeface="Times New Roman" panose="02020603050405020304"/>
                <a:cs typeface="Times New Roman" panose="02020603050405020304"/>
              </a:rPr>
              <a:t>trạng  </a:t>
            </a:r>
            <a:r>
              <a:rPr sz="1400" spc="-5" dirty="0">
                <a:latin typeface="Times New Roman" panose="02020603050405020304"/>
                <a:cs typeface="Times New Roman" panose="02020603050405020304"/>
              </a:rPr>
              <a:t>thái </a:t>
            </a:r>
            <a:r>
              <a:rPr sz="1400" dirty="0">
                <a:latin typeface="Times New Roman" panose="02020603050405020304"/>
                <a:cs typeface="Times New Roman" panose="02020603050405020304"/>
              </a:rPr>
              <a:t>kích </a:t>
            </a:r>
            <a:r>
              <a:rPr sz="1400" spc="-5" dirty="0">
                <a:latin typeface="Times New Roman" panose="02020603050405020304"/>
                <a:cs typeface="Times New Roman" panose="02020603050405020304"/>
              </a:rPr>
              <a:t>hoạt</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này.</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367665" lvl="1" indent="-355600">
              <a:lnSpc>
                <a:spcPct val="100000"/>
              </a:lnSpc>
              <a:buAutoNum type="arabicPeriod" startAt="21"/>
              <a:tabLst>
                <a:tab pos="368300" algn="l"/>
              </a:tabLst>
            </a:pPr>
            <a:r>
              <a:rPr sz="1400" spc="-5" dirty="0">
                <a:latin typeface="Times New Roman" panose="02020603050405020304"/>
                <a:cs typeface="Times New Roman" panose="02020603050405020304"/>
              </a:rPr>
              <a:t>Chặn trình điều khiển độc hại và dễ bị tấn</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công</a:t>
            </a:r>
            <a:endParaRPr sz="14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27</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28</a:t>
            </a:r>
            <a:endParaRPr dirty="0"/>
          </a:p>
        </p:txBody>
      </p:sp>
      <p:sp>
        <p:nvSpPr>
          <p:cNvPr id="2" name="object 2"/>
          <p:cNvSpPr txBox="1"/>
          <p:nvPr/>
        </p:nvSpPr>
        <p:spPr>
          <a:xfrm>
            <a:off x="444500" y="431279"/>
            <a:ext cx="6672580" cy="9356725"/>
          </a:xfrm>
          <a:prstGeom prst="rect">
            <a:avLst/>
          </a:prstGeom>
        </p:spPr>
        <p:txBody>
          <a:bodyPr vert="horz" wrap="square" lIns="0" tIns="27305" rIns="0" bIns="0" rtlCol="0">
            <a:spAutoFit/>
          </a:bodyPr>
          <a:lstStyle/>
          <a:p>
            <a:pPr marL="12700" marR="5080" indent="88265" algn="just">
              <a:lnSpc>
                <a:spcPts val="1610"/>
              </a:lnSpc>
              <a:spcBef>
                <a:spcPts val="215"/>
              </a:spcBef>
            </a:pPr>
            <a:r>
              <a:rPr sz="1400" dirty="0">
                <a:latin typeface="Times New Roman" panose="02020603050405020304"/>
                <a:cs typeface="Times New Roman" panose="02020603050405020304"/>
              </a:rPr>
              <a:t>Danh </a:t>
            </a:r>
            <a:r>
              <a:rPr sz="1400" spc="-5" dirty="0">
                <a:latin typeface="Times New Roman" panose="02020603050405020304"/>
                <a:cs typeface="Times New Roman" panose="02020603050405020304"/>
              </a:rPr>
              <a:t>sách chặn </a:t>
            </a:r>
            <a:r>
              <a:rPr sz="1400" dirty="0">
                <a:latin typeface="Times New Roman" panose="02020603050405020304"/>
                <a:cs typeface="Times New Roman" panose="02020603050405020304"/>
              </a:rPr>
              <a:t>trình </a:t>
            </a:r>
            <a:r>
              <a:rPr sz="1400" spc="-5" dirty="0">
                <a:latin typeface="Times New Roman" panose="02020603050405020304"/>
                <a:cs typeface="Times New Roman" panose="02020603050405020304"/>
              </a:rPr>
              <a:t>điều khiển dễ </a:t>
            </a:r>
            <a:r>
              <a:rPr sz="1400" dirty="0">
                <a:latin typeface="Times New Roman" panose="02020603050405020304"/>
                <a:cs typeface="Times New Roman" panose="02020603050405020304"/>
              </a:rPr>
              <a:t>bị tổn </a:t>
            </a:r>
            <a:r>
              <a:rPr sz="1400" spc="-5" dirty="0">
                <a:latin typeface="Times New Roman" panose="02020603050405020304"/>
                <a:cs typeface="Times New Roman" panose="02020603050405020304"/>
              </a:rPr>
              <a:t>thương </a:t>
            </a:r>
            <a:r>
              <a:rPr sz="1400" spc="-1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tự động bật trên các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hai </a:t>
            </a:r>
            <a:r>
              <a:rPr sz="1400" spc="-5" dirty="0">
                <a:latin typeface="Times New Roman" panose="02020603050405020304"/>
                <a:cs typeface="Times New Roman" panose="02020603050405020304"/>
              </a:rPr>
              <a:t>điều kiện mới</a:t>
            </a:r>
            <a:r>
              <a:rPr sz="1400" spc="-15" dirty="0">
                <a:latin typeface="Times New Roman" panose="02020603050405020304"/>
                <a:cs typeface="Times New Roman" panose="02020603050405020304"/>
              </a:rPr>
              <a:t> </a:t>
            </a:r>
            <a:r>
              <a:rPr sz="1400" dirty="0">
                <a:latin typeface="Times New Roman" panose="02020603050405020304"/>
                <a:cs typeface="Times New Roman" panose="02020603050405020304"/>
              </a:rPr>
              <a:t>sau:</a:t>
            </a:r>
            <a:endParaRPr sz="1400">
              <a:latin typeface="Times New Roman" panose="02020603050405020304"/>
              <a:cs typeface="Times New Roman" panose="02020603050405020304"/>
            </a:endParaRPr>
          </a:p>
          <a:p>
            <a:pPr>
              <a:lnSpc>
                <a:spcPct val="100000"/>
              </a:lnSpc>
              <a:spcBef>
                <a:spcPts val="15"/>
              </a:spcBef>
            </a:pPr>
            <a:endParaRPr sz="1700">
              <a:latin typeface="Times New Roman" panose="02020603050405020304"/>
              <a:cs typeface="Times New Roman" panose="02020603050405020304"/>
            </a:endParaRPr>
          </a:p>
          <a:p>
            <a:pPr marL="279400" indent="-266700">
              <a:lnSpc>
                <a:spcPct val="100000"/>
              </a:lnSpc>
              <a:spcBef>
                <a:spcPts val="5"/>
              </a:spcBef>
              <a:buFont typeface="Arial" panose="020B0604020202020204"/>
              <a:buChar char="●"/>
              <a:tabLst>
                <a:tab pos="278765" algn="l"/>
                <a:tab pos="279400" algn="l"/>
              </a:tabLst>
            </a:pP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bật Điều khiển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thông</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minh</a:t>
            </a:r>
            <a:endParaRPr sz="1400">
              <a:latin typeface="Times New Roman" panose="02020603050405020304"/>
              <a:cs typeface="Times New Roman" panose="02020603050405020304"/>
            </a:endParaRPr>
          </a:p>
          <a:p>
            <a:pPr marL="279400" indent="-266700">
              <a:lnSpc>
                <a:spcPct val="100000"/>
              </a:lnSpc>
              <a:spcBef>
                <a:spcPts val="395"/>
              </a:spcBef>
              <a:buFont typeface="Arial" panose="020B0604020202020204"/>
              <a:buChar char="●"/>
              <a:tabLst>
                <a:tab pos="278765" algn="l"/>
                <a:tab pos="279400" algn="l"/>
              </a:tabLst>
            </a:pPr>
            <a:r>
              <a:rPr sz="1400" spc="-5" dirty="0">
                <a:latin typeface="Times New Roman" panose="02020603050405020304"/>
                <a:cs typeface="Times New Roman" panose="02020603050405020304"/>
              </a:rPr>
              <a:t>Để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sạch</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Windows</a:t>
            </a:r>
            <a:endParaRPr sz="1400">
              <a:latin typeface="Times New Roman" panose="02020603050405020304"/>
              <a:cs typeface="Times New Roman" panose="02020603050405020304"/>
            </a:endParaRPr>
          </a:p>
          <a:p>
            <a:pPr marL="12700">
              <a:lnSpc>
                <a:spcPct val="100000"/>
              </a:lnSpc>
              <a:spcBef>
                <a:spcPts val="1545"/>
              </a:spcBef>
            </a:pPr>
            <a:r>
              <a:rPr sz="1400" spc="-5" dirty="0">
                <a:latin typeface="Times New Roman" panose="02020603050405020304"/>
                <a:cs typeface="Times New Roman" panose="02020603050405020304"/>
              </a:rPr>
              <a:t>4.22 </a:t>
            </a:r>
            <a:r>
              <a:rPr sz="1400" dirty="0">
                <a:latin typeface="Times New Roman" panose="02020603050405020304"/>
                <a:cs typeface="Times New Roman" panose="02020603050405020304"/>
              </a:rPr>
              <a:t>Tăng cường an </a:t>
            </a:r>
            <a:r>
              <a:rPr sz="1400" spc="-5" dirty="0">
                <a:latin typeface="Times New Roman" panose="02020603050405020304"/>
                <a:cs typeface="Times New Roman" panose="02020603050405020304"/>
              </a:rPr>
              <a:t>ninh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vệ </a:t>
            </a:r>
            <a:r>
              <a:rPr sz="1400" spc="-5" dirty="0">
                <a:latin typeface="Times New Roman" panose="02020603050405020304"/>
                <a:cs typeface="Times New Roman" panose="02020603050405020304"/>
              </a:rPr>
              <a:t>mối đe</a:t>
            </a:r>
            <a:r>
              <a:rPr sz="1400" spc="-5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dọa</a:t>
            </a:r>
            <a:endParaRPr sz="1400">
              <a:latin typeface="Times New Roman" panose="02020603050405020304"/>
              <a:cs typeface="Times New Roman" panose="02020603050405020304"/>
            </a:endParaRPr>
          </a:p>
          <a:p>
            <a:pPr>
              <a:lnSpc>
                <a:spcPct val="100000"/>
              </a:lnSpc>
              <a:spcBef>
                <a:spcPts val="40"/>
              </a:spcBef>
            </a:pPr>
            <a:endParaRPr sz="1400">
              <a:latin typeface="Times New Roman" panose="02020603050405020304"/>
              <a:cs typeface="Times New Roman" panose="02020603050405020304"/>
            </a:endParaRPr>
          </a:p>
          <a:p>
            <a:pPr marL="12700" marR="6350" indent="88265" algn="just">
              <a:lnSpc>
                <a:spcPts val="1610"/>
              </a:lnSpc>
            </a:pP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22H2 </a:t>
            </a:r>
            <a:r>
              <a:rPr sz="1400" spc="5" dirty="0">
                <a:latin typeface="Times New Roman" panose="02020603050405020304"/>
                <a:cs typeface="Times New Roman" panose="02020603050405020304"/>
              </a:rPr>
              <a:t>hỗ </a:t>
            </a:r>
            <a:r>
              <a:rPr sz="1400" spc="-5" dirty="0">
                <a:latin typeface="Times New Roman" panose="02020603050405020304"/>
                <a:cs typeface="Times New Roman" panose="02020603050405020304"/>
              </a:rPr>
              <a:t>trợ bảo vệ bổ sung cho </a:t>
            </a:r>
            <a:r>
              <a:rPr sz="1400" dirty="0">
                <a:latin typeface="Times New Roman" panose="02020603050405020304"/>
                <a:cs typeface="Times New Roman" panose="02020603050405020304"/>
              </a:rPr>
              <a:t>quy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Cơ quan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mật </a:t>
            </a:r>
            <a:r>
              <a:rPr sz="1400" spc="-5" dirty="0">
                <a:latin typeface="Times New Roman" panose="02020603050405020304"/>
                <a:cs typeface="Times New Roman" panose="02020603050405020304"/>
              </a:rPr>
              <a:t>cục bộ  (LSA) </a:t>
            </a:r>
            <a:r>
              <a:rPr sz="1400" dirty="0">
                <a:latin typeface="Times New Roman" panose="02020603050405020304"/>
                <a:cs typeface="Times New Roman" panose="02020603050405020304"/>
              </a:rPr>
              <a:t>để ngăn việc </a:t>
            </a:r>
            <a:r>
              <a:rPr sz="1400" spc="-5" dirty="0">
                <a:latin typeface="Times New Roman" panose="02020603050405020304"/>
                <a:cs typeface="Times New Roman" panose="02020603050405020304"/>
              </a:rPr>
              <a:t>tiêm </a:t>
            </a:r>
            <a:r>
              <a:rPr sz="1400" dirty="0">
                <a:latin typeface="Times New Roman" panose="02020603050405020304"/>
                <a:cs typeface="Times New Roman" panose="02020603050405020304"/>
              </a:rPr>
              <a:t>mã có thể </a:t>
            </a:r>
            <a:r>
              <a:rPr sz="1400" spc="-5" dirty="0">
                <a:latin typeface="Times New Roman" panose="02020603050405020304"/>
                <a:cs typeface="Times New Roman" panose="02020603050405020304"/>
              </a:rPr>
              <a:t>ảnh </a:t>
            </a:r>
            <a:r>
              <a:rPr sz="1400" dirty="0">
                <a:latin typeface="Times New Roman" panose="02020603050405020304"/>
                <a:cs typeface="Times New Roman" panose="02020603050405020304"/>
              </a:rPr>
              <a:t>hưởng </a:t>
            </a:r>
            <a:r>
              <a:rPr sz="1400" spc="-5" dirty="0">
                <a:latin typeface="Times New Roman" panose="02020603050405020304"/>
                <a:cs typeface="Times New Roman" panose="02020603050405020304"/>
              </a:rPr>
              <a:t>đến </a:t>
            </a:r>
            <a:r>
              <a:rPr sz="1400" dirty="0">
                <a:latin typeface="Times New Roman" panose="02020603050405020304"/>
                <a:cs typeface="Times New Roman" panose="02020603050405020304"/>
              </a:rPr>
              <a:t>thông tin </a:t>
            </a:r>
            <a:r>
              <a:rPr sz="1400" spc="-5" dirty="0">
                <a:latin typeface="Times New Roman" panose="02020603050405020304"/>
                <a:cs typeface="Times New Roman" panose="02020603050405020304"/>
              </a:rPr>
              <a:t>xác</a:t>
            </a:r>
            <a:r>
              <a:rPr sz="1400" spc="-95" dirty="0">
                <a:latin typeface="Times New Roman" panose="02020603050405020304"/>
                <a:cs typeface="Times New Roman" panose="02020603050405020304"/>
              </a:rPr>
              <a:t> </a:t>
            </a:r>
            <a:r>
              <a:rPr sz="1400" dirty="0">
                <a:latin typeface="Times New Roman" panose="02020603050405020304"/>
                <a:cs typeface="Times New Roman" panose="02020603050405020304"/>
              </a:rPr>
              <a:t>thực.</a:t>
            </a:r>
            <a:endParaRPr sz="1400">
              <a:latin typeface="Times New Roman" panose="02020603050405020304"/>
              <a:cs typeface="Times New Roman" panose="02020603050405020304"/>
            </a:endParaRPr>
          </a:p>
          <a:p>
            <a:pPr>
              <a:lnSpc>
                <a:spcPct val="100000"/>
              </a:lnSpc>
              <a:spcBef>
                <a:spcPts val="55"/>
              </a:spcBef>
            </a:pPr>
            <a:endParaRPr sz="1250">
              <a:latin typeface="Times New Roman" panose="02020603050405020304"/>
              <a:cs typeface="Times New Roman" panose="02020603050405020304"/>
            </a:endParaRPr>
          </a:p>
          <a:p>
            <a:pPr marL="367665" lvl="1" indent="-355600">
              <a:lnSpc>
                <a:spcPct val="100000"/>
              </a:lnSpc>
              <a:buAutoNum type="arabicPeriod" startAt="22"/>
              <a:tabLst>
                <a:tab pos="368300" algn="l"/>
              </a:tabLst>
            </a:pPr>
            <a:r>
              <a:rPr sz="1400" dirty="0">
                <a:latin typeface="Times New Roman" panose="02020603050405020304"/>
                <a:cs typeface="Times New Roman" panose="02020603050405020304"/>
              </a:rPr>
              <a:t>Mã hóa </a:t>
            </a:r>
            <a:r>
              <a:rPr sz="1400" spc="5" dirty="0">
                <a:latin typeface="Times New Roman" panose="02020603050405020304"/>
                <a:cs typeface="Times New Roman" panose="02020603050405020304"/>
              </a:rPr>
              <a:t>dữ </a:t>
            </a:r>
            <a:r>
              <a:rPr sz="1400" dirty="0">
                <a:latin typeface="Times New Roman" panose="02020603050405020304"/>
                <a:cs typeface="Times New Roman" panose="02020603050405020304"/>
              </a:rPr>
              <a:t>liệu cá</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nhân</a:t>
            </a:r>
            <a:endParaRPr sz="1400">
              <a:latin typeface="Times New Roman" panose="02020603050405020304"/>
              <a:cs typeface="Times New Roman" panose="02020603050405020304"/>
            </a:endParaRPr>
          </a:p>
          <a:p>
            <a:pPr lvl="1">
              <a:lnSpc>
                <a:spcPct val="100000"/>
              </a:lnSpc>
              <a:spcBef>
                <a:spcPts val="50"/>
              </a:spcBef>
              <a:buFont typeface="Times New Roman" panose="02020603050405020304"/>
              <a:buAutoNum type="arabicPeriod" startAt="22"/>
            </a:pPr>
            <a:endParaRPr sz="1400">
              <a:latin typeface="Times New Roman" panose="02020603050405020304"/>
              <a:cs typeface="Times New Roman" panose="02020603050405020304"/>
            </a:endParaRPr>
          </a:p>
          <a:p>
            <a:pPr marL="12700" marR="5080" indent="88265" algn="just">
              <a:lnSpc>
                <a:spcPts val="1610"/>
              </a:lnSpc>
            </a:pPr>
            <a:r>
              <a:rPr sz="1400" dirty="0">
                <a:latin typeface="Times New Roman" panose="02020603050405020304"/>
                <a:cs typeface="Times New Roman" panose="02020603050405020304"/>
              </a:rPr>
              <a:t>Mã </a:t>
            </a:r>
            <a:r>
              <a:rPr sz="1400" spc="-5" dirty="0">
                <a:latin typeface="Times New Roman" panose="02020603050405020304"/>
                <a:cs typeface="Times New Roman" panose="02020603050405020304"/>
              </a:rPr>
              <a:t>hóa </a:t>
            </a:r>
            <a:r>
              <a:rPr sz="1400" spc="5" dirty="0">
                <a:latin typeface="Times New Roman" panose="02020603050405020304"/>
                <a:cs typeface="Times New Roman" panose="02020603050405020304"/>
              </a:rPr>
              <a:t>dữ </a:t>
            </a:r>
            <a:r>
              <a:rPr sz="1400" dirty="0">
                <a:latin typeface="Times New Roman" panose="02020603050405020304"/>
                <a:cs typeface="Times New Roman" panose="02020603050405020304"/>
              </a:rPr>
              <a:t>liệu </a:t>
            </a:r>
            <a:r>
              <a:rPr sz="1400" spc="-10" dirty="0">
                <a:latin typeface="Times New Roman" panose="02020603050405020304"/>
                <a:cs typeface="Times New Roman" panose="02020603050405020304"/>
              </a:rPr>
              <a:t>cá </a:t>
            </a:r>
            <a:r>
              <a:rPr sz="1400" dirty="0">
                <a:latin typeface="Times New Roman" panose="02020603050405020304"/>
                <a:cs typeface="Times New Roman" panose="02020603050405020304"/>
              </a:rPr>
              <a:t>nhân </a:t>
            </a:r>
            <a:r>
              <a:rPr sz="1400" spc="-5" dirty="0">
                <a:latin typeface="Times New Roman" panose="02020603050405020304"/>
                <a:cs typeface="Times New Roman" panose="02020603050405020304"/>
              </a:rPr>
              <a:t>(PDE) </a:t>
            </a:r>
            <a:r>
              <a:rPr sz="1400" dirty="0">
                <a:latin typeface="Times New Roman" panose="02020603050405020304"/>
                <a:cs typeface="Times New Roman" panose="02020603050405020304"/>
              </a:rPr>
              <a:t>là </a:t>
            </a:r>
            <a:r>
              <a:rPr sz="1400" spc="-5" dirty="0">
                <a:latin typeface="Times New Roman" panose="02020603050405020304"/>
                <a:cs typeface="Times New Roman" panose="02020603050405020304"/>
              </a:rPr>
              <a:t>một 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mật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giới </a:t>
            </a:r>
            <a:r>
              <a:rPr sz="1400" spc="-5" dirty="0">
                <a:latin typeface="Times New Roman" panose="02020603050405020304"/>
                <a:cs typeface="Times New Roman" panose="02020603050405020304"/>
              </a:rPr>
              <a:t>thiệu trong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22H2 </a:t>
            </a:r>
            <a:r>
              <a:rPr sz="1400" dirty="0">
                <a:latin typeface="Times New Roman" panose="02020603050405020304"/>
                <a:cs typeface="Times New Roman" panose="02020603050405020304"/>
              </a:rPr>
              <a:t>cung cấp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tính năng </a:t>
            </a:r>
            <a:r>
              <a:rPr sz="1400" spc="-5" dirty="0">
                <a:latin typeface="Times New Roman" panose="02020603050405020304"/>
                <a:cs typeface="Times New Roman" panose="02020603050405020304"/>
              </a:rPr>
              <a:t>mã hóa </a:t>
            </a:r>
            <a:r>
              <a:rPr sz="1400" spc="5" dirty="0">
                <a:latin typeface="Times New Roman" panose="02020603050405020304"/>
                <a:cs typeface="Times New Roman" panose="02020603050405020304"/>
              </a:rPr>
              <a:t>bổ </a:t>
            </a:r>
            <a:r>
              <a:rPr sz="1400" dirty="0">
                <a:latin typeface="Times New Roman" panose="02020603050405020304"/>
                <a:cs typeface="Times New Roman" panose="02020603050405020304"/>
              </a:rPr>
              <a:t>sung </a:t>
            </a:r>
            <a:r>
              <a:rPr sz="1400" spc="-5" dirty="0">
                <a:latin typeface="Times New Roman" panose="02020603050405020304"/>
                <a:cs typeface="Times New Roman" panose="02020603050405020304"/>
              </a:rPr>
              <a:t>cho Windows. PDE khác với  BitLocker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chỗ nó mã hóa các tệp </a:t>
            </a:r>
            <a:r>
              <a:rPr sz="1400" dirty="0">
                <a:latin typeface="Times New Roman" panose="02020603050405020304"/>
                <a:cs typeface="Times New Roman" panose="02020603050405020304"/>
              </a:rPr>
              <a:t>riêng lẻ thay </a:t>
            </a:r>
            <a:r>
              <a:rPr sz="1400" spc="-5" dirty="0">
                <a:latin typeface="Times New Roman" panose="02020603050405020304"/>
                <a:cs typeface="Times New Roman" panose="02020603050405020304"/>
              </a:rPr>
              <a:t>vì toàn bộ </a:t>
            </a:r>
            <a:r>
              <a:rPr sz="1400" dirty="0">
                <a:latin typeface="Times New Roman" panose="02020603050405020304"/>
                <a:cs typeface="Times New Roman" panose="02020603050405020304"/>
              </a:rPr>
              <a:t>ổ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đĩa. </a:t>
            </a:r>
            <a:r>
              <a:rPr sz="1400" spc="-5" dirty="0">
                <a:latin typeface="Times New Roman" panose="02020603050405020304"/>
                <a:cs typeface="Times New Roman" panose="02020603050405020304"/>
              </a:rPr>
              <a:t>PDE xảy </a:t>
            </a:r>
            <a:r>
              <a:rPr sz="1400" dirty="0">
                <a:latin typeface="Times New Roman" panose="02020603050405020304"/>
                <a:cs typeface="Times New Roman" panose="02020603050405020304"/>
              </a:rPr>
              <a:t>ra cùng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phương </a:t>
            </a:r>
            <a:r>
              <a:rPr sz="1400" dirty="0">
                <a:latin typeface="Times New Roman" panose="02020603050405020304"/>
                <a:cs typeface="Times New Roman" panose="02020603050405020304"/>
              </a:rPr>
              <a:t>pháp mã hóa khác như</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BitLocker.</a:t>
            </a:r>
            <a:endParaRPr sz="1400">
              <a:latin typeface="Times New Roman" panose="02020603050405020304"/>
              <a:cs typeface="Times New Roman" panose="02020603050405020304"/>
            </a:endParaRPr>
          </a:p>
          <a:p>
            <a:pPr>
              <a:lnSpc>
                <a:spcPct val="100000"/>
              </a:lnSpc>
              <a:spcBef>
                <a:spcPts val="5"/>
              </a:spcBef>
            </a:pPr>
            <a:endParaRPr sz="1350">
              <a:latin typeface="Times New Roman" panose="02020603050405020304"/>
              <a:cs typeface="Times New Roman" panose="02020603050405020304"/>
            </a:endParaRPr>
          </a:p>
          <a:p>
            <a:pPr marL="12700" marR="5080" indent="88265" algn="just">
              <a:lnSpc>
                <a:spcPct val="96000"/>
              </a:lnSpc>
            </a:pPr>
            <a:r>
              <a:rPr sz="1400" spc="-5" dirty="0">
                <a:latin typeface="Times New Roman" panose="02020603050405020304"/>
                <a:cs typeface="Times New Roman" panose="02020603050405020304"/>
              </a:rPr>
              <a:t>PDE sử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Windows Hello </a:t>
            </a:r>
            <a:r>
              <a:rPr sz="1400" dirty="0">
                <a:latin typeface="Times New Roman" panose="02020603050405020304"/>
                <a:cs typeface="Times New Roman" panose="02020603050405020304"/>
              </a:rPr>
              <a:t>for </a:t>
            </a:r>
            <a:r>
              <a:rPr sz="1400" spc="-5" dirty="0">
                <a:latin typeface="Times New Roman" panose="02020603050405020304"/>
                <a:cs typeface="Times New Roman" panose="02020603050405020304"/>
              </a:rPr>
              <a:t>Business để </a:t>
            </a:r>
            <a:r>
              <a:rPr sz="1400" dirty="0">
                <a:latin typeface="Times New Roman" panose="02020603050405020304"/>
                <a:cs typeface="Times New Roman" panose="02020603050405020304"/>
              </a:rPr>
              <a:t>liên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khóa mã </a:t>
            </a:r>
            <a:r>
              <a:rPr sz="1400" dirty="0">
                <a:latin typeface="Times New Roman" panose="02020603050405020304"/>
                <a:cs typeface="Times New Roman" panose="02020603050405020304"/>
              </a:rPr>
              <a:t>hóa </a:t>
            </a:r>
            <a:r>
              <a:rPr sz="1400" spc="-5" dirty="0">
                <a:latin typeface="Times New Roman" panose="02020603050405020304"/>
                <a:cs typeface="Times New Roman" panose="02020603050405020304"/>
              </a:rPr>
              <a:t>dữ </a:t>
            </a:r>
            <a:r>
              <a:rPr sz="1400" dirty="0">
                <a:latin typeface="Times New Roman" panose="02020603050405020304"/>
                <a:cs typeface="Times New Roman" panose="02020603050405020304"/>
              </a:rPr>
              <a:t>liệu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thông  tin đăng </a:t>
            </a:r>
            <a:r>
              <a:rPr sz="1400" spc="-5" dirty="0">
                <a:latin typeface="Times New Roman" panose="02020603050405020304"/>
                <a:cs typeface="Times New Roman" panose="02020603050405020304"/>
              </a:rPr>
              <a:t>nhập của người </a:t>
            </a:r>
            <a:r>
              <a:rPr sz="1400" dirty="0">
                <a:latin typeface="Times New Roman" panose="02020603050405020304"/>
                <a:cs typeface="Times New Roman" panose="02020603050405020304"/>
              </a:rPr>
              <a:t>dùng. </a:t>
            </a:r>
            <a:r>
              <a:rPr sz="1400" spc="-5" dirty="0">
                <a:latin typeface="Times New Roman" panose="02020603050405020304"/>
                <a:cs typeface="Times New Roman" panose="02020603050405020304"/>
              </a:rPr>
              <a:t>Tính năng này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giảm </a:t>
            </a:r>
            <a:r>
              <a:rPr sz="1400" spc="-5" dirty="0">
                <a:latin typeface="Times New Roman" panose="02020603050405020304"/>
                <a:cs typeface="Times New Roman" panose="02020603050405020304"/>
              </a:rPr>
              <a:t>thiểu số </a:t>
            </a:r>
            <a:r>
              <a:rPr sz="1400" dirty="0">
                <a:latin typeface="Times New Roman" panose="02020603050405020304"/>
                <a:cs typeface="Times New Roman" panose="02020603050405020304"/>
              </a:rPr>
              <a:t>lượng thông tin đăng </a:t>
            </a:r>
            <a:r>
              <a:rPr sz="1400" spc="-5" dirty="0">
                <a:latin typeface="Times New Roman" panose="02020603050405020304"/>
                <a:cs typeface="Times New Roman" panose="02020603050405020304"/>
              </a:rPr>
              <a:t>nhập  mà người dùng </a:t>
            </a:r>
            <a:r>
              <a:rPr sz="1400" dirty="0">
                <a:latin typeface="Times New Roman" panose="02020603050405020304"/>
                <a:cs typeface="Times New Roman" panose="02020603050405020304"/>
              </a:rPr>
              <a:t>phải nhớ để có </a:t>
            </a:r>
            <a:r>
              <a:rPr sz="1400" spc="-5" dirty="0">
                <a:latin typeface="Times New Roman" panose="02020603050405020304"/>
                <a:cs typeface="Times New Roman" panose="02020603050405020304"/>
              </a:rPr>
              <a:t>quyền </a:t>
            </a:r>
            <a:r>
              <a:rPr sz="1400" dirty="0">
                <a:latin typeface="Times New Roman" panose="02020603050405020304"/>
                <a:cs typeface="Times New Roman" panose="02020603050405020304"/>
              </a:rPr>
              <a:t>truy </a:t>
            </a:r>
            <a:r>
              <a:rPr sz="1400" spc="-5" dirty="0">
                <a:latin typeface="Times New Roman" panose="02020603050405020304"/>
                <a:cs typeface="Times New Roman" panose="02020603050405020304"/>
              </a:rPr>
              <a:t>cập vào </a:t>
            </a:r>
            <a:r>
              <a:rPr sz="1400" dirty="0">
                <a:latin typeface="Times New Roman" panose="02020603050405020304"/>
                <a:cs typeface="Times New Roman" panose="02020603050405020304"/>
              </a:rPr>
              <a:t>tệp. </a:t>
            </a:r>
            <a:r>
              <a:rPr sz="1400" spc="5" dirty="0">
                <a:latin typeface="Times New Roman" panose="02020603050405020304"/>
                <a:cs typeface="Times New Roman" panose="02020603050405020304"/>
              </a:rPr>
              <a:t>Ví </a:t>
            </a:r>
            <a:r>
              <a:rPr sz="1400" spc="-5" dirty="0">
                <a:latin typeface="Times New Roman" panose="02020603050405020304"/>
                <a:cs typeface="Times New Roman" panose="02020603050405020304"/>
              </a:rPr>
              <a:t>dụ: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sử dụng BitLocker với </a:t>
            </a:r>
            <a:r>
              <a:rPr sz="1400" dirty="0">
                <a:latin typeface="Times New Roman" panose="02020603050405020304"/>
                <a:cs typeface="Times New Roman" panose="02020603050405020304"/>
              </a:rPr>
              <a:t>mã  </a:t>
            </a:r>
            <a:r>
              <a:rPr sz="1400" spc="-5" dirty="0">
                <a:latin typeface="Times New Roman" panose="02020603050405020304"/>
                <a:cs typeface="Times New Roman" panose="02020603050405020304"/>
              </a:rPr>
              <a:t>PIN, người </a:t>
            </a:r>
            <a:r>
              <a:rPr sz="1400" dirty="0">
                <a:latin typeface="Times New Roman" panose="02020603050405020304"/>
                <a:cs typeface="Times New Roman" panose="02020603050405020304"/>
              </a:rPr>
              <a:t>dùng </a:t>
            </a:r>
            <a:r>
              <a:rPr sz="1400" spc="-5" dirty="0">
                <a:latin typeface="Times New Roman" panose="02020603050405020304"/>
                <a:cs typeface="Times New Roman" panose="02020603050405020304"/>
              </a:rPr>
              <a:t>sẽ </a:t>
            </a:r>
            <a:r>
              <a:rPr sz="1400" dirty="0">
                <a:latin typeface="Times New Roman" panose="02020603050405020304"/>
                <a:cs typeface="Times New Roman" panose="02020603050405020304"/>
              </a:rPr>
              <a:t>cần </a:t>
            </a:r>
            <a:r>
              <a:rPr sz="1400" spc="-5" dirty="0">
                <a:latin typeface="Times New Roman" panose="02020603050405020304"/>
                <a:cs typeface="Times New Roman" panose="02020603050405020304"/>
              </a:rPr>
              <a:t>xác thực </a:t>
            </a:r>
            <a:r>
              <a:rPr sz="1400" dirty="0">
                <a:latin typeface="Times New Roman" panose="02020603050405020304"/>
                <a:cs typeface="Times New Roman" panose="02020603050405020304"/>
              </a:rPr>
              <a:t>hai </a:t>
            </a:r>
            <a:r>
              <a:rPr sz="1400" spc="-5" dirty="0">
                <a:latin typeface="Times New Roman" panose="02020603050405020304"/>
                <a:cs typeface="Times New Roman" panose="02020603050405020304"/>
              </a:rPr>
              <a:t>lần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một lần </a:t>
            </a:r>
            <a:r>
              <a:rPr sz="1400" dirty="0">
                <a:latin typeface="Times New Roman" panose="02020603050405020304"/>
                <a:cs typeface="Times New Roman" panose="02020603050405020304"/>
              </a:rPr>
              <a:t>bằng mã PIN </a:t>
            </a:r>
            <a:r>
              <a:rPr sz="1400" spc="-5" dirty="0">
                <a:latin typeface="Times New Roman" panose="02020603050405020304"/>
                <a:cs typeface="Times New Roman" panose="02020603050405020304"/>
              </a:rPr>
              <a:t>BitLocker và lần </a:t>
            </a:r>
            <a:r>
              <a:rPr sz="1400" dirty="0">
                <a:latin typeface="Times New Roman" panose="02020603050405020304"/>
                <a:cs typeface="Times New Roman" panose="02020603050405020304"/>
              </a:rPr>
              <a:t>thứ hai  bằng thông tin đăng </a:t>
            </a:r>
            <a:r>
              <a:rPr sz="1400" spc="-5" dirty="0">
                <a:latin typeface="Times New Roman" panose="02020603050405020304"/>
                <a:cs typeface="Times New Roman" panose="02020603050405020304"/>
              </a:rPr>
              <a:t>nhập Windows.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này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người </a:t>
            </a:r>
            <a:r>
              <a:rPr sz="1400" dirty="0">
                <a:latin typeface="Times New Roman" panose="02020603050405020304"/>
                <a:cs typeface="Times New Roman" panose="02020603050405020304"/>
              </a:rPr>
              <a:t>dùng phải nhớ hai thông tin  </a:t>
            </a:r>
            <a:r>
              <a:rPr sz="1400" spc="-5" dirty="0">
                <a:latin typeface="Times New Roman" panose="02020603050405020304"/>
                <a:cs typeface="Times New Roman" panose="02020603050405020304"/>
              </a:rPr>
              <a:t>xác thực khác nhau. Với PDE, người dùng chỉ cần </a:t>
            </a:r>
            <a:r>
              <a:rPr sz="1400" dirty="0">
                <a:latin typeface="Times New Roman" panose="02020603050405020304"/>
                <a:cs typeface="Times New Roman" panose="02020603050405020304"/>
              </a:rPr>
              <a:t>nhập </a:t>
            </a:r>
            <a:r>
              <a:rPr sz="1400" spc="-5" dirty="0">
                <a:latin typeface="Times New Roman" panose="02020603050405020304"/>
                <a:cs typeface="Times New Roman" panose="02020603050405020304"/>
              </a:rPr>
              <a:t>một bộ </a:t>
            </a:r>
            <a:r>
              <a:rPr sz="1400" dirty="0">
                <a:latin typeface="Times New Roman" panose="02020603050405020304"/>
                <a:cs typeface="Times New Roman" panose="02020603050405020304"/>
              </a:rPr>
              <a:t>thông tin đăng </a:t>
            </a:r>
            <a:r>
              <a:rPr sz="1400" spc="-5" dirty="0">
                <a:latin typeface="Times New Roman" panose="02020603050405020304"/>
                <a:cs typeface="Times New Roman" panose="02020603050405020304"/>
              </a:rPr>
              <a:t>nhập </a:t>
            </a:r>
            <a:r>
              <a:rPr sz="1400" dirty="0">
                <a:latin typeface="Times New Roman" panose="02020603050405020304"/>
                <a:cs typeface="Times New Roman" panose="02020603050405020304"/>
              </a:rPr>
              <a:t>qua  </a:t>
            </a:r>
            <a:r>
              <a:rPr sz="1400" spc="-5" dirty="0">
                <a:latin typeface="Times New Roman" panose="02020603050405020304"/>
                <a:cs typeface="Times New Roman" panose="02020603050405020304"/>
              </a:rPr>
              <a:t>Windows Hello for</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Business.</a:t>
            </a:r>
            <a:endParaRPr sz="1400">
              <a:latin typeface="Times New Roman" panose="02020603050405020304"/>
              <a:cs typeface="Times New Roman" panose="02020603050405020304"/>
            </a:endParaRPr>
          </a:p>
          <a:p>
            <a:pPr>
              <a:lnSpc>
                <a:spcPct val="100000"/>
              </a:lnSpc>
              <a:spcBef>
                <a:spcPts val="55"/>
              </a:spcBef>
            </a:pPr>
            <a:endParaRPr sz="1300">
              <a:latin typeface="Times New Roman" panose="02020603050405020304"/>
              <a:cs typeface="Times New Roman" panose="02020603050405020304"/>
            </a:endParaRPr>
          </a:p>
          <a:p>
            <a:pPr marL="367665" lvl="1" indent="-355600">
              <a:lnSpc>
                <a:spcPct val="100000"/>
              </a:lnSpc>
              <a:buAutoNum type="arabicPeriod" startAt="23"/>
              <a:tabLst>
                <a:tab pos="368300" algn="l"/>
              </a:tabLst>
            </a:pPr>
            <a:r>
              <a:rPr sz="1400" spc="-5" dirty="0">
                <a:latin typeface="Times New Roman" panose="02020603050405020304"/>
                <a:cs typeface="Times New Roman" panose="02020603050405020304"/>
              </a:rPr>
              <a:t>API WebAuthn </a:t>
            </a:r>
            <a:r>
              <a:rPr sz="1400" spc="5" dirty="0">
                <a:latin typeface="Times New Roman" panose="02020603050405020304"/>
                <a:cs typeface="Times New Roman" panose="02020603050405020304"/>
              </a:rPr>
              <a:t>hỗ </a:t>
            </a:r>
            <a:r>
              <a:rPr sz="1400" spc="-5" dirty="0">
                <a:latin typeface="Times New Roman" panose="02020603050405020304"/>
                <a:cs typeface="Times New Roman" panose="02020603050405020304"/>
              </a:rPr>
              <a:t>trợ</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ECC</a:t>
            </a:r>
            <a:endParaRPr sz="1400">
              <a:latin typeface="Times New Roman" panose="02020603050405020304"/>
              <a:cs typeface="Times New Roman" panose="02020603050405020304"/>
            </a:endParaRPr>
          </a:p>
          <a:p>
            <a:pPr lvl="1">
              <a:lnSpc>
                <a:spcPct val="100000"/>
              </a:lnSpc>
              <a:spcBef>
                <a:spcPts val="35"/>
              </a:spcBef>
              <a:buFont typeface="Times New Roman" panose="02020603050405020304"/>
              <a:buAutoNum type="arabicPeriod" startAt="23"/>
            </a:pPr>
            <a:endParaRPr sz="1400">
              <a:latin typeface="Times New Roman" panose="02020603050405020304"/>
              <a:cs typeface="Times New Roman" panose="02020603050405020304"/>
            </a:endParaRPr>
          </a:p>
          <a:p>
            <a:pPr marL="12700" marR="5080" indent="88265" algn="just">
              <a:lnSpc>
                <a:spcPts val="1610"/>
              </a:lnSpc>
            </a:pPr>
            <a:r>
              <a:rPr sz="1400" dirty="0">
                <a:latin typeface="Times New Roman" panose="02020603050405020304"/>
                <a:cs typeface="Times New Roman" panose="02020603050405020304"/>
              </a:rPr>
              <a:t>Mật mã </a:t>
            </a:r>
            <a:r>
              <a:rPr sz="1400" spc="-5" dirty="0">
                <a:latin typeface="Times New Roman" panose="02020603050405020304"/>
                <a:cs typeface="Times New Roman" panose="02020603050405020304"/>
              </a:rPr>
              <a:t>đường </a:t>
            </a:r>
            <a:r>
              <a:rPr sz="1400" dirty="0">
                <a:latin typeface="Times New Roman" panose="02020603050405020304"/>
                <a:cs typeface="Times New Roman" panose="02020603050405020304"/>
              </a:rPr>
              <a:t>cong elip </a:t>
            </a:r>
            <a:r>
              <a:rPr sz="1400" spc="-5" dirty="0">
                <a:latin typeface="Times New Roman" panose="02020603050405020304"/>
                <a:cs typeface="Times New Roman" panose="02020603050405020304"/>
              </a:rPr>
              <a:t>(ECC) </a:t>
            </a:r>
            <a:r>
              <a:rPr sz="1400" dirty="0">
                <a:latin typeface="Times New Roman" panose="02020603050405020304"/>
                <a:cs typeface="Times New Roman" panose="02020603050405020304"/>
              </a:rPr>
              <a:t>hiện </a:t>
            </a:r>
            <a:r>
              <a:rPr sz="1400" spc="-5" dirty="0">
                <a:latin typeface="Times New Roman" panose="02020603050405020304"/>
                <a:cs typeface="Times New Roman" panose="02020603050405020304"/>
              </a:rPr>
              <a:t>được API WebAuthn hỗ </a:t>
            </a:r>
            <a:r>
              <a:rPr sz="1400" dirty="0">
                <a:latin typeface="Times New Roman" panose="02020603050405020304"/>
                <a:cs typeface="Times New Roman" panose="02020603050405020304"/>
              </a:rPr>
              <a:t>trợ </a:t>
            </a:r>
            <a:r>
              <a:rPr sz="1400" spc="-5" dirty="0">
                <a:latin typeface="Times New Roman" panose="02020603050405020304"/>
                <a:cs typeface="Times New Roman" panose="02020603050405020304"/>
              </a:rPr>
              <a:t>cho máy </a:t>
            </a:r>
            <a:r>
              <a:rPr sz="1400" dirty="0">
                <a:latin typeface="Times New Roman" panose="02020603050405020304"/>
                <a:cs typeface="Times New Roman" panose="02020603050405020304"/>
              </a:rPr>
              <a:t>khách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22H2.</a:t>
            </a:r>
            <a:endParaRPr sz="14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marL="367665" lvl="1" indent="-355600">
              <a:lnSpc>
                <a:spcPct val="100000"/>
              </a:lnSpc>
              <a:buAutoNum type="arabicPeriod" startAt="24"/>
              <a:tabLst>
                <a:tab pos="368300" algn="l"/>
              </a:tabLst>
            </a:pPr>
            <a:r>
              <a:rPr sz="1400" spc="-5" dirty="0">
                <a:latin typeface="Times New Roman" panose="02020603050405020304"/>
                <a:cs typeface="Times New Roman" panose="02020603050405020304"/>
              </a:rPr>
              <a:t>Stickers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SE, phiên bản</a:t>
            </a:r>
            <a:r>
              <a:rPr sz="1400" spc="-4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22H2</a:t>
            </a:r>
            <a:endParaRPr sz="1400">
              <a:latin typeface="Times New Roman" panose="02020603050405020304"/>
              <a:cs typeface="Times New Roman" panose="02020603050405020304"/>
            </a:endParaRPr>
          </a:p>
          <a:p>
            <a:pPr lvl="1">
              <a:lnSpc>
                <a:spcPct val="100000"/>
              </a:lnSpc>
              <a:spcBef>
                <a:spcPts val="50"/>
              </a:spcBef>
              <a:buFont typeface="Times New Roman" panose="02020603050405020304"/>
              <a:buAutoNum type="arabicPeriod" startAt="24"/>
            </a:pPr>
            <a:endParaRPr sz="1400">
              <a:latin typeface="Times New Roman" panose="02020603050405020304"/>
              <a:cs typeface="Times New Roman" panose="02020603050405020304"/>
            </a:endParaRPr>
          </a:p>
          <a:p>
            <a:pPr marL="12700" marR="5080" indent="88265" algn="just">
              <a:lnSpc>
                <a:spcPts val="1610"/>
              </a:lnSpc>
            </a:pPr>
            <a:r>
              <a:rPr sz="1400" dirty="0">
                <a:latin typeface="Times New Roman" panose="02020603050405020304"/>
                <a:cs typeface="Times New Roman" panose="02020603050405020304"/>
              </a:rPr>
              <a:t>Bắt </a:t>
            </a:r>
            <a:r>
              <a:rPr sz="1400" spc="-5" dirty="0">
                <a:latin typeface="Times New Roman" panose="02020603050405020304"/>
                <a:cs typeface="Times New Roman" panose="02020603050405020304"/>
              </a:rPr>
              <a:t>đầu từ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SE, phiên </a:t>
            </a:r>
            <a:r>
              <a:rPr sz="1400" dirty="0">
                <a:latin typeface="Times New Roman" panose="02020603050405020304"/>
                <a:cs typeface="Times New Roman" panose="02020603050405020304"/>
              </a:rPr>
              <a:t>bản 22H2, </a:t>
            </a:r>
            <a:r>
              <a:rPr sz="1400" spc="-5" dirty="0">
                <a:latin typeface="Times New Roman" panose="02020603050405020304"/>
                <a:cs typeface="Times New Roman" panose="02020603050405020304"/>
              </a:rPr>
              <a:t>Hình dán </a:t>
            </a:r>
            <a:r>
              <a:rPr sz="1400" dirty="0">
                <a:latin typeface="Times New Roman" panose="02020603050405020304"/>
                <a:cs typeface="Times New Roman" panose="02020603050405020304"/>
              </a:rPr>
              <a:t>là một tính năng mới cho </a:t>
            </a:r>
            <a:r>
              <a:rPr sz="1400" spc="-5" dirty="0">
                <a:latin typeface="Times New Roman" panose="02020603050405020304"/>
                <a:cs typeface="Times New Roman" panose="02020603050405020304"/>
              </a:rPr>
              <a:t>phép </a:t>
            </a:r>
            <a:r>
              <a:rPr sz="1400" dirty="0">
                <a:latin typeface="Times New Roman" panose="02020603050405020304"/>
                <a:cs typeface="Times New Roman" panose="02020603050405020304"/>
              </a:rPr>
              <a:t>sinh  </a:t>
            </a:r>
            <a:r>
              <a:rPr sz="1400" spc="-5" dirty="0">
                <a:latin typeface="Times New Roman" panose="02020603050405020304"/>
                <a:cs typeface="Times New Roman" panose="02020603050405020304"/>
              </a:rPr>
              <a:t>viên </a:t>
            </a:r>
            <a:r>
              <a:rPr sz="1400" dirty="0">
                <a:latin typeface="Times New Roman" panose="02020603050405020304"/>
                <a:cs typeface="Times New Roman" panose="02020603050405020304"/>
              </a:rPr>
              <a:t>trang </a:t>
            </a:r>
            <a:r>
              <a:rPr sz="1400" spc="-5" dirty="0">
                <a:latin typeface="Times New Roman" panose="02020603050405020304"/>
                <a:cs typeface="Times New Roman" panose="02020603050405020304"/>
              </a:rPr>
              <a:t>trí </a:t>
            </a:r>
            <a:r>
              <a:rPr sz="1400" dirty="0">
                <a:latin typeface="Times New Roman" panose="02020603050405020304"/>
                <a:cs typeface="Times New Roman" panose="02020603050405020304"/>
              </a:rPr>
              <a:t>màn hình </a:t>
            </a:r>
            <a:r>
              <a:rPr sz="1400" spc="-5" dirty="0">
                <a:latin typeface="Times New Roman" panose="02020603050405020304"/>
                <a:cs typeface="Times New Roman" panose="02020603050405020304"/>
              </a:rPr>
              <a:t>của </a:t>
            </a:r>
            <a:r>
              <a:rPr sz="1400" spc="5" dirty="0">
                <a:latin typeface="Times New Roman" panose="02020603050405020304"/>
                <a:cs typeface="Times New Roman" panose="02020603050405020304"/>
              </a:rPr>
              <a:t>họ </a:t>
            </a:r>
            <a:r>
              <a:rPr sz="1400" dirty="0">
                <a:latin typeface="Times New Roman" panose="02020603050405020304"/>
                <a:cs typeface="Times New Roman" panose="02020603050405020304"/>
              </a:rPr>
              <a:t>bằng hình </a:t>
            </a:r>
            <a:r>
              <a:rPr sz="1400" spc="-5" dirty="0">
                <a:latin typeface="Times New Roman" panose="02020603050405020304"/>
                <a:cs typeface="Times New Roman" panose="02020603050405020304"/>
              </a:rPr>
              <a:t>dán kỹ thuật số. </a:t>
            </a:r>
            <a:r>
              <a:rPr sz="1400" dirty="0">
                <a:latin typeface="Times New Roman" panose="02020603050405020304"/>
                <a:cs typeface="Times New Roman" panose="02020603050405020304"/>
              </a:rPr>
              <a:t>Học </a:t>
            </a:r>
            <a:r>
              <a:rPr sz="1400" spc="-5" dirty="0">
                <a:latin typeface="Times New Roman" panose="02020603050405020304"/>
                <a:cs typeface="Times New Roman" panose="02020603050405020304"/>
              </a:rPr>
              <a:t>sinh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chọn từ hơn </a:t>
            </a:r>
            <a:r>
              <a:rPr sz="1400" dirty="0">
                <a:latin typeface="Times New Roman" panose="02020603050405020304"/>
                <a:cs typeface="Times New Roman" panose="02020603050405020304"/>
              </a:rPr>
              <a:t>500  </a:t>
            </a:r>
            <a:r>
              <a:rPr sz="1400" spc="-5" dirty="0">
                <a:latin typeface="Times New Roman" panose="02020603050405020304"/>
                <a:cs typeface="Times New Roman" panose="02020603050405020304"/>
              </a:rPr>
              <a:t>nhãn dán </a:t>
            </a:r>
            <a:r>
              <a:rPr sz="1400" spc="5" dirty="0">
                <a:latin typeface="Times New Roman" panose="02020603050405020304"/>
                <a:cs typeface="Times New Roman" panose="02020603050405020304"/>
              </a:rPr>
              <a:t>kỹ </a:t>
            </a:r>
            <a:r>
              <a:rPr sz="1400" spc="-5" dirty="0">
                <a:latin typeface="Times New Roman" panose="02020603050405020304"/>
                <a:cs typeface="Times New Roman" panose="02020603050405020304"/>
              </a:rPr>
              <a:t>thuật </a:t>
            </a:r>
            <a:r>
              <a:rPr sz="1400" dirty="0">
                <a:latin typeface="Times New Roman" panose="02020603050405020304"/>
                <a:cs typeface="Times New Roman" panose="02020603050405020304"/>
              </a:rPr>
              <a:t>số vui </a:t>
            </a:r>
            <a:r>
              <a:rPr sz="1400" spc="-5" dirty="0">
                <a:latin typeface="Times New Roman" panose="02020603050405020304"/>
                <a:cs typeface="Times New Roman" panose="02020603050405020304"/>
              </a:rPr>
              <a:t>vẻ, </a:t>
            </a:r>
            <a:r>
              <a:rPr sz="1400" dirty="0">
                <a:latin typeface="Times New Roman" panose="02020603050405020304"/>
                <a:cs typeface="Times New Roman" panose="02020603050405020304"/>
              </a:rPr>
              <a:t>thân </a:t>
            </a:r>
            <a:r>
              <a:rPr sz="1400" spc="-5" dirty="0">
                <a:latin typeface="Times New Roman" panose="02020603050405020304"/>
                <a:cs typeface="Times New Roman" panose="02020603050405020304"/>
              </a:rPr>
              <a:t>thiện với </a:t>
            </a:r>
            <a:r>
              <a:rPr sz="1400" dirty="0">
                <a:latin typeface="Times New Roman" panose="02020603050405020304"/>
                <a:cs typeface="Times New Roman" panose="02020603050405020304"/>
              </a:rPr>
              <a:t>giáo dục. </a:t>
            </a:r>
            <a:r>
              <a:rPr sz="1400" spc="-5" dirty="0">
                <a:latin typeface="Times New Roman" panose="02020603050405020304"/>
                <a:cs typeface="Times New Roman" panose="02020603050405020304"/>
              </a:rPr>
              <a:t>Nhãn dán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được sắp </a:t>
            </a:r>
            <a:r>
              <a:rPr sz="1400" dirty="0">
                <a:latin typeface="Times New Roman" panose="02020603050405020304"/>
                <a:cs typeface="Times New Roman" panose="02020603050405020304"/>
              </a:rPr>
              <a:t>xếp, thay </a:t>
            </a:r>
            <a:r>
              <a:rPr sz="1400" spc="-5" dirty="0">
                <a:latin typeface="Times New Roman" panose="02020603050405020304"/>
                <a:cs typeface="Times New Roman" panose="02020603050405020304"/>
              </a:rPr>
              <a:t>đổi  kích thước và </a:t>
            </a:r>
            <a:r>
              <a:rPr sz="1400" dirty="0">
                <a:latin typeface="Times New Roman" panose="02020603050405020304"/>
                <a:cs typeface="Times New Roman" panose="02020603050405020304"/>
              </a:rPr>
              <a:t>tùy </a:t>
            </a:r>
            <a:r>
              <a:rPr sz="1400" spc="-5" dirty="0">
                <a:latin typeface="Times New Roman" panose="02020603050405020304"/>
                <a:cs typeface="Times New Roman" panose="02020603050405020304"/>
              </a:rPr>
              <a:t>chỉnh trên nền màn </a:t>
            </a:r>
            <a:r>
              <a:rPr sz="1400" dirty="0">
                <a:latin typeface="Times New Roman" panose="02020603050405020304"/>
                <a:cs typeface="Times New Roman" panose="02020603050405020304"/>
              </a:rPr>
              <a:t>hình. </a:t>
            </a:r>
            <a:r>
              <a:rPr sz="1400" spc="-5" dirty="0">
                <a:latin typeface="Times New Roman" panose="02020603050405020304"/>
                <a:cs typeface="Times New Roman" panose="02020603050405020304"/>
              </a:rPr>
              <a:t>Hình dán của </a:t>
            </a:r>
            <a:r>
              <a:rPr sz="1400" dirty="0">
                <a:latin typeface="Times New Roman" panose="02020603050405020304"/>
                <a:cs typeface="Times New Roman" panose="02020603050405020304"/>
              </a:rPr>
              <a:t>mỗi học sinh </a:t>
            </a:r>
            <a:r>
              <a:rPr sz="1400" spc="-5" dirty="0">
                <a:latin typeface="Times New Roman" panose="02020603050405020304"/>
                <a:cs typeface="Times New Roman" panose="02020603050405020304"/>
              </a:rPr>
              <a:t>vẫn </a:t>
            </a:r>
            <a:r>
              <a:rPr sz="1400" dirty="0">
                <a:latin typeface="Times New Roman" panose="02020603050405020304"/>
                <a:cs typeface="Times New Roman" panose="02020603050405020304"/>
              </a:rPr>
              <a:t>còn, ngay cả khi  </a:t>
            </a:r>
            <a:r>
              <a:rPr sz="1400" spc="-5" dirty="0">
                <a:latin typeface="Times New Roman" panose="02020603050405020304"/>
                <a:cs typeface="Times New Roman" panose="02020603050405020304"/>
              </a:rPr>
              <a:t>nền </a:t>
            </a:r>
            <a:r>
              <a:rPr sz="1400" dirty="0">
                <a:latin typeface="Times New Roman" panose="02020603050405020304"/>
                <a:cs typeface="Times New Roman" panose="02020603050405020304"/>
              </a:rPr>
              <a:t>thay</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đổi.</a:t>
            </a:r>
            <a:endParaRPr sz="1400">
              <a:latin typeface="Times New Roman" panose="02020603050405020304"/>
              <a:cs typeface="Times New Roman" panose="02020603050405020304"/>
            </a:endParaRPr>
          </a:p>
          <a:p>
            <a:pPr marL="367665" lvl="1" indent="-355600" algn="just">
              <a:lnSpc>
                <a:spcPts val="1570"/>
              </a:lnSpc>
              <a:buAutoNum type="arabicPeriod" startAt="25"/>
              <a:tabLst>
                <a:tab pos="368300" algn="l"/>
              </a:tabLst>
            </a:pPr>
            <a:r>
              <a:rPr sz="1400" spc="-5" dirty="0">
                <a:latin typeface="Times New Roman" panose="02020603050405020304"/>
                <a:cs typeface="Times New Roman" panose="02020603050405020304"/>
              </a:rPr>
              <a:t>Chủ đề </a:t>
            </a:r>
            <a:r>
              <a:rPr sz="1400" dirty="0">
                <a:latin typeface="Times New Roman" panose="02020603050405020304"/>
                <a:cs typeface="Times New Roman" panose="02020603050405020304"/>
              </a:rPr>
              <a:t>giáo</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dục</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080" indent="88265" algn="just">
              <a:lnSpc>
                <a:spcPct val="96000"/>
              </a:lnSpc>
            </a:pPr>
            <a:r>
              <a:rPr sz="1400" dirty="0">
                <a:latin typeface="Times New Roman" panose="02020603050405020304"/>
                <a:cs typeface="Times New Roman" panose="02020603050405020304"/>
              </a:rPr>
              <a:t>Bắt </a:t>
            </a:r>
            <a:r>
              <a:rPr sz="1400" spc="-5" dirty="0">
                <a:latin typeface="Times New Roman" panose="02020603050405020304"/>
                <a:cs typeface="Times New Roman" panose="02020603050405020304"/>
              </a:rPr>
              <a:t>đầu từ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a:t>
            </a:r>
            <a:r>
              <a:rPr sz="1400" dirty="0">
                <a:latin typeface="Times New Roman" panose="02020603050405020304"/>
                <a:cs typeface="Times New Roman" panose="02020603050405020304"/>
              </a:rPr>
              <a:t>bản 22H2,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triển </a:t>
            </a:r>
            <a:r>
              <a:rPr sz="1400" dirty="0">
                <a:latin typeface="Times New Roman" panose="02020603050405020304"/>
                <a:cs typeface="Times New Roman" panose="02020603050405020304"/>
              </a:rPr>
              <a:t>khai </a:t>
            </a:r>
            <a:r>
              <a:rPr sz="1400" spc="-5" dirty="0">
                <a:latin typeface="Times New Roman" panose="02020603050405020304"/>
                <a:cs typeface="Times New Roman" panose="02020603050405020304"/>
              </a:rPr>
              <a:t>các chủ </a:t>
            </a:r>
            <a:r>
              <a:rPr sz="1400" dirty="0">
                <a:latin typeface="Times New Roman" panose="02020603050405020304"/>
                <a:cs typeface="Times New Roman" panose="02020603050405020304"/>
              </a:rPr>
              <a:t>đề giáo dục cho </a:t>
            </a:r>
            <a:r>
              <a:rPr sz="1400" spc="-5" dirty="0">
                <a:latin typeface="Times New Roman" panose="02020603050405020304"/>
                <a:cs typeface="Times New Roman" panose="02020603050405020304"/>
              </a:rPr>
              <a:t>thiết bị  của </a:t>
            </a:r>
            <a:r>
              <a:rPr sz="1400" dirty="0">
                <a:latin typeface="Times New Roman" panose="02020603050405020304"/>
                <a:cs typeface="Times New Roman" panose="02020603050405020304"/>
              </a:rPr>
              <a:t>chính mình. </a:t>
            </a:r>
            <a:r>
              <a:rPr sz="1400" spc="-5" dirty="0">
                <a:latin typeface="Times New Roman" panose="02020603050405020304"/>
                <a:cs typeface="Times New Roman" panose="02020603050405020304"/>
              </a:rPr>
              <a:t>Các chủ </a:t>
            </a:r>
            <a:r>
              <a:rPr sz="1400" dirty="0">
                <a:latin typeface="Times New Roman" panose="02020603050405020304"/>
                <a:cs typeface="Times New Roman" panose="02020603050405020304"/>
              </a:rPr>
              <a:t>đề </a:t>
            </a:r>
            <a:r>
              <a:rPr sz="1400" spc="-5" dirty="0">
                <a:latin typeface="Times New Roman" panose="02020603050405020304"/>
                <a:cs typeface="Times New Roman" panose="02020603050405020304"/>
              </a:rPr>
              <a:t>giáo dục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thiết </a:t>
            </a:r>
            <a:r>
              <a:rPr sz="1400" dirty="0">
                <a:latin typeface="Times New Roman" panose="02020603050405020304"/>
                <a:cs typeface="Times New Roman" panose="02020603050405020304"/>
              </a:rPr>
              <a:t>kế cho học sinh sử </a:t>
            </a:r>
            <a:r>
              <a:rPr sz="1400" spc="-5" dirty="0">
                <a:latin typeface="Times New Roman" panose="02020603050405020304"/>
                <a:cs typeface="Times New Roman" panose="02020603050405020304"/>
              </a:rPr>
              <a:t>dụng các thiết bị trong  trường </a:t>
            </a:r>
            <a:r>
              <a:rPr sz="1400" dirty="0">
                <a:latin typeface="Times New Roman" panose="02020603050405020304"/>
                <a:cs typeface="Times New Roman" panose="02020603050405020304"/>
              </a:rPr>
              <a:t>học. </a:t>
            </a:r>
            <a:r>
              <a:rPr sz="1400" spc="-5" dirty="0">
                <a:latin typeface="Times New Roman" panose="02020603050405020304"/>
                <a:cs typeface="Times New Roman" panose="02020603050405020304"/>
              </a:rPr>
              <a:t>Chủ </a:t>
            </a:r>
            <a:r>
              <a:rPr sz="1400" dirty="0">
                <a:latin typeface="Times New Roman" panose="02020603050405020304"/>
                <a:cs typeface="Times New Roman" panose="02020603050405020304"/>
              </a:rPr>
              <a:t>đề cho phép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cuối </a:t>
            </a:r>
            <a:r>
              <a:rPr sz="1400" spc="-5" dirty="0">
                <a:latin typeface="Times New Roman" panose="02020603050405020304"/>
                <a:cs typeface="Times New Roman" panose="02020603050405020304"/>
              </a:rPr>
              <a:t>định cấu hình nhanh </a:t>
            </a:r>
            <a:r>
              <a:rPr sz="1400" dirty="0">
                <a:latin typeface="Times New Roman" panose="02020603050405020304"/>
                <a:cs typeface="Times New Roman" panose="02020603050405020304"/>
              </a:rPr>
              <a:t>giao </a:t>
            </a:r>
            <a:r>
              <a:rPr sz="1400" spc="-5" dirty="0">
                <a:latin typeface="Times New Roman" panose="02020603050405020304"/>
                <a:cs typeface="Times New Roman" panose="02020603050405020304"/>
              </a:rPr>
              <a:t>diện của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với  hình </a:t>
            </a:r>
            <a:r>
              <a:rPr sz="1400" dirty="0">
                <a:latin typeface="Times New Roman" panose="02020603050405020304"/>
                <a:cs typeface="Times New Roman" panose="02020603050405020304"/>
              </a:rPr>
              <a:t>nền cài sẵn, </a:t>
            </a:r>
            <a:r>
              <a:rPr sz="1400" spc="-5" dirty="0">
                <a:latin typeface="Times New Roman" panose="02020603050405020304"/>
                <a:cs typeface="Times New Roman" panose="02020603050405020304"/>
              </a:rPr>
              <a:t>màu nhấn và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cài đặt khác. Học </a:t>
            </a:r>
            <a:r>
              <a:rPr sz="1400" dirty="0">
                <a:latin typeface="Times New Roman" panose="02020603050405020304"/>
                <a:cs typeface="Times New Roman" panose="02020603050405020304"/>
              </a:rPr>
              <a:t>sinh có </a:t>
            </a:r>
            <a:r>
              <a:rPr sz="1400" spc="-5" dirty="0">
                <a:latin typeface="Times New Roman" panose="02020603050405020304"/>
                <a:cs typeface="Times New Roman" panose="02020603050405020304"/>
              </a:rPr>
              <a:t>thể </a:t>
            </a:r>
            <a:r>
              <a:rPr sz="1400" dirty="0">
                <a:latin typeface="Times New Roman" panose="02020603050405020304"/>
                <a:cs typeface="Times New Roman" panose="02020603050405020304"/>
              </a:rPr>
              <a:t>chọn </a:t>
            </a:r>
            <a:r>
              <a:rPr sz="1400" spc="-5" dirty="0">
                <a:latin typeface="Times New Roman" panose="02020603050405020304"/>
                <a:cs typeface="Times New Roman" panose="02020603050405020304"/>
              </a:rPr>
              <a:t>chủ </a:t>
            </a:r>
            <a:r>
              <a:rPr sz="1400" dirty="0">
                <a:latin typeface="Times New Roman" panose="02020603050405020304"/>
                <a:cs typeface="Times New Roman" panose="02020603050405020304"/>
              </a:rPr>
              <a:t>đề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riêng </a:t>
            </a:r>
            <a:r>
              <a:rPr sz="1400" spc="-5" dirty="0">
                <a:latin typeface="Times New Roman" panose="02020603050405020304"/>
                <a:cs typeface="Times New Roman" panose="02020603050405020304"/>
              </a:rPr>
              <a:t>mình,  tạo cảm giác thiết bị là của </a:t>
            </a:r>
            <a:r>
              <a:rPr sz="1400" dirty="0">
                <a:latin typeface="Times New Roman" panose="02020603050405020304"/>
                <a:cs typeface="Times New Roman" panose="02020603050405020304"/>
              </a:rPr>
              <a:t>riêng họ.</a:t>
            </a:r>
            <a:endParaRPr sz="14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r>
              <a:rPr dirty="0"/>
              <a:t>2</a:t>
            </a:r>
            <a:endParaRPr dirty="0"/>
          </a:p>
        </p:txBody>
      </p:sp>
      <p:sp>
        <p:nvSpPr>
          <p:cNvPr id="2" name="object 2"/>
          <p:cNvSpPr txBox="1">
            <a:spLocks noGrp="1"/>
          </p:cNvSpPr>
          <p:nvPr>
            <p:ph type="title"/>
          </p:nvPr>
        </p:nvSpPr>
        <p:spPr>
          <a:xfrm>
            <a:off x="2712199" y="422148"/>
            <a:ext cx="2136140" cy="422909"/>
          </a:xfrm>
          <a:prstGeom prst="rect">
            <a:avLst/>
          </a:prstGeom>
        </p:spPr>
        <p:txBody>
          <a:bodyPr vert="horz" wrap="square" lIns="0" tIns="13335" rIns="0" bIns="0" rtlCol="0">
            <a:spAutoFit/>
          </a:bodyPr>
          <a:lstStyle/>
          <a:p>
            <a:pPr marL="12700">
              <a:lnSpc>
                <a:spcPct val="100000"/>
              </a:lnSpc>
              <a:spcBef>
                <a:spcPts val="105"/>
              </a:spcBef>
            </a:pPr>
            <a:r>
              <a:rPr spc="-5" dirty="0"/>
              <a:t>LỜI NÓI</a:t>
            </a:r>
            <a:r>
              <a:rPr spc="-75" dirty="0"/>
              <a:t> </a:t>
            </a:r>
            <a:r>
              <a:rPr dirty="0"/>
              <a:t>ĐẦU</a:t>
            </a:r>
            <a:endParaRPr dirty="0"/>
          </a:p>
        </p:txBody>
      </p:sp>
      <p:sp>
        <p:nvSpPr>
          <p:cNvPr id="3" name="object 3"/>
          <p:cNvSpPr txBox="1"/>
          <p:nvPr/>
        </p:nvSpPr>
        <p:spPr>
          <a:xfrm>
            <a:off x="444500" y="990600"/>
            <a:ext cx="6672580" cy="4909185"/>
          </a:xfrm>
          <a:prstGeom prst="rect">
            <a:avLst/>
          </a:prstGeom>
        </p:spPr>
        <p:txBody>
          <a:bodyPr vert="horz" wrap="square" lIns="0" tIns="13335" rIns="0" bIns="0" rtlCol="0">
            <a:spAutoFit/>
          </a:bodyPr>
          <a:lstStyle/>
          <a:p>
            <a:pPr algn="ctr">
              <a:lnSpc>
                <a:spcPct val="100000"/>
              </a:lnSpc>
              <a:spcBef>
                <a:spcPts val="105"/>
              </a:spcBef>
            </a:pPr>
            <a:r>
              <a:rPr sz="2600" b="1" spc="545" dirty="0">
                <a:latin typeface="Times New Roman" panose="02020603050405020304"/>
                <a:cs typeface="Times New Roman" panose="02020603050405020304"/>
              </a:rPr>
              <a:t>-----</a:t>
            </a:r>
            <a:r>
              <a:rPr sz="2600" spc="545" dirty="0">
                <a:latin typeface="Wingdings" panose="05000000000000000000"/>
                <a:cs typeface="Wingdings" panose="05000000000000000000"/>
              </a:rPr>
              <a:t></a:t>
            </a:r>
            <a:r>
              <a:rPr sz="2600" b="1" spc="545" dirty="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12700" marR="5080" indent="177800" algn="just">
              <a:lnSpc>
                <a:spcPct val="96000"/>
              </a:lnSpc>
              <a:spcBef>
                <a:spcPts val="1505"/>
              </a:spcBef>
            </a:pPr>
            <a:r>
              <a:rPr sz="1400" spc="-5" dirty="0">
                <a:latin typeface="Times New Roman" panose="02020603050405020304"/>
                <a:cs typeface="Times New Roman" panose="02020603050405020304"/>
              </a:rPr>
              <a:t>Ngày nay, với sự phát </a:t>
            </a:r>
            <a:r>
              <a:rPr sz="1400" dirty="0">
                <a:latin typeface="Times New Roman" panose="02020603050405020304"/>
                <a:cs typeface="Times New Roman" panose="02020603050405020304"/>
              </a:rPr>
              <a:t>triển mạnh mẽ </a:t>
            </a:r>
            <a:r>
              <a:rPr sz="1400" spc="-5" dirty="0">
                <a:latin typeface="Times New Roman" panose="02020603050405020304"/>
                <a:cs typeface="Times New Roman" panose="02020603050405020304"/>
              </a:rPr>
              <a:t>của khoa </a:t>
            </a:r>
            <a:r>
              <a:rPr sz="1400" dirty="0">
                <a:latin typeface="Times New Roman" panose="02020603050405020304"/>
                <a:cs typeface="Times New Roman" panose="02020603050405020304"/>
              </a:rPr>
              <a:t>học - công </a:t>
            </a:r>
            <a:r>
              <a:rPr sz="1400" spc="-5" dirty="0">
                <a:latin typeface="Times New Roman" panose="02020603050405020304"/>
                <a:cs typeface="Times New Roman" panose="02020603050405020304"/>
              </a:rPr>
              <a:t>nghệ, đặc </a:t>
            </a:r>
            <a:r>
              <a:rPr sz="1400" dirty="0">
                <a:latin typeface="Times New Roman" panose="02020603050405020304"/>
                <a:cs typeface="Times New Roman" panose="02020603050405020304"/>
              </a:rPr>
              <a:t>biệt </a:t>
            </a:r>
            <a:r>
              <a:rPr sz="1400" spc="-5" dirty="0">
                <a:latin typeface="Times New Roman" panose="02020603050405020304"/>
                <a:cs typeface="Times New Roman" panose="02020603050405020304"/>
              </a:rPr>
              <a:t>là </a:t>
            </a:r>
            <a:r>
              <a:rPr sz="1400" dirty="0">
                <a:latin typeface="Times New Roman" panose="02020603050405020304"/>
                <a:cs typeface="Times New Roman" panose="02020603050405020304"/>
              </a:rPr>
              <a:t>sự </a:t>
            </a:r>
            <a:r>
              <a:rPr sz="1400" spc="-5" dirty="0">
                <a:latin typeface="Times New Roman" panose="02020603050405020304"/>
                <a:cs typeface="Times New Roman" panose="02020603050405020304"/>
              </a:rPr>
              <a:t>phát triển  nhanh chóng của lĩnh </a:t>
            </a:r>
            <a:r>
              <a:rPr sz="1400" dirty="0">
                <a:latin typeface="Times New Roman" panose="02020603050405020304"/>
                <a:cs typeface="Times New Roman" panose="02020603050405020304"/>
              </a:rPr>
              <a:t>vực công </a:t>
            </a:r>
            <a:r>
              <a:rPr sz="1400" spc="-5" dirty="0">
                <a:latin typeface="Times New Roman" panose="02020603050405020304"/>
                <a:cs typeface="Times New Roman" panose="02020603050405020304"/>
              </a:rPr>
              <a:t>nghệ </a:t>
            </a:r>
            <a:r>
              <a:rPr sz="1400" dirty="0">
                <a:latin typeface="Times New Roman" panose="02020603050405020304"/>
                <a:cs typeface="Times New Roman" panose="02020603050405020304"/>
              </a:rPr>
              <a:t>thông tin. Công </a:t>
            </a:r>
            <a:r>
              <a:rPr sz="1400" spc="-5" dirty="0">
                <a:latin typeface="Times New Roman" panose="02020603050405020304"/>
                <a:cs typeface="Times New Roman" panose="02020603050405020304"/>
              </a:rPr>
              <a:t>nghệ </a:t>
            </a:r>
            <a:r>
              <a:rPr sz="1400" dirty="0">
                <a:latin typeface="Times New Roman" panose="02020603050405020304"/>
                <a:cs typeface="Times New Roman" panose="02020603050405020304"/>
              </a:rPr>
              <a:t>thông tin </a:t>
            </a:r>
            <a:r>
              <a:rPr sz="1400" spc="-5" dirty="0">
                <a:latin typeface="Times New Roman" panose="02020603050405020304"/>
                <a:cs typeface="Times New Roman" panose="02020603050405020304"/>
              </a:rPr>
              <a:t>ngày </a:t>
            </a:r>
            <a:r>
              <a:rPr sz="1400" dirty="0">
                <a:latin typeface="Times New Roman" panose="02020603050405020304"/>
                <a:cs typeface="Times New Roman" panose="02020603050405020304"/>
              </a:rPr>
              <a:t>càng trở nên </a:t>
            </a:r>
            <a:r>
              <a:rPr sz="1400" spc="-5" dirty="0">
                <a:latin typeface="Times New Roman" panose="02020603050405020304"/>
                <a:cs typeface="Times New Roman" panose="02020603050405020304"/>
              </a:rPr>
              <a:t>phổ  biến và </a:t>
            </a:r>
            <a:r>
              <a:rPr sz="1400" dirty="0">
                <a:latin typeface="Times New Roman" panose="02020603050405020304"/>
                <a:cs typeface="Times New Roman" panose="02020603050405020304"/>
              </a:rPr>
              <a:t>được áp </a:t>
            </a:r>
            <a:r>
              <a:rPr sz="1400" spc="-5" dirty="0">
                <a:latin typeface="Times New Roman" panose="02020603050405020304"/>
                <a:cs typeface="Times New Roman" panose="02020603050405020304"/>
              </a:rPr>
              <a:t>dụng nhiều trong lao động </a:t>
            </a:r>
            <a:r>
              <a:rPr sz="1400" dirty="0">
                <a:latin typeface="Times New Roman" panose="02020603050405020304"/>
                <a:cs typeface="Times New Roman" panose="02020603050405020304"/>
              </a:rPr>
              <a:t>và học </a:t>
            </a:r>
            <a:r>
              <a:rPr sz="1400" spc="-5" dirty="0">
                <a:latin typeface="Times New Roman" panose="02020603050405020304"/>
                <a:cs typeface="Times New Roman" panose="02020603050405020304"/>
              </a:rPr>
              <a:t>tập của </a:t>
            </a:r>
            <a:r>
              <a:rPr sz="1400" dirty="0">
                <a:latin typeface="Times New Roman" panose="02020603050405020304"/>
                <a:cs typeface="Times New Roman" panose="02020603050405020304"/>
              </a:rPr>
              <a:t>con </a:t>
            </a:r>
            <a:r>
              <a:rPr sz="1400" spc="-5" dirty="0">
                <a:latin typeface="Times New Roman" panose="02020603050405020304"/>
                <a:cs typeface="Times New Roman" panose="02020603050405020304"/>
              </a:rPr>
              <a:t>người </a:t>
            </a:r>
            <a:r>
              <a:rPr sz="1400" dirty="0">
                <a:latin typeface="Times New Roman" panose="02020603050405020304"/>
                <a:cs typeface="Times New Roman" panose="02020603050405020304"/>
              </a:rPr>
              <a:t>hằng </a:t>
            </a:r>
            <a:r>
              <a:rPr sz="1400" spc="-5" dirty="0">
                <a:latin typeface="Times New Roman" panose="02020603050405020304"/>
                <a:cs typeface="Times New Roman" panose="02020603050405020304"/>
              </a:rPr>
              <a:t>ngày. Đăc </a:t>
            </a:r>
            <a:r>
              <a:rPr sz="1400" dirty="0">
                <a:latin typeface="Times New Roman" panose="02020603050405020304"/>
                <a:cs typeface="Times New Roman" panose="02020603050405020304"/>
              </a:rPr>
              <a:t>biệt </a:t>
            </a:r>
            <a:r>
              <a:rPr sz="1400" spc="-5" dirty="0">
                <a:latin typeface="Times New Roman" panose="02020603050405020304"/>
                <a:cs typeface="Times New Roman" panose="02020603050405020304"/>
              </a:rPr>
              <a:t>là  sự </a:t>
            </a:r>
            <a:r>
              <a:rPr sz="1400" dirty="0">
                <a:latin typeface="Times New Roman" panose="02020603050405020304"/>
                <a:cs typeface="Times New Roman" panose="02020603050405020304"/>
              </a:rPr>
              <a:t>ra </a:t>
            </a:r>
            <a:r>
              <a:rPr sz="1400" spc="-5" dirty="0">
                <a:latin typeface="Times New Roman" panose="02020603050405020304"/>
                <a:cs typeface="Times New Roman" panose="02020603050405020304"/>
              </a:rPr>
              <a:t>đời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phát </a:t>
            </a:r>
            <a:r>
              <a:rPr sz="1400" dirty="0">
                <a:latin typeface="Times New Roman" panose="02020603050405020304"/>
                <a:cs typeface="Times New Roman" panose="02020603050405020304"/>
              </a:rPr>
              <a:t>triển mạnh mẽ </a:t>
            </a:r>
            <a:r>
              <a:rPr sz="1400" spc="-5" dirty="0">
                <a:latin typeface="Times New Roman" panose="02020603050405020304"/>
                <a:cs typeface="Times New Roman" panose="02020603050405020304"/>
              </a:rPr>
              <a:t>của các hệ </a:t>
            </a:r>
            <a:r>
              <a:rPr sz="1400" dirty="0">
                <a:latin typeface="Times New Roman" panose="02020603050405020304"/>
                <a:cs typeface="Times New Roman" panose="02020603050405020304"/>
              </a:rPr>
              <a:t>điều hành cho </a:t>
            </a:r>
            <a:r>
              <a:rPr sz="1400" spc="-5" dirty="0">
                <a:latin typeface="Times New Roman" panose="02020603050405020304"/>
                <a:cs typeface="Times New Roman" panose="02020603050405020304"/>
              </a:rPr>
              <a:t>máy </a:t>
            </a:r>
            <a:r>
              <a:rPr sz="1400" dirty="0">
                <a:latin typeface="Times New Roman" panose="02020603050405020304"/>
                <a:cs typeface="Times New Roman" panose="02020603050405020304"/>
              </a:rPr>
              <a:t>tính nhằm </a:t>
            </a:r>
            <a:r>
              <a:rPr sz="1400" spc="-5" dirty="0">
                <a:latin typeface="Times New Roman" panose="02020603050405020304"/>
                <a:cs typeface="Times New Roman" panose="02020603050405020304"/>
              </a:rPr>
              <a:t>phục </a:t>
            </a:r>
            <a:r>
              <a:rPr sz="1400" spc="5" dirty="0">
                <a:latin typeface="Times New Roman" panose="02020603050405020304"/>
                <a:cs typeface="Times New Roman" panose="02020603050405020304"/>
              </a:rPr>
              <a:t>vụ </a:t>
            </a:r>
            <a:r>
              <a:rPr sz="1400" spc="-5" dirty="0">
                <a:latin typeface="Times New Roman" panose="02020603050405020304"/>
                <a:cs typeface="Times New Roman" panose="02020603050405020304"/>
              </a:rPr>
              <a:t>cho </a:t>
            </a:r>
            <a:r>
              <a:rPr sz="1400" dirty="0">
                <a:latin typeface="Times New Roman" panose="02020603050405020304"/>
                <a:cs typeface="Times New Roman" panose="02020603050405020304"/>
              </a:rPr>
              <a:t>nhu  </a:t>
            </a:r>
            <a:r>
              <a:rPr sz="1400" spc="-5" dirty="0">
                <a:latin typeface="Times New Roman" panose="02020603050405020304"/>
                <a:cs typeface="Times New Roman" panose="02020603050405020304"/>
              </a:rPr>
              <a:t>cầu người</a:t>
            </a:r>
            <a:r>
              <a:rPr sz="1400" dirty="0">
                <a:latin typeface="Times New Roman" panose="02020603050405020304"/>
                <a:cs typeface="Times New Roman" panose="02020603050405020304"/>
              </a:rPr>
              <a:t> dùng.</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12700" marR="5715" indent="177800" algn="just">
              <a:lnSpc>
                <a:spcPct val="96000"/>
              </a:lnSpc>
              <a:spcBef>
                <a:spcPts val="5"/>
              </a:spcBef>
            </a:pPr>
            <a:r>
              <a:rPr sz="1400" spc="-5" dirty="0">
                <a:latin typeface="Times New Roman" panose="02020603050405020304"/>
                <a:cs typeface="Times New Roman" panose="02020603050405020304"/>
              </a:rPr>
              <a:t>Hệ 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Hệ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hành( Operating Systems) </a:t>
            </a:r>
            <a:r>
              <a:rPr sz="1400" dirty="0">
                <a:latin typeface="Times New Roman" panose="02020603050405020304"/>
                <a:cs typeface="Times New Roman" panose="02020603050405020304"/>
              </a:rPr>
              <a:t>là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thành phần không thể </a:t>
            </a:r>
            <a:r>
              <a:rPr sz="1400" spc="-5" dirty="0">
                <a:latin typeface="Times New Roman" panose="02020603050405020304"/>
                <a:cs typeface="Times New Roman" panose="02020603050405020304"/>
              </a:rPr>
              <a:t>thiếu trong  một </a:t>
            </a:r>
            <a:r>
              <a:rPr sz="1400" dirty="0">
                <a:latin typeface="Times New Roman" panose="02020603050405020304"/>
                <a:cs typeface="Times New Roman" panose="02020603050405020304"/>
              </a:rPr>
              <a:t>hệ thống </a:t>
            </a:r>
            <a:r>
              <a:rPr sz="1400" spc="-5" dirty="0">
                <a:latin typeface="Times New Roman" panose="02020603050405020304"/>
                <a:cs typeface="Times New Roman" panose="02020603050405020304"/>
              </a:rPr>
              <a:t>máy tính. Một </a:t>
            </a:r>
            <a:r>
              <a:rPr sz="1400" dirty="0">
                <a:latin typeface="Times New Roman" panose="02020603050405020304"/>
                <a:cs typeface="Times New Roman" panose="02020603050405020304"/>
              </a:rPr>
              <a:t>máy tính </a:t>
            </a:r>
            <a:r>
              <a:rPr sz="1400" spc="-5" dirty="0">
                <a:latin typeface="Times New Roman" panose="02020603050405020304"/>
                <a:cs typeface="Times New Roman" panose="02020603050405020304"/>
              </a:rPr>
              <a:t>mặc </a:t>
            </a:r>
            <a:r>
              <a:rPr sz="1400" spc="5" dirty="0">
                <a:latin typeface="Times New Roman" panose="02020603050405020304"/>
                <a:cs typeface="Times New Roman" panose="02020603050405020304"/>
              </a:rPr>
              <a:t>dù </a:t>
            </a:r>
            <a:r>
              <a:rPr sz="1400" spc="-5" dirty="0">
                <a:latin typeface="Times New Roman" panose="02020603050405020304"/>
                <a:cs typeface="Times New Roman" panose="02020603050405020304"/>
              </a:rPr>
              <a:t>đắt tiền, </a:t>
            </a:r>
            <a:r>
              <a:rPr sz="1400" dirty="0">
                <a:latin typeface="Times New Roman" panose="02020603050405020304"/>
                <a:cs typeface="Times New Roman" panose="02020603050405020304"/>
              </a:rPr>
              <a:t>cấu hình cao </a:t>
            </a:r>
            <a:r>
              <a:rPr sz="1400" spc="-5" dirty="0">
                <a:latin typeface="Times New Roman" panose="02020603050405020304"/>
                <a:cs typeface="Times New Roman" panose="02020603050405020304"/>
              </a:rPr>
              <a:t>nhưng nếu </a:t>
            </a:r>
            <a:r>
              <a:rPr sz="1400" dirty="0">
                <a:latin typeface="Times New Roman" panose="02020603050405020304"/>
                <a:cs typeface="Times New Roman" panose="02020603050405020304"/>
              </a:rPr>
              <a:t>không có hệ  </a:t>
            </a:r>
            <a:r>
              <a:rPr sz="1400" spc="-5" dirty="0">
                <a:latin typeface="Times New Roman" panose="02020603050405020304"/>
                <a:cs typeface="Times New Roman" panose="02020603050405020304"/>
              </a:rPr>
              <a:t>điều </a:t>
            </a:r>
            <a:r>
              <a:rPr sz="1400" dirty="0">
                <a:latin typeface="Times New Roman" panose="02020603050405020304"/>
                <a:cs typeface="Times New Roman" panose="02020603050405020304"/>
              </a:rPr>
              <a:t>hành thì </a:t>
            </a:r>
            <a:r>
              <a:rPr sz="1400" spc="-5" dirty="0">
                <a:latin typeface="Times New Roman" panose="02020603050405020304"/>
                <a:cs typeface="Times New Roman" panose="02020603050405020304"/>
              </a:rPr>
              <a:t>hầu như </a:t>
            </a:r>
            <a:r>
              <a:rPr sz="1400" dirty="0">
                <a:latin typeface="Times New Roman" panose="02020603050405020304"/>
                <a:cs typeface="Times New Roman" panose="02020603050405020304"/>
              </a:rPr>
              <a:t>không thể sử dụng </a:t>
            </a:r>
            <a:r>
              <a:rPr sz="1400" spc="-5" dirty="0">
                <a:latin typeface="Times New Roman" panose="02020603050405020304"/>
                <a:cs typeface="Times New Roman" panose="02020603050405020304"/>
              </a:rPr>
              <a:t>được. Hệ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hành điều khiển mọi hoạt </a:t>
            </a:r>
            <a:r>
              <a:rPr sz="1400" dirty="0">
                <a:latin typeface="Times New Roman" panose="02020603050405020304"/>
                <a:cs typeface="Times New Roman" panose="02020603050405020304"/>
              </a:rPr>
              <a:t>động </a:t>
            </a:r>
            <a:r>
              <a:rPr sz="1400" spc="-5" dirty="0">
                <a:latin typeface="Times New Roman" panose="02020603050405020304"/>
                <a:cs typeface="Times New Roman" panose="02020603050405020304"/>
              </a:rPr>
              <a:t>của  máy tính, giúp </a:t>
            </a: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sử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máy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trở nên đơn giản, dễ </a:t>
            </a:r>
            <a:r>
              <a:rPr sz="1400" dirty="0">
                <a:latin typeface="Times New Roman" panose="02020603050405020304"/>
                <a:cs typeface="Times New Roman" panose="02020603050405020304"/>
              </a:rPr>
              <a:t>sử dụng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hiệu quả </a:t>
            </a:r>
            <a:r>
              <a:rPr sz="1400" spc="-5" dirty="0">
                <a:latin typeface="Times New Roman" panose="02020603050405020304"/>
                <a:cs typeface="Times New Roman" panose="02020603050405020304"/>
              </a:rPr>
              <a:t>hơn </a:t>
            </a:r>
            <a:r>
              <a:rPr sz="1400" dirty="0">
                <a:latin typeface="Times New Roman" panose="02020603050405020304"/>
                <a:cs typeface="Times New Roman" panose="02020603050405020304"/>
              </a:rPr>
              <a:t>rất</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nhiều.</a:t>
            </a:r>
            <a:endParaRPr sz="1400">
              <a:latin typeface="Times New Roman" panose="02020603050405020304"/>
              <a:cs typeface="Times New Roman" panose="02020603050405020304"/>
            </a:endParaRPr>
          </a:p>
          <a:p>
            <a:pPr>
              <a:lnSpc>
                <a:spcPct val="100000"/>
              </a:lnSpc>
              <a:spcBef>
                <a:spcPts val="45"/>
              </a:spcBef>
            </a:pPr>
            <a:endParaRPr sz="1350">
              <a:latin typeface="Times New Roman" panose="02020603050405020304"/>
              <a:cs typeface="Times New Roman" panose="02020603050405020304"/>
            </a:endParaRPr>
          </a:p>
          <a:p>
            <a:pPr marL="12700" marR="5715" indent="88265" algn="just">
              <a:lnSpc>
                <a:spcPct val="96000"/>
              </a:lnSpc>
            </a:pPr>
            <a:r>
              <a:rPr sz="1400" spc="-5" dirty="0">
                <a:latin typeface="Times New Roman" panose="02020603050405020304"/>
                <a:cs typeface="Times New Roman" panose="02020603050405020304"/>
              </a:rPr>
              <a:t>Với sự phát triển mạnh của </a:t>
            </a: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nghệ hiện </a:t>
            </a:r>
            <a:r>
              <a:rPr sz="1400" dirty="0">
                <a:latin typeface="Times New Roman" panose="02020603050405020304"/>
                <a:cs typeface="Times New Roman" panose="02020603050405020304"/>
              </a:rPr>
              <a:t>nay thì </a:t>
            </a:r>
            <a:r>
              <a:rPr sz="1400" spc="-5" dirty="0">
                <a:latin typeface="Times New Roman" panose="02020603050405020304"/>
                <a:cs typeface="Times New Roman" panose="02020603050405020304"/>
              </a:rPr>
              <a:t>nhiều </a:t>
            </a:r>
            <a:r>
              <a:rPr sz="1400" dirty="0">
                <a:latin typeface="Times New Roman" panose="02020603050405020304"/>
                <a:cs typeface="Times New Roman" panose="02020603050405020304"/>
              </a:rPr>
              <a:t>nhà </a:t>
            </a:r>
            <a:r>
              <a:rPr sz="1400" spc="-5" dirty="0">
                <a:latin typeface="Times New Roman" panose="02020603050405020304"/>
                <a:cs typeface="Times New Roman" panose="02020603050405020304"/>
              </a:rPr>
              <a:t>phát </a:t>
            </a:r>
            <a:r>
              <a:rPr sz="1400" dirty="0">
                <a:latin typeface="Times New Roman" panose="02020603050405020304"/>
                <a:cs typeface="Times New Roman" panose="02020603050405020304"/>
              </a:rPr>
              <a:t>hành đã </a:t>
            </a:r>
            <a:r>
              <a:rPr sz="1400" spc="-5" dirty="0">
                <a:latin typeface="Times New Roman" panose="02020603050405020304"/>
                <a:cs typeface="Times New Roman" panose="02020603050405020304"/>
              </a:rPr>
              <a:t>cho </a:t>
            </a:r>
            <a:r>
              <a:rPr sz="1400" dirty="0">
                <a:latin typeface="Times New Roman" panose="02020603050405020304"/>
                <a:cs typeface="Times New Roman" panose="02020603050405020304"/>
              </a:rPr>
              <a:t>ra mắt </a:t>
            </a:r>
            <a:r>
              <a:rPr sz="1400" spc="-5" dirty="0">
                <a:latin typeface="Times New Roman" panose="02020603050405020304"/>
                <a:cs typeface="Times New Roman" panose="02020603050405020304"/>
              </a:rPr>
              <a:t>nhiều  hệ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hành </a:t>
            </a:r>
            <a:r>
              <a:rPr sz="1400" dirty="0">
                <a:latin typeface="Times New Roman" panose="02020603050405020304"/>
                <a:cs typeface="Times New Roman" panose="02020603050405020304"/>
              </a:rPr>
              <a:t>nhằm </a:t>
            </a:r>
            <a:r>
              <a:rPr sz="1400" spc="-5" dirty="0">
                <a:latin typeface="Times New Roman" panose="02020603050405020304"/>
                <a:cs typeface="Times New Roman" panose="02020603050405020304"/>
              </a:rPr>
              <a:t>phục </a:t>
            </a:r>
            <a:r>
              <a:rPr sz="1400" spc="5" dirty="0">
                <a:latin typeface="Times New Roman" panose="02020603050405020304"/>
                <a:cs typeface="Times New Roman" panose="02020603050405020304"/>
              </a:rPr>
              <a:t>vụ </a:t>
            </a:r>
            <a:r>
              <a:rPr sz="1400" spc="-5" dirty="0">
                <a:latin typeface="Times New Roman" panose="02020603050405020304"/>
                <a:cs typeface="Times New Roman" panose="02020603050405020304"/>
              </a:rPr>
              <a:t>người tiêu dùng. Gần đây </a:t>
            </a:r>
            <a:r>
              <a:rPr sz="1400" dirty="0">
                <a:latin typeface="Times New Roman" panose="02020603050405020304"/>
                <a:cs typeface="Times New Roman" panose="02020603050405020304"/>
              </a:rPr>
              <a:t>nhất thì nhà phát </a:t>
            </a:r>
            <a:r>
              <a:rPr sz="1400" spc="-5" dirty="0">
                <a:latin typeface="Times New Roman" panose="02020603050405020304"/>
                <a:cs typeface="Times New Roman" panose="02020603050405020304"/>
              </a:rPr>
              <a:t>triển Microsoft </a:t>
            </a:r>
            <a:r>
              <a:rPr sz="1400" dirty="0">
                <a:latin typeface="Times New Roman" panose="02020603050405020304"/>
                <a:cs typeface="Times New Roman" panose="02020603050405020304"/>
              </a:rPr>
              <a:t>đã  cho ra mắt </a:t>
            </a:r>
            <a:r>
              <a:rPr sz="1400" spc="-5" dirty="0">
                <a:latin typeface="Times New Roman" panose="02020603050405020304"/>
                <a:cs typeface="Times New Roman" panose="02020603050405020304"/>
              </a:rPr>
              <a:t>một hệ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sau </a:t>
            </a:r>
            <a:r>
              <a:rPr sz="1400" dirty="0">
                <a:latin typeface="Times New Roman" panose="02020603050405020304"/>
                <a:cs typeface="Times New Roman" panose="02020603050405020304"/>
              </a:rPr>
              <a:t>sự </a:t>
            </a:r>
            <a:r>
              <a:rPr sz="1400" spc="-5" dirty="0">
                <a:latin typeface="Times New Roman" panose="02020603050405020304"/>
                <a:cs typeface="Times New Roman" panose="02020603050405020304"/>
              </a:rPr>
              <a:t>thành </a:t>
            </a: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của hệ điều hành Windows</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10.</a:t>
            </a:r>
            <a:endParaRPr sz="1400">
              <a:latin typeface="Times New Roman" panose="02020603050405020304"/>
              <a:cs typeface="Times New Roman" panose="02020603050405020304"/>
            </a:endParaRPr>
          </a:p>
          <a:p>
            <a:pPr>
              <a:lnSpc>
                <a:spcPct val="100000"/>
              </a:lnSpc>
              <a:spcBef>
                <a:spcPts val="40"/>
              </a:spcBef>
            </a:pPr>
            <a:endParaRPr sz="1400">
              <a:latin typeface="Times New Roman" panose="02020603050405020304"/>
              <a:cs typeface="Times New Roman" panose="02020603050405020304"/>
            </a:endParaRPr>
          </a:p>
          <a:p>
            <a:pPr marL="12700" marR="5080" indent="88265" algn="just">
              <a:lnSpc>
                <a:spcPts val="1610"/>
              </a:lnSpc>
            </a:pPr>
            <a:r>
              <a:rPr sz="1400" spc="-5" dirty="0">
                <a:latin typeface="Times New Roman" panose="02020603050405020304"/>
                <a:cs typeface="Times New Roman" panose="02020603050405020304"/>
              </a:rPr>
              <a:t>Nhận </a:t>
            </a:r>
            <a:r>
              <a:rPr sz="1400" dirty="0">
                <a:latin typeface="Times New Roman" panose="02020603050405020304"/>
                <a:cs typeface="Times New Roman" panose="02020603050405020304"/>
              </a:rPr>
              <a:t>thấy </a:t>
            </a:r>
            <a:r>
              <a:rPr sz="1400" spc="-5" dirty="0">
                <a:latin typeface="Times New Roman" panose="02020603050405020304"/>
                <a:cs typeface="Times New Roman" panose="02020603050405020304"/>
              </a:rPr>
              <a:t>được sự vượt </a:t>
            </a:r>
            <a:r>
              <a:rPr sz="1400" dirty="0">
                <a:latin typeface="Times New Roman" panose="02020603050405020304"/>
                <a:cs typeface="Times New Roman" panose="02020603050405020304"/>
              </a:rPr>
              <a:t>trội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hệ điều hành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so </a:t>
            </a:r>
            <a:r>
              <a:rPr sz="1400" spc="-5" dirty="0">
                <a:latin typeface="Times New Roman" panose="02020603050405020304"/>
                <a:cs typeface="Times New Roman" panose="02020603050405020304"/>
              </a:rPr>
              <a:t>với hệ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10 do đó </a:t>
            </a:r>
            <a:r>
              <a:rPr sz="1400" spc="-5" dirty="0">
                <a:latin typeface="Times New Roman" panose="02020603050405020304"/>
                <a:cs typeface="Times New Roman" panose="02020603050405020304"/>
              </a:rPr>
              <a:t>chúng </a:t>
            </a:r>
            <a:r>
              <a:rPr sz="1400" dirty="0">
                <a:latin typeface="Times New Roman" panose="02020603050405020304"/>
                <a:cs typeface="Times New Roman" panose="02020603050405020304"/>
              </a:rPr>
              <a:t>em đã </a:t>
            </a:r>
            <a:r>
              <a:rPr sz="1400" spc="-5" dirty="0">
                <a:latin typeface="Times New Roman" panose="02020603050405020304"/>
                <a:cs typeface="Times New Roman" panose="02020603050405020304"/>
              </a:rPr>
              <a:t>chọn </a:t>
            </a:r>
            <a:r>
              <a:rPr sz="1400" dirty="0">
                <a:latin typeface="Times New Roman" panose="02020603050405020304"/>
                <a:cs typeface="Times New Roman" panose="02020603050405020304"/>
              </a:rPr>
              <a:t>đề </a:t>
            </a:r>
            <a:r>
              <a:rPr sz="1400" spc="-5" dirty="0">
                <a:latin typeface="Times New Roman" panose="02020603050405020304"/>
                <a:cs typeface="Times New Roman" panose="02020603050405020304"/>
              </a:rPr>
              <a:t>tài:” Tìm </a:t>
            </a:r>
            <a:r>
              <a:rPr sz="1400" dirty="0">
                <a:latin typeface="Times New Roman" panose="02020603050405020304"/>
                <a:cs typeface="Times New Roman" panose="02020603050405020304"/>
              </a:rPr>
              <a:t>hiểu </a:t>
            </a:r>
            <a:r>
              <a:rPr sz="1400" spc="-5" dirty="0">
                <a:latin typeface="Times New Roman" panose="02020603050405020304"/>
                <a:cs typeface="Times New Roman" panose="02020603050405020304"/>
              </a:rPr>
              <a:t>hệ 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những câu lệnh  phổ biến có </a:t>
            </a:r>
            <a:r>
              <a:rPr sz="1400" spc="-5" dirty="0">
                <a:latin typeface="Times New Roman" panose="02020603050405020304"/>
                <a:cs typeface="Times New Roman" panose="02020603050405020304"/>
              </a:rPr>
              <a:t>trong windows </a:t>
            </a:r>
            <a:r>
              <a:rPr sz="1400" spc="5" dirty="0">
                <a:latin typeface="Times New Roman" panose="02020603050405020304"/>
                <a:cs typeface="Times New Roman" panose="02020603050405020304"/>
              </a:rPr>
              <a:t>11</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a:lnSpc>
                <a:spcPct val="100000"/>
              </a:lnSpc>
              <a:spcBef>
                <a:spcPts val="5"/>
              </a:spcBef>
            </a:pPr>
            <a:endParaRPr sz="1400">
              <a:latin typeface="Times New Roman" panose="02020603050405020304"/>
              <a:cs typeface="Times New Roman" panose="02020603050405020304"/>
            </a:endParaRPr>
          </a:p>
          <a:p>
            <a:pPr marL="12700" marR="6350" indent="177800" algn="just">
              <a:lnSpc>
                <a:spcPts val="1610"/>
              </a:lnSpc>
            </a:pPr>
            <a:r>
              <a:rPr sz="1400" spc="-5" dirty="0">
                <a:latin typeface="Times New Roman" panose="02020603050405020304"/>
                <a:cs typeface="Times New Roman" panose="02020603050405020304"/>
              </a:rPr>
              <a:t>Chúng </a:t>
            </a:r>
            <a:r>
              <a:rPr sz="1400" dirty="0">
                <a:latin typeface="Times New Roman" panose="02020603050405020304"/>
                <a:cs typeface="Times New Roman" panose="02020603050405020304"/>
              </a:rPr>
              <a:t>em </a:t>
            </a:r>
            <a:r>
              <a:rPr sz="1400" spc="-5" dirty="0">
                <a:latin typeface="Times New Roman" panose="02020603050405020304"/>
                <a:cs typeface="Times New Roman" panose="02020603050405020304"/>
              </a:rPr>
              <a:t>chân thành cảm </a:t>
            </a:r>
            <a:r>
              <a:rPr sz="1400" dirty="0">
                <a:latin typeface="Times New Roman" panose="02020603050405020304"/>
                <a:cs typeface="Times New Roman" panose="02020603050405020304"/>
              </a:rPr>
              <a:t>ơn </a:t>
            </a:r>
            <a:r>
              <a:rPr sz="1400" spc="-5" dirty="0">
                <a:latin typeface="Times New Roman" panose="02020603050405020304"/>
                <a:cs typeface="Times New Roman" panose="02020603050405020304"/>
              </a:rPr>
              <a:t>Thầy Phan Tấn Quốc trong thời </a:t>
            </a:r>
            <a:r>
              <a:rPr sz="1400" dirty="0">
                <a:latin typeface="Times New Roman" panose="02020603050405020304"/>
                <a:cs typeface="Times New Roman" panose="02020603050405020304"/>
              </a:rPr>
              <a:t>gian vừa qua đã cung </a:t>
            </a:r>
            <a:r>
              <a:rPr sz="1400" spc="-5" dirty="0">
                <a:latin typeface="Times New Roman" panose="02020603050405020304"/>
                <a:cs typeface="Times New Roman" panose="02020603050405020304"/>
              </a:rPr>
              <a:t>cấp  </a:t>
            </a:r>
            <a:r>
              <a:rPr sz="1400" dirty="0">
                <a:latin typeface="Times New Roman" panose="02020603050405020304"/>
                <a:cs typeface="Times New Roman" panose="02020603050405020304"/>
              </a:rPr>
              <a:t>cho chúng em những kiến </a:t>
            </a:r>
            <a:r>
              <a:rPr sz="1400" spc="-5" dirty="0">
                <a:latin typeface="Times New Roman" panose="02020603050405020304"/>
                <a:cs typeface="Times New Roman" panose="02020603050405020304"/>
              </a:rPr>
              <a:t>thức về </a:t>
            </a:r>
            <a:r>
              <a:rPr sz="1400" dirty="0">
                <a:latin typeface="Times New Roman" panose="02020603050405020304"/>
                <a:cs typeface="Times New Roman" panose="02020603050405020304"/>
              </a:rPr>
              <a:t>hệ điều</a:t>
            </a:r>
            <a:r>
              <a:rPr sz="1400" spc="-100" dirty="0">
                <a:latin typeface="Times New Roman" panose="02020603050405020304"/>
                <a:cs typeface="Times New Roman" panose="02020603050405020304"/>
              </a:rPr>
              <a:t> </a:t>
            </a:r>
            <a:r>
              <a:rPr sz="1400" dirty="0">
                <a:latin typeface="Times New Roman" panose="02020603050405020304"/>
                <a:cs typeface="Times New Roman" panose="02020603050405020304"/>
              </a:rPr>
              <a:t>hành.</a:t>
            </a:r>
            <a:endParaRPr sz="1400">
              <a:latin typeface="Times New Roman" panose="02020603050405020304"/>
              <a:cs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29</a:t>
            </a:r>
            <a:endParaRPr dirty="0"/>
          </a:p>
        </p:txBody>
      </p:sp>
      <p:sp>
        <p:nvSpPr>
          <p:cNvPr id="2" name="object 2"/>
          <p:cNvSpPr txBox="1"/>
          <p:nvPr/>
        </p:nvSpPr>
        <p:spPr>
          <a:xfrm>
            <a:off x="444500" y="431279"/>
            <a:ext cx="6672580" cy="957008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imes New Roman" panose="02020603050405020304"/>
                <a:cs typeface="Times New Roman" panose="02020603050405020304"/>
              </a:rPr>
              <a:t>4.26 </a:t>
            </a:r>
            <a:r>
              <a:rPr sz="1400" dirty="0">
                <a:latin typeface="Times New Roman" panose="02020603050405020304"/>
                <a:cs typeface="Times New Roman" panose="02020603050405020304"/>
              </a:rPr>
              <a:t>Thông </a:t>
            </a:r>
            <a:r>
              <a:rPr sz="1400" spc="-5" dirty="0">
                <a:latin typeface="Times New Roman" panose="02020603050405020304"/>
                <a:cs typeface="Times New Roman" panose="02020603050405020304"/>
              </a:rPr>
              <a:t>báo Windows</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Update</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00965" algn="just">
              <a:lnSpc>
                <a:spcPct val="100000"/>
              </a:lnSpc>
            </a:pP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mục sau </a:t>
            </a:r>
            <a:r>
              <a:rPr sz="1400" dirty="0">
                <a:latin typeface="Times New Roman" panose="02020603050405020304"/>
                <a:cs typeface="Times New Roman" panose="02020603050405020304"/>
              </a:rPr>
              <a:t>đã được thêm vào thông </a:t>
            </a:r>
            <a:r>
              <a:rPr sz="1400" spc="-5" dirty="0">
                <a:latin typeface="Times New Roman" panose="02020603050405020304"/>
                <a:cs typeface="Times New Roman" panose="02020603050405020304"/>
              </a:rPr>
              <a:t>báo Windows</a:t>
            </a:r>
            <a:r>
              <a:rPr sz="1400" spc="-7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Update:</a:t>
            </a:r>
            <a:endParaRPr sz="1400">
              <a:latin typeface="Times New Roman" panose="02020603050405020304"/>
              <a:cs typeface="Times New Roman" panose="02020603050405020304"/>
            </a:endParaRPr>
          </a:p>
          <a:p>
            <a:pPr>
              <a:lnSpc>
                <a:spcPct val="100000"/>
              </a:lnSpc>
            </a:pPr>
            <a:endParaRPr sz="1850">
              <a:latin typeface="Times New Roman" panose="02020603050405020304"/>
              <a:cs typeface="Times New Roman" panose="02020603050405020304"/>
            </a:endParaRPr>
          </a:p>
          <a:p>
            <a:pPr marL="279400" marR="5080" indent="-266700" algn="just">
              <a:lnSpc>
                <a:spcPts val="1610"/>
              </a:lnSpc>
              <a:buFont typeface="Arial" panose="020B0604020202020204"/>
              <a:buChar char="●"/>
              <a:tabLst>
                <a:tab pos="279400" algn="l"/>
              </a:tabLst>
            </a:pPr>
            <a:r>
              <a:rPr sz="1400" dirty="0">
                <a:latin typeface="Times New Roman" panose="02020603050405020304"/>
                <a:cs typeface="Times New Roman" panose="02020603050405020304"/>
              </a:rPr>
              <a:t>Giờ </a:t>
            </a:r>
            <a:r>
              <a:rPr sz="1400" spc="-5" dirty="0">
                <a:latin typeface="Times New Roman" panose="02020603050405020304"/>
                <a:cs typeface="Times New Roman" panose="02020603050405020304"/>
              </a:rPr>
              <a:t>đây, bạn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thể chặn </a:t>
            </a:r>
            <a:r>
              <a:rPr sz="1400" dirty="0">
                <a:latin typeface="Times New Roman" panose="02020603050405020304"/>
                <a:cs typeface="Times New Roman" panose="02020603050405020304"/>
              </a:rPr>
              <a:t>thông </a:t>
            </a:r>
            <a:r>
              <a:rPr sz="1400" spc="-5" dirty="0">
                <a:latin typeface="Times New Roman" panose="02020603050405020304"/>
                <a:cs typeface="Times New Roman" panose="02020603050405020304"/>
              </a:rPr>
              <a:t>báo của người dùng đối với Bản cập </a:t>
            </a:r>
            <a:r>
              <a:rPr sz="1400" dirty="0">
                <a:latin typeface="Times New Roman" panose="02020603050405020304"/>
                <a:cs typeface="Times New Roman" panose="02020603050405020304"/>
              </a:rPr>
              <a:t>nhật </a:t>
            </a:r>
            <a:r>
              <a:rPr sz="1400" spc="-5" dirty="0">
                <a:latin typeface="Times New Roman" panose="02020603050405020304"/>
                <a:cs typeface="Times New Roman" panose="02020603050405020304"/>
              </a:rPr>
              <a:t>Windows trong  giờ </a:t>
            </a:r>
            <a:r>
              <a:rPr sz="1400" dirty="0">
                <a:latin typeface="Times New Roman" panose="02020603050405020304"/>
                <a:cs typeface="Times New Roman" panose="02020603050405020304"/>
              </a:rPr>
              <a:t>hoạt động. </a:t>
            </a:r>
            <a:r>
              <a:rPr sz="1400" spc="-5" dirty="0">
                <a:latin typeface="Times New Roman" panose="02020603050405020304"/>
                <a:cs typeface="Times New Roman" panose="02020603050405020304"/>
              </a:rPr>
              <a:t>Cài đặt này đặc </a:t>
            </a:r>
            <a:r>
              <a:rPr sz="1400" dirty="0">
                <a:latin typeface="Times New Roman" panose="02020603050405020304"/>
                <a:cs typeface="Times New Roman" panose="02020603050405020304"/>
              </a:rPr>
              <a:t>biệt hữu </a:t>
            </a:r>
            <a:r>
              <a:rPr sz="1400" spc="-5" dirty="0">
                <a:latin typeface="Times New Roman" panose="02020603050405020304"/>
                <a:cs typeface="Times New Roman" panose="02020603050405020304"/>
              </a:rPr>
              <a:t>ích cho </a:t>
            </a:r>
            <a:r>
              <a:rPr sz="1400" dirty="0">
                <a:latin typeface="Times New Roman" panose="02020603050405020304"/>
                <a:cs typeface="Times New Roman" panose="02020603050405020304"/>
              </a:rPr>
              <a:t>các tổ chức </a:t>
            </a:r>
            <a:r>
              <a:rPr sz="1400" spc="-5" dirty="0">
                <a:latin typeface="Times New Roman" panose="02020603050405020304"/>
                <a:cs typeface="Times New Roman" panose="02020603050405020304"/>
              </a:rPr>
              <a:t>giáo </a:t>
            </a:r>
            <a:r>
              <a:rPr sz="1400" dirty="0">
                <a:latin typeface="Times New Roman" panose="02020603050405020304"/>
                <a:cs typeface="Times New Roman" panose="02020603050405020304"/>
              </a:rPr>
              <a:t>dục </a:t>
            </a:r>
            <a:r>
              <a:rPr sz="1400" spc="-5" dirty="0">
                <a:latin typeface="Times New Roman" panose="02020603050405020304"/>
                <a:cs typeface="Times New Roman" panose="02020603050405020304"/>
              </a:rPr>
              <a:t>muốn ngăn </a:t>
            </a:r>
            <a:r>
              <a:rPr sz="1400" dirty="0">
                <a:latin typeface="Times New Roman" panose="02020603050405020304"/>
                <a:cs typeface="Times New Roman" panose="02020603050405020304"/>
              </a:rPr>
              <a:t>các  thông </a:t>
            </a:r>
            <a:r>
              <a:rPr sz="1400" spc="-5" dirty="0">
                <a:latin typeface="Times New Roman" panose="02020603050405020304"/>
                <a:cs typeface="Times New Roman" panose="02020603050405020304"/>
              </a:rPr>
              <a:t>báo Windows Update xuất hiện trong </a:t>
            </a:r>
            <a:r>
              <a:rPr sz="1400" dirty="0">
                <a:latin typeface="Times New Roman" panose="02020603050405020304"/>
                <a:cs typeface="Times New Roman" panose="02020603050405020304"/>
              </a:rPr>
              <a:t>giờ</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học.</a:t>
            </a:r>
            <a:endParaRPr sz="1400">
              <a:latin typeface="Times New Roman" panose="02020603050405020304"/>
              <a:cs typeface="Times New Roman" panose="02020603050405020304"/>
            </a:endParaRPr>
          </a:p>
          <a:p>
            <a:pPr>
              <a:lnSpc>
                <a:spcPct val="100000"/>
              </a:lnSpc>
              <a:spcBef>
                <a:spcPts val="10"/>
              </a:spcBef>
              <a:buFont typeface="Arial" panose="020B0604020202020204"/>
              <a:buChar char="●"/>
            </a:pPr>
            <a:endParaRPr sz="1800">
              <a:latin typeface="Times New Roman" panose="02020603050405020304"/>
              <a:cs typeface="Times New Roman" panose="02020603050405020304"/>
            </a:endParaRPr>
          </a:p>
          <a:p>
            <a:pPr marL="279400" marR="6350" indent="-266700" algn="just">
              <a:lnSpc>
                <a:spcPts val="1610"/>
              </a:lnSpc>
              <a:spcBef>
                <a:spcPts val="5"/>
              </a:spcBef>
              <a:buFont typeface="Arial" panose="020B0604020202020204"/>
              <a:buChar char="●"/>
              <a:tabLst>
                <a:tab pos="279400" algn="l"/>
              </a:tabLst>
            </a:pPr>
            <a:r>
              <a:rPr sz="1400" spc="-5" dirty="0">
                <a:latin typeface="Times New Roman" panose="02020603050405020304"/>
                <a:cs typeface="Times New Roman" panose="02020603050405020304"/>
              </a:rPr>
              <a:t>Tên tổ chức </a:t>
            </a:r>
            <a:r>
              <a:rPr sz="1400" dirty="0">
                <a:latin typeface="Times New Roman" panose="02020603050405020304"/>
                <a:cs typeface="Times New Roman" panose="02020603050405020304"/>
              </a:rPr>
              <a:t>hiện </a:t>
            </a:r>
            <a:r>
              <a:rPr sz="1400" spc="-5" dirty="0">
                <a:latin typeface="Times New Roman" panose="02020603050405020304"/>
                <a:cs typeface="Times New Roman" panose="02020603050405020304"/>
              </a:rPr>
              <a:t>xuất hiện trong </a:t>
            </a:r>
            <a:r>
              <a:rPr sz="1400" dirty="0">
                <a:latin typeface="Times New Roman" panose="02020603050405020304"/>
                <a:cs typeface="Times New Roman" panose="02020603050405020304"/>
              </a:rPr>
              <a:t>thông </a:t>
            </a:r>
            <a:r>
              <a:rPr sz="1400" spc="-5" dirty="0">
                <a:latin typeface="Times New Roman" panose="02020603050405020304"/>
                <a:cs typeface="Times New Roman" panose="02020603050405020304"/>
              </a:rPr>
              <a:t>báo Windows </a:t>
            </a:r>
            <a:r>
              <a:rPr sz="1400" dirty="0">
                <a:latin typeface="Times New Roman" panose="02020603050405020304"/>
                <a:cs typeface="Times New Roman" panose="02020603050405020304"/>
              </a:rPr>
              <a:t>Update khi máy khách </a:t>
            </a:r>
            <a:r>
              <a:rPr sz="1400" spc="-5" dirty="0">
                <a:latin typeface="Times New Roman" panose="02020603050405020304"/>
                <a:cs typeface="Times New Roman" panose="02020603050405020304"/>
              </a:rPr>
              <a:t>Windows  được liên kết với </a:t>
            </a:r>
            <a:r>
              <a:rPr sz="1400" dirty="0">
                <a:latin typeface="Times New Roman" panose="02020603050405020304"/>
                <a:cs typeface="Times New Roman" panose="02020603050405020304"/>
              </a:rPr>
              <a:t>đối </a:t>
            </a:r>
            <a:r>
              <a:rPr sz="1400" spc="-5" dirty="0">
                <a:latin typeface="Times New Roman" panose="02020603050405020304"/>
                <a:cs typeface="Times New Roman" panose="02020603050405020304"/>
              </a:rPr>
              <a:t>tượng thuê </a:t>
            </a:r>
            <a:r>
              <a:rPr sz="1400" dirty="0">
                <a:latin typeface="Times New Roman" panose="02020603050405020304"/>
                <a:cs typeface="Times New Roman" panose="02020603050405020304"/>
              </a:rPr>
              <a:t>Azure Active</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Directory.</a:t>
            </a:r>
            <a:endParaRPr sz="1400">
              <a:latin typeface="Times New Roman" panose="02020603050405020304"/>
              <a:cs typeface="Times New Roman" panose="02020603050405020304"/>
            </a:endParaRPr>
          </a:p>
          <a:p>
            <a:pPr>
              <a:lnSpc>
                <a:spcPct val="100000"/>
              </a:lnSpc>
              <a:spcBef>
                <a:spcPts val="50"/>
              </a:spcBef>
            </a:pPr>
            <a:endParaRPr sz="1250">
              <a:latin typeface="Times New Roman" panose="02020603050405020304"/>
              <a:cs typeface="Times New Roman" panose="02020603050405020304"/>
            </a:endParaRPr>
          </a:p>
          <a:p>
            <a:pPr marL="12700">
              <a:lnSpc>
                <a:spcPct val="100000"/>
              </a:lnSpc>
            </a:pPr>
            <a:r>
              <a:rPr sz="1400" spc="-5" dirty="0">
                <a:latin typeface="Times New Roman" panose="02020603050405020304"/>
                <a:cs typeface="Times New Roman" panose="02020603050405020304"/>
              </a:rPr>
              <a:t>4.27 </a:t>
            </a:r>
            <a:r>
              <a:rPr sz="1400" dirty="0">
                <a:latin typeface="Times New Roman" panose="02020603050405020304"/>
                <a:cs typeface="Times New Roman" panose="02020603050405020304"/>
              </a:rPr>
              <a:t>Cải tiến cho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quản </a:t>
            </a:r>
            <a:r>
              <a:rPr sz="1400" spc="-5" dirty="0">
                <a:latin typeface="Times New Roman" panose="02020603050405020304"/>
                <a:cs typeface="Times New Roman" panose="02020603050405020304"/>
              </a:rPr>
              <a:t>lý tác</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vụ</a:t>
            </a:r>
            <a:endParaRPr sz="1400">
              <a:latin typeface="Times New Roman" panose="02020603050405020304"/>
              <a:cs typeface="Times New Roman" panose="02020603050405020304"/>
            </a:endParaRPr>
          </a:p>
          <a:p>
            <a:pPr>
              <a:lnSpc>
                <a:spcPct val="100000"/>
              </a:lnSpc>
            </a:pPr>
            <a:endParaRPr sz="1850">
              <a:latin typeface="Times New Roman" panose="02020603050405020304"/>
              <a:cs typeface="Times New Roman" panose="02020603050405020304"/>
            </a:endParaRPr>
          </a:p>
          <a:p>
            <a:pPr marL="279400" marR="6350" indent="-266700" algn="just">
              <a:lnSpc>
                <a:spcPts val="1610"/>
              </a:lnSpc>
              <a:spcBef>
                <a:spcPts val="5"/>
              </a:spcBef>
              <a:buFont typeface="Arial" panose="020B0604020202020204"/>
              <a:buChar char="●"/>
              <a:tabLst>
                <a:tab pos="279400" algn="l"/>
              </a:tabLst>
            </a:pPr>
            <a:r>
              <a:rPr sz="1400" spc="-5" dirty="0">
                <a:latin typeface="Times New Roman" panose="02020603050405020304"/>
                <a:cs typeface="Times New Roman" panose="02020603050405020304"/>
              </a:rPr>
              <a:t>Một thanh </a:t>
            </a:r>
            <a:r>
              <a:rPr sz="1400" dirty="0">
                <a:latin typeface="Times New Roman" panose="02020603050405020304"/>
                <a:cs typeface="Times New Roman" panose="02020603050405020304"/>
              </a:rPr>
              <a:t>lệnh </a:t>
            </a:r>
            <a:r>
              <a:rPr sz="1400" spc="-5" dirty="0">
                <a:latin typeface="Times New Roman" panose="02020603050405020304"/>
                <a:cs typeface="Times New Roman" panose="02020603050405020304"/>
              </a:rPr>
              <a:t>mới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thêm </a:t>
            </a:r>
            <a:r>
              <a:rPr sz="1400" spc="-5" dirty="0">
                <a:latin typeface="Times New Roman" panose="02020603050405020304"/>
                <a:cs typeface="Times New Roman" panose="02020603050405020304"/>
              </a:rPr>
              <a:t>vào mỗi </a:t>
            </a:r>
            <a:r>
              <a:rPr sz="1400" dirty="0">
                <a:latin typeface="Times New Roman" panose="02020603050405020304"/>
                <a:cs typeface="Times New Roman" panose="02020603050405020304"/>
              </a:rPr>
              <a:t>trang để cấp quyền truy cập </a:t>
            </a:r>
            <a:r>
              <a:rPr sz="1400" spc="-5" dirty="0">
                <a:latin typeface="Times New Roman" panose="02020603050405020304"/>
                <a:cs typeface="Times New Roman" panose="02020603050405020304"/>
              </a:rPr>
              <a:t>vào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tác vụ  </a:t>
            </a:r>
            <a:r>
              <a:rPr sz="1400" dirty="0">
                <a:latin typeface="Times New Roman" panose="02020603050405020304"/>
                <a:cs typeface="Times New Roman" panose="02020603050405020304"/>
              </a:rPr>
              <a:t>phổ</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biến.</a:t>
            </a:r>
            <a:endParaRPr sz="1400">
              <a:latin typeface="Times New Roman" panose="02020603050405020304"/>
              <a:cs typeface="Times New Roman" panose="02020603050405020304"/>
            </a:endParaRPr>
          </a:p>
          <a:p>
            <a:pPr>
              <a:lnSpc>
                <a:spcPct val="100000"/>
              </a:lnSpc>
              <a:spcBef>
                <a:spcPts val="10"/>
              </a:spcBef>
              <a:buFont typeface="Arial" panose="020B0604020202020204"/>
              <a:buChar char="●"/>
            </a:pPr>
            <a:endParaRPr sz="1800">
              <a:latin typeface="Times New Roman" panose="02020603050405020304"/>
              <a:cs typeface="Times New Roman" panose="02020603050405020304"/>
            </a:endParaRPr>
          </a:p>
          <a:p>
            <a:pPr marL="279400" marR="5080" indent="-266700" algn="just">
              <a:lnSpc>
                <a:spcPts val="1610"/>
              </a:lnSpc>
              <a:buFont typeface="Arial" panose="020B0604020202020204"/>
              <a:buChar char="●"/>
              <a:tabLst>
                <a:tab pos="279400" algn="l"/>
              </a:tabLst>
            </a:pPr>
            <a:r>
              <a:rPr sz="1400" spc="-5" dirty="0">
                <a:latin typeface="Times New Roman" panose="02020603050405020304"/>
                <a:cs typeface="Times New Roman" panose="02020603050405020304"/>
              </a:rPr>
              <a:t>Trình quản lý tác vụ sẽ tự </a:t>
            </a:r>
            <a:r>
              <a:rPr sz="1400" dirty="0">
                <a:latin typeface="Times New Roman" panose="02020603050405020304"/>
                <a:cs typeface="Times New Roman" panose="02020603050405020304"/>
              </a:rPr>
              <a:t>động </a:t>
            </a:r>
            <a:r>
              <a:rPr sz="1400" spc="-5" dirty="0">
                <a:latin typeface="Times New Roman" panose="02020603050405020304"/>
                <a:cs typeface="Times New Roman" panose="02020603050405020304"/>
              </a:rPr>
              <a:t>khớp với chủ </a:t>
            </a:r>
            <a:r>
              <a:rPr sz="1400" dirty="0">
                <a:latin typeface="Times New Roman" panose="02020603050405020304"/>
                <a:cs typeface="Times New Roman" panose="02020603050405020304"/>
              </a:rPr>
              <a:t>đề </a:t>
            </a:r>
            <a:r>
              <a:rPr sz="1400" spc="-5" dirty="0">
                <a:latin typeface="Times New Roman" panose="02020603050405020304"/>
                <a:cs typeface="Times New Roman" panose="02020603050405020304"/>
              </a:rPr>
              <a:t>toàn </a:t>
            </a:r>
            <a:r>
              <a:rPr sz="1400" dirty="0">
                <a:latin typeface="Times New Roman" panose="02020603050405020304"/>
                <a:cs typeface="Times New Roman" panose="02020603050405020304"/>
              </a:rPr>
              <a:t>hệ thống được </a:t>
            </a:r>
            <a:r>
              <a:rPr sz="1400" spc="-5" dirty="0">
                <a:latin typeface="Times New Roman" panose="02020603050405020304"/>
                <a:cs typeface="Times New Roman" panose="02020603050405020304"/>
              </a:rPr>
              <a:t>định cấu hình trong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Windows.</a:t>
            </a:r>
            <a:endParaRPr sz="1400">
              <a:latin typeface="Times New Roman" panose="02020603050405020304"/>
              <a:cs typeface="Times New Roman" panose="02020603050405020304"/>
            </a:endParaRPr>
          </a:p>
          <a:p>
            <a:pPr>
              <a:lnSpc>
                <a:spcPct val="100000"/>
              </a:lnSpc>
              <a:spcBef>
                <a:spcPts val="5"/>
              </a:spcBef>
              <a:buFont typeface="Arial" panose="020B0604020202020204"/>
              <a:buChar char="●"/>
            </a:pPr>
            <a:endParaRPr sz="1800">
              <a:latin typeface="Times New Roman" panose="02020603050405020304"/>
              <a:cs typeface="Times New Roman" panose="02020603050405020304"/>
            </a:endParaRPr>
          </a:p>
          <a:p>
            <a:pPr marL="279400" marR="6350" indent="-266700" algn="just">
              <a:lnSpc>
                <a:spcPts val="1610"/>
              </a:lnSpc>
              <a:buFont typeface="Arial" panose="020B0604020202020204"/>
              <a:buChar char="●"/>
              <a:tabLst>
                <a:tab pos="279400" algn="l"/>
              </a:tabLst>
            </a:pPr>
            <a:r>
              <a:rPr sz="1400" spc="-5" dirty="0">
                <a:latin typeface="Times New Roman" panose="02020603050405020304"/>
                <a:cs typeface="Times New Roman" panose="02020603050405020304"/>
              </a:rPr>
              <a:t>Đã </a:t>
            </a:r>
            <a:r>
              <a:rPr sz="1400" dirty="0">
                <a:latin typeface="Times New Roman" panose="02020603050405020304"/>
                <a:cs typeface="Times New Roman" panose="02020603050405020304"/>
              </a:rPr>
              <a:t>thêm </a:t>
            </a:r>
            <a:r>
              <a:rPr sz="1400" spc="-5" dirty="0">
                <a:latin typeface="Times New Roman" panose="02020603050405020304"/>
                <a:cs typeface="Times New Roman" panose="02020603050405020304"/>
              </a:rPr>
              <a:t>chế </a:t>
            </a:r>
            <a:r>
              <a:rPr sz="1400" spc="5" dirty="0">
                <a:latin typeface="Times New Roman" panose="02020603050405020304"/>
                <a:cs typeface="Times New Roman" panose="02020603050405020304"/>
              </a:rPr>
              <a:t>độ </a:t>
            </a:r>
            <a:r>
              <a:rPr sz="1400" spc="-5" dirty="0">
                <a:latin typeface="Times New Roman" panose="02020603050405020304"/>
                <a:cs typeface="Times New Roman" panose="02020603050405020304"/>
              </a:rPr>
              <a:t>hiệu </a:t>
            </a:r>
            <a:r>
              <a:rPr sz="1400" dirty="0">
                <a:latin typeface="Times New Roman" panose="02020603050405020304"/>
                <a:cs typeface="Times New Roman" panose="02020603050405020304"/>
              </a:rPr>
              <a:t>quả </a:t>
            </a:r>
            <a:r>
              <a:rPr sz="1400" spc="-5" dirty="0">
                <a:latin typeface="Times New Roman" panose="02020603050405020304"/>
                <a:cs typeface="Times New Roman" panose="02020603050405020304"/>
              </a:rPr>
              <a:t>cho </a:t>
            </a:r>
            <a:r>
              <a:rPr sz="1400" dirty="0">
                <a:latin typeface="Times New Roman" panose="02020603050405020304"/>
                <a:cs typeface="Times New Roman" panose="02020603050405020304"/>
              </a:rPr>
              <a:t>phép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giới hạn </a:t>
            </a:r>
            <a:r>
              <a:rPr sz="1400" spc="-5" dirty="0">
                <a:latin typeface="Times New Roman" panose="02020603050405020304"/>
                <a:cs typeface="Times New Roman" panose="02020603050405020304"/>
              </a:rPr>
              <a:t>mức </a:t>
            </a:r>
            <a:r>
              <a:rPr sz="1400" dirty="0">
                <a:latin typeface="Times New Roman" panose="02020603050405020304"/>
                <a:cs typeface="Times New Roman" panose="02020603050405020304"/>
              </a:rPr>
              <a:t>sử dụng </a:t>
            </a:r>
            <a:r>
              <a:rPr sz="1400" spc="-5" dirty="0">
                <a:latin typeface="Times New Roman" panose="02020603050405020304"/>
                <a:cs typeface="Times New Roman" panose="02020603050405020304"/>
              </a:rPr>
              <a:t>tài nguyên của một </a:t>
            </a:r>
            <a:r>
              <a:rPr sz="1400" dirty="0">
                <a:latin typeface="Times New Roman" panose="02020603050405020304"/>
                <a:cs typeface="Times New Roman" panose="02020603050405020304"/>
              </a:rPr>
              <a:t>quy  </a:t>
            </a:r>
            <a:r>
              <a:rPr sz="1400" spc="-5" dirty="0">
                <a:latin typeface="Times New Roman" panose="02020603050405020304"/>
                <a:cs typeface="Times New Roman" panose="02020603050405020304"/>
              </a:rPr>
              <a:t>trình.</a:t>
            </a:r>
            <a:endParaRPr sz="1400">
              <a:latin typeface="Times New Roman" panose="02020603050405020304"/>
              <a:cs typeface="Times New Roman" panose="02020603050405020304"/>
            </a:endParaRPr>
          </a:p>
          <a:p>
            <a:pPr>
              <a:lnSpc>
                <a:spcPct val="100000"/>
              </a:lnSpc>
              <a:spcBef>
                <a:spcPts val="15"/>
              </a:spcBef>
              <a:buFont typeface="Arial" panose="020B0604020202020204"/>
              <a:buChar char="●"/>
            </a:pPr>
            <a:endParaRPr sz="1700">
              <a:latin typeface="Times New Roman" panose="02020603050405020304"/>
              <a:cs typeface="Times New Roman" panose="02020603050405020304"/>
            </a:endParaRPr>
          </a:p>
          <a:p>
            <a:pPr marL="279400" indent="-266700">
              <a:lnSpc>
                <a:spcPct val="100000"/>
              </a:lnSpc>
              <a:buFont typeface="Arial" panose="020B0604020202020204"/>
              <a:buChar char="●"/>
              <a:tabLst>
                <a:tab pos="278765" algn="l"/>
                <a:tab pos="279400" algn="l"/>
              </a:tabLst>
            </a:pPr>
            <a:r>
              <a:rPr sz="1400" dirty="0">
                <a:latin typeface="Times New Roman" panose="02020603050405020304"/>
                <a:cs typeface="Times New Roman" panose="02020603050405020304"/>
              </a:rPr>
              <a:t>Cập </a:t>
            </a:r>
            <a:r>
              <a:rPr sz="1400" spc="-5" dirty="0">
                <a:latin typeface="Times New Roman" panose="02020603050405020304"/>
                <a:cs typeface="Times New Roman" panose="02020603050405020304"/>
              </a:rPr>
              <a:t>nhật trải nghiệm người dùng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quản lý </a:t>
            </a:r>
            <a:r>
              <a:rPr sz="1400" spc="-5" dirty="0">
                <a:latin typeface="Times New Roman" panose="02020603050405020304"/>
                <a:cs typeface="Times New Roman" panose="02020603050405020304"/>
              </a:rPr>
              <a:t>tác</a:t>
            </a:r>
            <a:r>
              <a:rPr sz="1400" spc="-35" dirty="0">
                <a:latin typeface="Times New Roman" panose="02020603050405020304"/>
                <a:cs typeface="Times New Roman" panose="02020603050405020304"/>
              </a:rPr>
              <a:t> </a:t>
            </a:r>
            <a:r>
              <a:rPr sz="1400" dirty="0">
                <a:latin typeface="Times New Roman" panose="02020603050405020304"/>
                <a:cs typeface="Times New Roman" panose="02020603050405020304"/>
              </a:rPr>
              <a:t>vụ.</a:t>
            </a:r>
            <a:endParaRPr sz="1400">
              <a:latin typeface="Times New Roman" panose="02020603050405020304"/>
              <a:cs typeface="Times New Roman" panose="02020603050405020304"/>
            </a:endParaRPr>
          </a:p>
          <a:p>
            <a:pPr marL="190500" indent="-178435">
              <a:lnSpc>
                <a:spcPct val="100000"/>
              </a:lnSpc>
              <a:spcBef>
                <a:spcPts val="1535"/>
              </a:spcBef>
              <a:buAutoNum type="arabicPeriod" startAt="5"/>
              <a:tabLst>
                <a:tab pos="191135" algn="l"/>
              </a:tabLst>
            </a:pPr>
            <a:r>
              <a:rPr sz="1400" spc="-5" dirty="0">
                <a:latin typeface="Times New Roman" panose="02020603050405020304"/>
                <a:cs typeface="Times New Roman" panose="02020603050405020304"/>
              </a:rPr>
              <a:t>Bảo mật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quét</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[7]</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AutoNum type="arabicPeriod" startAt="5"/>
            </a:pPr>
            <a:endParaRPr sz="1400">
              <a:latin typeface="Times New Roman" panose="02020603050405020304"/>
              <a:cs typeface="Times New Roman" panose="02020603050405020304"/>
            </a:endParaRPr>
          </a:p>
          <a:p>
            <a:pPr marL="12700" marR="6350" indent="88265" algn="just">
              <a:lnSpc>
                <a:spcPts val="1610"/>
              </a:lnSpc>
              <a:spcBef>
                <a:spcPts val="5"/>
              </a:spcBef>
            </a:pPr>
            <a:r>
              <a:rPr sz="1400" dirty="0">
                <a:latin typeface="Times New Roman" panose="02020603050405020304"/>
                <a:cs typeface="Times New Roman" panose="02020603050405020304"/>
              </a:rPr>
              <a:t>Các tính </a:t>
            </a:r>
            <a:r>
              <a:rPr sz="1400" spc="-5" dirty="0">
                <a:latin typeface="Times New Roman" panose="02020603050405020304"/>
                <a:cs typeface="Times New Roman" panose="02020603050405020304"/>
              </a:rPr>
              <a:t>năng bảo </a:t>
            </a:r>
            <a:r>
              <a:rPr sz="1400" dirty="0">
                <a:latin typeface="Times New Roman" panose="02020603050405020304"/>
                <a:cs typeface="Times New Roman" panose="02020603050405020304"/>
              </a:rPr>
              <a:t>mật </a:t>
            </a:r>
            <a:r>
              <a:rPr sz="1400" spc="-5" dirty="0">
                <a:latin typeface="Times New Roman" panose="02020603050405020304"/>
                <a:cs typeface="Times New Roman" panose="02020603050405020304"/>
              </a:rPr>
              <a:t>và quyền riêng tư trong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tương </a:t>
            </a:r>
            <a:r>
              <a:rPr sz="1400" dirty="0">
                <a:latin typeface="Times New Roman" panose="02020603050405020304"/>
                <a:cs typeface="Times New Roman" panose="02020603050405020304"/>
              </a:rPr>
              <a:t>tự như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Bảo  mật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bạn </a:t>
            </a:r>
            <a:r>
              <a:rPr sz="1400" spc="-5" dirty="0">
                <a:latin typeface="Times New Roman" panose="02020603050405020304"/>
                <a:cs typeface="Times New Roman" panose="02020603050405020304"/>
              </a:rPr>
              <a:t>bắt </a:t>
            </a:r>
            <a:r>
              <a:rPr sz="1400" dirty="0">
                <a:latin typeface="Times New Roman" panose="02020603050405020304"/>
                <a:cs typeface="Times New Roman" panose="02020603050405020304"/>
              </a:rPr>
              <a:t>đầu bằng phần cứng </a:t>
            </a:r>
            <a:r>
              <a:rPr sz="1400" spc="-5" dirty="0">
                <a:latin typeface="Times New Roman" panose="02020603050405020304"/>
                <a:cs typeface="Times New Roman" panose="02020603050405020304"/>
              </a:rPr>
              <a:t>và bao gồm bảo </a:t>
            </a:r>
            <a:r>
              <a:rPr sz="1400" dirty="0">
                <a:latin typeface="Times New Roman" panose="02020603050405020304"/>
                <a:cs typeface="Times New Roman" panose="02020603050405020304"/>
              </a:rPr>
              <a:t>mật </a:t>
            </a:r>
            <a:r>
              <a:rPr sz="1400" spc="-5" dirty="0">
                <a:latin typeface="Times New Roman" panose="02020603050405020304"/>
                <a:cs typeface="Times New Roman" panose="02020603050405020304"/>
              </a:rPr>
              <a:t>hệ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hành, bảo </a:t>
            </a:r>
            <a:r>
              <a:rPr sz="1400" dirty="0">
                <a:latin typeface="Times New Roman" panose="02020603050405020304"/>
                <a:cs typeface="Times New Roman" panose="02020603050405020304"/>
              </a:rPr>
              <a:t>mật  ứng dụng cũng như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mật danh tính &amp; </a:t>
            </a:r>
            <a:r>
              <a:rPr sz="1400" spc="-5" dirty="0">
                <a:latin typeface="Times New Roman" panose="02020603050405020304"/>
                <a:cs typeface="Times New Roman" panose="02020603050405020304"/>
              </a:rPr>
              <a:t>người dùng. Có các </a:t>
            </a:r>
            <a:r>
              <a:rPr sz="1400" dirty="0">
                <a:latin typeface="Times New Roman" panose="02020603050405020304"/>
                <a:cs typeface="Times New Roman" panose="02020603050405020304"/>
              </a:rPr>
              <a:t>tính năng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sẵn </a:t>
            </a:r>
            <a:r>
              <a:rPr sz="1400" spc="-5" dirty="0">
                <a:latin typeface="Times New Roman" panose="02020603050405020304"/>
                <a:cs typeface="Times New Roman" panose="02020603050405020304"/>
              </a:rPr>
              <a:t>trong HĐH  Windows </a:t>
            </a:r>
            <a:r>
              <a:rPr sz="1400" dirty="0">
                <a:latin typeface="Times New Roman" panose="02020603050405020304"/>
                <a:cs typeface="Times New Roman" panose="02020603050405020304"/>
              </a:rPr>
              <a:t>để trợ giúp </a:t>
            </a:r>
            <a:r>
              <a:rPr sz="1400" spc="-5" dirty="0">
                <a:latin typeface="Times New Roman" panose="02020603050405020304"/>
                <a:cs typeface="Times New Roman" panose="02020603050405020304"/>
              </a:rPr>
              <a:t>trong các </a:t>
            </a:r>
            <a:r>
              <a:rPr sz="1400" dirty="0">
                <a:latin typeface="Times New Roman" panose="02020603050405020304"/>
                <a:cs typeface="Times New Roman" panose="02020603050405020304"/>
              </a:rPr>
              <a:t>lĩnh </a:t>
            </a:r>
            <a:r>
              <a:rPr sz="1400" spc="-5" dirty="0">
                <a:latin typeface="Times New Roman" panose="02020603050405020304"/>
                <a:cs typeface="Times New Roman" panose="02020603050405020304"/>
              </a:rPr>
              <a:t>vực</a:t>
            </a:r>
            <a:r>
              <a:rPr sz="1400" spc="-6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này.</a:t>
            </a:r>
            <a:endParaRPr sz="1400">
              <a:latin typeface="Times New Roman" panose="02020603050405020304"/>
              <a:cs typeface="Times New Roman" panose="02020603050405020304"/>
            </a:endParaRPr>
          </a:p>
          <a:p>
            <a:pPr>
              <a:lnSpc>
                <a:spcPct val="100000"/>
              </a:lnSpc>
              <a:spcBef>
                <a:spcPts val="35"/>
              </a:spcBef>
            </a:pPr>
            <a:endParaRPr sz="1350">
              <a:latin typeface="Times New Roman" panose="02020603050405020304"/>
              <a:cs typeface="Times New Roman" panose="02020603050405020304"/>
            </a:endParaRPr>
          </a:p>
          <a:p>
            <a:pPr marL="12700" marR="6350" indent="88265" algn="just">
              <a:lnSpc>
                <a:spcPts val="1620"/>
              </a:lnSpc>
            </a:pPr>
            <a:r>
              <a:rPr sz="1400" spc="-5" dirty="0">
                <a:latin typeface="Times New Roman" panose="02020603050405020304"/>
                <a:cs typeface="Times New Roman" panose="02020603050405020304"/>
              </a:rPr>
              <a:t>Để </a:t>
            </a:r>
            <a:r>
              <a:rPr sz="1400" dirty="0">
                <a:latin typeface="Times New Roman" panose="02020603050405020304"/>
                <a:cs typeface="Times New Roman" panose="02020603050405020304"/>
              </a:rPr>
              <a:t>có cái </a:t>
            </a:r>
            <a:r>
              <a:rPr sz="1400" spc="-5" dirty="0">
                <a:latin typeface="Times New Roman" panose="02020603050405020304"/>
                <a:cs typeface="Times New Roman" panose="02020603050405020304"/>
              </a:rPr>
              <a:t>nhìn </a:t>
            </a:r>
            <a:r>
              <a:rPr sz="1400" dirty="0">
                <a:latin typeface="Times New Roman" panose="02020603050405020304"/>
                <a:cs typeface="Times New Roman" panose="02020603050405020304"/>
              </a:rPr>
              <a:t>toàn </a:t>
            </a:r>
            <a:r>
              <a:rPr sz="1400" spc="-5" dirty="0">
                <a:latin typeface="Times New Roman" panose="02020603050405020304"/>
                <a:cs typeface="Times New Roman" panose="02020603050405020304"/>
              </a:rPr>
              <a:t>diện </a:t>
            </a:r>
            <a:r>
              <a:rPr sz="1400" dirty="0">
                <a:latin typeface="Times New Roman" panose="02020603050405020304"/>
                <a:cs typeface="Times New Roman" panose="02020603050405020304"/>
              </a:rPr>
              <a:t>hơn, bao </a:t>
            </a:r>
            <a:r>
              <a:rPr sz="1400" spc="-5" dirty="0">
                <a:latin typeface="Times New Roman" panose="02020603050405020304"/>
                <a:cs typeface="Times New Roman" panose="02020603050405020304"/>
              </a:rPr>
              <a:t>gồm </a:t>
            </a:r>
            <a:r>
              <a:rPr sz="140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mức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tin cậy bằng </a:t>
            </a:r>
            <a:r>
              <a:rPr sz="1400" spc="-5" dirty="0">
                <a:latin typeface="Times New Roman" panose="02020603050405020304"/>
                <a:cs typeface="Times New Roman" panose="02020603050405020304"/>
              </a:rPr>
              <a:t>không, hãy </a:t>
            </a:r>
            <a:r>
              <a:rPr sz="1400" dirty="0">
                <a:latin typeface="Times New Roman" panose="02020603050405020304"/>
                <a:cs typeface="Times New Roman" panose="02020603050405020304"/>
              </a:rPr>
              <a:t>xem </a:t>
            </a:r>
            <a:r>
              <a:rPr sz="1400" spc="-5" dirty="0">
                <a:latin typeface="Times New Roman" panose="02020603050405020304"/>
                <a:cs typeface="Times New Roman" panose="02020603050405020304"/>
              </a:rPr>
              <a:t>phần </a:t>
            </a:r>
            <a:r>
              <a:rPr sz="1400" dirty="0">
                <a:latin typeface="Times New Roman" panose="02020603050405020304"/>
                <a:cs typeface="Times New Roman" panose="02020603050405020304"/>
              </a:rPr>
              <a:t>Bảo  </a:t>
            </a:r>
            <a:r>
              <a:rPr sz="1400" spc="-5" dirty="0">
                <a:latin typeface="Times New Roman" panose="02020603050405020304"/>
                <a:cs typeface="Times New Roman" panose="02020603050405020304"/>
              </a:rPr>
              <a:t>mật Windows.</a:t>
            </a:r>
            <a:endParaRPr sz="1400">
              <a:latin typeface="Times New Roman" panose="02020603050405020304"/>
              <a:cs typeface="Times New Roman" panose="02020603050405020304"/>
            </a:endParaRPr>
          </a:p>
          <a:p>
            <a:pPr>
              <a:lnSpc>
                <a:spcPct val="100000"/>
              </a:lnSpc>
              <a:spcBef>
                <a:spcPts val="15"/>
              </a:spcBef>
            </a:pPr>
            <a:endParaRPr sz="1750">
              <a:latin typeface="Times New Roman" panose="02020603050405020304"/>
              <a:cs typeface="Times New Roman" panose="02020603050405020304"/>
            </a:endParaRPr>
          </a:p>
          <a:p>
            <a:pPr marL="546100" marR="5080" lvl="1" indent="-266700" algn="just">
              <a:lnSpc>
                <a:spcPct val="96000"/>
              </a:lnSpc>
              <a:buFont typeface="Arial" panose="020B0604020202020204"/>
              <a:buChar char="●"/>
              <a:tabLst>
                <a:tab pos="469900" algn="l"/>
              </a:tabLst>
            </a:pPr>
            <a:r>
              <a:rPr sz="1400" spc="-5" dirty="0">
                <a:latin typeface="Times New Roman" panose="02020603050405020304"/>
                <a:cs typeface="Times New Roman" panose="02020603050405020304"/>
              </a:rPr>
              <a:t>Ứng dụng Windows Security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tích hợp vào hệ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hành. Ứng dụng này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giao  </a:t>
            </a:r>
            <a:r>
              <a:rPr sz="1400" spc="-5" dirty="0">
                <a:latin typeface="Times New Roman" panose="02020603050405020304"/>
                <a:cs typeface="Times New Roman" panose="02020603050405020304"/>
              </a:rPr>
              <a:t>diện dễ </a:t>
            </a:r>
            <a:r>
              <a:rPr sz="1400" dirty="0">
                <a:latin typeface="Times New Roman" panose="02020603050405020304"/>
                <a:cs typeface="Times New Roman" panose="02020603050405020304"/>
              </a:rPr>
              <a:t>sử dụng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kết </a:t>
            </a:r>
            <a:r>
              <a:rPr sz="1400" spc="-5" dirty="0">
                <a:latin typeface="Times New Roman" panose="02020603050405020304"/>
                <a:cs typeface="Times New Roman" panose="02020603050405020304"/>
              </a:rPr>
              <a:t>hợp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mật thường được sử </a:t>
            </a:r>
            <a:r>
              <a:rPr sz="1400" spc="-5" dirty="0">
                <a:latin typeface="Times New Roman" panose="02020603050405020304"/>
                <a:cs typeface="Times New Roman" panose="02020603050405020304"/>
              </a:rPr>
              <a:t>dụng. Ví </a:t>
            </a:r>
            <a:r>
              <a:rPr sz="1400" dirty="0">
                <a:latin typeface="Times New Roman" panose="02020603050405020304"/>
                <a:cs typeface="Times New Roman" panose="02020603050405020304"/>
              </a:rPr>
              <a:t>dụ: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quyền </a:t>
            </a:r>
            <a:r>
              <a:rPr sz="1400" dirty="0">
                <a:latin typeface="Times New Roman" panose="02020603050405020304"/>
                <a:cs typeface="Times New Roman" panose="02020603050405020304"/>
              </a:rPr>
              <a:t>truy cập </a:t>
            </a:r>
            <a:r>
              <a:rPr sz="1400" spc="-5" dirty="0">
                <a:latin typeface="Times New Roman" panose="02020603050405020304"/>
                <a:cs typeface="Times New Roman" panose="02020603050405020304"/>
              </a:rPr>
              <a:t>vào </a:t>
            </a:r>
            <a:r>
              <a:rPr sz="1400" dirty="0">
                <a:latin typeface="Times New Roman" panose="02020603050405020304"/>
                <a:cs typeface="Times New Roman" panose="02020603050405020304"/>
              </a:rPr>
              <a:t>tính năng </a:t>
            </a:r>
            <a:r>
              <a:rPr sz="1400" spc="-5" dirty="0">
                <a:latin typeface="Times New Roman" panose="02020603050405020304"/>
                <a:cs typeface="Times New Roman" panose="02020603050405020304"/>
              </a:rPr>
              <a:t>bảo vệ khỏi mối đe dọa và </a:t>
            </a:r>
            <a:r>
              <a:rPr sz="1400" dirty="0">
                <a:latin typeface="Times New Roman" panose="02020603050405020304"/>
                <a:cs typeface="Times New Roman" panose="02020603050405020304"/>
              </a:rPr>
              <a:t>vi rút, tường lửa và </a:t>
            </a:r>
            <a:r>
              <a:rPr sz="1400" spc="-5" dirty="0">
                <a:latin typeface="Times New Roman" panose="02020603050405020304"/>
                <a:cs typeface="Times New Roman" panose="02020603050405020304"/>
              </a:rPr>
              <a:t>bảo  vệ </a:t>
            </a:r>
            <a:r>
              <a:rPr sz="1400" dirty="0">
                <a:latin typeface="Times New Roman" panose="02020603050405020304"/>
                <a:cs typeface="Times New Roman" panose="02020603050405020304"/>
              </a:rPr>
              <a:t>mạng, </a:t>
            </a:r>
            <a:r>
              <a:rPr sz="1400" spc="-5" dirty="0">
                <a:latin typeface="Times New Roman" panose="02020603050405020304"/>
                <a:cs typeface="Times New Roman" panose="02020603050405020304"/>
              </a:rPr>
              <a:t>bảo vệ tài </a:t>
            </a:r>
            <a:r>
              <a:rPr sz="1400" dirty="0">
                <a:latin typeface="Times New Roman" panose="02020603050405020304"/>
                <a:cs typeface="Times New Roman" panose="02020603050405020304"/>
              </a:rPr>
              <a:t>khoản,</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v.v.</a:t>
            </a:r>
            <a:endParaRPr sz="1400">
              <a:latin typeface="Times New Roman" panose="02020603050405020304"/>
              <a:cs typeface="Times New Roman" panose="02020603050405020304"/>
            </a:endParaRPr>
          </a:p>
          <a:p>
            <a:pPr lvl="1">
              <a:lnSpc>
                <a:spcPct val="100000"/>
              </a:lnSpc>
              <a:spcBef>
                <a:spcPts val="45"/>
              </a:spcBef>
              <a:buFont typeface="Arial" panose="020B0604020202020204"/>
              <a:buChar char="●"/>
            </a:pPr>
            <a:endParaRPr sz="1800">
              <a:latin typeface="Times New Roman" panose="02020603050405020304"/>
              <a:cs typeface="Times New Roman" panose="02020603050405020304"/>
            </a:endParaRPr>
          </a:p>
          <a:p>
            <a:pPr marL="546100" marR="5080" lvl="1" indent="-266700" algn="just">
              <a:lnSpc>
                <a:spcPts val="1610"/>
              </a:lnSpc>
              <a:spcBef>
                <a:spcPts val="5"/>
              </a:spcBef>
              <a:buFont typeface="Arial" panose="020B0604020202020204"/>
              <a:buChar char="●"/>
              <a:tabLst>
                <a:tab pos="469900" algn="l"/>
              </a:tabLst>
            </a:pPr>
            <a:r>
              <a:rPr sz="1400" spc="-5" dirty="0">
                <a:latin typeface="Times New Roman" panose="02020603050405020304"/>
                <a:cs typeface="Times New Roman" panose="02020603050405020304"/>
              </a:rPr>
              <a:t>Security baselines </a:t>
            </a:r>
            <a:r>
              <a:rPr sz="1400" dirty="0">
                <a:latin typeface="Times New Roman" panose="02020603050405020304"/>
                <a:cs typeface="Times New Roman" panose="02020603050405020304"/>
              </a:rPr>
              <a:t>bao gồm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bảo mật </a:t>
            </a:r>
            <a:r>
              <a:rPr sz="1400" dirty="0">
                <a:latin typeface="Times New Roman" panose="02020603050405020304"/>
                <a:cs typeface="Times New Roman" panose="02020603050405020304"/>
              </a:rPr>
              <a:t>đã </a:t>
            </a:r>
            <a:r>
              <a:rPr sz="1400" spc="-5" dirty="0">
                <a:latin typeface="Times New Roman" panose="02020603050405020304"/>
                <a:cs typeface="Times New Roman" panose="02020603050405020304"/>
              </a:rPr>
              <a:t>được định cấu hình và sẵn </a:t>
            </a:r>
            <a:r>
              <a:rPr sz="1400" dirty="0">
                <a:latin typeface="Times New Roman" panose="02020603050405020304"/>
                <a:cs typeface="Times New Roman" panose="02020603050405020304"/>
              </a:rPr>
              <a:t>sàng  </a:t>
            </a:r>
            <a:r>
              <a:rPr sz="1400" spc="-5" dirty="0">
                <a:latin typeface="Times New Roman" panose="02020603050405020304"/>
                <a:cs typeface="Times New Roman" panose="02020603050405020304"/>
              </a:rPr>
              <a:t>triển </a:t>
            </a:r>
            <a:r>
              <a:rPr sz="1400" dirty="0">
                <a:latin typeface="Times New Roman" panose="02020603050405020304"/>
                <a:cs typeface="Times New Roman" panose="02020603050405020304"/>
              </a:rPr>
              <a:t>khai cho </a:t>
            </a:r>
            <a:r>
              <a:rPr sz="1400" spc="-5" dirty="0">
                <a:latin typeface="Times New Roman" panose="02020603050405020304"/>
                <a:cs typeface="Times New Roman" panose="02020603050405020304"/>
              </a:rPr>
              <a:t>thiết bị của</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bạn.</a:t>
            </a:r>
            <a:endParaRPr sz="1400">
              <a:latin typeface="Times New Roman" panose="02020603050405020304"/>
              <a:cs typeface="Times New Roman" panose="02020603050405020304"/>
            </a:endParaRPr>
          </a:p>
          <a:p>
            <a:pPr lvl="1">
              <a:lnSpc>
                <a:spcPct val="100000"/>
              </a:lnSpc>
              <a:spcBef>
                <a:spcPts val="10"/>
              </a:spcBef>
              <a:buFont typeface="Arial" panose="020B0604020202020204"/>
              <a:buChar char="●"/>
            </a:pPr>
            <a:endParaRPr sz="1800">
              <a:latin typeface="Times New Roman" panose="02020603050405020304"/>
              <a:cs typeface="Times New Roman" panose="02020603050405020304"/>
            </a:endParaRPr>
          </a:p>
          <a:p>
            <a:pPr marL="546100" marR="5715" lvl="1" indent="-266700" algn="just">
              <a:lnSpc>
                <a:spcPts val="1610"/>
              </a:lnSpc>
              <a:buFont typeface="Arial" panose="020B0604020202020204"/>
              <a:buChar char="●"/>
              <a:tabLst>
                <a:tab pos="469900" algn="l"/>
              </a:tabLst>
            </a:pPr>
            <a:r>
              <a:rPr sz="1400" spc="-5" dirty="0">
                <a:latin typeface="Times New Roman" panose="02020603050405020304"/>
                <a:cs typeface="Times New Roman" panose="02020603050405020304"/>
              </a:rPr>
              <a:t>Microsoft Defender Antivirus được </a:t>
            </a:r>
            <a:r>
              <a:rPr sz="1400" dirty="0">
                <a:latin typeface="Times New Roman" panose="02020603050405020304"/>
                <a:cs typeface="Times New Roman" panose="02020603050405020304"/>
              </a:rPr>
              <a:t>tích </a:t>
            </a:r>
            <a:r>
              <a:rPr sz="1400" spc="-5" dirty="0">
                <a:latin typeface="Times New Roman" panose="02020603050405020304"/>
                <a:cs typeface="Times New Roman" panose="02020603050405020304"/>
              </a:rPr>
              <a:t>hợp vào Windows và </a:t>
            </a:r>
            <a:r>
              <a:rPr sz="1400" dirty="0">
                <a:latin typeface="Times New Roman" panose="02020603050405020304"/>
                <a:cs typeface="Times New Roman" panose="02020603050405020304"/>
              </a:rPr>
              <a:t>giúp </a:t>
            </a:r>
            <a:r>
              <a:rPr sz="1400" spc="-5" dirty="0">
                <a:latin typeface="Times New Roman" panose="02020603050405020304"/>
                <a:cs typeface="Times New Roman" panose="02020603050405020304"/>
              </a:rPr>
              <a:t>bảo vệ các thiết bị  </a:t>
            </a:r>
            <a:r>
              <a:rPr sz="1400" dirty="0">
                <a:latin typeface="Times New Roman" panose="02020603050405020304"/>
                <a:cs typeface="Times New Roman" panose="02020603050405020304"/>
              </a:rPr>
              <a:t>bằng</a:t>
            </a:r>
            <a:r>
              <a:rPr sz="1400" spc="275" dirty="0">
                <a:latin typeface="Times New Roman" panose="02020603050405020304"/>
                <a:cs typeface="Times New Roman" panose="02020603050405020304"/>
              </a:rPr>
              <a:t> </a:t>
            </a:r>
            <a:r>
              <a:rPr sz="1400" dirty="0">
                <a:latin typeface="Times New Roman" panose="02020603050405020304"/>
                <a:cs typeface="Times New Roman" panose="02020603050405020304"/>
              </a:rPr>
              <a:t>cách</a:t>
            </a:r>
            <a:r>
              <a:rPr sz="1400" spc="2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sử</a:t>
            </a:r>
            <a:r>
              <a:rPr sz="1400" spc="290" dirty="0">
                <a:latin typeface="Times New Roman" panose="02020603050405020304"/>
                <a:cs typeface="Times New Roman" panose="02020603050405020304"/>
              </a:rPr>
              <a:t> </a:t>
            </a:r>
            <a:r>
              <a:rPr sz="1400" dirty="0">
                <a:latin typeface="Times New Roman" panose="02020603050405020304"/>
                <a:cs typeface="Times New Roman" panose="02020603050405020304"/>
              </a:rPr>
              <a:t>dụng</a:t>
            </a:r>
            <a:r>
              <a:rPr sz="1400" spc="2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bảo</a:t>
            </a:r>
            <a:r>
              <a:rPr sz="1400" spc="2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mật</a:t>
            </a:r>
            <a:r>
              <a:rPr sz="1400" spc="295" dirty="0">
                <a:latin typeface="Times New Roman" panose="02020603050405020304"/>
                <a:cs typeface="Times New Roman" panose="02020603050405020304"/>
              </a:rPr>
              <a:t> </a:t>
            </a:r>
            <a:r>
              <a:rPr sz="1400" dirty="0">
                <a:latin typeface="Times New Roman" panose="02020603050405020304"/>
                <a:cs typeface="Times New Roman" panose="02020603050405020304"/>
              </a:rPr>
              <a:t>thế</a:t>
            </a:r>
            <a:r>
              <a:rPr sz="1400" spc="28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hệ</a:t>
            </a:r>
            <a:r>
              <a:rPr sz="1400" spc="3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tiếp</a:t>
            </a:r>
            <a:r>
              <a:rPr sz="1400" spc="2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theo.</a:t>
            </a:r>
            <a:r>
              <a:rPr sz="1400" spc="280" dirty="0">
                <a:latin typeface="Times New Roman" panose="02020603050405020304"/>
                <a:cs typeface="Times New Roman" panose="02020603050405020304"/>
              </a:rPr>
              <a:t> </a:t>
            </a:r>
            <a:r>
              <a:rPr sz="1400" dirty="0">
                <a:latin typeface="Times New Roman" panose="02020603050405020304"/>
                <a:cs typeface="Times New Roman" panose="02020603050405020304"/>
              </a:rPr>
              <a:t>Khi</a:t>
            </a:r>
            <a:r>
              <a:rPr sz="1400" spc="2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được</a:t>
            </a:r>
            <a:r>
              <a:rPr sz="1400" spc="2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sử</a:t>
            </a:r>
            <a:r>
              <a:rPr sz="1400" spc="2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dụng</a:t>
            </a:r>
            <a:r>
              <a:rPr sz="1400" spc="27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với</a:t>
            </a:r>
            <a:r>
              <a:rPr sz="1400" spc="295" dirty="0">
                <a:latin typeface="Times New Roman" panose="02020603050405020304"/>
                <a:cs typeface="Times New Roman" panose="02020603050405020304"/>
              </a:rPr>
              <a:t> </a:t>
            </a:r>
            <a:r>
              <a:rPr sz="1400" dirty="0">
                <a:latin typeface="Times New Roman" panose="02020603050405020304"/>
                <a:cs typeface="Times New Roman" panose="02020603050405020304"/>
              </a:rPr>
              <a:t>Bộ</a:t>
            </a:r>
            <a:r>
              <a:rPr sz="1400" spc="2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bảo</a:t>
            </a:r>
            <a:r>
              <a:rPr sz="1400" spc="280" dirty="0">
                <a:latin typeface="Times New Roman" panose="02020603050405020304"/>
                <a:cs typeface="Times New Roman" panose="02020603050405020304"/>
              </a:rPr>
              <a:t> </a:t>
            </a:r>
            <a:r>
              <a:rPr sz="1400" dirty="0">
                <a:latin typeface="Times New Roman" panose="02020603050405020304"/>
                <a:cs typeface="Times New Roman" panose="02020603050405020304"/>
              </a:rPr>
              <a:t>vệ</a:t>
            </a:r>
            <a:endParaRPr sz="1400">
              <a:latin typeface="Times New Roman" panose="02020603050405020304"/>
              <a:cs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30</a:t>
            </a:r>
            <a:endParaRPr dirty="0"/>
          </a:p>
        </p:txBody>
      </p:sp>
      <p:sp>
        <p:nvSpPr>
          <p:cNvPr id="2" name="object 2"/>
          <p:cNvSpPr txBox="1"/>
          <p:nvPr/>
        </p:nvSpPr>
        <p:spPr>
          <a:xfrm>
            <a:off x="444500" y="431279"/>
            <a:ext cx="6704330" cy="9389745"/>
          </a:xfrm>
          <a:prstGeom prst="rect">
            <a:avLst/>
          </a:prstGeom>
        </p:spPr>
        <p:txBody>
          <a:bodyPr vert="horz" wrap="square" lIns="0" tIns="27305" rIns="0" bIns="0" rtlCol="0">
            <a:spAutoFit/>
          </a:bodyPr>
          <a:lstStyle/>
          <a:p>
            <a:pPr marL="546100" marR="36830" algn="just">
              <a:lnSpc>
                <a:spcPts val="1610"/>
              </a:lnSpc>
              <a:spcBef>
                <a:spcPts val="215"/>
              </a:spcBef>
            </a:pPr>
            <a:r>
              <a:rPr sz="1400" spc="-5" dirty="0">
                <a:latin typeface="Times New Roman" panose="02020603050405020304"/>
                <a:cs typeface="Times New Roman" panose="02020603050405020304"/>
              </a:rPr>
              <a:t>Microsoft dành cho Điểm cuối, </a:t>
            </a:r>
            <a:r>
              <a:rPr sz="1400" dirty="0">
                <a:latin typeface="Times New Roman" panose="02020603050405020304"/>
                <a:cs typeface="Times New Roman" panose="02020603050405020304"/>
              </a:rPr>
              <a:t>tổ </a:t>
            </a:r>
            <a:r>
              <a:rPr sz="1400" spc="-5" dirty="0">
                <a:latin typeface="Times New Roman" panose="02020603050405020304"/>
                <a:cs typeface="Times New Roman" panose="02020603050405020304"/>
              </a:rPr>
              <a:t>chức của bạn sẽ nhận được </a:t>
            </a:r>
            <a:r>
              <a:rPr sz="1400" dirty="0">
                <a:latin typeface="Times New Roman" panose="02020603050405020304"/>
                <a:cs typeface="Times New Roman" panose="02020603050405020304"/>
              </a:rPr>
              <a:t>khả năng bảo vệ điểm  </a:t>
            </a:r>
            <a:r>
              <a:rPr sz="1400" spc="-5" dirty="0">
                <a:latin typeface="Times New Roman" panose="02020603050405020304"/>
                <a:cs typeface="Times New Roman" panose="02020603050405020304"/>
              </a:rPr>
              <a:t>cuối mạnh </a:t>
            </a:r>
            <a:r>
              <a:rPr sz="1400" dirty="0">
                <a:latin typeface="Times New Roman" panose="02020603050405020304"/>
                <a:cs typeface="Times New Roman" panose="02020603050405020304"/>
              </a:rPr>
              <a:t>mẽ cũng như </a:t>
            </a:r>
            <a:r>
              <a:rPr sz="1400" spc="-5" dirty="0">
                <a:latin typeface="Times New Roman" panose="02020603050405020304"/>
                <a:cs typeface="Times New Roman" panose="02020603050405020304"/>
              </a:rPr>
              <a:t>khả </a:t>
            </a:r>
            <a:r>
              <a:rPr sz="1400" dirty="0">
                <a:latin typeface="Times New Roman" panose="02020603050405020304"/>
                <a:cs typeface="Times New Roman" panose="02020603050405020304"/>
              </a:rPr>
              <a:t>năng phản hồi &amp; bảo vệ </a:t>
            </a:r>
            <a:r>
              <a:rPr sz="1400" spc="-5" dirty="0">
                <a:latin typeface="Times New Roman" panose="02020603050405020304"/>
                <a:cs typeface="Times New Roman" panose="02020603050405020304"/>
              </a:rPr>
              <a:t>điểm cuối </a:t>
            </a:r>
            <a:r>
              <a:rPr sz="1400" dirty="0">
                <a:latin typeface="Times New Roman" panose="02020603050405020304"/>
                <a:cs typeface="Times New Roman" panose="02020603050405020304"/>
              </a:rPr>
              <a:t>nâng </a:t>
            </a:r>
            <a:r>
              <a:rPr sz="1400" spc="-5" dirty="0">
                <a:latin typeface="Times New Roman" panose="02020603050405020304"/>
                <a:cs typeface="Times New Roman" panose="02020603050405020304"/>
              </a:rPr>
              <a:t>cao. Nếu sử  dụng </a:t>
            </a:r>
            <a:r>
              <a:rPr sz="1400" dirty="0">
                <a:latin typeface="Times New Roman" panose="02020603050405020304"/>
                <a:cs typeface="Times New Roman" panose="02020603050405020304"/>
              </a:rPr>
              <a:t>Intune để quản </a:t>
            </a:r>
            <a:r>
              <a:rPr sz="1400" spc="-5" dirty="0">
                <a:latin typeface="Times New Roman" panose="02020603050405020304"/>
                <a:cs typeface="Times New Roman" panose="02020603050405020304"/>
              </a:rPr>
              <a:t>lý thiết bị thì bạn </a:t>
            </a:r>
            <a:r>
              <a:rPr sz="1400" dirty="0">
                <a:latin typeface="Times New Roman" panose="02020603050405020304"/>
                <a:cs typeface="Times New Roman" panose="02020603050405020304"/>
              </a:rPr>
              <a:t>có thể tạo </a:t>
            </a:r>
            <a:r>
              <a:rPr sz="1400" spc="-5" dirty="0">
                <a:latin typeface="Times New Roman" panose="02020603050405020304"/>
                <a:cs typeface="Times New Roman" panose="02020603050405020304"/>
              </a:rPr>
              <a:t>chính sách </a:t>
            </a:r>
            <a:r>
              <a:rPr sz="1400" dirty="0">
                <a:latin typeface="Times New Roman" panose="02020603050405020304"/>
                <a:cs typeface="Times New Roman" panose="02020603050405020304"/>
              </a:rPr>
              <a:t>dựa </a:t>
            </a:r>
            <a:r>
              <a:rPr sz="1400" spc="-5" dirty="0">
                <a:latin typeface="Times New Roman" panose="02020603050405020304"/>
                <a:cs typeface="Times New Roman" panose="02020603050405020304"/>
              </a:rPr>
              <a:t>trên mức </a:t>
            </a:r>
            <a:r>
              <a:rPr sz="1400" spc="5" dirty="0">
                <a:latin typeface="Times New Roman" panose="02020603050405020304"/>
                <a:cs typeface="Times New Roman" panose="02020603050405020304"/>
              </a:rPr>
              <a:t>độ </a:t>
            </a:r>
            <a:r>
              <a:rPr sz="1400" spc="-5" dirty="0">
                <a:latin typeface="Times New Roman" panose="02020603050405020304"/>
                <a:cs typeface="Times New Roman" panose="02020603050405020304"/>
              </a:rPr>
              <a:t>đe </a:t>
            </a:r>
            <a:r>
              <a:rPr sz="1400" dirty="0">
                <a:latin typeface="Times New Roman" panose="02020603050405020304"/>
                <a:cs typeface="Times New Roman" panose="02020603050405020304"/>
              </a:rPr>
              <a:t>dọa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Bộ bảo vệ </a:t>
            </a:r>
            <a:r>
              <a:rPr sz="1400" spc="-5" dirty="0">
                <a:latin typeface="Times New Roman" panose="02020603050405020304"/>
                <a:cs typeface="Times New Roman" panose="02020603050405020304"/>
              </a:rPr>
              <a:t>Microsoft dành </a:t>
            </a:r>
            <a:r>
              <a:rPr sz="1400" dirty="0">
                <a:latin typeface="Times New Roman" panose="02020603050405020304"/>
                <a:cs typeface="Times New Roman" panose="02020603050405020304"/>
              </a:rPr>
              <a:t>cho Điểm</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cuối.</a:t>
            </a:r>
            <a:endParaRPr sz="1400">
              <a:latin typeface="Times New Roman" panose="02020603050405020304"/>
              <a:cs typeface="Times New Roman" panose="02020603050405020304"/>
            </a:endParaRPr>
          </a:p>
          <a:p>
            <a:pPr>
              <a:lnSpc>
                <a:spcPct val="100000"/>
              </a:lnSpc>
              <a:spcBef>
                <a:spcPts val="20"/>
              </a:spcBef>
            </a:pPr>
            <a:endParaRPr sz="1750">
              <a:latin typeface="Times New Roman" panose="02020603050405020304"/>
              <a:cs typeface="Times New Roman" panose="02020603050405020304"/>
            </a:endParaRPr>
          </a:p>
          <a:p>
            <a:pPr marL="546100" marR="38100" indent="-266700" algn="just">
              <a:lnSpc>
                <a:spcPct val="96000"/>
              </a:lnSpc>
              <a:buFont typeface="Arial" panose="020B0604020202020204"/>
              <a:buChar char="●"/>
              <a:tabLst>
                <a:tab pos="469900" algn="l"/>
              </a:tabLst>
            </a:pPr>
            <a:r>
              <a:rPr sz="1400" dirty="0">
                <a:latin typeface="Times New Roman" panose="02020603050405020304"/>
                <a:cs typeface="Times New Roman" panose="02020603050405020304"/>
              </a:rPr>
              <a:t>Các tính năng </a:t>
            </a:r>
            <a:r>
              <a:rPr sz="1400" spc="-5" dirty="0">
                <a:latin typeface="Times New Roman" panose="02020603050405020304"/>
                <a:cs typeface="Times New Roman" panose="02020603050405020304"/>
              </a:rPr>
              <a:t>Bảo </a:t>
            </a:r>
            <a:r>
              <a:rPr sz="1400" dirty="0">
                <a:latin typeface="Times New Roman" panose="02020603050405020304"/>
                <a:cs typeface="Times New Roman" panose="02020603050405020304"/>
              </a:rPr>
              <a:t>mật ứng </a:t>
            </a:r>
            <a:r>
              <a:rPr sz="1400" spc="-5" dirty="0">
                <a:latin typeface="Times New Roman" panose="02020603050405020304"/>
                <a:cs typeface="Times New Roman" panose="02020603050405020304"/>
              </a:rPr>
              <a:t>dụng giúp </a:t>
            </a:r>
            <a:r>
              <a:rPr sz="1400" dirty="0">
                <a:latin typeface="Times New Roman" panose="02020603050405020304"/>
                <a:cs typeface="Times New Roman" panose="02020603050405020304"/>
              </a:rPr>
              <a:t>ngăn mã </a:t>
            </a:r>
            <a:r>
              <a:rPr sz="1400" spc="-5" dirty="0">
                <a:latin typeface="Times New Roman" panose="02020603050405020304"/>
                <a:cs typeface="Times New Roman" panose="02020603050405020304"/>
              </a:rPr>
              <a:t>độc hại hoặc không </a:t>
            </a:r>
            <a:r>
              <a:rPr sz="1400" dirty="0">
                <a:latin typeface="Times New Roman" panose="02020603050405020304"/>
                <a:cs typeface="Times New Roman" panose="02020603050405020304"/>
              </a:rPr>
              <a:t>mong muốn </a:t>
            </a:r>
            <a:r>
              <a:rPr sz="1400" spc="-5" dirty="0">
                <a:latin typeface="Times New Roman" panose="02020603050405020304"/>
                <a:cs typeface="Times New Roman" panose="02020603050405020304"/>
              </a:rPr>
              <a:t>chạy,  cách </a:t>
            </a:r>
            <a:r>
              <a:rPr sz="1400" dirty="0">
                <a:latin typeface="Times New Roman" panose="02020603050405020304"/>
                <a:cs typeface="Times New Roman" panose="02020603050405020304"/>
              </a:rPr>
              <a:t>ly các trang </a:t>
            </a:r>
            <a:r>
              <a:rPr sz="1400" spc="-5" dirty="0">
                <a:latin typeface="Times New Roman" panose="02020603050405020304"/>
                <a:cs typeface="Times New Roman" panose="02020603050405020304"/>
              </a:rPr>
              <a:t>web </a:t>
            </a:r>
            <a:r>
              <a:rPr sz="1400" dirty="0">
                <a:latin typeface="Times New Roman" panose="02020603050405020304"/>
                <a:cs typeface="Times New Roman" panose="02020603050405020304"/>
              </a:rPr>
              <a:t>không đáng tin cậy </a:t>
            </a:r>
            <a:r>
              <a:rPr sz="1400" spc="-5" dirty="0">
                <a:latin typeface="Times New Roman" panose="02020603050405020304"/>
                <a:cs typeface="Times New Roman" panose="02020603050405020304"/>
              </a:rPr>
              <a:t>và các tệp </a:t>
            </a:r>
            <a:r>
              <a:rPr sz="1400" dirty="0">
                <a:latin typeface="Times New Roman" panose="02020603050405020304"/>
                <a:cs typeface="Times New Roman" panose="02020603050405020304"/>
              </a:rPr>
              <a:t>Office </a:t>
            </a:r>
            <a:r>
              <a:rPr sz="1400" spc="-5" dirty="0">
                <a:latin typeface="Times New Roman" panose="02020603050405020304"/>
                <a:cs typeface="Times New Roman" panose="02020603050405020304"/>
              </a:rPr>
              <a:t>không </a:t>
            </a:r>
            <a:r>
              <a:rPr sz="1400" dirty="0">
                <a:latin typeface="Times New Roman" panose="02020603050405020304"/>
                <a:cs typeface="Times New Roman" panose="02020603050405020304"/>
              </a:rPr>
              <a:t>đáng tin </a:t>
            </a:r>
            <a:r>
              <a:rPr sz="1400" spc="-5" dirty="0">
                <a:latin typeface="Times New Roman" panose="02020603050405020304"/>
                <a:cs typeface="Times New Roman" panose="02020603050405020304"/>
              </a:rPr>
              <a:t>cậy, bảo  vệ khỏi các </a:t>
            </a:r>
            <a:r>
              <a:rPr sz="1400" dirty="0">
                <a:latin typeface="Times New Roman" panose="02020603050405020304"/>
                <a:cs typeface="Times New Roman" panose="02020603050405020304"/>
              </a:rPr>
              <a:t>trang </a:t>
            </a:r>
            <a:r>
              <a:rPr sz="1400" spc="-5" dirty="0">
                <a:latin typeface="Times New Roman" panose="02020603050405020304"/>
                <a:cs typeface="Times New Roman" panose="02020603050405020304"/>
              </a:rPr>
              <a:t>web </a:t>
            </a:r>
            <a:r>
              <a:rPr sz="1400" dirty="0">
                <a:latin typeface="Times New Roman" panose="02020603050405020304"/>
                <a:cs typeface="Times New Roman" panose="02020603050405020304"/>
              </a:rPr>
              <a:t>lừa </a:t>
            </a:r>
            <a:r>
              <a:rPr sz="1400" spc="-5" dirty="0">
                <a:latin typeface="Times New Roman" panose="02020603050405020304"/>
                <a:cs typeface="Times New Roman" panose="02020603050405020304"/>
              </a:rPr>
              <a:t>đảo hoặc </a:t>
            </a:r>
            <a:r>
              <a:rPr sz="1400" dirty="0">
                <a:latin typeface="Times New Roman" panose="02020603050405020304"/>
                <a:cs typeface="Times New Roman" panose="02020603050405020304"/>
              </a:rPr>
              <a:t>phần mềm </a:t>
            </a:r>
            <a:r>
              <a:rPr sz="1400" spc="-5" dirty="0">
                <a:latin typeface="Times New Roman" panose="02020603050405020304"/>
                <a:cs typeface="Times New Roman" panose="02020603050405020304"/>
              </a:rPr>
              <a:t>độc </a:t>
            </a:r>
            <a:r>
              <a:rPr sz="1400" dirty="0">
                <a:latin typeface="Times New Roman" panose="02020603050405020304"/>
                <a:cs typeface="Times New Roman" panose="02020603050405020304"/>
              </a:rPr>
              <a:t>hại,</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v.v.</a:t>
            </a:r>
            <a:endParaRPr sz="1400">
              <a:latin typeface="Times New Roman" panose="02020603050405020304"/>
              <a:cs typeface="Times New Roman" panose="02020603050405020304"/>
            </a:endParaRPr>
          </a:p>
          <a:p>
            <a:pPr>
              <a:lnSpc>
                <a:spcPct val="100000"/>
              </a:lnSpc>
              <a:spcBef>
                <a:spcPts val="5"/>
              </a:spcBef>
              <a:buFont typeface="Arial" panose="020B0604020202020204"/>
              <a:buChar char="●"/>
            </a:pPr>
            <a:endParaRPr sz="1800">
              <a:latin typeface="Times New Roman" panose="02020603050405020304"/>
              <a:cs typeface="Times New Roman" panose="02020603050405020304"/>
            </a:endParaRPr>
          </a:p>
          <a:p>
            <a:pPr marL="546100" marR="37465" indent="-266700" algn="just">
              <a:lnSpc>
                <a:spcPct val="96000"/>
              </a:lnSpc>
              <a:buFont typeface="Arial" panose="020B0604020202020204"/>
              <a:buChar char="●"/>
              <a:tabLst>
                <a:tab pos="469900" algn="l"/>
              </a:tabLst>
            </a:pPr>
            <a:r>
              <a:rPr sz="1400" spc="-5" dirty="0">
                <a:latin typeface="Times New Roman" panose="02020603050405020304"/>
                <a:cs typeface="Times New Roman" panose="02020603050405020304"/>
              </a:rPr>
              <a:t>Windows Hello </a:t>
            </a:r>
            <a:r>
              <a:rPr sz="1400" dirty="0">
                <a:latin typeface="Times New Roman" panose="02020603050405020304"/>
                <a:cs typeface="Times New Roman" panose="02020603050405020304"/>
              </a:rPr>
              <a:t>for </a:t>
            </a:r>
            <a:r>
              <a:rPr sz="1400" spc="-5" dirty="0">
                <a:latin typeface="Times New Roman" panose="02020603050405020304"/>
                <a:cs typeface="Times New Roman" panose="02020603050405020304"/>
              </a:rPr>
              <a:t>Business </a:t>
            </a:r>
            <a:r>
              <a:rPr sz="1400" dirty="0">
                <a:latin typeface="Times New Roman" panose="02020603050405020304"/>
                <a:cs typeface="Times New Roman" panose="02020603050405020304"/>
              </a:rPr>
              <a:t>giúp </a:t>
            </a:r>
            <a:r>
              <a:rPr sz="1400" spc="-5" dirty="0">
                <a:latin typeface="Times New Roman" panose="02020603050405020304"/>
                <a:cs typeface="Times New Roman" panose="02020603050405020304"/>
              </a:rPr>
              <a:t>bảo vệ người dùng </a:t>
            </a:r>
            <a:r>
              <a:rPr sz="1400" dirty="0">
                <a:latin typeface="Times New Roman" panose="02020603050405020304"/>
                <a:cs typeface="Times New Roman" panose="02020603050405020304"/>
              </a:rPr>
              <a:t>và danh </a:t>
            </a:r>
            <a:r>
              <a:rPr sz="1400" spc="-5"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Nó </a:t>
            </a:r>
            <a:r>
              <a:rPr sz="1400" dirty="0">
                <a:latin typeface="Times New Roman" panose="02020603050405020304"/>
                <a:cs typeface="Times New Roman" panose="02020603050405020304"/>
              </a:rPr>
              <a:t>thay thế mật  </a:t>
            </a:r>
            <a:r>
              <a:rPr sz="1400" spc="-5" dirty="0">
                <a:latin typeface="Times New Roman" panose="02020603050405020304"/>
                <a:cs typeface="Times New Roman" panose="02020603050405020304"/>
              </a:rPr>
              <a:t>khẩu </a:t>
            </a:r>
            <a:r>
              <a:rPr sz="1400" dirty="0">
                <a:latin typeface="Times New Roman" panose="02020603050405020304"/>
                <a:cs typeface="Times New Roman" panose="02020603050405020304"/>
              </a:rPr>
              <a:t>và sử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mã PIN hoặc sinh </a:t>
            </a:r>
            <a:r>
              <a:rPr sz="1400" spc="-5" dirty="0">
                <a:latin typeface="Times New Roman" panose="02020603050405020304"/>
                <a:cs typeface="Times New Roman" panose="02020603050405020304"/>
              </a:rPr>
              <a:t>trắc </a:t>
            </a:r>
            <a:r>
              <a:rPr sz="1400" dirty="0">
                <a:latin typeface="Times New Roman" panose="02020603050405020304"/>
                <a:cs typeface="Times New Roman" panose="02020603050405020304"/>
              </a:rPr>
              <a:t>học lưu </a:t>
            </a:r>
            <a:r>
              <a:rPr sz="1400" spc="-5" dirty="0">
                <a:latin typeface="Times New Roman" panose="02020603050405020304"/>
                <a:cs typeface="Times New Roman" panose="02020603050405020304"/>
              </a:rPr>
              <a:t>trữ cục bộ trên thiết </a:t>
            </a:r>
            <a:r>
              <a:rPr sz="1400" dirty="0">
                <a:latin typeface="Times New Roman" panose="02020603050405020304"/>
                <a:cs typeface="Times New Roman" panose="02020603050405020304"/>
              </a:rPr>
              <a:t>bị. Các </a:t>
            </a:r>
            <a:r>
              <a:rPr sz="1400" spc="-5" dirty="0">
                <a:latin typeface="Times New Roman" panose="02020603050405020304"/>
                <a:cs typeface="Times New Roman" panose="02020603050405020304"/>
              </a:rPr>
              <a:t>nhà sản  xuất thiết bị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bao gồm các </a:t>
            </a:r>
            <a:r>
              <a:rPr sz="1400" dirty="0">
                <a:latin typeface="Times New Roman" panose="02020603050405020304"/>
                <a:cs typeface="Times New Roman" panose="02020603050405020304"/>
              </a:rPr>
              <a:t>tính năng phần cứng an </a:t>
            </a:r>
            <a:r>
              <a:rPr sz="1400" spc="-5" dirty="0">
                <a:latin typeface="Times New Roman" panose="02020603050405020304"/>
                <a:cs typeface="Times New Roman" panose="02020603050405020304"/>
              </a:rPr>
              <a:t>toàn </a:t>
            </a:r>
            <a:r>
              <a:rPr sz="1400" dirty="0">
                <a:latin typeface="Times New Roman" panose="02020603050405020304"/>
                <a:cs typeface="Times New Roman" panose="02020603050405020304"/>
              </a:rPr>
              <a:t>hơn, chẳng </a:t>
            </a:r>
            <a:r>
              <a:rPr sz="1400" spc="-5" dirty="0">
                <a:latin typeface="Times New Roman" panose="02020603050405020304"/>
                <a:cs typeface="Times New Roman" panose="02020603050405020304"/>
              </a:rPr>
              <a:t>hạn như  camera </a:t>
            </a:r>
            <a:r>
              <a:rPr sz="1400" dirty="0">
                <a:latin typeface="Times New Roman" panose="02020603050405020304"/>
                <a:cs typeface="Times New Roman" panose="02020603050405020304"/>
              </a:rPr>
              <a:t>hồng </a:t>
            </a:r>
            <a:r>
              <a:rPr sz="1400" spc="-5" dirty="0">
                <a:latin typeface="Times New Roman" panose="02020603050405020304"/>
                <a:cs typeface="Times New Roman" panose="02020603050405020304"/>
              </a:rPr>
              <a:t>ngoại và </a:t>
            </a:r>
            <a:r>
              <a:rPr sz="1400" dirty="0">
                <a:latin typeface="Times New Roman" panose="02020603050405020304"/>
                <a:cs typeface="Times New Roman" panose="02020603050405020304"/>
              </a:rPr>
              <a:t>chip </a:t>
            </a:r>
            <a:r>
              <a:rPr sz="1400" spc="-5" dirty="0">
                <a:latin typeface="Times New Roman" panose="02020603050405020304"/>
                <a:cs typeface="Times New Roman" panose="02020603050405020304"/>
              </a:rPr>
              <a:t>TPM. </a:t>
            </a:r>
            <a:r>
              <a:rPr sz="1400" dirty="0">
                <a:latin typeface="Times New Roman" panose="02020603050405020304"/>
                <a:cs typeface="Times New Roman" panose="02020603050405020304"/>
              </a:rPr>
              <a:t>Các tính năng </a:t>
            </a:r>
            <a:r>
              <a:rPr sz="1400" spc="-5" dirty="0">
                <a:latin typeface="Times New Roman" panose="02020603050405020304"/>
                <a:cs typeface="Times New Roman" panose="02020603050405020304"/>
              </a:rPr>
              <a:t>này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sử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với Windows  Hello </a:t>
            </a:r>
            <a:r>
              <a:rPr sz="1400" dirty="0">
                <a:latin typeface="Times New Roman" panose="02020603050405020304"/>
                <a:cs typeface="Times New Roman" panose="02020603050405020304"/>
              </a:rPr>
              <a:t>for </a:t>
            </a:r>
            <a:r>
              <a:rPr sz="1400" spc="-5" dirty="0">
                <a:latin typeface="Times New Roman" panose="02020603050405020304"/>
                <a:cs typeface="Times New Roman" panose="02020603050405020304"/>
              </a:rPr>
              <a:t>Business để </a:t>
            </a:r>
            <a:r>
              <a:rPr sz="1400" dirty="0">
                <a:latin typeface="Times New Roman" panose="02020603050405020304"/>
                <a:cs typeface="Times New Roman" panose="02020603050405020304"/>
              </a:rPr>
              <a:t>giúp </a:t>
            </a:r>
            <a:r>
              <a:rPr sz="1400" spc="-5" dirty="0">
                <a:latin typeface="Times New Roman" panose="02020603050405020304"/>
                <a:cs typeface="Times New Roman" panose="02020603050405020304"/>
              </a:rPr>
              <a:t>bảo vệ </a:t>
            </a:r>
            <a:r>
              <a:rPr sz="1400" dirty="0">
                <a:latin typeface="Times New Roman" panose="02020603050405020304"/>
                <a:cs typeface="Times New Roman" panose="02020603050405020304"/>
              </a:rPr>
              <a:t>danh tính </a:t>
            </a:r>
            <a:r>
              <a:rPr sz="1400" spc="-5" dirty="0">
                <a:latin typeface="Times New Roman" panose="02020603050405020304"/>
                <a:cs typeface="Times New Roman" panose="02020603050405020304"/>
              </a:rPr>
              <a:t>người </a:t>
            </a:r>
            <a:r>
              <a:rPr sz="1400" dirty="0">
                <a:latin typeface="Times New Roman" panose="02020603050405020304"/>
                <a:cs typeface="Times New Roman" panose="02020603050405020304"/>
              </a:rPr>
              <a:t>dùng </a:t>
            </a:r>
            <a:r>
              <a:rPr sz="1400" spc="-5" dirty="0">
                <a:latin typeface="Times New Roman" panose="02020603050405020304"/>
                <a:cs typeface="Times New Roman" panose="02020603050405020304"/>
              </a:rPr>
              <a:t>trên các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của tổ </a:t>
            </a:r>
            <a:r>
              <a:rPr sz="1400" dirty="0">
                <a:latin typeface="Times New Roman" panose="02020603050405020304"/>
                <a:cs typeface="Times New Roman" panose="02020603050405020304"/>
              </a:rPr>
              <a:t>chức  bạn.</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00965">
              <a:lnSpc>
                <a:spcPct val="100000"/>
              </a:lnSpc>
            </a:pPr>
            <a:r>
              <a:rPr sz="1400" dirty="0">
                <a:latin typeface="Times New Roman" panose="02020603050405020304"/>
                <a:cs typeface="Times New Roman" panose="02020603050405020304"/>
              </a:rPr>
              <a:t>6. </a:t>
            </a:r>
            <a:r>
              <a:rPr sz="1400" spc="-5" dirty="0">
                <a:latin typeface="Times New Roman" panose="02020603050405020304"/>
                <a:cs typeface="Times New Roman" panose="02020603050405020304"/>
              </a:rPr>
              <a:t>Triển </a:t>
            </a:r>
            <a:r>
              <a:rPr sz="1400" dirty="0">
                <a:latin typeface="Times New Roman" panose="02020603050405020304"/>
                <a:cs typeface="Times New Roman" panose="02020603050405020304"/>
              </a:rPr>
              <a:t>khai </a:t>
            </a:r>
            <a:r>
              <a:rPr sz="1400" spc="-5" dirty="0">
                <a:latin typeface="Times New Roman" panose="02020603050405020304"/>
                <a:cs typeface="Times New Roman" panose="02020603050405020304"/>
              </a:rPr>
              <a:t>và bảo </a:t>
            </a:r>
            <a:r>
              <a:rPr sz="1400" dirty="0">
                <a:latin typeface="Times New Roman" panose="02020603050405020304"/>
                <a:cs typeface="Times New Roman" panose="02020603050405020304"/>
              </a:rPr>
              <a:t>trì</a:t>
            </a:r>
            <a:r>
              <a:rPr sz="1400" spc="-35" dirty="0">
                <a:latin typeface="Times New Roman" panose="02020603050405020304"/>
                <a:cs typeface="Times New Roman" panose="02020603050405020304"/>
              </a:rPr>
              <a:t> </a:t>
            </a:r>
            <a:r>
              <a:rPr sz="1400" dirty="0">
                <a:latin typeface="Times New Roman" panose="02020603050405020304"/>
                <a:cs typeface="Times New Roman" panose="02020603050405020304"/>
              </a:rPr>
              <a:t>[7]</a:t>
            </a:r>
            <a:endParaRPr sz="1400">
              <a:latin typeface="Times New Roman" panose="02020603050405020304"/>
              <a:cs typeface="Times New Roman" panose="02020603050405020304"/>
            </a:endParaRPr>
          </a:p>
          <a:p>
            <a:pPr>
              <a:lnSpc>
                <a:spcPct val="100000"/>
              </a:lnSpc>
              <a:spcBef>
                <a:spcPts val="5"/>
              </a:spcBef>
            </a:pPr>
            <a:endParaRPr sz="1800">
              <a:latin typeface="Times New Roman" panose="02020603050405020304"/>
              <a:cs typeface="Times New Roman" panose="02020603050405020304"/>
            </a:endParaRPr>
          </a:p>
          <a:p>
            <a:pPr marL="279400" marR="36195" indent="-266700" algn="just">
              <a:lnSpc>
                <a:spcPct val="96000"/>
              </a:lnSpc>
              <a:buFont typeface="Arial" panose="020B0604020202020204"/>
              <a:buChar char="●"/>
              <a:tabLst>
                <a:tab pos="279400" algn="l"/>
              </a:tabLst>
            </a:pP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Windows </a:t>
            </a:r>
            <a:r>
              <a:rPr sz="1400" dirty="0">
                <a:latin typeface="Times New Roman" panose="02020603050405020304"/>
                <a:cs typeface="Times New Roman" panose="02020603050405020304"/>
              </a:rPr>
              <a:t>11: Bạn cũng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sử dụng các phương pháp tương </a:t>
            </a:r>
            <a:r>
              <a:rPr sz="1400" dirty="0">
                <a:latin typeface="Times New Roman" panose="02020603050405020304"/>
                <a:cs typeface="Times New Roman" panose="02020603050405020304"/>
              </a:rPr>
              <a:t>tự để cài </a:t>
            </a:r>
            <a:r>
              <a:rPr sz="1400" spc="-5" dirty="0">
                <a:latin typeface="Times New Roman" panose="02020603050405020304"/>
                <a:cs typeface="Times New Roman" panose="02020603050405020304"/>
              </a:rPr>
              <a:t>đặt  Windows </a:t>
            </a:r>
            <a:r>
              <a:rPr sz="1400" spc="5"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để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Ví dụ: bạn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triển </a:t>
            </a:r>
            <a:r>
              <a:rPr sz="1400" dirty="0">
                <a:latin typeface="Times New Roman" panose="02020603050405020304"/>
                <a:cs typeface="Times New Roman" panose="02020603050405020304"/>
              </a:rPr>
              <a:t>khai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các thiết  bị của </a:t>
            </a:r>
            <a:r>
              <a:rPr sz="1400" dirty="0">
                <a:latin typeface="Times New Roman" panose="02020603050405020304"/>
                <a:cs typeface="Times New Roman" panose="02020603050405020304"/>
              </a:rPr>
              <a:t>mình bằng </a:t>
            </a:r>
            <a:r>
              <a:rPr sz="1400" spc="-5" dirty="0">
                <a:latin typeface="Times New Roman" panose="02020603050405020304"/>
                <a:cs typeface="Times New Roman" panose="02020603050405020304"/>
              </a:rPr>
              <a:t>Windows Autopilot, Bộ </a:t>
            </a:r>
            <a:r>
              <a:rPr sz="1400" dirty="0">
                <a:latin typeface="Times New Roman" panose="02020603050405020304"/>
                <a:cs typeface="Times New Roman" panose="02020603050405020304"/>
              </a:rPr>
              <a:t>công cụ triển khai </a:t>
            </a:r>
            <a:r>
              <a:rPr sz="1400" spc="-5" dirty="0">
                <a:latin typeface="Times New Roman" panose="02020603050405020304"/>
                <a:cs typeface="Times New Roman" panose="02020603050405020304"/>
              </a:rPr>
              <a:t>Microsoft (MDT), Trình  quản </a:t>
            </a:r>
            <a:r>
              <a:rPr sz="1400" dirty="0">
                <a:latin typeface="Times New Roman" panose="02020603050405020304"/>
                <a:cs typeface="Times New Roman" panose="02020603050405020304"/>
              </a:rPr>
              <a:t>lý </a:t>
            </a:r>
            <a:r>
              <a:rPr sz="1400" spc="-5" dirty="0">
                <a:latin typeface="Times New Roman" panose="02020603050405020304"/>
                <a:cs typeface="Times New Roman" panose="02020603050405020304"/>
              </a:rPr>
              <a:t>cấu </a:t>
            </a:r>
            <a:r>
              <a:rPr sz="1400" dirty="0">
                <a:latin typeface="Times New Roman" panose="02020603050405020304"/>
                <a:cs typeface="Times New Roman" panose="02020603050405020304"/>
              </a:rPr>
              <a:t>hình, </a:t>
            </a:r>
            <a:r>
              <a:rPr sz="1400" spc="-5" dirty="0">
                <a:latin typeface="Times New Roman" panose="02020603050405020304"/>
                <a:cs typeface="Times New Roman" panose="02020603050405020304"/>
              </a:rPr>
              <a:t>v.v.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sẽ được </a:t>
            </a:r>
            <a:r>
              <a:rPr sz="1400" dirty="0">
                <a:latin typeface="Times New Roman" panose="02020603050405020304"/>
                <a:cs typeface="Times New Roman" panose="02020603050405020304"/>
              </a:rPr>
              <a:t>phân </a:t>
            </a:r>
            <a:r>
              <a:rPr sz="1400" spc="-5" dirty="0">
                <a:latin typeface="Times New Roman" panose="02020603050405020304"/>
                <a:cs typeface="Times New Roman" panose="02020603050405020304"/>
              </a:rPr>
              <a:t>phối dưới dạng bản </a:t>
            </a:r>
            <a:r>
              <a:rPr sz="1400" dirty="0">
                <a:latin typeface="Times New Roman" panose="02020603050405020304"/>
                <a:cs typeface="Times New Roman" panose="02020603050405020304"/>
              </a:rPr>
              <a:t>nâng </a:t>
            </a:r>
            <a:r>
              <a:rPr sz="1400" spc="-5" dirty="0">
                <a:latin typeface="Times New Roman" panose="02020603050405020304"/>
                <a:cs typeface="Times New Roman" panose="02020603050405020304"/>
              </a:rPr>
              <a:t>cấp </a:t>
            </a:r>
            <a:r>
              <a:rPr sz="1400" dirty="0">
                <a:latin typeface="Times New Roman" panose="02020603050405020304"/>
                <a:cs typeface="Times New Roman" panose="02020603050405020304"/>
              </a:rPr>
              <a:t>cho các  </a:t>
            </a:r>
            <a:r>
              <a:rPr sz="1400" spc="-5" dirty="0">
                <a:latin typeface="Times New Roman" panose="02020603050405020304"/>
                <a:cs typeface="Times New Roman" panose="02020603050405020304"/>
              </a:rPr>
              <a:t>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đủ </a:t>
            </a:r>
            <a:r>
              <a:rPr sz="1400" dirty="0">
                <a:latin typeface="Times New Roman" panose="02020603050405020304"/>
                <a:cs typeface="Times New Roman" panose="02020603050405020304"/>
              </a:rPr>
              <a:t>điều kiện </a:t>
            </a:r>
            <a:r>
              <a:rPr sz="1400" spc="-5" dirty="0">
                <a:latin typeface="Times New Roman" panose="02020603050405020304"/>
                <a:cs typeface="Times New Roman" panose="02020603050405020304"/>
              </a:rPr>
              <a:t>chạy Windows</a:t>
            </a:r>
            <a:r>
              <a:rPr sz="1400" spc="-60" dirty="0">
                <a:latin typeface="Times New Roman" panose="02020603050405020304"/>
                <a:cs typeface="Times New Roman" panose="02020603050405020304"/>
              </a:rPr>
              <a:t> </a:t>
            </a:r>
            <a:r>
              <a:rPr sz="1400" dirty="0">
                <a:latin typeface="Times New Roman" panose="02020603050405020304"/>
                <a:cs typeface="Times New Roman" panose="02020603050405020304"/>
              </a:rPr>
              <a:t>10.</a:t>
            </a:r>
            <a:endParaRPr sz="1400">
              <a:latin typeface="Times New Roman" panose="02020603050405020304"/>
              <a:cs typeface="Times New Roman" panose="02020603050405020304"/>
            </a:endParaRPr>
          </a:p>
          <a:p>
            <a:pPr>
              <a:lnSpc>
                <a:spcPct val="100000"/>
              </a:lnSpc>
              <a:spcBef>
                <a:spcPts val="15"/>
              </a:spcBef>
              <a:buFont typeface="Arial" panose="020B0604020202020204"/>
              <a:buChar char="●"/>
            </a:pPr>
            <a:endParaRPr sz="1800">
              <a:latin typeface="Times New Roman" panose="02020603050405020304"/>
              <a:cs typeface="Times New Roman" panose="02020603050405020304"/>
            </a:endParaRPr>
          </a:p>
          <a:p>
            <a:pPr marL="279400" marR="36195" indent="-266700" algn="just">
              <a:lnSpc>
                <a:spcPct val="96000"/>
              </a:lnSpc>
              <a:buFont typeface="Arial" panose="020B0604020202020204"/>
              <a:buChar char="●"/>
              <a:tabLst>
                <a:tab pos="279400" algn="l"/>
              </a:tabLst>
            </a:pPr>
            <a:r>
              <a:rPr sz="1400" spc="-5" dirty="0">
                <a:latin typeface="Times New Roman" panose="02020603050405020304"/>
                <a:cs typeface="Times New Roman" panose="02020603050405020304"/>
              </a:rPr>
              <a:t>Windows Autopilot: Nếu bạn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mua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mới, bạn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sử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Windows  Autopilot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thiết lập </a:t>
            </a:r>
            <a:r>
              <a:rPr sz="1400" dirty="0">
                <a:latin typeface="Times New Roman" panose="02020603050405020304"/>
                <a:cs typeface="Times New Roman" panose="02020603050405020304"/>
              </a:rPr>
              <a:t>và định </a:t>
            </a:r>
            <a:r>
              <a:rPr sz="1400" spc="-5" dirty="0">
                <a:latin typeface="Times New Roman" panose="02020603050405020304"/>
                <a:cs typeface="Times New Roman" panose="02020603050405020304"/>
              </a:rPr>
              <a:t>cấu hình </a:t>
            </a:r>
            <a:r>
              <a:rPr sz="1400" dirty="0">
                <a:latin typeface="Times New Roman" panose="02020603050405020304"/>
                <a:cs typeface="Times New Roman" panose="02020603050405020304"/>
              </a:rPr>
              <a:t>trước </a:t>
            </a:r>
            <a:r>
              <a:rPr sz="1400" spc="-5" dirty="0">
                <a:latin typeface="Times New Roman" panose="02020603050405020304"/>
                <a:cs typeface="Times New Roman" panose="02020603050405020304"/>
              </a:rPr>
              <a:t>thiết bị.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nhận </a:t>
            </a:r>
            <a:r>
              <a:rPr sz="1400" spc="-5" dirty="0">
                <a:latin typeface="Times New Roman" panose="02020603050405020304"/>
                <a:cs typeface="Times New Roman" panose="02020603050405020304"/>
              </a:rPr>
              <a:t>được thiết bị,  họ </a:t>
            </a:r>
            <a:r>
              <a:rPr sz="1400" dirty="0">
                <a:latin typeface="Times New Roman" panose="02020603050405020304"/>
                <a:cs typeface="Times New Roman" panose="02020603050405020304"/>
              </a:rPr>
              <a:t>đăng </a:t>
            </a:r>
            <a:r>
              <a:rPr sz="1400" spc="-5" dirty="0">
                <a:latin typeface="Times New Roman" panose="02020603050405020304"/>
                <a:cs typeface="Times New Roman" panose="02020603050405020304"/>
              </a:rPr>
              <a:t>nhập </a:t>
            </a:r>
            <a:r>
              <a:rPr sz="1400" dirty="0">
                <a:latin typeface="Times New Roman" panose="02020603050405020304"/>
                <a:cs typeface="Times New Roman" panose="02020603050405020304"/>
              </a:rPr>
              <a:t>bằng </a:t>
            </a:r>
            <a:r>
              <a:rPr sz="1400" spc="-5" dirty="0">
                <a:latin typeface="Times New Roman" panose="02020603050405020304"/>
                <a:cs typeface="Times New Roman" panose="02020603050405020304"/>
              </a:rPr>
              <a:t>tài khoản tổ chức của họ (user@contoso.com).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chế độ </a:t>
            </a:r>
            <a:r>
              <a:rPr sz="1400" dirty="0">
                <a:latin typeface="Times New Roman" panose="02020603050405020304"/>
                <a:cs typeface="Times New Roman" panose="02020603050405020304"/>
              </a:rPr>
              <a:t>nền,  </a:t>
            </a:r>
            <a:r>
              <a:rPr sz="1400" spc="-5" dirty="0">
                <a:latin typeface="Times New Roman" panose="02020603050405020304"/>
                <a:cs typeface="Times New Roman" panose="02020603050405020304"/>
              </a:rPr>
              <a:t>Autopilot giúp chúng sẵn </a:t>
            </a:r>
            <a:r>
              <a:rPr sz="1400" dirty="0">
                <a:latin typeface="Times New Roman" panose="02020603050405020304"/>
                <a:cs typeface="Times New Roman" panose="02020603050405020304"/>
              </a:rPr>
              <a:t>sàng để </a:t>
            </a:r>
            <a:r>
              <a:rPr sz="1400" spc="-5" dirty="0">
                <a:latin typeface="Times New Roman" panose="02020603050405020304"/>
                <a:cs typeface="Times New Roman" panose="02020603050405020304"/>
              </a:rPr>
              <a:t>sử </a:t>
            </a:r>
            <a:r>
              <a:rPr sz="1400" dirty="0">
                <a:latin typeface="Times New Roman" panose="02020603050405020304"/>
                <a:cs typeface="Times New Roman" panose="02020603050405020304"/>
              </a:rPr>
              <a:t>dụng và triển khai </a:t>
            </a:r>
            <a:r>
              <a:rPr sz="1400" spc="-5" dirty="0">
                <a:latin typeface="Times New Roman" panose="02020603050405020304"/>
                <a:cs typeface="Times New Roman" panose="02020603050405020304"/>
              </a:rPr>
              <a:t>bất kỳ ứng </a:t>
            </a:r>
            <a:r>
              <a:rPr sz="1400" dirty="0">
                <a:latin typeface="Times New Roman" panose="02020603050405020304"/>
                <a:cs typeface="Times New Roman" panose="02020603050405020304"/>
              </a:rPr>
              <a:t>dụng hoặc chính sách  </a:t>
            </a:r>
            <a:r>
              <a:rPr sz="1400" spc="-5" dirty="0">
                <a:latin typeface="Times New Roman" panose="02020603050405020304"/>
                <a:cs typeface="Times New Roman" panose="02020603050405020304"/>
              </a:rPr>
              <a:t>nào bạn </a:t>
            </a:r>
            <a:r>
              <a:rPr sz="1400" dirty="0">
                <a:latin typeface="Times New Roman" panose="02020603050405020304"/>
                <a:cs typeface="Times New Roman" panose="02020603050405020304"/>
              </a:rPr>
              <a:t>đặt. Bạn </a:t>
            </a:r>
            <a:r>
              <a:rPr sz="1400" spc="-5" dirty="0">
                <a:latin typeface="Times New Roman" panose="02020603050405020304"/>
                <a:cs typeface="Times New Roman" panose="02020603050405020304"/>
              </a:rPr>
              <a:t>cũng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sử dụng Windows Autopilot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đặt </a:t>
            </a:r>
            <a:r>
              <a:rPr sz="1400" dirty="0">
                <a:latin typeface="Times New Roman" panose="02020603050405020304"/>
                <a:cs typeface="Times New Roman" panose="02020603050405020304"/>
              </a:rPr>
              <a:t>lại, </a:t>
            </a:r>
            <a:r>
              <a:rPr sz="1400" spc="-5" dirty="0">
                <a:latin typeface="Times New Roman" panose="02020603050405020304"/>
                <a:cs typeface="Times New Roman" panose="02020603050405020304"/>
              </a:rPr>
              <a:t>sử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lại và khôi  phục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Autopilot </a:t>
            </a:r>
            <a:r>
              <a:rPr sz="1400" dirty="0">
                <a:latin typeface="Times New Roman" panose="02020603050405020304"/>
                <a:cs typeface="Times New Roman" panose="02020603050405020304"/>
              </a:rPr>
              <a:t>cung </a:t>
            </a:r>
            <a:r>
              <a:rPr sz="1400" spc="-5" dirty="0">
                <a:latin typeface="Times New Roman" panose="02020603050405020304"/>
                <a:cs typeface="Times New Roman" panose="02020603050405020304"/>
              </a:rPr>
              <a:t>cấp triển </a:t>
            </a:r>
            <a:r>
              <a:rPr sz="1400" dirty="0">
                <a:latin typeface="Times New Roman" panose="02020603050405020304"/>
                <a:cs typeface="Times New Roman" panose="02020603050405020304"/>
              </a:rPr>
              <a:t>khai không </a:t>
            </a:r>
            <a:r>
              <a:rPr sz="1400" spc="-5" dirty="0">
                <a:latin typeface="Times New Roman" panose="02020603050405020304"/>
                <a:cs typeface="Times New Roman" panose="02020603050405020304"/>
              </a:rPr>
              <a:t>chạm </a:t>
            </a:r>
            <a:r>
              <a:rPr sz="1400" dirty="0">
                <a:latin typeface="Times New Roman" panose="02020603050405020304"/>
                <a:cs typeface="Times New Roman" panose="02020603050405020304"/>
              </a:rPr>
              <a:t>cho quản </a:t>
            </a:r>
            <a:r>
              <a:rPr sz="1400" spc="-5" dirty="0">
                <a:latin typeface="Times New Roman" panose="02020603050405020304"/>
                <a:cs typeface="Times New Roman" panose="02020603050405020304"/>
              </a:rPr>
              <a:t>trị</a:t>
            </a:r>
            <a:r>
              <a:rPr sz="1400" spc="-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viên.</a:t>
            </a:r>
            <a:endParaRPr sz="1400">
              <a:latin typeface="Times New Roman" panose="02020603050405020304"/>
              <a:cs typeface="Times New Roman" panose="02020603050405020304"/>
            </a:endParaRPr>
          </a:p>
          <a:p>
            <a:pPr>
              <a:lnSpc>
                <a:spcPct val="100000"/>
              </a:lnSpc>
              <a:buFont typeface="Arial" panose="020B0604020202020204"/>
              <a:buChar char="●"/>
            </a:pPr>
            <a:endParaRPr sz="1800">
              <a:latin typeface="Times New Roman" panose="02020603050405020304"/>
              <a:cs typeface="Times New Roman" panose="02020603050405020304"/>
            </a:endParaRPr>
          </a:p>
          <a:p>
            <a:pPr marL="279400" marR="36195" indent="-266700" algn="just">
              <a:lnSpc>
                <a:spcPct val="96000"/>
              </a:lnSpc>
              <a:buFont typeface="Arial" panose="020B0604020202020204"/>
              <a:buChar char="●"/>
              <a:tabLst>
                <a:tab pos="279400" algn="l"/>
              </a:tabLst>
            </a:pP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Intune: là nhà cung cấp </a:t>
            </a:r>
            <a:r>
              <a:rPr sz="1400" spc="-5" dirty="0">
                <a:latin typeface="Times New Roman" panose="02020603050405020304"/>
                <a:cs typeface="Times New Roman" panose="02020603050405020304"/>
              </a:rPr>
              <a:t>quản </a:t>
            </a:r>
            <a:r>
              <a:rPr sz="1400" dirty="0">
                <a:latin typeface="Times New Roman" panose="02020603050405020304"/>
                <a:cs typeface="Times New Roman" panose="02020603050405020304"/>
              </a:rPr>
              <a:t>lý 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di động </a:t>
            </a:r>
            <a:r>
              <a:rPr sz="1400" spc="-5" dirty="0">
                <a:latin typeface="Times New Roman" panose="02020603050405020304"/>
                <a:cs typeface="Times New Roman" panose="02020603050405020304"/>
              </a:rPr>
              <a:t>(MAM) </a:t>
            </a:r>
            <a:r>
              <a:rPr sz="1400" dirty="0">
                <a:latin typeface="Times New Roman" panose="02020603050405020304"/>
                <a:cs typeface="Times New Roman" panose="02020603050405020304"/>
              </a:rPr>
              <a:t>và quản lý </a:t>
            </a:r>
            <a:r>
              <a:rPr sz="1400" spc="-5" dirty="0">
                <a:latin typeface="Times New Roman" panose="02020603050405020304"/>
                <a:cs typeface="Times New Roman" panose="02020603050405020304"/>
              </a:rPr>
              <a:t>thiết bị  </a:t>
            </a:r>
            <a:r>
              <a:rPr sz="1400" dirty="0">
                <a:latin typeface="Times New Roman" panose="02020603050405020304"/>
                <a:cs typeface="Times New Roman" panose="02020603050405020304"/>
              </a:rPr>
              <a:t>di </a:t>
            </a:r>
            <a:r>
              <a:rPr sz="1400" spc="-5" dirty="0">
                <a:latin typeface="Times New Roman" panose="02020603050405020304"/>
                <a:cs typeface="Times New Roman" panose="02020603050405020304"/>
              </a:rPr>
              <a:t>động (MDM). </a:t>
            </a:r>
            <a:r>
              <a:rPr sz="1400" spc="5" dirty="0">
                <a:latin typeface="Times New Roman" panose="02020603050405020304"/>
                <a:cs typeface="Times New Roman" panose="02020603050405020304"/>
              </a:rPr>
              <a:t>Nó </a:t>
            </a:r>
            <a:r>
              <a:rPr sz="1400" spc="-5" dirty="0">
                <a:latin typeface="Times New Roman" panose="02020603050405020304"/>
                <a:cs typeface="Times New Roman" panose="02020603050405020304"/>
              </a:rPr>
              <a:t>giúp quản </a:t>
            </a:r>
            <a:r>
              <a:rPr sz="1400" dirty="0">
                <a:latin typeface="Times New Roman" panose="02020603050405020304"/>
                <a:cs typeface="Times New Roman" panose="02020603050405020304"/>
              </a:rPr>
              <a:t>lý </a:t>
            </a:r>
            <a:r>
              <a:rPr sz="1400" spc="-5" dirty="0">
                <a:latin typeface="Times New Roman" panose="02020603050405020304"/>
                <a:cs typeface="Times New Roman" panose="02020603050405020304"/>
              </a:rPr>
              <a:t>thiết bị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quản lý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trên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thiết bị trong tổ  chức của </a:t>
            </a:r>
            <a:r>
              <a:rPr sz="1400" dirty="0">
                <a:latin typeface="Times New Roman" panose="02020603050405020304"/>
                <a:cs typeface="Times New Roman" panose="02020603050405020304"/>
              </a:rPr>
              <a:t>bạn.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định </a:t>
            </a:r>
            <a:r>
              <a:rPr sz="1400" spc="-5" dirty="0">
                <a:latin typeface="Times New Roman" panose="02020603050405020304"/>
                <a:cs typeface="Times New Roman" panose="02020603050405020304"/>
              </a:rPr>
              <a:t>cấu hình các chính sách, </a:t>
            </a:r>
            <a:r>
              <a:rPr sz="1400" dirty="0">
                <a:latin typeface="Times New Roman" panose="02020603050405020304"/>
                <a:cs typeface="Times New Roman" panose="02020603050405020304"/>
              </a:rPr>
              <a:t>sau </a:t>
            </a:r>
            <a:r>
              <a:rPr sz="1400" spc="5" dirty="0">
                <a:latin typeface="Times New Roman" panose="02020603050405020304"/>
                <a:cs typeface="Times New Roman" panose="02020603050405020304"/>
              </a:rPr>
              <a:t>đó </a:t>
            </a:r>
            <a:r>
              <a:rPr sz="1400" dirty="0">
                <a:latin typeface="Times New Roman" panose="02020603050405020304"/>
                <a:cs typeface="Times New Roman" panose="02020603050405020304"/>
              </a:rPr>
              <a:t>triển khai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chính </a:t>
            </a:r>
            <a:r>
              <a:rPr sz="1400" spc="-5" dirty="0">
                <a:latin typeface="Times New Roman" panose="02020603050405020304"/>
                <a:cs typeface="Times New Roman" panose="02020603050405020304"/>
              </a:rPr>
              <a:t>sách này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nhóm. Bạn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tạo và </a:t>
            </a:r>
            <a:r>
              <a:rPr sz="1400" dirty="0">
                <a:latin typeface="Times New Roman" panose="02020603050405020304"/>
                <a:cs typeface="Times New Roman" panose="02020603050405020304"/>
              </a:rPr>
              <a:t>triển khai các </a:t>
            </a:r>
            <a:r>
              <a:rPr sz="1400" spc="-5" dirty="0">
                <a:latin typeface="Times New Roman" panose="02020603050405020304"/>
                <a:cs typeface="Times New Roman" panose="02020603050405020304"/>
              </a:rPr>
              <a:t>chính sách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a:t>
            </a:r>
            <a:r>
              <a:rPr sz="1400" spc="5"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định  </a:t>
            </a:r>
            <a:r>
              <a:rPr sz="1400" spc="-5" dirty="0">
                <a:latin typeface="Times New Roman" panose="02020603050405020304"/>
                <a:cs typeface="Times New Roman" panose="02020603050405020304"/>
              </a:rPr>
              <a:t>cấu </a:t>
            </a:r>
            <a:r>
              <a:rPr sz="1400" dirty="0">
                <a:latin typeface="Times New Roman" panose="02020603050405020304"/>
                <a:cs typeface="Times New Roman" panose="02020603050405020304"/>
              </a:rPr>
              <a:t>hình các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của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thực </a:t>
            </a:r>
            <a:r>
              <a:rPr sz="1400" dirty="0">
                <a:latin typeface="Times New Roman" panose="02020603050405020304"/>
                <a:cs typeface="Times New Roman" panose="02020603050405020304"/>
              </a:rPr>
              <a:t>thi các </a:t>
            </a:r>
            <a:r>
              <a:rPr sz="1400" spc="-5" dirty="0">
                <a:latin typeface="Times New Roman" panose="02020603050405020304"/>
                <a:cs typeface="Times New Roman" panose="02020603050405020304"/>
              </a:rPr>
              <a:t>yêu cầu </a:t>
            </a:r>
            <a:r>
              <a:rPr sz="1400" dirty="0">
                <a:latin typeface="Times New Roman" panose="02020603050405020304"/>
                <a:cs typeface="Times New Roman" panose="02020603050405020304"/>
              </a:rPr>
              <a:t>về mã </a:t>
            </a:r>
            <a:r>
              <a:rPr sz="1400" spc="-5" dirty="0">
                <a:latin typeface="Times New Roman" panose="02020603050405020304"/>
                <a:cs typeface="Times New Roman" panose="02020603050405020304"/>
              </a:rPr>
              <a:t>PIN, chặn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bị  xâm nhập,</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v.v.</a:t>
            </a:r>
            <a:endParaRPr sz="1400">
              <a:latin typeface="Times New Roman" panose="02020603050405020304"/>
              <a:cs typeface="Times New Roman" panose="02020603050405020304"/>
            </a:endParaRPr>
          </a:p>
          <a:p>
            <a:pPr>
              <a:lnSpc>
                <a:spcPct val="100000"/>
              </a:lnSpc>
              <a:buFont typeface="Arial" panose="020B0604020202020204"/>
              <a:buChar char="●"/>
            </a:pPr>
            <a:endParaRPr sz="1800">
              <a:latin typeface="Times New Roman" panose="02020603050405020304"/>
              <a:cs typeface="Times New Roman" panose="02020603050405020304"/>
            </a:endParaRPr>
          </a:p>
          <a:p>
            <a:pPr marL="279400" marR="36195" indent="-266700" algn="just">
              <a:lnSpc>
                <a:spcPct val="96000"/>
              </a:lnSpc>
              <a:spcBef>
                <a:spcPts val="5"/>
              </a:spcBef>
              <a:buFont typeface="Arial" panose="020B0604020202020204"/>
              <a:buChar char="●"/>
              <a:tabLst>
                <a:tab pos="279400" algn="l"/>
              </a:tabLst>
            </a:pPr>
            <a:r>
              <a:rPr sz="1400" spc="-5" dirty="0">
                <a:latin typeface="Times New Roman" panose="02020603050405020304"/>
                <a:cs typeface="Times New Roman" panose="02020603050405020304"/>
              </a:rPr>
              <a:t>Windows Updates và Delivery optimization: giúp quản </a:t>
            </a:r>
            <a:r>
              <a:rPr sz="1400" dirty="0">
                <a:latin typeface="Times New Roman" panose="02020603050405020304"/>
                <a:cs typeface="Times New Roman" panose="02020603050405020304"/>
              </a:rPr>
              <a:t>lý các </a:t>
            </a:r>
            <a:r>
              <a:rPr sz="1400" spc="-5" dirty="0">
                <a:latin typeface="Times New Roman" panose="02020603050405020304"/>
                <a:cs typeface="Times New Roman" panose="02020603050405020304"/>
              </a:rPr>
              <a:t>bản </a:t>
            </a:r>
            <a:r>
              <a:rPr sz="1400" dirty="0">
                <a:latin typeface="Times New Roman" panose="02020603050405020304"/>
                <a:cs typeface="Times New Roman" panose="02020603050405020304"/>
              </a:rPr>
              <a:t>cập nhật và </a:t>
            </a:r>
            <a:r>
              <a:rPr sz="1400" spc="-5" dirty="0">
                <a:latin typeface="Times New Roman" panose="02020603050405020304"/>
                <a:cs typeface="Times New Roman" panose="02020603050405020304"/>
              </a:rPr>
              <a:t>quản lý  các </a:t>
            </a:r>
            <a:r>
              <a:rPr sz="1400" dirty="0">
                <a:latin typeface="Times New Roman" panose="02020603050405020304"/>
                <a:cs typeface="Times New Roman" panose="02020603050405020304"/>
              </a:rPr>
              <a:t>tính năng trên </a:t>
            </a:r>
            <a:r>
              <a:rPr sz="1400" spc="-5" dirty="0">
                <a:latin typeface="Times New Roman" panose="02020603050405020304"/>
                <a:cs typeface="Times New Roman" panose="02020603050405020304"/>
              </a:rPr>
              <a:t>thiết bị của </a:t>
            </a:r>
            <a:r>
              <a:rPr sz="1400" dirty="0">
                <a:latin typeface="Times New Roman" panose="02020603050405020304"/>
                <a:cs typeface="Times New Roman" panose="02020603050405020304"/>
              </a:rPr>
              <a:t>bạn. </a:t>
            </a:r>
            <a:r>
              <a:rPr sz="1400" spc="-5" dirty="0">
                <a:latin typeface="Times New Roman" panose="02020603050405020304"/>
                <a:cs typeface="Times New Roman" panose="02020603050405020304"/>
              </a:rPr>
              <a:t>Bắt đầu với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các bản </a:t>
            </a:r>
            <a:r>
              <a:rPr sz="1400" dirty="0">
                <a:latin typeface="Times New Roman" panose="02020603050405020304"/>
                <a:cs typeface="Times New Roman" panose="02020603050405020304"/>
              </a:rPr>
              <a:t>cập nhật tính năng  </a:t>
            </a:r>
            <a:r>
              <a:rPr sz="1400" spc="-5" dirty="0">
                <a:latin typeface="Times New Roman" panose="02020603050405020304"/>
                <a:cs typeface="Times New Roman" panose="02020603050405020304"/>
              </a:rPr>
              <a:t>của hệ điều </a:t>
            </a:r>
            <a:r>
              <a:rPr sz="1400" dirty="0">
                <a:latin typeface="Times New Roman" panose="02020603050405020304"/>
                <a:cs typeface="Times New Roman" panose="02020603050405020304"/>
              </a:rPr>
              <a:t>hành được </a:t>
            </a:r>
            <a:r>
              <a:rPr sz="1400" spc="-5" dirty="0">
                <a:latin typeface="Times New Roman" panose="02020603050405020304"/>
                <a:cs typeface="Times New Roman" panose="02020603050405020304"/>
              </a:rPr>
              <a:t>cài đặt </a:t>
            </a:r>
            <a:r>
              <a:rPr sz="1400" dirty="0">
                <a:latin typeface="Times New Roman" panose="02020603050405020304"/>
                <a:cs typeface="Times New Roman" panose="02020603050405020304"/>
              </a:rPr>
              <a:t>hàng </a:t>
            </a:r>
            <a:r>
              <a:rPr sz="1400" spc="-5" dirty="0">
                <a:latin typeface="Times New Roman" panose="02020603050405020304"/>
                <a:cs typeface="Times New Roman" panose="02020603050405020304"/>
              </a:rPr>
              <a:t>năm. Để biết thêm </a:t>
            </a:r>
            <a:r>
              <a:rPr sz="1400" dirty="0">
                <a:latin typeface="Times New Roman" panose="02020603050405020304"/>
                <a:cs typeface="Times New Roman" panose="02020603050405020304"/>
              </a:rPr>
              <a:t>thông tin </a:t>
            </a:r>
            <a:r>
              <a:rPr sz="1400" spc="-5" dirty="0">
                <a:latin typeface="Times New Roman" panose="02020603050405020304"/>
                <a:cs typeface="Times New Roman" panose="02020603050405020304"/>
              </a:rPr>
              <a:t>về các kênh phục vụ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chúng </a:t>
            </a:r>
            <a:r>
              <a:rPr sz="1400" dirty="0">
                <a:latin typeface="Times New Roman" panose="02020603050405020304"/>
                <a:cs typeface="Times New Roman" panose="02020603050405020304"/>
              </a:rPr>
              <a:t>là gì, </a:t>
            </a:r>
            <a:r>
              <a:rPr sz="1400" spc="-5" dirty="0">
                <a:latin typeface="Times New Roman" panose="02020603050405020304"/>
                <a:cs typeface="Times New Roman" panose="02020603050405020304"/>
              </a:rPr>
              <a:t>hãy </a:t>
            </a:r>
            <a:r>
              <a:rPr sz="1400" dirty="0">
                <a:latin typeface="Times New Roman" panose="02020603050405020304"/>
                <a:cs typeface="Times New Roman" panose="02020603050405020304"/>
              </a:rPr>
              <a:t>xem Các kênh </a:t>
            </a:r>
            <a:r>
              <a:rPr sz="1400" spc="-5" dirty="0">
                <a:latin typeface="Times New Roman" panose="02020603050405020304"/>
                <a:cs typeface="Times New Roman" panose="02020603050405020304"/>
              </a:rPr>
              <a:t>phục</a:t>
            </a:r>
            <a:r>
              <a:rPr sz="1400" spc="-6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vụ.</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00965">
              <a:lnSpc>
                <a:spcPct val="100000"/>
              </a:lnSpc>
            </a:pPr>
            <a:r>
              <a:rPr sz="1400" dirty="0">
                <a:latin typeface="Times New Roman" panose="02020603050405020304"/>
                <a:cs typeface="Times New Roman" panose="02020603050405020304"/>
              </a:rPr>
              <a:t>Giống như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sẽ nhận được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bản </a:t>
            </a:r>
            <a:r>
              <a:rPr sz="1400" dirty="0">
                <a:latin typeface="Times New Roman" panose="02020603050405020304"/>
                <a:cs typeface="Times New Roman" panose="02020603050405020304"/>
              </a:rPr>
              <a:t>cập nhật </a:t>
            </a:r>
            <a:r>
              <a:rPr sz="1400" spc="-5" dirty="0">
                <a:latin typeface="Times New Roman" panose="02020603050405020304"/>
                <a:cs typeface="Times New Roman" panose="02020603050405020304"/>
              </a:rPr>
              <a:t>chất lượng </a:t>
            </a:r>
            <a:r>
              <a:rPr sz="1400" dirty="0">
                <a:latin typeface="Times New Roman" panose="02020603050405020304"/>
                <a:cs typeface="Times New Roman" panose="02020603050405020304"/>
              </a:rPr>
              <a:t>hàng</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tháng.</a:t>
            </a:r>
            <a:endParaRPr sz="1400">
              <a:latin typeface="Times New Roman" panose="02020603050405020304"/>
              <a:cs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31</a:t>
            </a:r>
            <a:endParaRPr dirty="0"/>
          </a:p>
        </p:txBody>
      </p:sp>
      <p:sp>
        <p:nvSpPr>
          <p:cNvPr id="2" name="object 2"/>
          <p:cNvSpPr txBox="1"/>
          <p:nvPr/>
        </p:nvSpPr>
        <p:spPr>
          <a:xfrm>
            <a:off x="444500" y="431279"/>
            <a:ext cx="6672580" cy="1670685"/>
          </a:xfrm>
          <a:prstGeom prst="rect">
            <a:avLst/>
          </a:prstGeom>
        </p:spPr>
        <p:txBody>
          <a:bodyPr vert="horz" wrap="square" lIns="0" tIns="27305" rIns="0" bIns="0" rtlCol="0">
            <a:spAutoFit/>
          </a:bodyPr>
          <a:lstStyle/>
          <a:p>
            <a:pPr marL="12700" marR="5715" indent="88265" algn="just">
              <a:lnSpc>
                <a:spcPts val="1610"/>
              </a:lnSpc>
              <a:spcBef>
                <a:spcPts val="215"/>
              </a:spcBef>
            </a:pPr>
            <a:r>
              <a:rPr sz="1400" dirty="0">
                <a:latin typeface="Times New Roman" panose="02020603050405020304"/>
                <a:cs typeface="Times New Roman" panose="02020603050405020304"/>
              </a:rPr>
              <a:t>Có các </a:t>
            </a:r>
            <a:r>
              <a:rPr sz="1400" spc="-5" dirty="0">
                <a:latin typeface="Times New Roman" panose="02020603050405020304"/>
                <a:cs typeface="Times New Roman" panose="02020603050405020304"/>
              </a:rPr>
              <a:t>tùy chọn </a:t>
            </a:r>
            <a:r>
              <a:rPr sz="1400" dirty="0">
                <a:latin typeface="Times New Roman" panose="02020603050405020304"/>
                <a:cs typeface="Times New Roman" panose="02020603050405020304"/>
              </a:rPr>
              <a:t>để cài </a:t>
            </a:r>
            <a:r>
              <a:rPr sz="1400" spc="-5" dirty="0">
                <a:latin typeface="Times New Roman" panose="02020603050405020304"/>
                <a:cs typeface="Times New Roman" panose="02020603050405020304"/>
              </a:rPr>
              <a:t>đặt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bản </a:t>
            </a:r>
            <a:r>
              <a:rPr sz="1400" dirty="0">
                <a:latin typeface="Times New Roman" panose="02020603050405020304"/>
                <a:cs typeface="Times New Roman" panose="02020603050405020304"/>
              </a:rPr>
              <a:t>cập </a:t>
            </a:r>
            <a:r>
              <a:rPr sz="1400" spc="-5" dirty="0">
                <a:latin typeface="Times New Roman" panose="02020603050405020304"/>
                <a:cs typeface="Times New Roman" panose="02020603050405020304"/>
              </a:rPr>
              <a:t>nhật trên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Windows của mình, </a:t>
            </a:r>
            <a:r>
              <a:rPr sz="1400" dirty="0">
                <a:latin typeface="Times New Roman" panose="02020603050405020304"/>
                <a:cs typeface="Times New Roman" panose="02020603050405020304"/>
              </a:rPr>
              <a:t>bao gồm  Intune, </a:t>
            </a:r>
            <a:r>
              <a:rPr sz="1400" spc="-5" dirty="0">
                <a:latin typeface="Times New Roman" panose="02020603050405020304"/>
                <a:cs typeface="Times New Roman" panose="02020603050405020304"/>
              </a:rPr>
              <a:t>Chính </a:t>
            </a:r>
            <a:r>
              <a:rPr sz="1400" dirty="0">
                <a:latin typeface="Times New Roman" panose="02020603050405020304"/>
                <a:cs typeface="Times New Roman" panose="02020603050405020304"/>
              </a:rPr>
              <a:t>sách </a:t>
            </a:r>
            <a:r>
              <a:rPr sz="1400" spc="-5" dirty="0">
                <a:latin typeface="Times New Roman" panose="02020603050405020304"/>
                <a:cs typeface="Times New Roman" panose="02020603050405020304"/>
              </a:rPr>
              <a:t>nhóm, </a:t>
            </a:r>
            <a:r>
              <a:rPr sz="1400" dirty="0">
                <a:latin typeface="Times New Roman" panose="02020603050405020304"/>
                <a:cs typeface="Times New Roman" panose="02020603050405020304"/>
              </a:rPr>
              <a:t>Dịch </a:t>
            </a:r>
            <a:r>
              <a:rPr sz="1400" spc="-5" dirty="0">
                <a:latin typeface="Times New Roman" panose="02020603050405020304"/>
                <a:cs typeface="Times New Roman" panose="02020603050405020304"/>
              </a:rPr>
              <a:t>vụ </a:t>
            </a:r>
            <a:r>
              <a:rPr sz="1400" dirty="0">
                <a:latin typeface="Times New Roman" panose="02020603050405020304"/>
                <a:cs typeface="Times New Roman" panose="02020603050405020304"/>
              </a:rPr>
              <a:t>cập </a:t>
            </a:r>
            <a:r>
              <a:rPr sz="1400" spc="-5" dirty="0">
                <a:latin typeface="Times New Roman" panose="02020603050405020304"/>
                <a:cs typeface="Times New Roman" panose="02020603050405020304"/>
              </a:rPr>
              <a:t>nhật Windows Server (WSUS),</a:t>
            </a:r>
            <a:r>
              <a:rPr sz="1400" spc="-3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v.v.</a:t>
            </a:r>
            <a:endParaRPr sz="1400">
              <a:latin typeface="Times New Roman" panose="02020603050405020304"/>
              <a:cs typeface="Times New Roman" panose="02020603050405020304"/>
            </a:endParaRPr>
          </a:p>
          <a:p>
            <a:pPr>
              <a:lnSpc>
                <a:spcPct val="100000"/>
              </a:lnSpc>
              <a:spcBef>
                <a:spcPts val="10"/>
              </a:spcBef>
            </a:pPr>
            <a:endParaRPr sz="1350">
              <a:latin typeface="Times New Roman" panose="02020603050405020304"/>
              <a:cs typeface="Times New Roman" panose="02020603050405020304"/>
            </a:endParaRPr>
          </a:p>
          <a:p>
            <a:pPr marL="12700" marR="5080" indent="88265" algn="just">
              <a:lnSpc>
                <a:spcPct val="96000"/>
              </a:lnSpc>
            </a:pP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số cập </a:t>
            </a:r>
            <a:r>
              <a:rPr sz="1400" spc="-5" dirty="0">
                <a:latin typeface="Times New Roman" panose="02020603050405020304"/>
                <a:cs typeface="Times New Roman" panose="02020603050405020304"/>
              </a:rPr>
              <a:t>nhật lớn và sử dụng </a:t>
            </a:r>
            <a:r>
              <a:rPr sz="1400" dirty="0">
                <a:latin typeface="Times New Roman" panose="02020603050405020304"/>
                <a:cs typeface="Times New Roman" panose="02020603050405020304"/>
              </a:rPr>
              <a:t>băng thông. </a:t>
            </a:r>
            <a:r>
              <a:rPr sz="1400" spc="-5" dirty="0">
                <a:latin typeface="Times New Roman" panose="02020603050405020304"/>
                <a:cs typeface="Times New Roman" panose="02020603050405020304"/>
              </a:rPr>
              <a:t>Tối </a:t>
            </a:r>
            <a:r>
              <a:rPr sz="1400" spc="5" dirty="0">
                <a:latin typeface="Times New Roman" panose="02020603050405020304"/>
                <a:cs typeface="Times New Roman" panose="02020603050405020304"/>
              </a:rPr>
              <a:t>ưu </a:t>
            </a:r>
            <a:r>
              <a:rPr sz="1400" spc="-5" dirty="0">
                <a:latin typeface="Times New Roman" panose="02020603050405020304"/>
                <a:cs typeface="Times New Roman" panose="02020603050405020304"/>
              </a:rPr>
              <a:t>hóa </a:t>
            </a:r>
            <a:r>
              <a:rPr sz="1400" dirty="0">
                <a:latin typeface="Times New Roman" panose="02020603050405020304"/>
                <a:cs typeface="Times New Roman" panose="02020603050405020304"/>
              </a:rPr>
              <a:t>phân </a:t>
            </a:r>
            <a:r>
              <a:rPr sz="1400" spc="-5" dirty="0">
                <a:latin typeface="Times New Roman" panose="02020603050405020304"/>
                <a:cs typeface="Times New Roman" panose="02020603050405020304"/>
              </a:rPr>
              <a:t>phối giúp giảm </a:t>
            </a:r>
            <a:r>
              <a:rPr sz="1400" dirty="0">
                <a:latin typeface="Times New Roman" panose="02020603050405020304"/>
                <a:cs typeface="Times New Roman" panose="02020603050405020304"/>
              </a:rPr>
              <a:t>tiêu thụ băng  </a:t>
            </a:r>
            <a:r>
              <a:rPr sz="1400" spc="-5" dirty="0">
                <a:latin typeface="Times New Roman" panose="02020603050405020304"/>
                <a:cs typeface="Times New Roman" panose="02020603050405020304"/>
              </a:rPr>
              <a:t>thông. Nó </a:t>
            </a:r>
            <a:r>
              <a:rPr sz="1400" dirty="0">
                <a:latin typeface="Times New Roman" panose="02020603050405020304"/>
                <a:cs typeface="Times New Roman" panose="02020603050405020304"/>
              </a:rPr>
              <a:t>chia sẻ công việc </a:t>
            </a:r>
            <a:r>
              <a:rPr sz="1400" spc="-5" dirty="0">
                <a:latin typeface="Times New Roman" panose="02020603050405020304"/>
                <a:cs typeface="Times New Roman" panose="02020603050405020304"/>
              </a:rPr>
              <a:t>tải </a:t>
            </a:r>
            <a:r>
              <a:rPr sz="1400" dirty="0">
                <a:latin typeface="Times New Roman" panose="02020603050405020304"/>
                <a:cs typeface="Times New Roman" panose="02020603050405020304"/>
              </a:rPr>
              <a:t>xuống các </a:t>
            </a:r>
            <a:r>
              <a:rPr sz="1400" spc="-5" dirty="0">
                <a:latin typeface="Times New Roman" panose="02020603050405020304"/>
                <a:cs typeface="Times New Roman" panose="02020603050405020304"/>
              </a:rPr>
              <a:t>gói </a:t>
            </a:r>
            <a:r>
              <a:rPr sz="1400" dirty="0">
                <a:latin typeface="Times New Roman" panose="02020603050405020304"/>
                <a:cs typeface="Times New Roman" panose="02020603050405020304"/>
              </a:rPr>
              <a:t>cập nhật </a:t>
            </a:r>
            <a:r>
              <a:rPr sz="1400" spc="-5" dirty="0">
                <a:latin typeface="Times New Roman" panose="02020603050405020304"/>
                <a:cs typeface="Times New Roman" panose="02020603050405020304"/>
              </a:rPr>
              <a:t>với nhiều thiết bị trong </a:t>
            </a:r>
            <a:r>
              <a:rPr sz="1400" dirty="0">
                <a:latin typeface="Times New Roman" panose="02020603050405020304"/>
                <a:cs typeface="Times New Roman" panose="02020603050405020304"/>
              </a:rPr>
              <a:t>quá trình </a:t>
            </a:r>
            <a:r>
              <a:rPr sz="1400" spc="-5" dirty="0">
                <a:latin typeface="Times New Roman" panose="02020603050405020304"/>
                <a:cs typeface="Times New Roman" panose="02020603050405020304"/>
              </a:rPr>
              <a:t>triển  </a:t>
            </a:r>
            <a:r>
              <a:rPr sz="1400" dirty="0">
                <a:latin typeface="Times New Roman" panose="02020603050405020304"/>
                <a:cs typeface="Times New Roman" panose="02020603050405020304"/>
              </a:rPr>
              <a:t>khai </a:t>
            </a:r>
            <a:r>
              <a:rPr sz="1400" spc="-5" dirty="0">
                <a:latin typeface="Times New Roman" panose="02020603050405020304"/>
                <a:cs typeface="Times New Roman" panose="02020603050405020304"/>
              </a:rPr>
              <a:t>của bạn.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bản </a:t>
            </a:r>
            <a:r>
              <a:rPr sz="1400" dirty="0">
                <a:latin typeface="Times New Roman" panose="02020603050405020304"/>
                <a:cs typeface="Times New Roman" panose="02020603050405020304"/>
              </a:rPr>
              <a:t>cập </a:t>
            </a:r>
            <a:r>
              <a:rPr sz="1400" spc="-5" dirty="0">
                <a:latin typeface="Times New Roman" panose="02020603050405020304"/>
                <a:cs typeface="Times New Roman" panose="02020603050405020304"/>
              </a:rPr>
              <a:t>nhật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nhỏ </a:t>
            </a:r>
            <a:r>
              <a:rPr sz="1400" spc="-5" dirty="0">
                <a:latin typeface="Times New Roman" panose="02020603050405020304"/>
                <a:cs typeface="Times New Roman" panose="02020603050405020304"/>
              </a:rPr>
              <a:t>hơn </a:t>
            </a:r>
            <a:r>
              <a:rPr sz="1400" dirty="0">
                <a:latin typeface="Times New Roman" panose="02020603050405020304"/>
                <a:cs typeface="Times New Roman" panose="02020603050405020304"/>
              </a:rPr>
              <a:t>vì chúng </a:t>
            </a:r>
            <a:r>
              <a:rPr sz="1400" spc="-5" dirty="0">
                <a:latin typeface="Times New Roman" panose="02020603050405020304"/>
                <a:cs typeface="Times New Roman" panose="02020603050405020304"/>
              </a:rPr>
              <a:t>chỉ kéo </a:t>
            </a:r>
            <a:r>
              <a:rPr sz="1400" dirty="0">
                <a:latin typeface="Times New Roman" panose="02020603050405020304"/>
                <a:cs typeface="Times New Roman" panose="02020603050405020304"/>
              </a:rPr>
              <a:t>xuống </a:t>
            </a:r>
            <a:r>
              <a:rPr sz="1400" spc="-5" dirty="0">
                <a:latin typeface="Times New Roman" panose="02020603050405020304"/>
                <a:cs typeface="Times New Roman" panose="02020603050405020304"/>
              </a:rPr>
              <a:t>các tệp nguồn  khác nhau. </a:t>
            </a:r>
            <a:r>
              <a:rPr sz="1400" dirty="0">
                <a:latin typeface="Times New Roman" panose="02020603050405020304"/>
                <a:cs typeface="Times New Roman" panose="02020603050405020304"/>
              </a:rPr>
              <a:t>Bạn có thể </a:t>
            </a:r>
            <a:r>
              <a:rPr sz="1400" spc="-5" dirty="0">
                <a:latin typeface="Times New Roman" panose="02020603050405020304"/>
                <a:cs typeface="Times New Roman" panose="02020603050405020304"/>
              </a:rPr>
              <a:t>tạo các </a:t>
            </a:r>
            <a:r>
              <a:rPr sz="1400" dirty="0">
                <a:latin typeface="Times New Roman" panose="02020603050405020304"/>
                <a:cs typeface="Times New Roman" panose="02020603050405020304"/>
              </a:rPr>
              <a:t>chính sách định </a:t>
            </a:r>
            <a:r>
              <a:rPr sz="1400" spc="-5" dirty="0">
                <a:latin typeface="Times New Roman" panose="02020603050405020304"/>
                <a:cs typeface="Times New Roman" panose="02020603050405020304"/>
              </a:rPr>
              <a:t>cấu </a:t>
            </a:r>
            <a:r>
              <a:rPr sz="1400" dirty="0">
                <a:latin typeface="Times New Roman" panose="02020603050405020304"/>
                <a:cs typeface="Times New Roman" panose="02020603050405020304"/>
              </a:rPr>
              <a:t>hình </a:t>
            </a:r>
            <a:r>
              <a:rPr sz="1400" spc="-5" dirty="0">
                <a:latin typeface="Times New Roman" panose="02020603050405020304"/>
                <a:cs typeface="Times New Roman" panose="02020603050405020304"/>
              </a:rPr>
              <a:t>cài đặt tối ưu hóa phân </a:t>
            </a:r>
            <a:r>
              <a:rPr sz="1400" dirty="0">
                <a:latin typeface="Times New Roman" panose="02020603050405020304"/>
                <a:cs typeface="Times New Roman" panose="02020603050405020304"/>
              </a:rPr>
              <a:t>phối. </a:t>
            </a:r>
            <a:r>
              <a:rPr sz="1400" spc="-5" dirty="0">
                <a:latin typeface="Times New Roman" panose="02020603050405020304"/>
                <a:cs typeface="Times New Roman" panose="02020603050405020304"/>
              </a:rPr>
              <a:t>Ví </a:t>
            </a:r>
            <a:r>
              <a:rPr sz="1400" dirty="0">
                <a:latin typeface="Times New Roman" panose="02020603050405020304"/>
                <a:cs typeface="Times New Roman" panose="02020603050405020304"/>
              </a:rPr>
              <a:t>dụ:  </a:t>
            </a:r>
            <a:r>
              <a:rPr sz="1400" spc="-5" dirty="0">
                <a:latin typeface="Times New Roman" panose="02020603050405020304"/>
                <a:cs typeface="Times New Roman" panose="02020603050405020304"/>
              </a:rPr>
              <a:t>đặt băng </a:t>
            </a:r>
            <a:r>
              <a:rPr sz="1400" dirty="0">
                <a:latin typeface="Times New Roman" panose="02020603050405020304"/>
                <a:cs typeface="Times New Roman" panose="02020603050405020304"/>
              </a:rPr>
              <a:t>thông tải </a:t>
            </a:r>
            <a:r>
              <a:rPr sz="1400" spc="-5" dirty="0">
                <a:latin typeface="Times New Roman" panose="02020603050405020304"/>
                <a:cs typeface="Times New Roman" panose="02020603050405020304"/>
              </a:rPr>
              <a:t>lên và tải </a:t>
            </a:r>
            <a:r>
              <a:rPr sz="1400" dirty="0">
                <a:latin typeface="Times New Roman" panose="02020603050405020304"/>
                <a:cs typeface="Times New Roman" panose="02020603050405020304"/>
              </a:rPr>
              <a:t>xuống tối </a:t>
            </a:r>
            <a:r>
              <a:rPr sz="1400" spc="-5" dirty="0">
                <a:latin typeface="Times New Roman" panose="02020603050405020304"/>
                <a:cs typeface="Times New Roman" panose="02020603050405020304"/>
              </a:rPr>
              <a:t>đa, đặt </a:t>
            </a:r>
            <a:r>
              <a:rPr sz="1400" dirty="0">
                <a:latin typeface="Times New Roman" panose="02020603050405020304"/>
                <a:cs typeface="Times New Roman" panose="02020603050405020304"/>
              </a:rPr>
              <a:t>kích </a:t>
            </a:r>
            <a:r>
              <a:rPr sz="1400" spc="-5" dirty="0">
                <a:latin typeface="Times New Roman" panose="02020603050405020304"/>
                <a:cs typeface="Times New Roman" panose="02020603050405020304"/>
              </a:rPr>
              <a:t>thước bộ nhớ đệm,</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v.v.</a:t>
            </a:r>
            <a:endParaRPr sz="1400">
              <a:latin typeface="Times New Roman" panose="02020603050405020304"/>
              <a:cs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26974"/>
            <a:ext cx="6395085" cy="360045"/>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Times New Roman" panose="02020603050405020304"/>
                <a:cs typeface="Times New Roman" panose="02020603050405020304"/>
              </a:rPr>
              <a:t>Chương </a:t>
            </a:r>
            <a:r>
              <a:rPr sz="2200" b="1" spc="-10" dirty="0">
                <a:latin typeface="Times New Roman" panose="02020603050405020304"/>
                <a:cs typeface="Times New Roman" panose="02020603050405020304"/>
              </a:rPr>
              <a:t>II: </a:t>
            </a:r>
            <a:r>
              <a:rPr sz="2200" b="1" spc="-5" dirty="0">
                <a:latin typeface="Times New Roman" panose="02020603050405020304"/>
                <a:cs typeface="Times New Roman" panose="02020603050405020304"/>
              </a:rPr>
              <a:t>Câu lệnh trong hệ điều hành Windows</a:t>
            </a:r>
            <a:r>
              <a:rPr sz="2200" b="1" spc="45" dirty="0">
                <a:latin typeface="Times New Roman" panose="02020603050405020304"/>
                <a:cs typeface="Times New Roman" panose="02020603050405020304"/>
              </a:rPr>
              <a:t> </a:t>
            </a:r>
            <a:r>
              <a:rPr sz="2200" b="1" dirty="0">
                <a:latin typeface="Times New Roman" panose="02020603050405020304"/>
                <a:cs typeface="Times New Roman" panose="02020603050405020304"/>
              </a:rPr>
              <a:t>11</a:t>
            </a:r>
            <a:endParaRPr sz="2200">
              <a:latin typeface="Times New Roman" panose="02020603050405020304"/>
              <a:cs typeface="Times New Roman" panose="02020603050405020304"/>
            </a:endParaRPr>
          </a:p>
        </p:txBody>
      </p:sp>
      <p:sp>
        <p:nvSpPr>
          <p:cNvPr id="3" name="object 3"/>
          <p:cNvSpPr txBox="1"/>
          <p:nvPr/>
        </p:nvSpPr>
        <p:spPr>
          <a:xfrm>
            <a:off x="444500" y="905256"/>
            <a:ext cx="6672580" cy="422021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I.	</a:t>
            </a:r>
            <a:r>
              <a:rPr sz="1400" spc="-5" dirty="0">
                <a:latin typeface="Times New Roman" panose="02020603050405020304"/>
                <a:cs typeface="Times New Roman" panose="02020603050405020304"/>
              </a:rPr>
              <a:t>Khái quát về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câu</a:t>
            </a:r>
            <a:r>
              <a:rPr sz="1400" dirty="0">
                <a:latin typeface="Times New Roman" panose="02020603050405020304"/>
                <a:cs typeface="Times New Roman" panose="02020603050405020304"/>
              </a:rPr>
              <a:t> lệnh</a:t>
            </a:r>
            <a:endParaRPr sz="1400">
              <a:latin typeface="Times New Roman" panose="02020603050405020304"/>
              <a:cs typeface="Times New Roman" panose="02020603050405020304"/>
            </a:endParaRPr>
          </a:p>
          <a:p>
            <a:pPr marL="12700" marR="5715" indent="124460">
              <a:lnSpc>
                <a:spcPts val="1610"/>
              </a:lnSpc>
              <a:spcBef>
                <a:spcPts val="1240"/>
              </a:spcBef>
            </a:pPr>
            <a:r>
              <a:rPr sz="1400" spc="-5" dirty="0">
                <a:solidFill>
                  <a:srgbClr val="333333"/>
                </a:solidFill>
                <a:latin typeface="Times New Roman" panose="02020603050405020304"/>
                <a:cs typeface="Times New Roman" panose="02020603050405020304"/>
              </a:rPr>
              <a:t>Command Prompt </a:t>
            </a:r>
            <a:r>
              <a:rPr sz="1400" dirty="0">
                <a:solidFill>
                  <a:srgbClr val="333333"/>
                </a:solidFill>
                <a:latin typeface="Times New Roman" panose="02020603050405020304"/>
                <a:cs typeface="Times New Roman" panose="02020603050405020304"/>
              </a:rPr>
              <a:t>hay </a:t>
            </a:r>
            <a:r>
              <a:rPr sz="1400" spc="-5" dirty="0">
                <a:solidFill>
                  <a:srgbClr val="333333"/>
                </a:solidFill>
                <a:latin typeface="Times New Roman" panose="02020603050405020304"/>
                <a:cs typeface="Times New Roman" panose="02020603050405020304"/>
              </a:rPr>
              <a:t>còn </a:t>
            </a:r>
            <a:r>
              <a:rPr sz="1400" dirty="0">
                <a:solidFill>
                  <a:srgbClr val="333333"/>
                </a:solidFill>
                <a:latin typeface="Times New Roman" panose="02020603050405020304"/>
                <a:cs typeface="Times New Roman" panose="02020603050405020304"/>
              </a:rPr>
              <a:t>gọi </a:t>
            </a:r>
            <a:r>
              <a:rPr sz="1400" spc="-5" dirty="0">
                <a:solidFill>
                  <a:srgbClr val="333333"/>
                </a:solidFill>
                <a:latin typeface="Times New Roman" panose="02020603050405020304"/>
                <a:cs typeface="Times New Roman" panose="02020603050405020304"/>
              </a:rPr>
              <a:t>là CMD, </a:t>
            </a:r>
            <a:r>
              <a:rPr sz="1400" dirty="0">
                <a:solidFill>
                  <a:srgbClr val="333333"/>
                </a:solidFill>
                <a:latin typeface="Times New Roman" panose="02020603050405020304"/>
                <a:cs typeface="Times New Roman" panose="02020603050405020304"/>
              </a:rPr>
              <a:t>là </a:t>
            </a:r>
            <a:r>
              <a:rPr sz="1400" spc="-5" dirty="0">
                <a:solidFill>
                  <a:srgbClr val="333333"/>
                </a:solidFill>
                <a:latin typeface="Times New Roman" panose="02020603050405020304"/>
                <a:cs typeface="Times New Roman" panose="02020603050405020304"/>
              </a:rPr>
              <a:t>một </a:t>
            </a:r>
            <a:r>
              <a:rPr sz="1400" dirty="0">
                <a:solidFill>
                  <a:srgbClr val="333333"/>
                </a:solidFill>
                <a:latin typeface="Times New Roman" panose="02020603050405020304"/>
                <a:cs typeface="Times New Roman" panose="02020603050405020304"/>
              </a:rPr>
              <a:t>công </a:t>
            </a:r>
            <a:r>
              <a:rPr sz="1400" spc="-10" dirty="0">
                <a:solidFill>
                  <a:srgbClr val="333333"/>
                </a:solidFill>
                <a:latin typeface="Times New Roman" panose="02020603050405020304"/>
                <a:cs typeface="Times New Roman" panose="02020603050405020304"/>
              </a:rPr>
              <a:t>cụ </a:t>
            </a:r>
            <a:r>
              <a:rPr sz="1400" spc="-5" dirty="0">
                <a:solidFill>
                  <a:srgbClr val="333333"/>
                </a:solidFill>
                <a:latin typeface="Times New Roman" panose="02020603050405020304"/>
                <a:cs typeface="Times New Roman" panose="02020603050405020304"/>
              </a:rPr>
              <a:t>giúp người dùng </a:t>
            </a:r>
            <a:r>
              <a:rPr sz="1400" dirty="0">
                <a:solidFill>
                  <a:srgbClr val="333333"/>
                </a:solidFill>
                <a:latin typeface="Times New Roman" panose="02020603050405020304"/>
                <a:cs typeface="Times New Roman" panose="02020603050405020304"/>
              </a:rPr>
              <a:t>có </a:t>
            </a:r>
            <a:r>
              <a:rPr sz="1400" spc="-5" dirty="0">
                <a:solidFill>
                  <a:srgbClr val="333333"/>
                </a:solidFill>
                <a:latin typeface="Times New Roman" panose="02020603050405020304"/>
                <a:cs typeface="Times New Roman" panose="02020603050405020304"/>
              </a:rPr>
              <a:t>thể </a:t>
            </a:r>
            <a:r>
              <a:rPr sz="1400" dirty="0">
                <a:solidFill>
                  <a:srgbClr val="333333"/>
                </a:solidFill>
                <a:latin typeface="Times New Roman" panose="02020603050405020304"/>
                <a:cs typeface="Times New Roman" panose="02020603050405020304"/>
              </a:rPr>
              <a:t>nhập các  lệnh </a:t>
            </a:r>
            <a:r>
              <a:rPr sz="1400" spc="-5" dirty="0">
                <a:solidFill>
                  <a:srgbClr val="333333"/>
                </a:solidFill>
                <a:latin typeface="Times New Roman" panose="02020603050405020304"/>
                <a:cs typeface="Times New Roman" panose="02020603050405020304"/>
              </a:rPr>
              <a:t>vào </a:t>
            </a:r>
            <a:r>
              <a:rPr sz="1400" dirty="0">
                <a:solidFill>
                  <a:srgbClr val="333333"/>
                </a:solidFill>
                <a:latin typeface="Times New Roman" panose="02020603050405020304"/>
                <a:cs typeface="Times New Roman" panose="02020603050405020304"/>
              </a:rPr>
              <a:t>để </a:t>
            </a:r>
            <a:r>
              <a:rPr sz="1400" spc="-5" dirty="0">
                <a:solidFill>
                  <a:srgbClr val="333333"/>
                </a:solidFill>
                <a:latin typeface="Times New Roman" panose="02020603050405020304"/>
                <a:cs typeface="Times New Roman" panose="02020603050405020304"/>
              </a:rPr>
              <a:t>mở </a:t>
            </a:r>
            <a:r>
              <a:rPr sz="1400" dirty="0">
                <a:solidFill>
                  <a:srgbClr val="333333"/>
                </a:solidFill>
                <a:latin typeface="Times New Roman" panose="02020603050405020304"/>
                <a:cs typeface="Times New Roman" panose="02020603050405020304"/>
              </a:rPr>
              <a:t>ra </a:t>
            </a:r>
            <a:r>
              <a:rPr sz="1400" spc="-5" dirty="0">
                <a:solidFill>
                  <a:srgbClr val="333333"/>
                </a:solidFill>
                <a:latin typeface="Times New Roman" panose="02020603050405020304"/>
                <a:cs typeface="Times New Roman" panose="02020603050405020304"/>
              </a:rPr>
              <a:t>một số tác vụ </a:t>
            </a:r>
            <a:r>
              <a:rPr sz="1400" dirty="0">
                <a:solidFill>
                  <a:srgbClr val="333333"/>
                </a:solidFill>
                <a:latin typeface="Times New Roman" panose="02020603050405020304"/>
                <a:cs typeface="Times New Roman" panose="02020603050405020304"/>
              </a:rPr>
              <a:t>trên hệ điều hành</a:t>
            </a:r>
            <a:r>
              <a:rPr sz="1400" spc="-6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Windows.</a:t>
            </a:r>
            <a:endParaRPr sz="1400">
              <a:latin typeface="Times New Roman" panose="02020603050405020304"/>
              <a:cs typeface="Times New Roman" panose="02020603050405020304"/>
            </a:endParaRPr>
          </a:p>
          <a:p>
            <a:pPr>
              <a:lnSpc>
                <a:spcPct val="100000"/>
              </a:lnSpc>
              <a:spcBef>
                <a:spcPts val="5"/>
              </a:spcBef>
            </a:pPr>
            <a:endParaRPr sz="1350">
              <a:latin typeface="Times New Roman" panose="02020603050405020304"/>
              <a:cs typeface="Times New Roman" panose="02020603050405020304"/>
            </a:endParaRPr>
          </a:p>
          <a:p>
            <a:pPr marL="12700" marR="5080" indent="124460" algn="just">
              <a:lnSpc>
                <a:spcPct val="96000"/>
              </a:lnSpc>
            </a:pPr>
            <a:r>
              <a:rPr sz="1400" dirty="0">
                <a:solidFill>
                  <a:srgbClr val="333333"/>
                </a:solidFill>
                <a:latin typeface="Times New Roman" panose="02020603050405020304"/>
                <a:cs typeface="Times New Roman" panose="02020603050405020304"/>
              </a:rPr>
              <a:t>Thông </a:t>
            </a:r>
            <a:r>
              <a:rPr sz="1400" spc="-5" dirty="0">
                <a:solidFill>
                  <a:srgbClr val="333333"/>
                </a:solidFill>
                <a:latin typeface="Times New Roman" panose="02020603050405020304"/>
                <a:cs typeface="Times New Roman" panose="02020603050405020304"/>
              </a:rPr>
              <a:t>thường, người dùng </a:t>
            </a:r>
            <a:r>
              <a:rPr sz="1400" spc="-10" dirty="0">
                <a:solidFill>
                  <a:srgbClr val="333333"/>
                </a:solidFill>
                <a:latin typeface="Times New Roman" panose="02020603050405020304"/>
                <a:cs typeface="Times New Roman" panose="02020603050405020304"/>
              </a:rPr>
              <a:t>có </a:t>
            </a:r>
            <a:r>
              <a:rPr sz="1400" dirty="0">
                <a:solidFill>
                  <a:srgbClr val="333333"/>
                </a:solidFill>
                <a:latin typeface="Times New Roman" panose="02020603050405020304"/>
                <a:cs typeface="Times New Roman" panose="02020603050405020304"/>
              </a:rPr>
              <a:t>thể mở các </a:t>
            </a:r>
            <a:r>
              <a:rPr sz="1400" spc="-5" dirty="0">
                <a:solidFill>
                  <a:srgbClr val="333333"/>
                </a:solidFill>
                <a:latin typeface="Times New Roman" panose="02020603050405020304"/>
                <a:cs typeface="Times New Roman" panose="02020603050405020304"/>
              </a:rPr>
              <a:t>tác </a:t>
            </a:r>
            <a:r>
              <a:rPr sz="1400" spc="5" dirty="0">
                <a:solidFill>
                  <a:srgbClr val="333333"/>
                </a:solidFill>
                <a:latin typeface="Times New Roman" panose="02020603050405020304"/>
                <a:cs typeface="Times New Roman" panose="02020603050405020304"/>
              </a:rPr>
              <a:t>vụ </a:t>
            </a:r>
            <a:r>
              <a:rPr sz="1400" dirty="0">
                <a:solidFill>
                  <a:srgbClr val="333333"/>
                </a:solidFill>
                <a:latin typeface="Times New Roman" panose="02020603050405020304"/>
                <a:cs typeface="Times New Roman" panose="02020603050405020304"/>
              </a:rPr>
              <a:t>bằng </a:t>
            </a:r>
            <a:r>
              <a:rPr sz="1400" spc="-5" dirty="0">
                <a:solidFill>
                  <a:srgbClr val="333333"/>
                </a:solidFill>
                <a:latin typeface="Times New Roman" panose="02020603050405020304"/>
                <a:cs typeface="Times New Roman" panose="02020603050405020304"/>
              </a:rPr>
              <a:t>cách nhấn vào </a:t>
            </a:r>
            <a:r>
              <a:rPr sz="1400" dirty="0">
                <a:solidFill>
                  <a:srgbClr val="333333"/>
                </a:solidFill>
                <a:latin typeface="Times New Roman" panose="02020603050405020304"/>
                <a:cs typeface="Times New Roman" panose="02020603050405020304"/>
              </a:rPr>
              <a:t>biểu tượng </a:t>
            </a:r>
            <a:r>
              <a:rPr sz="1400" spc="-5" dirty="0">
                <a:solidFill>
                  <a:srgbClr val="333333"/>
                </a:solidFill>
                <a:latin typeface="Times New Roman" panose="02020603050405020304"/>
                <a:cs typeface="Times New Roman" panose="02020603050405020304"/>
              </a:rPr>
              <a:t>của tác vụ  hoặc </a:t>
            </a:r>
            <a:r>
              <a:rPr sz="1400" dirty="0">
                <a:solidFill>
                  <a:srgbClr val="333333"/>
                </a:solidFill>
                <a:latin typeface="Times New Roman" panose="02020603050405020304"/>
                <a:cs typeface="Times New Roman" panose="02020603050405020304"/>
              </a:rPr>
              <a:t>qua </a:t>
            </a:r>
            <a:r>
              <a:rPr sz="1400" spc="-5" dirty="0">
                <a:solidFill>
                  <a:srgbClr val="333333"/>
                </a:solidFill>
                <a:latin typeface="Times New Roman" panose="02020603050405020304"/>
                <a:cs typeface="Times New Roman" panose="02020603050405020304"/>
              </a:rPr>
              <a:t>nhiều bước khác nhau. Nhưng với CMD, mọi chuyện </a:t>
            </a:r>
            <a:r>
              <a:rPr sz="1400" dirty="0">
                <a:solidFill>
                  <a:srgbClr val="333333"/>
                </a:solidFill>
                <a:latin typeface="Times New Roman" panose="02020603050405020304"/>
                <a:cs typeface="Times New Roman" panose="02020603050405020304"/>
              </a:rPr>
              <a:t>sẽ </a:t>
            </a:r>
            <a:r>
              <a:rPr sz="1400" spc="-5" dirty="0">
                <a:solidFill>
                  <a:srgbClr val="333333"/>
                </a:solidFill>
                <a:latin typeface="Times New Roman" panose="02020603050405020304"/>
                <a:cs typeface="Times New Roman" panose="02020603050405020304"/>
              </a:rPr>
              <a:t>xảy </a:t>
            </a:r>
            <a:r>
              <a:rPr sz="1400" dirty="0">
                <a:solidFill>
                  <a:srgbClr val="333333"/>
                </a:solidFill>
                <a:latin typeface="Times New Roman" panose="02020603050405020304"/>
                <a:cs typeface="Times New Roman" panose="02020603050405020304"/>
              </a:rPr>
              <a:t>ra 1 cách </a:t>
            </a:r>
            <a:r>
              <a:rPr sz="1400" spc="-5" dirty="0">
                <a:solidFill>
                  <a:srgbClr val="333333"/>
                </a:solidFill>
                <a:latin typeface="Times New Roman" panose="02020603050405020304"/>
                <a:cs typeface="Times New Roman" panose="02020603050405020304"/>
              </a:rPr>
              <a:t>nhanh </a:t>
            </a:r>
            <a:r>
              <a:rPr sz="1400" dirty="0">
                <a:solidFill>
                  <a:srgbClr val="333333"/>
                </a:solidFill>
                <a:latin typeface="Times New Roman" panose="02020603050405020304"/>
                <a:cs typeface="Times New Roman" panose="02020603050405020304"/>
              </a:rPr>
              <a:t>chóng  </a:t>
            </a:r>
            <a:r>
              <a:rPr sz="1400" spc="-5" dirty="0">
                <a:solidFill>
                  <a:srgbClr val="333333"/>
                </a:solidFill>
                <a:latin typeface="Times New Roman" panose="02020603050405020304"/>
                <a:cs typeface="Times New Roman" panose="02020603050405020304"/>
              </a:rPr>
              <a:t>và </a:t>
            </a:r>
            <a:r>
              <a:rPr sz="1400" dirty="0">
                <a:solidFill>
                  <a:srgbClr val="333333"/>
                </a:solidFill>
                <a:latin typeface="Times New Roman" panose="02020603050405020304"/>
                <a:cs typeface="Times New Roman" panose="02020603050405020304"/>
              </a:rPr>
              <a:t>tiện lợi, </a:t>
            </a:r>
            <a:r>
              <a:rPr sz="1400" spc="-5" dirty="0">
                <a:solidFill>
                  <a:srgbClr val="333333"/>
                </a:solidFill>
                <a:latin typeface="Times New Roman" panose="02020603050405020304"/>
                <a:cs typeface="Times New Roman" panose="02020603050405020304"/>
              </a:rPr>
              <a:t>việc tương tác với </a:t>
            </a:r>
            <a:r>
              <a:rPr sz="1400" dirty="0">
                <a:solidFill>
                  <a:srgbClr val="333333"/>
                </a:solidFill>
                <a:latin typeface="Times New Roman" panose="02020603050405020304"/>
                <a:cs typeface="Times New Roman" panose="02020603050405020304"/>
              </a:rPr>
              <a:t>CMD thông qua các </a:t>
            </a:r>
            <a:r>
              <a:rPr sz="1400" spc="-5" dirty="0">
                <a:solidFill>
                  <a:srgbClr val="333333"/>
                </a:solidFill>
                <a:latin typeface="Times New Roman" panose="02020603050405020304"/>
                <a:cs typeface="Times New Roman" panose="02020603050405020304"/>
              </a:rPr>
              <a:t>câu </a:t>
            </a:r>
            <a:r>
              <a:rPr sz="1400" dirty="0">
                <a:solidFill>
                  <a:srgbClr val="333333"/>
                </a:solidFill>
                <a:latin typeface="Times New Roman" panose="02020603050405020304"/>
                <a:cs typeface="Times New Roman" panose="02020603050405020304"/>
              </a:rPr>
              <a:t>lệnh </a:t>
            </a:r>
            <a:r>
              <a:rPr sz="1400" spc="-5" dirty="0">
                <a:solidFill>
                  <a:srgbClr val="333333"/>
                </a:solidFill>
                <a:latin typeface="Times New Roman" panose="02020603050405020304"/>
                <a:cs typeface="Times New Roman" panose="02020603050405020304"/>
              </a:rPr>
              <a:t>chứng </a:t>
            </a:r>
            <a:r>
              <a:rPr sz="1400" dirty="0">
                <a:solidFill>
                  <a:srgbClr val="333333"/>
                </a:solidFill>
                <a:latin typeface="Times New Roman" panose="02020603050405020304"/>
                <a:cs typeface="Times New Roman" panose="02020603050405020304"/>
              </a:rPr>
              <a:t>ta </a:t>
            </a:r>
            <a:r>
              <a:rPr sz="1400" spc="-5" dirty="0">
                <a:solidFill>
                  <a:srgbClr val="333333"/>
                </a:solidFill>
                <a:latin typeface="Times New Roman" panose="02020603050405020304"/>
                <a:cs typeface="Times New Roman" panose="02020603050405020304"/>
              </a:rPr>
              <a:t>cũng </a:t>
            </a:r>
            <a:r>
              <a:rPr sz="1400" spc="-10" dirty="0">
                <a:solidFill>
                  <a:srgbClr val="333333"/>
                </a:solidFill>
                <a:latin typeface="Times New Roman" panose="02020603050405020304"/>
                <a:cs typeface="Times New Roman" panose="02020603050405020304"/>
              </a:rPr>
              <a:t>có </a:t>
            </a:r>
            <a:r>
              <a:rPr sz="1400" dirty="0">
                <a:solidFill>
                  <a:srgbClr val="333333"/>
                </a:solidFill>
                <a:latin typeface="Times New Roman" panose="02020603050405020304"/>
                <a:cs typeface="Times New Roman" panose="02020603050405020304"/>
              </a:rPr>
              <a:t>thể coi hành  </a:t>
            </a:r>
            <a:r>
              <a:rPr sz="1400" spc="-5" dirty="0">
                <a:solidFill>
                  <a:srgbClr val="333333"/>
                </a:solidFill>
                <a:latin typeface="Times New Roman" panose="02020603050405020304"/>
                <a:cs typeface="Times New Roman" panose="02020603050405020304"/>
              </a:rPr>
              <a:t>động </a:t>
            </a:r>
            <a:r>
              <a:rPr sz="1400" spc="5" dirty="0">
                <a:solidFill>
                  <a:srgbClr val="333333"/>
                </a:solidFill>
                <a:latin typeface="Times New Roman" panose="02020603050405020304"/>
                <a:cs typeface="Times New Roman" panose="02020603050405020304"/>
              </a:rPr>
              <a:t>đó </a:t>
            </a:r>
            <a:r>
              <a:rPr sz="1400" dirty="0">
                <a:solidFill>
                  <a:srgbClr val="333333"/>
                </a:solidFill>
                <a:latin typeface="Times New Roman" panose="02020603050405020304"/>
                <a:cs typeface="Times New Roman" panose="02020603050405020304"/>
              </a:rPr>
              <a:t>như việc </a:t>
            </a:r>
            <a:r>
              <a:rPr sz="1400" spc="-5" dirty="0">
                <a:solidFill>
                  <a:srgbClr val="333333"/>
                </a:solidFill>
                <a:latin typeface="Times New Roman" panose="02020603050405020304"/>
                <a:cs typeface="Times New Roman" panose="02020603050405020304"/>
              </a:rPr>
              <a:t>chúng </a:t>
            </a:r>
            <a:r>
              <a:rPr sz="1400" dirty="0">
                <a:solidFill>
                  <a:srgbClr val="333333"/>
                </a:solidFill>
                <a:latin typeface="Times New Roman" panose="02020603050405020304"/>
                <a:cs typeface="Times New Roman" panose="02020603050405020304"/>
              </a:rPr>
              <a:t>ta đang nói chuyện, </a:t>
            </a:r>
            <a:r>
              <a:rPr sz="1400" spc="-5" dirty="0">
                <a:solidFill>
                  <a:srgbClr val="333333"/>
                </a:solidFill>
                <a:latin typeface="Times New Roman" panose="02020603050405020304"/>
                <a:cs typeface="Times New Roman" panose="02020603050405020304"/>
              </a:rPr>
              <a:t>tương tác </a:t>
            </a:r>
            <a:r>
              <a:rPr sz="1400" dirty="0">
                <a:solidFill>
                  <a:srgbClr val="333333"/>
                </a:solidFill>
                <a:latin typeface="Times New Roman" panose="02020603050405020304"/>
                <a:cs typeface="Times New Roman" panose="02020603050405020304"/>
              </a:rPr>
              <a:t>và ra lệnh trực tiếp </a:t>
            </a:r>
            <a:r>
              <a:rPr sz="1400" spc="-5" dirty="0">
                <a:solidFill>
                  <a:srgbClr val="333333"/>
                </a:solidFill>
                <a:latin typeface="Times New Roman" panose="02020603050405020304"/>
                <a:cs typeface="Times New Roman" panose="02020603050405020304"/>
              </a:rPr>
              <a:t>lên </a:t>
            </a:r>
            <a:r>
              <a:rPr sz="1400" dirty="0">
                <a:solidFill>
                  <a:srgbClr val="333333"/>
                </a:solidFill>
                <a:latin typeface="Times New Roman" panose="02020603050405020304"/>
                <a:cs typeface="Times New Roman" panose="02020603050405020304"/>
              </a:rPr>
              <a:t>hệ </a:t>
            </a:r>
            <a:r>
              <a:rPr sz="1400" spc="-5" dirty="0">
                <a:solidFill>
                  <a:srgbClr val="333333"/>
                </a:solidFill>
                <a:latin typeface="Times New Roman" panose="02020603050405020304"/>
                <a:cs typeface="Times New Roman" panose="02020603050405020304"/>
              </a:rPr>
              <a:t>thông</a:t>
            </a:r>
            <a:r>
              <a:rPr sz="1400" spc="-10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PCs.</a:t>
            </a:r>
            <a:endParaRPr sz="1400">
              <a:latin typeface="Times New Roman" panose="02020603050405020304"/>
              <a:cs typeface="Times New Roman" panose="02020603050405020304"/>
            </a:endParaRPr>
          </a:p>
          <a:p>
            <a:pPr marL="12700" marR="6350" indent="124460">
              <a:lnSpc>
                <a:spcPts val="1610"/>
              </a:lnSpc>
              <a:spcBef>
                <a:spcPts val="845"/>
              </a:spcBef>
            </a:pPr>
            <a:r>
              <a:rPr sz="1400" dirty="0">
                <a:solidFill>
                  <a:srgbClr val="333333"/>
                </a:solidFill>
                <a:latin typeface="Times New Roman" panose="02020603050405020304"/>
                <a:cs typeface="Times New Roman" panose="02020603050405020304"/>
              </a:rPr>
              <a:t>Tuy </a:t>
            </a:r>
            <a:r>
              <a:rPr sz="1400" spc="-5" dirty="0">
                <a:solidFill>
                  <a:srgbClr val="333333"/>
                </a:solidFill>
                <a:latin typeface="Times New Roman" panose="02020603050405020304"/>
                <a:cs typeface="Times New Roman" panose="02020603050405020304"/>
              </a:rPr>
              <a:t>nhiên nhược điểm của cmd là </a:t>
            </a:r>
            <a:r>
              <a:rPr sz="1400" dirty="0">
                <a:solidFill>
                  <a:srgbClr val="333333"/>
                </a:solidFill>
                <a:latin typeface="Times New Roman" panose="02020603050405020304"/>
                <a:cs typeface="Times New Roman" panose="02020603050405020304"/>
              </a:rPr>
              <a:t>lượng lệnh khổng </a:t>
            </a:r>
            <a:r>
              <a:rPr sz="1400" spc="-5" dirty="0">
                <a:solidFill>
                  <a:srgbClr val="333333"/>
                </a:solidFill>
                <a:latin typeface="Times New Roman" panose="02020603050405020304"/>
                <a:cs typeface="Times New Roman" panose="02020603050405020304"/>
              </a:rPr>
              <a:t>lồ </a:t>
            </a:r>
            <a:r>
              <a:rPr sz="1400" dirty="0">
                <a:solidFill>
                  <a:srgbClr val="333333"/>
                </a:solidFill>
                <a:latin typeface="Times New Roman" panose="02020603050405020304"/>
                <a:cs typeface="Times New Roman" panose="02020603050405020304"/>
              </a:rPr>
              <a:t>cùng </a:t>
            </a:r>
            <a:r>
              <a:rPr sz="1400" spc="-5" dirty="0">
                <a:solidFill>
                  <a:srgbClr val="333333"/>
                </a:solidFill>
                <a:latin typeface="Times New Roman" panose="02020603050405020304"/>
                <a:cs typeface="Times New Roman" panose="02020603050405020304"/>
              </a:rPr>
              <a:t>với </a:t>
            </a:r>
            <a:r>
              <a:rPr sz="1400" dirty="0">
                <a:solidFill>
                  <a:srgbClr val="333333"/>
                </a:solidFill>
                <a:latin typeface="Times New Roman" panose="02020603050405020304"/>
                <a:cs typeface="Times New Roman" panose="02020603050405020304"/>
              </a:rPr>
              <a:t>thông tin </a:t>
            </a:r>
            <a:r>
              <a:rPr sz="1400" spc="-5" dirty="0">
                <a:solidFill>
                  <a:srgbClr val="333333"/>
                </a:solidFill>
                <a:latin typeface="Times New Roman" panose="02020603050405020304"/>
                <a:cs typeface="Times New Roman" panose="02020603050405020304"/>
              </a:rPr>
              <a:t>và </a:t>
            </a:r>
            <a:r>
              <a:rPr sz="1400" dirty="0">
                <a:solidFill>
                  <a:srgbClr val="333333"/>
                </a:solidFill>
                <a:latin typeface="Times New Roman" panose="02020603050405020304"/>
                <a:cs typeface="Times New Roman" panose="02020603050405020304"/>
              </a:rPr>
              <a:t>mục tiêu rõ  </a:t>
            </a:r>
            <a:r>
              <a:rPr sz="1400" spc="-5" dirty="0">
                <a:solidFill>
                  <a:srgbClr val="333333"/>
                </a:solidFill>
                <a:latin typeface="Times New Roman" panose="02020603050405020304"/>
                <a:cs typeface="Times New Roman" panose="02020603050405020304"/>
              </a:rPr>
              <a:t>ràng </a:t>
            </a:r>
            <a:r>
              <a:rPr sz="1400" dirty="0">
                <a:solidFill>
                  <a:srgbClr val="333333"/>
                </a:solidFill>
                <a:latin typeface="Times New Roman" panose="02020603050405020304"/>
                <a:cs typeface="Times New Roman" panose="02020603050405020304"/>
              </a:rPr>
              <a:t>và </a:t>
            </a:r>
            <a:r>
              <a:rPr sz="1400" spc="-5" dirty="0">
                <a:solidFill>
                  <a:srgbClr val="333333"/>
                </a:solidFill>
                <a:latin typeface="Times New Roman" panose="02020603050405020304"/>
                <a:cs typeface="Times New Roman" panose="02020603050405020304"/>
              </a:rPr>
              <a:t>tất nhiên </a:t>
            </a:r>
            <a:r>
              <a:rPr sz="1400" dirty="0">
                <a:solidFill>
                  <a:srgbClr val="333333"/>
                </a:solidFill>
                <a:latin typeface="Times New Roman" panose="02020603050405020304"/>
                <a:cs typeface="Times New Roman" panose="02020603050405020304"/>
              </a:rPr>
              <a:t>không </a:t>
            </a:r>
            <a:r>
              <a:rPr sz="1400" spc="-5" dirty="0">
                <a:solidFill>
                  <a:srgbClr val="333333"/>
                </a:solidFill>
                <a:latin typeface="Times New Roman" panose="02020603050405020304"/>
                <a:cs typeface="Times New Roman" panose="02020603050405020304"/>
              </a:rPr>
              <a:t>phải </a:t>
            </a:r>
            <a:r>
              <a:rPr sz="1400" dirty="0">
                <a:solidFill>
                  <a:srgbClr val="333333"/>
                </a:solidFill>
                <a:latin typeface="Times New Roman" panose="02020603050405020304"/>
                <a:cs typeface="Times New Roman" panose="02020603050405020304"/>
              </a:rPr>
              <a:t>ai cũng để ý </a:t>
            </a:r>
            <a:r>
              <a:rPr sz="1400" spc="-5" dirty="0">
                <a:solidFill>
                  <a:srgbClr val="333333"/>
                </a:solidFill>
                <a:latin typeface="Times New Roman" panose="02020603050405020304"/>
                <a:cs typeface="Times New Roman" panose="02020603050405020304"/>
              </a:rPr>
              <a:t>tới như </a:t>
            </a:r>
            <a:r>
              <a:rPr sz="1400" dirty="0">
                <a:solidFill>
                  <a:srgbClr val="333333"/>
                </a:solidFill>
                <a:latin typeface="Times New Roman" panose="02020603050405020304"/>
                <a:cs typeface="Times New Roman" panose="02020603050405020304"/>
              </a:rPr>
              <a:t>1 </a:t>
            </a:r>
            <a:r>
              <a:rPr sz="1400" spc="-5" dirty="0">
                <a:solidFill>
                  <a:srgbClr val="333333"/>
                </a:solidFill>
                <a:latin typeface="Times New Roman" panose="02020603050405020304"/>
                <a:cs typeface="Times New Roman" panose="02020603050405020304"/>
              </a:rPr>
              <a:t>tác </a:t>
            </a:r>
            <a:r>
              <a:rPr sz="1400" spc="5" dirty="0">
                <a:solidFill>
                  <a:srgbClr val="333333"/>
                </a:solidFill>
                <a:latin typeface="Times New Roman" panose="02020603050405020304"/>
                <a:cs typeface="Times New Roman" panose="02020603050405020304"/>
              </a:rPr>
              <a:t>vụ </a:t>
            </a:r>
            <a:r>
              <a:rPr sz="1400" dirty="0">
                <a:solidFill>
                  <a:srgbClr val="333333"/>
                </a:solidFill>
                <a:latin typeface="Times New Roman" panose="02020603050405020304"/>
                <a:cs typeface="Times New Roman" panose="02020603050405020304"/>
              </a:rPr>
              <a:t>thông</a:t>
            </a:r>
            <a:r>
              <a:rPr sz="1400" spc="-6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thường.</a:t>
            </a:r>
            <a:endParaRPr sz="1400">
              <a:latin typeface="Times New Roman" panose="02020603050405020304"/>
              <a:cs typeface="Times New Roman" panose="02020603050405020304"/>
            </a:endParaRPr>
          </a:p>
          <a:p>
            <a:pPr marL="137160">
              <a:lnSpc>
                <a:spcPct val="100000"/>
              </a:lnSpc>
              <a:spcBef>
                <a:spcPts val="685"/>
              </a:spcBef>
            </a:pPr>
            <a:r>
              <a:rPr sz="1400" i="1" spc="-5" dirty="0">
                <a:solidFill>
                  <a:srgbClr val="333333"/>
                </a:solidFill>
                <a:latin typeface="Times New Roman" panose="02020603050405020304"/>
                <a:cs typeface="Times New Roman" panose="02020603050405020304"/>
              </a:rPr>
              <a:t>Cách </a:t>
            </a:r>
            <a:r>
              <a:rPr sz="1400" i="1" dirty="0">
                <a:solidFill>
                  <a:srgbClr val="333333"/>
                </a:solidFill>
                <a:latin typeface="Times New Roman" panose="02020603050405020304"/>
                <a:cs typeface="Times New Roman" panose="02020603050405020304"/>
              </a:rPr>
              <a:t>gọi </a:t>
            </a:r>
            <a:r>
              <a:rPr sz="1400" i="1" spc="-5" dirty="0">
                <a:solidFill>
                  <a:srgbClr val="333333"/>
                </a:solidFill>
                <a:latin typeface="Times New Roman" panose="02020603050405020304"/>
                <a:cs typeface="Times New Roman" panose="02020603050405020304"/>
              </a:rPr>
              <a:t>Command</a:t>
            </a:r>
            <a:r>
              <a:rPr sz="1400" i="1" spc="-20" dirty="0">
                <a:solidFill>
                  <a:srgbClr val="333333"/>
                </a:solidFill>
                <a:latin typeface="Times New Roman" panose="02020603050405020304"/>
                <a:cs typeface="Times New Roman" panose="02020603050405020304"/>
              </a:rPr>
              <a:t> </a:t>
            </a:r>
            <a:r>
              <a:rPr sz="1400" i="1" spc="-5" dirty="0">
                <a:solidFill>
                  <a:srgbClr val="333333"/>
                </a:solidFill>
                <a:latin typeface="Times New Roman" panose="02020603050405020304"/>
                <a:cs typeface="Times New Roman" panose="02020603050405020304"/>
              </a:rPr>
              <a:t>Prompt</a:t>
            </a:r>
            <a:endParaRPr sz="1400">
              <a:latin typeface="Times New Roman" panose="02020603050405020304"/>
              <a:cs typeface="Times New Roman" panose="02020603050405020304"/>
            </a:endParaRPr>
          </a:p>
          <a:p>
            <a:pPr marL="137160">
              <a:lnSpc>
                <a:spcPct val="100000"/>
              </a:lnSpc>
              <a:spcBef>
                <a:spcPts val="735"/>
              </a:spcBef>
            </a:pPr>
            <a:r>
              <a:rPr sz="1400" spc="-5" dirty="0">
                <a:solidFill>
                  <a:srgbClr val="333333"/>
                </a:solidFill>
                <a:latin typeface="Times New Roman" panose="02020603050405020304"/>
                <a:cs typeface="Times New Roman" panose="02020603050405020304"/>
              </a:rPr>
              <a:t>Tương </a:t>
            </a:r>
            <a:r>
              <a:rPr sz="1400" dirty="0">
                <a:solidFill>
                  <a:srgbClr val="333333"/>
                </a:solidFill>
                <a:latin typeface="Times New Roman" panose="02020603050405020304"/>
                <a:cs typeface="Times New Roman" panose="02020603050405020304"/>
              </a:rPr>
              <a:t>tự </a:t>
            </a:r>
            <a:r>
              <a:rPr sz="1400" spc="-5" dirty="0">
                <a:solidFill>
                  <a:srgbClr val="333333"/>
                </a:solidFill>
                <a:latin typeface="Times New Roman" panose="02020603050405020304"/>
                <a:cs typeface="Times New Roman" panose="02020603050405020304"/>
              </a:rPr>
              <a:t>với các phiên bản Windows </a:t>
            </a:r>
            <a:r>
              <a:rPr sz="1400" dirty="0">
                <a:solidFill>
                  <a:srgbClr val="333333"/>
                </a:solidFill>
                <a:latin typeface="Times New Roman" panose="02020603050405020304"/>
                <a:cs typeface="Times New Roman" panose="02020603050405020304"/>
              </a:rPr>
              <a:t>tiền</a:t>
            </a:r>
            <a:r>
              <a:rPr sz="1400" spc="-1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nhiệm</a:t>
            </a:r>
            <a:endParaRPr sz="1400">
              <a:latin typeface="Times New Roman" panose="02020603050405020304"/>
              <a:cs typeface="Times New Roman" panose="02020603050405020304"/>
            </a:endParaRPr>
          </a:p>
          <a:p>
            <a:pPr marL="137160" marR="2196465">
              <a:lnSpc>
                <a:spcPct val="167000"/>
              </a:lnSpc>
            </a:pPr>
            <a:r>
              <a:rPr sz="1400" spc="-5" dirty="0">
                <a:latin typeface="Times New Roman" panose="02020603050405020304"/>
                <a:cs typeface="Times New Roman" panose="02020603050405020304"/>
              </a:rPr>
              <a:t>Bước </a:t>
            </a:r>
            <a:r>
              <a:rPr sz="1400" dirty="0">
                <a:latin typeface="Times New Roman" panose="02020603050405020304"/>
                <a:cs typeface="Times New Roman" panose="02020603050405020304"/>
              </a:rPr>
              <a:t>1: Sử dụng </a:t>
            </a:r>
            <a:r>
              <a:rPr sz="1400" spc="-5" dirty="0">
                <a:latin typeface="Times New Roman" panose="02020603050405020304"/>
                <a:cs typeface="Times New Roman" panose="02020603050405020304"/>
              </a:rPr>
              <a:t>tổ hợp Windows </a:t>
            </a:r>
            <a:r>
              <a:rPr sz="1400" dirty="0">
                <a:latin typeface="Times New Roman" panose="02020603050405020304"/>
                <a:cs typeface="Times New Roman" panose="02020603050405020304"/>
              </a:rPr>
              <a:t>+ R để </a:t>
            </a:r>
            <a:r>
              <a:rPr sz="1400" spc="-5" dirty="0">
                <a:latin typeface="Times New Roman" panose="02020603050405020304"/>
                <a:cs typeface="Times New Roman" panose="02020603050405020304"/>
              </a:rPr>
              <a:t>mở </a:t>
            </a:r>
            <a:r>
              <a:rPr sz="1400" dirty="0">
                <a:latin typeface="Times New Roman" panose="02020603050405020304"/>
                <a:cs typeface="Times New Roman" panose="02020603050405020304"/>
              </a:rPr>
              <a:t>hộp </a:t>
            </a:r>
            <a:r>
              <a:rPr sz="1400" spc="-5" dirty="0">
                <a:latin typeface="Times New Roman" panose="02020603050405020304"/>
                <a:cs typeface="Times New Roman" panose="02020603050405020304"/>
              </a:rPr>
              <a:t>thoại Run.  Bước </a:t>
            </a:r>
            <a:r>
              <a:rPr sz="1400" dirty="0">
                <a:latin typeface="Times New Roman" panose="02020603050405020304"/>
                <a:cs typeface="Times New Roman" panose="02020603050405020304"/>
              </a:rPr>
              <a:t>2: </a:t>
            </a:r>
            <a:r>
              <a:rPr sz="1400" spc="-5" dirty="0">
                <a:latin typeface="Times New Roman" panose="02020603050405020304"/>
                <a:cs typeface="Times New Roman" panose="02020603050405020304"/>
              </a:rPr>
              <a:t>Nhập từ khóa </a:t>
            </a:r>
            <a:r>
              <a:rPr sz="1400" dirty="0">
                <a:latin typeface="Times New Roman" panose="02020603050405020304"/>
                <a:cs typeface="Times New Roman" panose="02020603050405020304"/>
              </a:rPr>
              <a:t>“cmd” </a:t>
            </a:r>
            <a:r>
              <a:rPr sz="1400" spc="-5" dirty="0">
                <a:latin typeface="Times New Roman" panose="02020603050405020304"/>
                <a:cs typeface="Times New Roman" panose="02020603050405020304"/>
              </a:rPr>
              <a:t>vào </a:t>
            </a:r>
            <a:r>
              <a:rPr sz="1400" dirty="0">
                <a:latin typeface="Times New Roman" panose="02020603050405020304"/>
                <a:cs typeface="Times New Roman" panose="02020603050405020304"/>
              </a:rPr>
              <a:t>ô Open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nhấn nút</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OK</a:t>
            </a:r>
            <a:endParaRPr sz="1400">
              <a:latin typeface="Times New Roman" panose="02020603050405020304"/>
              <a:cs typeface="Times New Roman" panose="02020603050405020304"/>
            </a:endParaRPr>
          </a:p>
          <a:p>
            <a:pPr marL="137160" marR="5715">
              <a:lnSpc>
                <a:spcPts val="1610"/>
              </a:lnSpc>
              <a:spcBef>
                <a:spcPts val="1240"/>
              </a:spcBef>
            </a:pPr>
            <a:r>
              <a:rPr sz="1400" spc="-5" dirty="0">
                <a:latin typeface="Times New Roman" panose="02020603050405020304"/>
                <a:cs typeface="Times New Roman" panose="02020603050405020304"/>
              </a:rPr>
              <a:t>Ngoài </a:t>
            </a:r>
            <a:r>
              <a:rPr sz="1400" dirty="0">
                <a:latin typeface="Times New Roman" panose="02020603050405020304"/>
                <a:cs typeface="Times New Roman" panose="02020603050405020304"/>
              </a:rPr>
              <a:t>ra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sự tiện </a:t>
            </a:r>
            <a:r>
              <a:rPr sz="1400" spc="-5" dirty="0">
                <a:latin typeface="Times New Roman" panose="02020603050405020304"/>
                <a:cs typeface="Times New Roman" panose="02020603050405020304"/>
              </a:rPr>
              <a:t>lợi từ thanh </a:t>
            </a:r>
            <a:r>
              <a:rPr sz="1400" dirty="0">
                <a:latin typeface="Times New Roman" panose="02020603050405020304"/>
                <a:cs typeface="Times New Roman" panose="02020603050405020304"/>
              </a:rPr>
              <a:t>tìm kiếm </a:t>
            </a:r>
            <a:r>
              <a:rPr sz="1400" spc="-5" dirty="0">
                <a:latin typeface="Times New Roman" panose="02020603050405020304"/>
                <a:cs typeface="Times New Roman" panose="02020603050405020304"/>
              </a:rPr>
              <a:t>từ Windows </a:t>
            </a:r>
            <a:r>
              <a:rPr sz="1400" spc="5"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trở lên chứng ta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gõ </a:t>
            </a:r>
            <a:r>
              <a:rPr sz="1400" spc="-5" dirty="0">
                <a:latin typeface="Times New Roman" panose="02020603050405020304"/>
                <a:cs typeface="Times New Roman" panose="02020603050405020304"/>
              </a:rPr>
              <a:t>trực  </a:t>
            </a:r>
            <a:r>
              <a:rPr sz="1400" dirty="0">
                <a:latin typeface="Times New Roman" panose="02020603050405020304"/>
                <a:cs typeface="Times New Roman" panose="02020603050405020304"/>
              </a:rPr>
              <a:t>tiếp chữ </a:t>
            </a:r>
            <a:r>
              <a:rPr sz="1400" spc="-5" dirty="0">
                <a:latin typeface="Times New Roman" panose="02020603050405020304"/>
                <a:cs typeface="Times New Roman" panose="02020603050405020304"/>
              </a:rPr>
              <a:t>“cmd”, sau </a:t>
            </a:r>
            <a:r>
              <a:rPr sz="1400" spc="5" dirty="0">
                <a:latin typeface="Times New Roman" panose="02020603050405020304"/>
                <a:cs typeface="Times New Roman" panose="02020603050405020304"/>
              </a:rPr>
              <a:t>đó </a:t>
            </a:r>
            <a:r>
              <a:rPr sz="1400" spc="-5" dirty="0">
                <a:latin typeface="Times New Roman" panose="02020603050405020304"/>
                <a:cs typeface="Times New Roman" panose="02020603050405020304"/>
              </a:rPr>
              <a:t>thanh </a:t>
            </a:r>
            <a:r>
              <a:rPr sz="1400" dirty="0">
                <a:latin typeface="Times New Roman" panose="02020603050405020304"/>
                <a:cs typeface="Times New Roman" panose="02020603050405020304"/>
              </a:rPr>
              <a:t>tìm kiếm </a:t>
            </a:r>
            <a:r>
              <a:rPr sz="1400" spc="-5" dirty="0">
                <a:latin typeface="Times New Roman" panose="02020603050405020304"/>
                <a:cs typeface="Times New Roman" panose="02020603050405020304"/>
              </a:rPr>
              <a:t>sẽ </a:t>
            </a:r>
            <a:r>
              <a:rPr sz="1400" dirty="0">
                <a:latin typeface="Times New Roman" panose="02020603050405020304"/>
                <a:cs typeface="Times New Roman" panose="02020603050405020304"/>
              </a:rPr>
              <a:t>hiện thị ra logo </a:t>
            </a:r>
            <a:r>
              <a:rPr sz="1400" spc="-5" dirty="0">
                <a:latin typeface="Times New Roman" panose="02020603050405020304"/>
                <a:cs typeface="Times New Roman" panose="02020603050405020304"/>
              </a:rPr>
              <a:t>cmd </a:t>
            </a:r>
            <a:r>
              <a:rPr sz="1400" dirty="0">
                <a:latin typeface="Times New Roman" panose="02020603050405020304"/>
                <a:cs typeface="Times New Roman" panose="02020603050405020304"/>
              </a:rPr>
              <a:t>như</a:t>
            </a:r>
            <a:r>
              <a:rPr sz="1400" spc="-80" dirty="0">
                <a:latin typeface="Times New Roman" panose="02020603050405020304"/>
                <a:cs typeface="Times New Roman" panose="02020603050405020304"/>
              </a:rPr>
              <a:t> </a:t>
            </a:r>
            <a:r>
              <a:rPr sz="1400" dirty="0">
                <a:latin typeface="Times New Roman" panose="02020603050405020304"/>
                <a:cs typeface="Times New Roman" panose="02020603050405020304"/>
              </a:rPr>
              <a:t>sau:</a:t>
            </a:r>
            <a:endParaRPr sz="1400">
              <a:latin typeface="Times New Roman" panose="02020603050405020304"/>
              <a:cs typeface="Times New Roman" panose="02020603050405020304"/>
            </a:endParaRPr>
          </a:p>
        </p:txBody>
      </p:sp>
      <p:sp>
        <p:nvSpPr>
          <p:cNvPr id="4" name="object 4"/>
          <p:cNvSpPr/>
          <p:nvPr/>
        </p:nvSpPr>
        <p:spPr>
          <a:xfrm>
            <a:off x="758951" y="5431536"/>
            <a:ext cx="6271260" cy="4306824"/>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32</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3324860" cy="2687320"/>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panose="02020603050405020304"/>
                <a:cs typeface="Times New Roman" panose="02020603050405020304"/>
              </a:rPr>
              <a:t>II.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câu lệnh CMD </a:t>
            </a:r>
            <a:r>
              <a:rPr sz="1400" spc="-5" dirty="0">
                <a:latin typeface="Times New Roman" panose="02020603050405020304"/>
                <a:cs typeface="Times New Roman" panose="02020603050405020304"/>
              </a:rPr>
              <a:t>(</a:t>
            </a:r>
            <a:r>
              <a:rPr sz="1400" spc="-5" dirty="0">
                <a:solidFill>
                  <a:srgbClr val="333333"/>
                </a:solidFill>
                <a:latin typeface="Times New Roman" panose="02020603050405020304"/>
                <a:cs typeface="Times New Roman" panose="02020603050405020304"/>
              </a:rPr>
              <a:t>Command Prompt)</a:t>
            </a:r>
            <a:r>
              <a:rPr sz="1400" spc="-5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[8]</a:t>
            </a:r>
            <a:endParaRPr sz="1400">
              <a:latin typeface="Times New Roman" panose="02020603050405020304"/>
              <a:cs typeface="Times New Roman" panose="02020603050405020304"/>
            </a:endParaRPr>
          </a:p>
          <a:p>
            <a:pPr marL="12700" marR="252095">
              <a:lnSpc>
                <a:spcPct val="167000"/>
              </a:lnSpc>
            </a:pPr>
            <a:r>
              <a:rPr sz="1400" dirty="0">
                <a:latin typeface="Times New Roman" panose="02020603050405020304"/>
                <a:cs typeface="Times New Roman" panose="02020603050405020304"/>
              </a:rPr>
              <a:t>1. </a:t>
            </a:r>
            <a:r>
              <a:rPr sz="1400" spc="-5" dirty="0">
                <a:latin typeface="Times New Roman" panose="02020603050405020304"/>
                <a:cs typeface="Times New Roman" panose="02020603050405020304"/>
              </a:rPr>
              <a:t>Lệnh </a:t>
            </a:r>
            <a:r>
              <a:rPr sz="1400" dirty="0">
                <a:latin typeface="Times New Roman" panose="02020603050405020304"/>
                <a:cs typeface="Times New Roman" panose="02020603050405020304"/>
              </a:rPr>
              <a:t>cài </a:t>
            </a:r>
            <a:r>
              <a:rPr sz="1400" spc="-5" dirty="0">
                <a:latin typeface="Times New Roman" panose="02020603050405020304"/>
                <a:cs typeface="Times New Roman" panose="02020603050405020304"/>
              </a:rPr>
              <a:t>đặt </a:t>
            </a:r>
            <a:r>
              <a:rPr sz="1400" dirty="0">
                <a:latin typeface="Times New Roman" panose="02020603050405020304"/>
                <a:cs typeface="Times New Roman" panose="02020603050405020304"/>
              </a:rPr>
              <a:t>lịch và hẹn giờ </a:t>
            </a:r>
            <a:r>
              <a:rPr sz="1400" spc="-5" dirty="0">
                <a:latin typeface="Times New Roman" panose="02020603050405020304"/>
                <a:cs typeface="Times New Roman" panose="02020603050405020304"/>
              </a:rPr>
              <a:t>tắt </a:t>
            </a:r>
            <a:r>
              <a:rPr sz="1400" dirty="0">
                <a:latin typeface="Times New Roman" panose="02020603050405020304"/>
                <a:cs typeface="Times New Roman" panose="02020603050405020304"/>
              </a:rPr>
              <a:t>máy</a:t>
            </a:r>
            <a:r>
              <a:rPr sz="1400" spc="-95" dirty="0">
                <a:latin typeface="Times New Roman" panose="02020603050405020304"/>
                <a:cs typeface="Times New Roman" panose="02020603050405020304"/>
              </a:rPr>
              <a:t>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SHUTDOWN and</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RESTART</a:t>
            </a:r>
            <a:endParaRPr sz="1400">
              <a:latin typeface="Times New Roman" panose="02020603050405020304"/>
              <a:cs typeface="Times New Roman" panose="02020603050405020304"/>
            </a:endParaRPr>
          </a:p>
          <a:p>
            <a:pPr marL="116205" indent="-104140">
              <a:lnSpc>
                <a:spcPct val="100000"/>
              </a:lnSpc>
              <a:spcBef>
                <a:spcPts val="1125"/>
              </a:spcBef>
              <a:buChar char="-"/>
              <a:tabLst>
                <a:tab pos="116205" algn="l"/>
              </a:tabLst>
            </a:pPr>
            <a:r>
              <a:rPr sz="1400" spc="-5" dirty="0">
                <a:solidFill>
                  <a:srgbClr val="333333"/>
                </a:solidFill>
                <a:latin typeface="Times New Roman" panose="02020603050405020304"/>
                <a:cs typeface="Times New Roman" panose="02020603050405020304"/>
              </a:rPr>
              <a:t>Tắt máy: Shutdown </a:t>
            </a:r>
            <a:r>
              <a:rPr sz="1400" dirty="0">
                <a:solidFill>
                  <a:srgbClr val="333333"/>
                </a:solidFill>
                <a:latin typeface="Times New Roman" panose="02020603050405020304"/>
                <a:cs typeface="Times New Roman" panose="02020603050405020304"/>
              </a:rPr>
              <a:t>-s -t</a:t>
            </a:r>
            <a:r>
              <a:rPr sz="1400" spc="-4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[a].</a:t>
            </a:r>
            <a:endParaRPr sz="1400">
              <a:latin typeface="Times New Roman" panose="02020603050405020304"/>
              <a:cs typeface="Times New Roman" panose="02020603050405020304"/>
            </a:endParaRPr>
          </a:p>
          <a:p>
            <a:pPr marL="116205" indent="-104140">
              <a:lnSpc>
                <a:spcPct val="100000"/>
              </a:lnSpc>
              <a:spcBef>
                <a:spcPts val="735"/>
              </a:spcBef>
              <a:buChar char="-"/>
              <a:tabLst>
                <a:tab pos="116205" algn="l"/>
              </a:tabLst>
            </a:pPr>
            <a:r>
              <a:rPr sz="1400" spc="-5" dirty="0">
                <a:solidFill>
                  <a:srgbClr val="333333"/>
                </a:solidFill>
                <a:latin typeface="Times New Roman" panose="02020603050405020304"/>
                <a:cs typeface="Times New Roman" panose="02020603050405020304"/>
              </a:rPr>
              <a:t>Restart </a:t>
            </a:r>
            <a:r>
              <a:rPr sz="1400" dirty="0">
                <a:solidFill>
                  <a:srgbClr val="333333"/>
                </a:solidFill>
                <a:latin typeface="Times New Roman" panose="02020603050405020304"/>
                <a:cs typeface="Times New Roman" panose="02020603050405020304"/>
              </a:rPr>
              <a:t>máy </a:t>
            </a:r>
            <a:r>
              <a:rPr sz="1400" spc="-5" dirty="0">
                <a:solidFill>
                  <a:srgbClr val="333333"/>
                </a:solidFill>
                <a:latin typeface="Times New Roman" panose="02020603050405020304"/>
                <a:cs typeface="Times New Roman" panose="02020603050405020304"/>
              </a:rPr>
              <a:t>tính: Shutdown </a:t>
            </a:r>
            <a:r>
              <a:rPr sz="1400" dirty="0">
                <a:solidFill>
                  <a:srgbClr val="333333"/>
                </a:solidFill>
                <a:latin typeface="Times New Roman" panose="02020603050405020304"/>
                <a:cs typeface="Times New Roman" panose="02020603050405020304"/>
              </a:rPr>
              <a:t>-r -t</a:t>
            </a:r>
            <a:r>
              <a:rPr sz="1400" spc="-3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[a].</a:t>
            </a:r>
            <a:endParaRPr sz="1400">
              <a:latin typeface="Times New Roman" panose="02020603050405020304"/>
              <a:cs typeface="Times New Roman" panose="02020603050405020304"/>
            </a:endParaRPr>
          </a:p>
          <a:p>
            <a:pPr marL="12700">
              <a:lnSpc>
                <a:spcPct val="100000"/>
              </a:lnSpc>
              <a:spcBef>
                <a:spcPts val="1125"/>
              </a:spcBef>
            </a:pPr>
            <a:r>
              <a:rPr sz="1400" dirty="0">
                <a:latin typeface="Times New Roman" panose="02020603050405020304"/>
                <a:cs typeface="Times New Roman" panose="02020603050405020304"/>
              </a:rPr>
              <a:t>Với:</a:t>
            </a:r>
            <a:endParaRPr sz="1400">
              <a:latin typeface="Times New Roman" panose="02020603050405020304"/>
              <a:cs typeface="Times New Roman" panose="02020603050405020304"/>
            </a:endParaRPr>
          </a:p>
          <a:p>
            <a:pPr marL="12700" marR="810260">
              <a:lnSpc>
                <a:spcPct val="167000"/>
              </a:lnSpc>
              <a:spcBef>
                <a:spcPts val="15"/>
              </a:spcBef>
              <a:buChar char="-"/>
              <a:tabLst>
                <a:tab pos="116205" algn="l"/>
              </a:tabLst>
            </a:pPr>
            <a:r>
              <a:rPr sz="1400" dirty="0">
                <a:solidFill>
                  <a:srgbClr val="333333"/>
                </a:solidFill>
                <a:latin typeface="Times New Roman" panose="02020603050405020304"/>
                <a:cs typeface="Times New Roman" panose="02020603050405020304"/>
              </a:rPr>
              <a:t>a: thời gian tắt </a:t>
            </a:r>
            <a:r>
              <a:rPr sz="1400" spc="-5" dirty="0">
                <a:solidFill>
                  <a:srgbClr val="333333"/>
                </a:solidFill>
                <a:latin typeface="Times New Roman" panose="02020603050405020304"/>
                <a:cs typeface="Times New Roman" panose="02020603050405020304"/>
              </a:rPr>
              <a:t>máy (đơn </a:t>
            </a:r>
            <a:r>
              <a:rPr sz="1400" dirty="0">
                <a:solidFill>
                  <a:srgbClr val="333333"/>
                </a:solidFill>
                <a:latin typeface="Times New Roman" panose="02020603050405020304"/>
                <a:cs typeface="Times New Roman" panose="02020603050405020304"/>
              </a:rPr>
              <a:t>vị</a:t>
            </a:r>
            <a:r>
              <a:rPr sz="1400" spc="-8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giây). </a:t>
            </a:r>
            <a:r>
              <a:rPr sz="1400" spc="-5" dirty="0">
                <a:latin typeface="Times New Roman" panose="02020603050405020304"/>
                <a:cs typeface="Times New Roman" panose="02020603050405020304"/>
              </a:rPr>
              <a:t> Tổ hợp </a:t>
            </a:r>
            <a:r>
              <a:rPr sz="1400" dirty="0">
                <a:latin typeface="Times New Roman" panose="02020603050405020304"/>
                <a:cs typeface="Times New Roman" panose="02020603050405020304"/>
              </a:rPr>
              <a:t>lệnh liên quan </a:t>
            </a:r>
            <a:r>
              <a:rPr sz="1400" spc="-5" dirty="0">
                <a:latin typeface="Times New Roman" panose="02020603050405020304"/>
                <a:cs typeface="Times New Roman" panose="02020603050405020304"/>
              </a:rPr>
              <a:t>tới thư</a:t>
            </a:r>
            <a:r>
              <a:rPr sz="1400" spc="-6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mục</a:t>
            </a:r>
            <a:endParaRPr sz="1400">
              <a:latin typeface="Times New Roman" panose="02020603050405020304"/>
              <a:cs typeface="Times New Roman" panose="02020603050405020304"/>
            </a:endParaRPr>
          </a:p>
        </p:txBody>
      </p:sp>
      <p:sp>
        <p:nvSpPr>
          <p:cNvPr id="3" name="object 3"/>
          <p:cNvSpPr/>
          <p:nvPr/>
        </p:nvSpPr>
        <p:spPr>
          <a:xfrm>
            <a:off x="457200" y="3617976"/>
            <a:ext cx="6641592" cy="4607052"/>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4500" y="8708136"/>
            <a:ext cx="6374130" cy="131127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2.	</a:t>
            </a:r>
            <a:r>
              <a:rPr sz="1400" spc="-5" dirty="0">
                <a:latin typeface="Times New Roman" panose="02020603050405020304"/>
                <a:cs typeface="Times New Roman" panose="02020603050405020304"/>
              </a:rPr>
              <a:t>ATTRIB</a:t>
            </a:r>
            <a:endParaRPr sz="1400">
              <a:latin typeface="Times New Roman" panose="02020603050405020304"/>
              <a:cs typeface="Times New Roman" panose="02020603050405020304"/>
            </a:endParaRPr>
          </a:p>
          <a:p>
            <a:pPr marL="12700">
              <a:lnSpc>
                <a:spcPct val="100000"/>
              </a:lnSpc>
              <a:spcBef>
                <a:spcPts val="1125"/>
              </a:spcBef>
            </a:pP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dụng: Tương tác với</a:t>
            </a:r>
            <a:r>
              <a:rPr sz="1400" spc="-25" dirty="0">
                <a:latin typeface="Times New Roman" panose="02020603050405020304"/>
                <a:cs typeface="Times New Roman" panose="02020603050405020304"/>
              </a:rPr>
              <a:t> </a:t>
            </a:r>
            <a:r>
              <a:rPr sz="1400" dirty="0">
                <a:latin typeface="Times New Roman" panose="02020603050405020304"/>
                <a:cs typeface="Times New Roman" panose="02020603050405020304"/>
              </a:rPr>
              <a:t>file.reg</a:t>
            </a:r>
            <a:endParaRPr sz="1400">
              <a:latin typeface="Times New Roman" panose="02020603050405020304"/>
              <a:cs typeface="Times New Roman" panose="02020603050405020304"/>
            </a:endParaRPr>
          </a:p>
          <a:p>
            <a:pPr marL="12700" marR="5080">
              <a:lnSpc>
                <a:spcPts val="2820"/>
              </a:lnSpc>
              <a:spcBef>
                <a:spcPts val="275"/>
              </a:spcBef>
            </a:pPr>
            <a:r>
              <a:rPr sz="1400" dirty="0">
                <a:solidFill>
                  <a:srgbClr val="202429"/>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ATTRIB </a:t>
            </a:r>
            <a:r>
              <a:rPr sz="1400" dirty="0">
                <a:solidFill>
                  <a:srgbClr val="333333"/>
                </a:solidFill>
                <a:latin typeface="Times New Roman" panose="02020603050405020304"/>
                <a:cs typeface="Times New Roman" panose="02020603050405020304"/>
              </a:rPr>
              <a:t>-a -s -h -r “file, thư </a:t>
            </a:r>
            <a:r>
              <a:rPr sz="1400" spc="-5" dirty="0">
                <a:solidFill>
                  <a:srgbClr val="333333"/>
                </a:solidFill>
                <a:latin typeface="Times New Roman" panose="02020603050405020304"/>
                <a:cs typeface="Times New Roman" panose="02020603050405020304"/>
              </a:rPr>
              <a:t>mục” </a:t>
            </a:r>
            <a:r>
              <a:rPr sz="1400" dirty="0">
                <a:solidFill>
                  <a:srgbClr val="333333"/>
                </a:solidFill>
                <a:latin typeface="Times New Roman" panose="02020603050405020304"/>
                <a:cs typeface="Times New Roman" panose="02020603050405020304"/>
              </a:rPr>
              <a:t>/s /d </a:t>
            </a:r>
            <a:r>
              <a:rPr sz="1400" spc="-5" dirty="0">
                <a:solidFill>
                  <a:srgbClr val="333333"/>
                </a:solidFill>
                <a:latin typeface="Times New Roman" panose="02020603050405020304"/>
                <a:cs typeface="Times New Roman" panose="02020603050405020304"/>
              </a:rPr>
              <a:t>hoặc ATTRIB </a:t>
            </a:r>
            <a:r>
              <a:rPr sz="1400" dirty="0">
                <a:solidFill>
                  <a:srgbClr val="333333"/>
                </a:solidFill>
                <a:latin typeface="Times New Roman" panose="02020603050405020304"/>
                <a:cs typeface="Times New Roman" panose="02020603050405020304"/>
              </a:rPr>
              <a:t>+a </a:t>
            </a:r>
            <a:r>
              <a:rPr sz="1400" spc="-5" dirty="0">
                <a:solidFill>
                  <a:srgbClr val="333333"/>
                </a:solidFill>
                <a:latin typeface="Times New Roman" panose="02020603050405020304"/>
                <a:cs typeface="Times New Roman" panose="02020603050405020304"/>
              </a:rPr>
              <a:t>+s </a:t>
            </a:r>
            <a:r>
              <a:rPr sz="1400" dirty="0">
                <a:solidFill>
                  <a:srgbClr val="333333"/>
                </a:solidFill>
                <a:latin typeface="Times New Roman" panose="02020603050405020304"/>
                <a:cs typeface="Times New Roman" panose="02020603050405020304"/>
              </a:rPr>
              <a:t>+h </a:t>
            </a:r>
            <a:r>
              <a:rPr sz="1400" spc="-5" dirty="0">
                <a:solidFill>
                  <a:srgbClr val="333333"/>
                </a:solidFill>
                <a:latin typeface="Times New Roman" panose="02020603050405020304"/>
                <a:cs typeface="Times New Roman" panose="02020603050405020304"/>
              </a:rPr>
              <a:t>+r </a:t>
            </a:r>
            <a:r>
              <a:rPr sz="1400" dirty="0">
                <a:solidFill>
                  <a:srgbClr val="333333"/>
                </a:solidFill>
                <a:latin typeface="Times New Roman" panose="02020603050405020304"/>
                <a:cs typeface="Times New Roman" panose="02020603050405020304"/>
              </a:rPr>
              <a:t>“file, thư </a:t>
            </a:r>
            <a:r>
              <a:rPr sz="1400" spc="-5" dirty="0">
                <a:solidFill>
                  <a:srgbClr val="333333"/>
                </a:solidFill>
                <a:latin typeface="Times New Roman" panose="02020603050405020304"/>
                <a:cs typeface="Times New Roman" panose="02020603050405020304"/>
              </a:rPr>
              <a:t>mục” </a:t>
            </a:r>
            <a:r>
              <a:rPr sz="1400" dirty="0">
                <a:solidFill>
                  <a:srgbClr val="333333"/>
                </a:solidFill>
                <a:latin typeface="Times New Roman" panose="02020603050405020304"/>
                <a:cs typeface="Times New Roman" panose="02020603050405020304"/>
              </a:rPr>
              <a:t>/s /d  Với:</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33</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339065"/>
            <a:ext cx="5198745" cy="2474595"/>
          </a:xfrm>
          <a:prstGeom prst="rect">
            <a:avLst/>
          </a:prstGeom>
        </p:spPr>
        <p:txBody>
          <a:bodyPr vert="horz" wrap="square" lIns="0" tIns="105410" rIns="0" bIns="0" rtlCol="0">
            <a:spAutoFit/>
          </a:bodyPr>
          <a:lstStyle/>
          <a:p>
            <a:pPr marL="116205" indent="-104140">
              <a:lnSpc>
                <a:spcPct val="100000"/>
              </a:lnSpc>
              <a:spcBef>
                <a:spcPts val="830"/>
              </a:spcBef>
              <a:buChar char="-"/>
              <a:tabLst>
                <a:tab pos="116205" algn="l"/>
              </a:tabLst>
            </a:pPr>
            <a:r>
              <a:rPr sz="1400" spc="-5" dirty="0">
                <a:solidFill>
                  <a:srgbClr val="333333"/>
                </a:solidFill>
                <a:latin typeface="Times New Roman" panose="02020603050405020304"/>
                <a:cs typeface="Times New Roman" panose="02020603050405020304"/>
              </a:rPr>
              <a:t>Dấu +: Thêm vào </a:t>
            </a:r>
            <a:r>
              <a:rPr sz="1400" dirty="0">
                <a:solidFill>
                  <a:srgbClr val="333333"/>
                </a:solidFill>
                <a:latin typeface="Times New Roman" panose="02020603050405020304"/>
                <a:cs typeface="Times New Roman" panose="02020603050405020304"/>
              </a:rPr>
              <a:t>thuộc</a:t>
            </a:r>
            <a:r>
              <a:rPr sz="1400" spc="-1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tính.</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spc="-5" dirty="0">
                <a:solidFill>
                  <a:srgbClr val="333333"/>
                </a:solidFill>
                <a:latin typeface="Times New Roman" panose="02020603050405020304"/>
                <a:cs typeface="Times New Roman" panose="02020603050405020304"/>
              </a:rPr>
              <a:t>Dấu </a:t>
            </a:r>
            <a:r>
              <a:rPr sz="140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Loại bỏ </a:t>
            </a:r>
            <a:r>
              <a:rPr sz="1400" dirty="0">
                <a:solidFill>
                  <a:srgbClr val="333333"/>
                </a:solidFill>
                <a:latin typeface="Times New Roman" panose="02020603050405020304"/>
                <a:cs typeface="Times New Roman" panose="02020603050405020304"/>
              </a:rPr>
              <a:t>thuộc</a:t>
            </a:r>
            <a:r>
              <a:rPr sz="1400" spc="-1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tính.</a:t>
            </a:r>
            <a:endParaRPr sz="1400">
              <a:latin typeface="Times New Roman" panose="02020603050405020304"/>
              <a:cs typeface="Times New Roman" panose="02020603050405020304"/>
            </a:endParaRPr>
          </a:p>
          <a:p>
            <a:pPr marL="116205" indent="-104140">
              <a:lnSpc>
                <a:spcPct val="100000"/>
              </a:lnSpc>
              <a:spcBef>
                <a:spcPts val="735"/>
              </a:spcBef>
              <a:buChar char="-"/>
              <a:tabLst>
                <a:tab pos="116205" algn="l"/>
              </a:tabLst>
            </a:pPr>
            <a:r>
              <a:rPr sz="1400" dirty="0">
                <a:solidFill>
                  <a:srgbClr val="333333"/>
                </a:solidFill>
                <a:latin typeface="Times New Roman" panose="02020603050405020304"/>
                <a:cs typeface="Times New Roman" panose="02020603050405020304"/>
              </a:rPr>
              <a:t>a: </a:t>
            </a:r>
            <a:r>
              <a:rPr sz="1400" spc="-5" dirty="0">
                <a:solidFill>
                  <a:srgbClr val="333333"/>
                </a:solidFill>
                <a:latin typeface="Times New Roman" panose="02020603050405020304"/>
                <a:cs typeface="Times New Roman" panose="02020603050405020304"/>
              </a:rPr>
              <a:t>Archive (thuộc </a:t>
            </a:r>
            <a:r>
              <a:rPr sz="1400" dirty="0">
                <a:solidFill>
                  <a:srgbClr val="333333"/>
                </a:solidFill>
                <a:latin typeface="Times New Roman" panose="02020603050405020304"/>
                <a:cs typeface="Times New Roman" panose="02020603050405020304"/>
              </a:rPr>
              <a:t>tính lưu</a:t>
            </a:r>
            <a:r>
              <a:rPr sz="1400" spc="-3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trữ).</a:t>
            </a:r>
            <a:endParaRPr sz="1400">
              <a:latin typeface="Times New Roman" panose="02020603050405020304"/>
              <a:cs typeface="Times New Roman" panose="02020603050405020304"/>
            </a:endParaRPr>
          </a:p>
          <a:p>
            <a:pPr marL="116205" indent="-104140">
              <a:lnSpc>
                <a:spcPct val="100000"/>
              </a:lnSpc>
              <a:spcBef>
                <a:spcPts val="720"/>
              </a:spcBef>
              <a:buChar char="-"/>
              <a:tabLst>
                <a:tab pos="116205" algn="l"/>
              </a:tabLst>
            </a:pPr>
            <a:r>
              <a:rPr sz="1400" dirty="0">
                <a:solidFill>
                  <a:srgbClr val="333333"/>
                </a:solidFill>
                <a:latin typeface="Times New Roman" panose="02020603050405020304"/>
                <a:cs typeface="Times New Roman" panose="02020603050405020304"/>
              </a:rPr>
              <a:t>s: </a:t>
            </a:r>
            <a:r>
              <a:rPr sz="1400" spc="-5" dirty="0">
                <a:solidFill>
                  <a:srgbClr val="333333"/>
                </a:solidFill>
                <a:latin typeface="Times New Roman" panose="02020603050405020304"/>
                <a:cs typeface="Times New Roman" panose="02020603050405020304"/>
              </a:rPr>
              <a:t>System </a:t>
            </a:r>
            <a:r>
              <a:rPr sz="1400" dirty="0">
                <a:solidFill>
                  <a:srgbClr val="333333"/>
                </a:solidFill>
                <a:latin typeface="Times New Roman" panose="02020603050405020304"/>
                <a:cs typeface="Times New Roman" panose="02020603050405020304"/>
              </a:rPr>
              <a:t>(thuộc </a:t>
            </a:r>
            <a:r>
              <a:rPr sz="1400" spc="-5" dirty="0">
                <a:solidFill>
                  <a:srgbClr val="333333"/>
                </a:solidFill>
                <a:latin typeface="Times New Roman" panose="02020603050405020304"/>
                <a:cs typeface="Times New Roman" panose="02020603050405020304"/>
              </a:rPr>
              <a:t>tính </a:t>
            </a:r>
            <a:r>
              <a:rPr sz="1400" dirty="0">
                <a:solidFill>
                  <a:srgbClr val="333333"/>
                </a:solidFill>
                <a:latin typeface="Times New Roman" panose="02020603050405020304"/>
                <a:cs typeface="Times New Roman" panose="02020603050405020304"/>
              </a:rPr>
              <a:t>hệ</a:t>
            </a:r>
            <a:r>
              <a:rPr sz="1400" spc="-4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thống).</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dirty="0">
                <a:solidFill>
                  <a:srgbClr val="333333"/>
                </a:solidFill>
                <a:latin typeface="Times New Roman" panose="02020603050405020304"/>
                <a:cs typeface="Times New Roman" panose="02020603050405020304"/>
              </a:rPr>
              <a:t>h: Hidden (thuộc tính</a:t>
            </a:r>
            <a:r>
              <a:rPr sz="1400" spc="-6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ẩn).</a:t>
            </a:r>
            <a:endParaRPr sz="1400">
              <a:latin typeface="Times New Roman" panose="02020603050405020304"/>
              <a:cs typeface="Times New Roman" panose="02020603050405020304"/>
            </a:endParaRPr>
          </a:p>
          <a:p>
            <a:pPr marL="116205" indent="-104140">
              <a:lnSpc>
                <a:spcPct val="100000"/>
              </a:lnSpc>
              <a:spcBef>
                <a:spcPts val="735"/>
              </a:spcBef>
              <a:buChar char="-"/>
              <a:tabLst>
                <a:tab pos="116205" algn="l"/>
              </a:tabLst>
            </a:pPr>
            <a:r>
              <a:rPr sz="1400" dirty="0">
                <a:solidFill>
                  <a:srgbClr val="333333"/>
                </a:solidFill>
                <a:latin typeface="Times New Roman" panose="02020603050405020304"/>
                <a:cs typeface="Times New Roman" panose="02020603050405020304"/>
              </a:rPr>
              <a:t>r: Read - only </a:t>
            </a:r>
            <a:r>
              <a:rPr sz="1400" spc="-5" dirty="0">
                <a:solidFill>
                  <a:srgbClr val="333333"/>
                </a:solidFill>
                <a:latin typeface="Times New Roman" panose="02020603050405020304"/>
                <a:cs typeface="Times New Roman" panose="02020603050405020304"/>
              </a:rPr>
              <a:t>(thuộc </a:t>
            </a:r>
            <a:r>
              <a:rPr sz="1400" dirty="0">
                <a:solidFill>
                  <a:srgbClr val="333333"/>
                </a:solidFill>
                <a:latin typeface="Times New Roman" panose="02020603050405020304"/>
                <a:cs typeface="Times New Roman" panose="02020603050405020304"/>
              </a:rPr>
              <a:t>tính </a:t>
            </a:r>
            <a:r>
              <a:rPr sz="1400" spc="-5" dirty="0">
                <a:solidFill>
                  <a:srgbClr val="333333"/>
                </a:solidFill>
                <a:latin typeface="Times New Roman" panose="02020603050405020304"/>
                <a:cs typeface="Times New Roman" panose="02020603050405020304"/>
              </a:rPr>
              <a:t>chỉ</a:t>
            </a:r>
            <a:r>
              <a:rPr sz="1400" spc="-6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đọc).</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spc="-5" dirty="0">
                <a:solidFill>
                  <a:srgbClr val="333333"/>
                </a:solidFill>
                <a:latin typeface="Times New Roman" panose="02020603050405020304"/>
                <a:cs typeface="Times New Roman" panose="02020603050405020304"/>
              </a:rPr>
              <a:t>/s: Thực hiện với </a:t>
            </a:r>
            <a:r>
              <a:rPr sz="1400" dirty="0">
                <a:solidFill>
                  <a:srgbClr val="333333"/>
                </a:solidFill>
                <a:latin typeface="Times New Roman" panose="02020603050405020304"/>
                <a:cs typeface="Times New Roman" panose="02020603050405020304"/>
              </a:rPr>
              <a:t>tất cả các file </a:t>
            </a:r>
            <a:r>
              <a:rPr sz="1400" spc="-5" dirty="0">
                <a:solidFill>
                  <a:srgbClr val="333333"/>
                </a:solidFill>
                <a:latin typeface="Times New Roman" panose="02020603050405020304"/>
                <a:cs typeface="Times New Roman" panose="02020603050405020304"/>
              </a:rPr>
              <a:t>nằm trong </a:t>
            </a:r>
            <a:r>
              <a:rPr sz="1400" dirty="0">
                <a:solidFill>
                  <a:srgbClr val="333333"/>
                </a:solidFill>
                <a:latin typeface="Times New Roman" panose="02020603050405020304"/>
                <a:cs typeface="Times New Roman" panose="02020603050405020304"/>
              </a:rPr>
              <a:t>thư </a:t>
            </a:r>
            <a:r>
              <a:rPr sz="1400" spc="-5" dirty="0">
                <a:solidFill>
                  <a:srgbClr val="333333"/>
                </a:solidFill>
                <a:latin typeface="Times New Roman" panose="02020603050405020304"/>
                <a:cs typeface="Times New Roman" panose="02020603050405020304"/>
              </a:rPr>
              <a:t>mục và </a:t>
            </a:r>
            <a:r>
              <a:rPr sz="1400" dirty="0">
                <a:solidFill>
                  <a:srgbClr val="333333"/>
                </a:solidFill>
                <a:latin typeface="Times New Roman" panose="02020603050405020304"/>
                <a:cs typeface="Times New Roman" panose="02020603050405020304"/>
              </a:rPr>
              <a:t>các thư </a:t>
            </a:r>
            <a:r>
              <a:rPr sz="1400" spc="-5" dirty="0">
                <a:solidFill>
                  <a:srgbClr val="333333"/>
                </a:solidFill>
                <a:latin typeface="Times New Roman" panose="02020603050405020304"/>
                <a:cs typeface="Times New Roman" panose="02020603050405020304"/>
              </a:rPr>
              <a:t>mục</a:t>
            </a:r>
            <a:r>
              <a:rPr sz="1400" spc="-2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con.</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dirty="0">
                <a:solidFill>
                  <a:srgbClr val="333333"/>
                </a:solidFill>
                <a:latin typeface="Times New Roman" panose="02020603050405020304"/>
                <a:cs typeface="Times New Roman" panose="02020603050405020304"/>
              </a:rPr>
              <a:t>/d: </a:t>
            </a:r>
            <a:r>
              <a:rPr sz="1400" spc="-5" dirty="0">
                <a:solidFill>
                  <a:srgbClr val="333333"/>
                </a:solidFill>
                <a:latin typeface="Times New Roman" panose="02020603050405020304"/>
                <a:cs typeface="Times New Roman" panose="02020603050405020304"/>
              </a:rPr>
              <a:t>Đặt thuộc </a:t>
            </a:r>
            <a:r>
              <a:rPr sz="1400" dirty="0">
                <a:solidFill>
                  <a:srgbClr val="333333"/>
                </a:solidFill>
                <a:latin typeface="Times New Roman" panose="02020603050405020304"/>
                <a:cs typeface="Times New Roman" panose="02020603050405020304"/>
              </a:rPr>
              <a:t>tính </a:t>
            </a:r>
            <a:r>
              <a:rPr sz="1400" spc="-5" dirty="0">
                <a:solidFill>
                  <a:srgbClr val="333333"/>
                </a:solidFill>
                <a:latin typeface="Times New Roman" panose="02020603050405020304"/>
                <a:cs typeface="Times New Roman" panose="02020603050405020304"/>
              </a:rPr>
              <a:t>cho thư </a:t>
            </a:r>
            <a:r>
              <a:rPr sz="1400" dirty="0">
                <a:solidFill>
                  <a:srgbClr val="333333"/>
                </a:solidFill>
                <a:latin typeface="Times New Roman" panose="02020603050405020304"/>
                <a:cs typeface="Times New Roman" panose="02020603050405020304"/>
              </a:rPr>
              <a:t>mục và </a:t>
            </a:r>
            <a:r>
              <a:rPr sz="1400" spc="-5" dirty="0">
                <a:solidFill>
                  <a:srgbClr val="333333"/>
                </a:solidFill>
                <a:latin typeface="Times New Roman" panose="02020603050405020304"/>
                <a:cs typeface="Times New Roman" panose="02020603050405020304"/>
              </a:rPr>
              <a:t>thư mục</a:t>
            </a:r>
            <a:r>
              <a:rPr sz="1400" spc="-4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con.</a:t>
            </a:r>
            <a:endParaRPr sz="1400">
              <a:latin typeface="Times New Roman" panose="02020603050405020304"/>
              <a:cs typeface="Times New Roman" panose="02020603050405020304"/>
            </a:endParaRPr>
          </a:p>
        </p:txBody>
      </p:sp>
      <p:sp>
        <p:nvSpPr>
          <p:cNvPr id="3" name="object 3"/>
          <p:cNvSpPr/>
          <p:nvPr/>
        </p:nvSpPr>
        <p:spPr>
          <a:xfrm>
            <a:off x="457200" y="2904744"/>
            <a:ext cx="6644640" cy="5193792"/>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4500" y="8583168"/>
            <a:ext cx="2500630" cy="131127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3.	</a:t>
            </a:r>
            <a:r>
              <a:rPr sz="1400" spc="-5" dirty="0">
                <a:latin typeface="Times New Roman" panose="02020603050405020304"/>
                <a:cs typeface="Times New Roman" panose="02020603050405020304"/>
              </a:rPr>
              <a:t>DIR</a:t>
            </a:r>
            <a:endParaRPr sz="1400">
              <a:latin typeface="Times New Roman" panose="02020603050405020304"/>
              <a:cs typeface="Times New Roman" panose="02020603050405020304"/>
            </a:endParaRPr>
          </a:p>
          <a:p>
            <a:pPr marL="12700">
              <a:lnSpc>
                <a:spcPct val="100000"/>
              </a:lnSpc>
              <a:spcBef>
                <a:spcPts val="1125"/>
              </a:spcBef>
            </a:pP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dụng: Xem </a:t>
            </a:r>
            <a:r>
              <a:rPr sz="1400" dirty="0">
                <a:latin typeface="Times New Roman" panose="02020603050405020304"/>
                <a:cs typeface="Times New Roman" panose="02020603050405020304"/>
              </a:rPr>
              <a:t>file,</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folder</a:t>
            </a:r>
            <a:endParaRPr sz="1400">
              <a:latin typeface="Times New Roman" panose="02020603050405020304"/>
              <a:cs typeface="Times New Roman" panose="02020603050405020304"/>
            </a:endParaRPr>
          </a:p>
          <a:p>
            <a:pPr marL="12700" marR="5080">
              <a:lnSpc>
                <a:spcPts val="2820"/>
              </a:lnSpc>
              <a:spcBef>
                <a:spcPts val="275"/>
              </a:spcBef>
            </a:pPr>
            <a:r>
              <a:rPr sz="1400" dirty="0">
                <a:solidFill>
                  <a:srgbClr val="202429"/>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DIR &lt;drive:&gt; &lt;path&gt;&lt;filename&gt;  </a:t>
            </a:r>
            <a:r>
              <a:rPr sz="1400" dirty="0">
                <a:solidFill>
                  <a:srgbClr val="333333"/>
                </a:solidFill>
                <a:latin typeface="Times New Roman" panose="02020603050405020304"/>
                <a:cs typeface="Times New Roman" panose="02020603050405020304"/>
              </a:rPr>
              <a:t>Với:</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34</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339065"/>
            <a:ext cx="2414270" cy="638175"/>
          </a:xfrm>
          <a:prstGeom prst="rect">
            <a:avLst/>
          </a:prstGeom>
        </p:spPr>
        <p:txBody>
          <a:bodyPr vert="horz" wrap="square" lIns="0" tIns="105410" rIns="0" bIns="0" rtlCol="0">
            <a:spAutoFit/>
          </a:bodyPr>
          <a:lstStyle/>
          <a:p>
            <a:pPr marL="116205" indent="-104140">
              <a:lnSpc>
                <a:spcPct val="100000"/>
              </a:lnSpc>
              <a:spcBef>
                <a:spcPts val="830"/>
              </a:spcBef>
              <a:buChar char="-"/>
              <a:tabLst>
                <a:tab pos="116205" algn="l"/>
              </a:tabLst>
            </a:pPr>
            <a:r>
              <a:rPr sz="1400" dirty="0">
                <a:solidFill>
                  <a:srgbClr val="333333"/>
                </a:solidFill>
                <a:latin typeface="Times New Roman" panose="02020603050405020304"/>
                <a:cs typeface="Times New Roman" panose="02020603050405020304"/>
              </a:rPr>
              <a:t>Path: </a:t>
            </a:r>
            <a:r>
              <a:rPr sz="1400" spc="-5" dirty="0">
                <a:solidFill>
                  <a:srgbClr val="333333"/>
                </a:solidFill>
                <a:latin typeface="Times New Roman" panose="02020603050405020304"/>
                <a:cs typeface="Times New Roman" panose="02020603050405020304"/>
              </a:rPr>
              <a:t>Đường dẫn </a:t>
            </a:r>
            <a:r>
              <a:rPr sz="1400" spc="-10" dirty="0">
                <a:solidFill>
                  <a:srgbClr val="333333"/>
                </a:solidFill>
                <a:latin typeface="Times New Roman" panose="02020603050405020304"/>
                <a:cs typeface="Times New Roman" panose="02020603050405020304"/>
              </a:rPr>
              <a:t>tới </a:t>
            </a:r>
            <a:r>
              <a:rPr sz="1400" dirty="0">
                <a:solidFill>
                  <a:srgbClr val="333333"/>
                </a:solidFill>
                <a:latin typeface="Times New Roman" panose="02020603050405020304"/>
                <a:cs typeface="Times New Roman" panose="02020603050405020304"/>
              </a:rPr>
              <a:t>file,</a:t>
            </a:r>
            <a:r>
              <a:rPr sz="1400" spc="-3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folder.</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spc="-5" dirty="0">
                <a:solidFill>
                  <a:srgbClr val="333333"/>
                </a:solidFill>
                <a:latin typeface="Times New Roman" panose="02020603050405020304"/>
                <a:cs typeface="Times New Roman" panose="02020603050405020304"/>
              </a:rPr>
              <a:t>Filename: </a:t>
            </a:r>
            <a:r>
              <a:rPr sz="1400" dirty="0">
                <a:solidFill>
                  <a:srgbClr val="333333"/>
                </a:solidFill>
                <a:latin typeface="Times New Roman" panose="02020603050405020304"/>
                <a:cs typeface="Times New Roman" panose="02020603050405020304"/>
              </a:rPr>
              <a:t>Tên</a:t>
            </a:r>
            <a:r>
              <a:rPr sz="1400" spc="-2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file.</a:t>
            </a:r>
            <a:endParaRPr sz="1400">
              <a:latin typeface="Times New Roman" panose="02020603050405020304"/>
              <a:cs typeface="Times New Roman" panose="02020603050405020304"/>
            </a:endParaRPr>
          </a:p>
        </p:txBody>
      </p:sp>
      <p:sp>
        <p:nvSpPr>
          <p:cNvPr id="3" name="object 3"/>
          <p:cNvSpPr/>
          <p:nvPr/>
        </p:nvSpPr>
        <p:spPr>
          <a:xfrm>
            <a:off x="457200" y="1068324"/>
            <a:ext cx="6789420" cy="4424172"/>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4500" y="5660136"/>
            <a:ext cx="6672580" cy="4139565"/>
          </a:xfrm>
          <a:prstGeom prst="rect">
            <a:avLst/>
          </a:prstGeom>
        </p:spPr>
        <p:txBody>
          <a:bodyPr vert="horz" wrap="square" lIns="0" tIns="13335" rIns="0" bIns="0" rtlCol="0">
            <a:spAutoFit/>
          </a:bodyPr>
          <a:lstStyle/>
          <a:p>
            <a:pPr marL="469900" indent="-457200">
              <a:lnSpc>
                <a:spcPct val="100000"/>
              </a:lnSpc>
              <a:spcBef>
                <a:spcPts val="105"/>
              </a:spcBef>
              <a:buAutoNum type="arabicPeriod" startAt="4"/>
              <a:tabLst>
                <a:tab pos="469265" algn="l"/>
                <a:tab pos="469900" algn="l"/>
              </a:tabLst>
            </a:pPr>
            <a:r>
              <a:rPr sz="1400" dirty="0">
                <a:solidFill>
                  <a:srgbClr val="212121"/>
                </a:solidFill>
                <a:latin typeface="Times New Roman" panose="02020603050405020304"/>
                <a:cs typeface="Times New Roman" panose="02020603050405020304"/>
              </a:rPr>
              <a:t>cd</a:t>
            </a:r>
            <a:r>
              <a:rPr sz="1400" dirty="0">
                <a:solidFill>
                  <a:srgbClr val="212121"/>
                </a:solidFill>
                <a:latin typeface="Times New Roman" panose="02020603050405020304"/>
                <a:cs typeface="Times New Roman" panose="02020603050405020304"/>
              </a:rPr>
              <a:t> (change</a:t>
            </a:r>
            <a:r>
              <a:rPr sz="1400" spc="-3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directory)</a:t>
            </a:r>
            <a:endParaRPr sz="1400">
              <a:latin typeface="Times New Roman" panose="02020603050405020304"/>
              <a:cs typeface="Times New Roman" panose="02020603050405020304"/>
            </a:endParaRPr>
          </a:p>
          <a:p>
            <a:pPr>
              <a:lnSpc>
                <a:spcPct val="100000"/>
              </a:lnSpc>
              <a:spcBef>
                <a:spcPts val="45"/>
              </a:spcBef>
              <a:buClr>
                <a:srgbClr val="212121"/>
              </a:buClr>
              <a:buFont typeface="Times New Roman" panose="02020603050405020304"/>
              <a:buAutoNum type="arabicPeriod" startAt="4"/>
            </a:pPr>
            <a:endParaRPr sz="1950">
              <a:latin typeface="Times New Roman" panose="02020603050405020304"/>
              <a:cs typeface="Times New Roman" panose="02020603050405020304"/>
            </a:endParaRPr>
          </a:p>
          <a:p>
            <a:pPr marL="12700">
              <a:lnSpc>
                <a:spcPts val="1645"/>
              </a:lnSpc>
              <a:spcBef>
                <a:spcPts val="5"/>
              </a:spcBef>
            </a:pPr>
            <a:r>
              <a:rPr sz="1400" dirty="0">
                <a:solidFill>
                  <a:srgbClr val="212121"/>
                </a:solidFill>
                <a:latin typeface="Times New Roman" panose="02020603050405020304"/>
                <a:cs typeface="Times New Roman" panose="02020603050405020304"/>
              </a:rPr>
              <a:t>Công </a:t>
            </a:r>
            <a:r>
              <a:rPr sz="1400" spc="-5" dirty="0">
                <a:solidFill>
                  <a:srgbClr val="212121"/>
                </a:solidFill>
                <a:latin typeface="Times New Roman" panose="02020603050405020304"/>
                <a:cs typeface="Times New Roman" panose="02020603050405020304"/>
              </a:rPr>
              <a:t>dụng: </a:t>
            </a:r>
            <a:r>
              <a:rPr sz="1400" dirty="0">
                <a:solidFill>
                  <a:srgbClr val="212121"/>
                </a:solidFill>
                <a:latin typeface="Times New Roman" panose="02020603050405020304"/>
                <a:cs typeface="Times New Roman" panose="02020603050405020304"/>
              </a:rPr>
              <a:t>thay </a:t>
            </a:r>
            <a:r>
              <a:rPr sz="1400" spc="-5" dirty="0">
                <a:solidFill>
                  <a:srgbClr val="212121"/>
                </a:solidFill>
                <a:latin typeface="Times New Roman" panose="02020603050405020304"/>
                <a:cs typeface="Times New Roman" panose="02020603050405020304"/>
              </a:rPr>
              <a:t>đổi vị trí thư mục hiện tại </a:t>
            </a:r>
            <a:r>
              <a:rPr sz="1400" dirty="0">
                <a:solidFill>
                  <a:srgbClr val="212121"/>
                </a:solidFill>
                <a:latin typeface="Times New Roman" panose="02020603050405020304"/>
                <a:cs typeface="Times New Roman" panose="02020603050405020304"/>
              </a:rPr>
              <a:t>– di </a:t>
            </a:r>
            <a:r>
              <a:rPr sz="1400" spc="-5" dirty="0">
                <a:solidFill>
                  <a:srgbClr val="212121"/>
                </a:solidFill>
                <a:latin typeface="Times New Roman" panose="02020603050405020304"/>
                <a:cs typeface="Times New Roman" panose="02020603050405020304"/>
              </a:rPr>
              <a:t>chuyển đến vị trí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a:t>
            </a:r>
            <a:r>
              <a:rPr sz="1400" spc="1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khác</a:t>
            </a:r>
            <a:endParaRPr sz="1400">
              <a:latin typeface="Times New Roman" panose="02020603050405020304"/>
              <a:cs typeface="Times New Roman" panose="02020603050405020304"/>
            </a:endParaRPr>
          </a:p>
          <a:p>
            <a:pPr marL="12700" marR="6350">
              <a:lnSpc>
                <a:spcPts val="1610"/>
              </a:lnSpc>
              <a:spcBef>
                <a:spcPts val="75"/>
              </a:spcBef>
            </a:pPr>
            <a:r>
              <a:rPr sz="1400" spc="-5" dirty="0">
                <a:solidFill>
                  <a:srgbClr val="212121"/>
                </a:solidFill>
                <a:latin typeface="Times New Roman" panose="02020603050405020304"/>
                <a:cs typeface="Times New Roman" panose="02020603050405020304"/>
              </a:rPr>
              <a:t>Tương tự như trên Ubuntu, </a:t>
            </a:r>
            <a:r>
              <a:rPr sz="1400" dirty="0">
                <a:solidFill>
                  <a:srgbClr val="212121"/>
                </a:solidFill>
                <a:latin typeface="Times New Roman" panose="02020603050405020304"/>
                <a:cs typeface="Times New Roman" panose="02020603050405020304"/>
              </a:rPr>
              <a:t>câu lệnh </a:t>
            </a:r>
            <a:r>
              <a:rPr sz="1400" spc="-5" dirty="0">
                <a:solidFill>
                  <a:srgbClr val="212121"/>
                </a:solidFill>
                <a:latin typeface="Times New Roman" panose="02020603050405020304"/>
                <a:cs typeface="Times New Roman" panose="02020603050405020304"/>
              </a:rPr>
              <a:t>này dùng </a:t>
            </a:r>
            <a:r>
              <a:rPr sz="1400" dirty="0">
                <a:solidFill>
                  <a:srgbClr val="212121"/>
                </a:solidFill>
                <a:latin typeface="Times New Roman" panose="02020603050405020304"/>
                <a:cs typeface="Times New Roman" panose="02020603050405020304"/>
              </a:rPr>
              <a:t>để thay đổi </a:t>
            </a:r>
            <a:r>
              <a:rPr sz="1400" spc="-5" dirty="0">
                <a:solidFill>
                  <a:srgbClr val="212121"/>
                </a:solidFill>
                <a:latin typeface="Times New Roman" panose="02020603050405020304"/>
                <a:cs typeface="Times New Roman" panose="02020603050405020304"/>
              </a:rPr>
              <a:t>vị trí </a:t>
            </a:r>
            <a:r>
              <a:rPr sz="1400" dirty="0">
                <a:solidFill>
                  <a:srgbClr val="212121"/>
                </a:solidFill>
                <a:latin typeface="Times New Roman" panose="02020603050405020304"/>
                <a:cs typeface="Times New Roman" panose="02020603050405020304"/>
              </a:rPr>
              <a:t>thư mục hiện </a:t>
            </a:r>
            <a:r>
              <a:rPr sz="1400" spc="-5" dirty="0">
                <a:solidFill>
                  <a:srgbClr val="212121"/>
                </a:solidFill>
                <a:latin typeface="Times New Roman" panose="02020603050405020304"/>
                <a:cs typeface="Times New Roman" panose="02020603050405020304"/>
              </a:rPr>
              <a:t>tại </a:t>
            </a:r>
            <a:r>
              <a:rPr sz="1400" dirty="0">
                <a:solidFill>
                  <a:srgbClr val="212121"/>
                </a:solidFill>
                <a:latin typeface="Times New Roman" panose="02020603050405020304"/>
                <a:cs typeface="Times New Roman" panose="02020603050405020304"/>
              </a:rPr>
              <a:t>– di </a:t>
            </a:r>
            <a:r>
              <a:rPr sz="1400" spc="-5" dirty="0">
                <a:solidFill>
                  <a:srgbClr val="212121"/>
                </a:solidFill>
                <a:latin typeface="Times New Roman" panose="02020603050405020304"/>
                <a:cs typeface="Times New Roman" panose="02020603050405020304"/>
              </a:rPr>
              <a:t>chuyển  đến </a:t>
            </a:r>
            <a:r>
              <a:rPr sz="1400" dirty="0">
                <a:solidFill>
                  <a:srgbClr val="212121"/>
                </a:solidFill>
                <a:latin typeface="Times New Roman" panose="02020603050405020304"/>
                <a:cs typeface="Times New Roman" panose="02020603050405020304"/>
              </a:rPr>
              <a:t>vị trí thư </a:t>
            </a:r>
            <a:r>
              <a:rPr sz="1400" spc="-5" dirty="0">
                <a:solidFill>
                  <a:srgbClr val="212121"/>
                </a:solidFill>
                <a:latin typeface="Times New Roman" panose="02020603050405020304"/>
                <a:cs typeface="Times New Roman" panose="02020603050405020304"/>
              </a:rPr>
              <a:t>mục </a:t>
            </a:r>
            <a:r>
              <a:rPr sz="1400" dirty="0">
                <a:solidFill>
                  <a:srgbClr val="212121"/>
                </a:solidFill>
                <a:latin typeface="Times New Roman" panose="02020603050405020304"/>
                <a:cs typeface="Times New Roman" panose="02020603050405020304"/>
              </a:rPr>
              <a:t>khác. </a:t>
            </a:r>
            <a:r>
              <a:rPr sz="1400" spc="-5" dirty="0">
                <a:solidFill>
                  <a:srgbClr val="212121"/>
                </a:solidFill>
                <a:latin typeface="Times New Roman" panose="02020603050405020304"/>
                <a:cs typeface="Times New Roman" panose="02020603050405020304"/>
              </a:rPr>
              <a:t>Một </a:t>
            </a:r>
            <a:r>
              <a:rPr sz="1400" dirty="0">
                <a:solidFill>
                  <a:srgbClr val="212121"/>
                </a:solidFill>
                <a:latin typeface="Times New Roman" panose="02020603050405020304"/>
                <a:cs typeface="Times New Roman" panose="02020603050405020304"/>
              </a:rPr>
              <a:t>số cách khác nhau khi </a:t>
            </a:r>
            <a:r>
              <a:rPr sz="1400" spc="-5" dirty="0">
                <a:solidFill>
                  <a:srgbClr val="212121"/>
                </a:solidFill>
                <a:latin typeface="Times New Roman" panose="02020603050405020304"/>
                <a:cs typeface="Times New Roman" panose="02020603050405020304"/>
              </a:rPr>
              <a:t>sử </a:t>
            </a:r>
            <a:r>
              <a:rPr sz="1400" dirty="0">
                <a:solidFill>
                  <a:srgbClr val="212121"/>
                </a:solidFill>
                <a:latin typeface="Times New Roman" panose="02020603050405020304"/>
                <a:cs typeface="Times New Roman" panose="02020603050405020304"/>
              </a:rPr>
              <a:t>dụng </a:t>
            </a:r>
            <a:r>
              <a:rPr sz="1400" spc="-5" dirty="0">
                <a:solidFill>
                  <a:srgbClr val="212121"/>
                </a:solidFill>
                <a:latin typeface="Times New Roman" panose="02020603050405020304"/>
                <a:cs typeface="Times New Roman" panose="02020603050405020304"/>
              </a:rPr>
              <a:t>lệnh </a:t>
            </a:r>
            <a:r>
              <a:rPr sz="1400" dirty="0">
                <a:solidFill>
                  <a:srgbClr val="212121"/>
                </a:solidFill>
                <a:latin typeface="Times New Roman" panose="02020603050405020304"/>
                <a:cs typeface="Times New Roman" panose="02020603050405020304"/>
              </a:rPr>
              <a:t>cd</a:t>
            </a:r>
            <a:r>
              <a:rPr sz="1400" spc="-11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là:</a:t>
            </a:r>
            <a:endParaRPr sz="1400">
              <a:latin typeface="Times New Roman" panose="02020603050405020304"/>
              <a:cs typeface="Times New Roman" panose="02020603050405020304"/>
            </a:endParaRPr>
          </a:p>
          <a:p>
            <a:pPr marL="469900" lvl="1" indent="-228600">
              <a:lnSpc>
                <a:spcPts val="1645"/>
              </a:lnSpc>
              <a:spcBef>
                <a:spcPts val="1285"/>
              </a:spcBef>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cd </a:t>
            </a:r>
            <a:r>
              <a:rPr sz="1400" spc="-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đứng </a:t>
            </a:r>
            <a:r>
              <a:rPr sz="1400" spc="-5" dirty="0">
                <a:solidFill>
                  <a:srgbClr val="212121"/>
                </a:solidFill>
                <a:latin typeface="Times New Roman" panose="02020603050405020304"/>
                <a:cs typeface="Times New Roman" panose="02020603050405020304"/>
              </a:rPr>
              <a:t>nguyên </a:t>
            </a:r>
            <a:r>
              <a:rPr sz="1400" dirty="0">
                <a:solidFill>
                  <a:srgbClr val="212121"/>
                </a:solidFill>
                <a:latin typeface="Times New Roman" panose="02020603050405020304"/>
                <a:cs typeface="Times New Roman" panose="02020603050405020304"/>
              </a:rPr>
              <a:t>ở </a:t>
            </a:r>
            <a:r>
              <a:rPr sz="1400" spc="-5" dirty="0">
                <a:solidFill>
                  <a:srgbClr val="212121"/>
                </a:solidFill>
                <a:latin typeface="Times New Roman" panose="02020603050405020304"/>
                <a:cs typeface="Times New Roman" panose="02020603050405020304"/>
              </a:rPr>
              <a:t>thư mục hiện</a:t>
            </a:r>
            <a:r>
              <a:rPr sz="1400" spc="-1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tại</a:t>
            </a:r>
            <a:endParaRPr sz="1400">
              <a:latin typeface="Times New Roman" panose="02020603050405020304"/>
              <a:cs typeface="Times New Roman" panose="02020603050405020304"/>
            </a:endParaRPr>
          </a:p>
          <a:p>
            <a:pPr marL="469900" lvl="1" indent="-228600">
              <a:lnSpc>
                <a:spcPts val="1610"/>
              </a:lnSpc>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cd </a:t>
            </a:r>
            <a:r>
              <a:rPr sz="1400" spc="-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di </a:t>
            </a:r>
            <a:r>
              <a:rPr sz="1400" spc="-5" dirty="0">
                <a:solidFill>
                  <a:srgbClr val="212121"/>
                </a:solidFill>
                <a:latin typeface="Times New Roman" panose="02020603050405020304"/>
                <a:cs typeface="Times New Roman" panose="02020603050405020304"/>
              </a:rPr>
              <a:t>chuyển đến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cha của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a:t>
            </a:r>
            <a:r>
              <a:rPr sz="1400" dirty="0">
                <a:solidFill>
                  <a:srgbClr val="212121"/>
                </a:solidFill>
                <a:latin typeface="Times New Roman" panose="02020603050405020304"/>
                <a:cs typeface="Times New Roman" panose="02020603050405020304"/>
              </a:rPr>
              <a:t>hiện</a:t>
            </a:r>
            <a:r>
              <a:rPr sz="1400" spc="-3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tại</a:t>
            </a:r>
            <a:endParaRPr sz="1400">
              <a:latin typeface="Times New Roman" panose="02020603050405020304"/>
              <a:cs typeface="Times New Roman" panose="02020603050405020304"/>
            </a:endParaRPr>
          </a:p>
          <a:p>
            <a:pPr marL="469900" lvl="1" indent="-228600">
              <a:lnSpc>
                <a:spcPts val="1615"/>
              </a:lnSpc>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cd /: di </a:t>
            </a:r>
            <a:r>
              <a:rPr sz="1400" spc="-5" dirty="0">
                <a:solidFill>
                  <a:srgbClr val="212121"/>
                </a:solidFill>
                <a:latin typeface="Times New Roman" panose="02020603050405020304"/>
                <a:cs typeface="Times New Roman" panose="02020603050405020304"/>
              </a:rPr>
              <a:t>chuyển đến thư mục </a:t>
            </a:r>
            <a:r>
              <a:rPr sz="1400" dirty="0">
                <a:solidFill>
                  <a:srgbClr val="212121"/>
                </a:solidFill>
                <a:latin typeface="Times New Roman" panose="02020603050405020304"/>
                <a:cs typeface="Times New Roman" panose="02020603050405020304"/>
              </a:rPr>
              <a:t>gốc </a:t>
            </a:r>
            <a:r>
              <a:rPr sz="1400" spc="-5" dirty="0">
                <a:solidFill>
                  <a:srgbClr val="212121"/>
                </a:solidFill>
                <a:latin typeface="Times New Roman" panose="02020603050405020304"/>
                <a:cs typeface="Times New Roman" panose="02020603050405020304"/>
              </a:rPr>
              <a:t>của </a:t>
            </a:r>
            <a:r>
              <a:rPr sz="1400" dirty="0">
                <a:solidFill>
                  <a:srgbClr val="212121"/>
                </a:solidFill>
                <a:latin typeface="Times New Roman" panose="02020603050405020304"/>
                <a:cs typeface="Times New Roman" panose="02020603050405020304"/>
              </a:rPr>
              <a:t>ố đĩa </a:t>
            </a:r>
            <a:r>
              <a:rPr sz="1400" spc="-5" dirty="0">
                <a:solidFill>
                  <a:srgbClr val="212121"/>
                </a:solidFill>
                <a:latin typeface="Times New Roman" panose="02020603050405020304"/>
                <a:cs typeface="Times New Roman" panose="02020603050405020304"/>
              </a:rPr>
              <a:t>hiện tại </a:t>
            </a:r>
            <a:r>
              <a:rPr sz="1400" dirty="0">
                <a:solidFill>
                  <a:srgbClr val="212121"/>
                </a:solidFill>
                <a:latin typeface="Times New Roman" panose="02020603050405020304"/>
                <a:cs typeface="Times New Roman" panose="02020603050405020304"/>
              </a:rPr>
              <a:t>(ví dụ: C:\ hoặc</a:t>
            </a:r>
            <a:r>
              <a:rPr sz="1400" spc="-5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D:,...)</a:t>
            </a:r>
            <a:endParaRPr sz="1400">
              <a:latin typeface="Times New Roman" panose="02020603050405020304"/>
              <a:cs typeface="Times New Roman" panose="02020603050405020304"/>
            </a:endParaRPr>
          </a:p>
          <a:p>
            <a:pPr marL="469900" lvl="1" indent="-228600">
              <a:lnSpc>
                <a:spcPts val="1615"/>
              </a:lnSpc>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cd </a:t>
            </a:r>
            <a:r>
              <a:rPr sz="1400" spc="-5" dirty="0">
                <a:solidFill>
                  <a:srgbClr val="212121"/>
                </a:solidFill>
                <a:latin typeface="Times New Roman" panose="02020603050405020304"/>
                <a:cs typeface="Times New Roman" panose="02020603050405020304"/>
              </a:rPr>
              <a:t>&lt;tên thư mục con&gt;: </a:t>
            </a:r>
            <a:r>
              <a:rPr sz="1400" dirty="0">
                <a:solidFill>
                  <a:srgbClr val="212121"/>
                </a:solidFill>
                <a:latin typeface="Times New Roman" panose="02020603050405020304"/>
                <a:cs typeface="Times New Roman" panose="02020603050405020304"/>
              </a:rPr>
              <a:t>di </a:t>
            </a:r>
            <a:r>
              <a:rPr sz="1400" spc="-5" dirty="0">
                <a:solidFill>
                  <a:srgbClr val="212121"/>
                </a:solidFill>
                <a:latin typeface="Times New Roman" panose="02020603050405020304"/>
                <a:cs typeface="Times New Roman" panose="02020603050405020304"/>
              </a:rPr>
              <a:t>chuyển đến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a:t>
            </a:r>
            <a:r>
              <a:rPr sz="1400" dirty="0">
                <a:solidFill>
                  <a:srgbClr val="212121"/>
                </a:solidFill>
                <a:latin typeface="Times New Roman" panose="02020603050405020304"/>
                <a:cs typeface="Times New Roman" panose="02020603050405020304"/>
              </a:rPr>
              <a:t>con </a:t>
            </a:r>
            <a:r>
              <a:rPr sz="1400" spc="-5" dirty="0">
                <a:solidFill>
                  <a:srgbClr val="212121"/>
                </a:solidFill>
                <a:latin typeface="Times New Roman" panose="02020603050405020304"/>
                <a:cs typeface="Times New Roman" panose="02020603050405020304"/>
              </a:rPr>
              <a:t>bên trong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a:t>
            </a:r>
            <a:r>
              <a:rPr sz="1400" dirty="0">
                <a:solidFill>
                  <a:srgbClr val="212121"/>
                </a:solidFill>
                <a:latin typeface="Times New Roman" panose="02020603050405020304"/>
                <a:cs typeface="Times New Roman" panose="02020603050405020304"/>
              </a:rPr>
              <a:t>hiện</a:t>
            </a:r>
            <a:r>
              <a:rPr sz="1400" spc="-1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tại</a:t>
            </a:r>
            <a:endParaRPr sz="1400">
              <a:latin typeface="Times New Roman" panose="02020603050405020304"/>
              <a:cs typeface="Times New Roman" panose="02020603050405020304"/>
            </a:endParaRPr>
          </a:p>
          <a:p>
            <a:pPr marL="469900" marR="5080" lvl="1" indent="-228600">
              <a:lnSpc>
                <a:spcPts val="1610"/>
              </a:lnSpc>
              <a:spcBef>
                <a:spcPts val="80"/>
              </a:spcBef>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cd </a:t>
            </a:r>
            <a:r>
              <a:rPr sz="1400" spc="-5" dirty="0">
                <a:solidFill>
                  <a:srgbClr val="212121"/>
                </a:solidFill>
                <a:latin typeface="Times New Roman" panose="02020603050405020304"/>
                <a:cs typeface="Times New Roman" panose="02020603050405020304"/>
              </a:rPr>
              <a:t>&lt;đường dẫn </a:t>
            </a:r>
            <a:r>
              <a:rPr sz="1400" dirty="0">
                <a:solidFill>
                  <a:srgbClr val="212121"/>
                </a:solidFill>
                <a:latin typeface="Times New Roman" panose="02020603050405020304"/>
                <a:cs typeface="Times New Roman" panose="02020603050405020304"/>
              </a:rPr>
              <a:t>đến </a:t>
            </a:r>
            <a:r>
              <a:rPr sz="1400" spc="-5" dirty="0">
                <a:solidFill>
                  <a:srgbClr val="212121"/>
                </a:solidFill>
                <a:latin typeface="Times New Roman" panose="02020603050405020304"/>
                <a:cs typeface="Times New Roman" panose="02020603050405020304"/>
              </a:rPr>
              <a:t>thư mục&gt;: </a:t>
            </a:r>
            <a:r>
              <a:rPr sz="1400" dirty="0">
                <a:solidFill>
                  <a:srgbClr val="212121"/>
                </a:solidFill>
                <a:latin typeface="Times New Roman" panose="02020603050405020304"/>
                <a:cs typeface="Times New Roman" panose="02020603050405020304"/>
              </a:rPr>
              <a:t>di </a:t>
            </a:r>
            <a:r>
              <a:rPr sz="1400" spc="-5" dirty="0">
                <a:solidFill>
                  <a:srgbClr val="212121"/>
                </a:solidFill>
                <a:latin typeface="Times New Roman" panose="02020603050405020304"/>
                <a:cs typeface="Times New Roman" panose="02020603050405020304"/>
              </a:rPr>
              <a:t>chuyển đến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với đường dẫn là đường dẫn </a:t>
            </a:r>
            <a:r>
              <a:rPr sz="1400" dirty="0">
                <a:solidFill>
                  <a:srgbClr val="212121"/>
                </a:solidFill>
                <a:latin typeface="Times New Roman" panose="02020603050405020304"/>
                <a:cs typeface="Times New Roman" panose="02020603050405020304"/>
              </a:rPr>
              <a:t>cho  </a:t>
            </a:r>
            <a:r>
              <a:rPr sz="1400" spc="-5" dirty="0">
                <a:solidFill>
                  <a:srgbClr val="212121"/>
                </a:solidFill>
                <a:latin typeface="Times New Roman" panose="02020603050405020304"/>
                <a:cs typeface="Times New Roman" panose="02020603050405020304"/>
              </a:rPr>
              <a:t>trước.</a:t>
            </a:r>
            <a:endParaRPr sz="1400">
              <a:latin typeface="Times New Roman" panose="02020603050405020304"/>
              <a:cs typeface="Times New Roman" panose="02020603050405020304"/>
            </a:endParaRPr>
          </a:p>
          <a:p>
            <a:pPr marL="12700">
              <a:lnSpc>
                <a:spcPct val="100000"/>
              </a:lnSpc>
              <a:spcBef>
                <a:spcPts val="1285"/>
              </a:spcBef>
            </a:pPr>
            <a:r>
              <a:rPr sz="1400" b="1" spc="-5" dirty="0">
                <a:solidFill>
                  <a:srgbClr val="212121"/>
                </a:solidFill>
                <a:latin typeface="Times New Roman" panose="02020603050405020304"/>
                <a:cs typeface="Times New Roman" panose="02020603050405020304"/>
              </a:rPr>
              <a:t>Chú</a:t>
            </a:r>
            <a:r>
              <a:rPr sz="1400" b="1" spc="-10" dirty="0">
                <a:solidFill>
                  <a:srgbClr val="212121"/>
                </a:solidFill>
                <a:latin typeface="Times New Roman" panose="02020603050405020304"/>
                <a:cs typeface="Times New Roman" panose="02020603050405020304"/>
              </a:rPr>
              <a:t> </a:t>
            </a:r>
            <a:r>
              <a:rPr sz="1400" b="1" spc="-5" dirty="0">
                <a:solidFill>
                  <a:srgbClr val="212121"/>
                </a:solidFill>
                <a:latin typeface="Times New Roman" panose="02020603050405020304"/>
                <a:cs typeface="Times New Roman" panose="02020603050405020304"/>
              </a:rPr>
              <a:t>ý:</a:t>
            </a:r>
            <a:endParaRPr sz="1400">
              <a:latin typeface="Times New Roman" panose="02020603050405020304"/>
              <a:cs typeface="Times New Roman" panose="02020603050405020304"/>
            </a:endParaRPr>
          </a:p>
          <a:p>
            <a:pPr>
              <a:lnSpc>
                <a:spcPct val="100000"/>
              </a:lnSpc>
              <a:spcBef>
                <a:spcPts val="5"/>
              </a:spcBef>
            </a:pPr>
            <a:endParaRPr sz="1250">
              <a:latin typeface="Times New Roman" panose="02020603050405020304"/>
              <a:cs typeface="Times New Roman" panose="02020603050405020304"/>
            </a:endParaRPr>
          </a:p>
          <a:p>
            <a:pPr marL="469900" marR="5715" lvl="1" indent="-228600" algn="just">
              <a:lnSpc>
                <a:spcPts val="1610"/>
              </a:lnSpc>
              <a:spcBef>
                <a:spcPts val="5"/>
              </a:spcBef>
              <a:buClr>
                <a:srgbClr val="000000"/>
              </a:buClr>
              <a:buSzPct val="71000"/>
              <a:buFont typeface="Arial" panose="020B0604020202020204"/>
              <a:buChar char="●"/>
              <a:tabLst>
                <a:tab pos="469900" algn="l"/>
              </a:tabLst>
            </a:pPr>
            <a:r>
              <a:rPr sz="1400" spc="-5" dirty="0">
                <a:solidFill>
                  <a:srgbClr val="212121"/>
                </a:solidFill>
                <a:latin typeface="Times New Roman" panose="02020603050405020304"/>
                <a:cs typeface="Times New Roman" panose="02020603050405020304"/>
              </a:rPr>
              <a:t>Để </a:t>
            </a:r>
            <a:r>
              <a:rPr sz="1400" dirty="0">
                <a:solidFill>
                  <a:srgbClr val="212121"/>
                </a:solidFill>
                <a:latin typeface="Times New Roman" panose="02020603050405020304"/>
                <a:cs typeface="Times New Roman" panose="02020603050405020304"/>
              </a:rPr>
              <a:t>thay </a:t>
            </a:r>
            <a:r>
              <a:rPr sz="1400" spc="-5" dirty="0">
                <a:solidFill>
                  <a:srgbClr val="212121"/>
                </a:solidFill>
                <a:latin typeface="Times New Roman" panose="02020603050405020304"/>
                <a:cs typeface="Times New Roman" panose="02020603050405020304"/>
              </a:rPr>
              <a:t>đổi vị trí đến </a:t>
            </a:r>
            <a:r>
              <a:rPr sz="1400" dirty="0">
                <a:solidFill>
                  <a:srgbClr val="212121"/>
                </a:solidFill>
                <a:latin typeface="Times New Roman" panose="02020603050405020304"/>
                <a:cs typeface="Times New Roman" panose="02020603050405020304"/>
              </a:rPr>
              <a:t>ổ </a:t>
            </a:r>
            <a:r>
              <a:rPr sz="1400" spc="-5" dirty="0">
                <a:solidFill>
                  <a:srgbClr val="212121"/>
                </a:solidFill>
                <a:latin typeface="Times New Roman" panose="02020603050405020304"/>
                <a:cs typeface="Times New Roman" panose="02020603050405020304"/>
              </a:rPr>
              <a:t>đĩa khác với hiện tại </a:t>
            </a:r>
            <a:r>
              <a:rPr sz="1400" dirty="0">
                <a:solidFill>
                  <a:srgbClr val="212121"/>
                </a:solidFill>
                <a:latin typeface="Times New Roman" panose="02020603050405020304"/>
                <a:cs typeface="Times New Roman" panose="02020603050405020304"/>
              </a:rPr>
              <a:t>thì </a:t>
            </a:r>
            <a:r>
              <a:rPr sz="1400" spc="-5" dirty="0">
                <a:solidFill>
                  <a:srgbClr val="212121"/>
                </a:solidFill>
                <a:latin typeface="Times New Roman" panose="02020603050405020304"/>
                <a:cs typeface="Times New Roman" panose="02020603050405020304"/>
              </a:rPr>
              <a:t>bạn </a:t>
            </a:r>
            <a:r>
              <a:rPr sz="1400" dirty="0">
                <a:solidFill>
                  <a:srgbClr val="212121"/>
                </a:solidFill>
                <a:latin typeface="Times New Roman" panose="02020603050405020304"/>
                <a:cs typeface="Times New Roman" panose="02020603050405020304"/>
              </a:rPr>
              <a:t>cần </a:t>
            </a:r>
            <a:r>
              <a:rPr sz="1400" spc="-5" dirty="0">
                <a:solidFill>
                  <a:srgbClr val="212121"/>
                </a:solidFill>
                <a:latin typeface="Times New Roman" panose="02020603050405020304"/>
                <a:cs typeface="Times New Roman" panose="02020603050405020304"/>
              </a:rPr>
              <a:t>thêm </a:t>
            </a:r>
            <a:r>
              <a:rPr sz="1400" dirty="0">
                <a:solidFill>
                  <a:srgbClr val="212121"/>
                </a:solidFill>
                <a:latin typeface="Times New Roman" panose="02020603050405020304"/>
                <a:cs typeface="Times New Roman" panose="02020603050405020304"/>
              </a:rPr>
              <a:t>tuỳ </a:t>
            </a:r>
            <a:r>
              <a:rPr sz="1400" spc="-5" dirty="0">
                <a:solidFill>
                  <a:srgbClr val="212121"/>
                </a:solidFill>
                <a:latin typeface="Times New Roman" panose="02020603050405020304"/>
                <a:cs typeface="Times New Roman" panose="02020603050405020304"/>
              </a:rPr>
              <a:t>chọn </a:t>
            </a:r>
            <a:r>
              <a:rPr sz="1400" spc="5" dirty="0">
                <a:solidFill>
                  <a:srgbClr val="212121"/>
                </a:solidFill>
                <a:latin typeface="Times New Roman" panose="02020603050405020304"/>
                <a:cs typeface="Times New Roman" panose="02020603050405020304"/>
              </a:rPr>
              <a:t>/D </a:t>
            </a:r>
            <a:r>
              <a:rPr sz="1400" spc="-5" dirty="0">
                <a:solidFill>
                  <a:srgbClr val="212121"/>
                </a:solidFill>
                <a:latin typeface="Times New Roman" panose="02020603050405020304"/>
                <a:cs typeface="Times New Roman" panose="02020603050405020304"/>
              </a:rPr>
              <a:t>phía trước  đường dẫn muốn </a:t>
            </a:r>
            <a:r>
              <a:rPr sz="1400" dirty="0">
                <a:solidFill>
                  <a:srgbClr val="212121"/>
                </a:solidFill>
                <a:latin typeface="Times New Roman" panose="02020603050405020304"/>
                <a:cs typeface="Times New Roman" panose="02020603050405020304"/>
              </a:rPr>
              <a:t>tới. </a:t>
            </a:r>
            <a:r>
              <a:rPr sz="1400" spc="-5" dirty="0">
                <a:solidFill>
                  <a:srgbClr val="212121"/>
                </a:solidFill>
                <a:latin typeface="Times New Roman" panose="02020603050405020304"/>
                <a:cs typeface="Times New Roman" panose="02020603050405020304"/>
              </a:rPr>
              <a:t>Ví </a:t>
            </a:r>
            <a:r>
              <a:rPr sz="1400" dirty="0">
                <a:solidFill>
                  <a:srgbClr val="212121"/>
                </a:solidFill>
                <a:latin typeface="Times New Roman" panose="02020603050405020304"/>
                <a:cs typeface="Times New Roman" panose="02020603050405020304"/>
              </a:rPr>
              <a:t>dụ: </a:t>
            </a:r>
            <a:r>
              <a:rPr sz="1400" spc="-5" dirty="0">
                <a:solidFill>
                  <a:srgbClr val="212121"/>
                </a:solidFill>
                <a:latin typeface="Times New Roman" panose="02020603050405020304"/>
                <a:cs typeface="Times New Roman" panose="02020603050405020304"/>
              </a:rPr>
              <a:t>bạn </a:t>
            </a:r>
            <a:r>
              <a:rPr sz="1400" dirty="0">
                <a:solidFill>
                  <a:srgbClr val="212121"/>
                </a:solidFill>
                <a:latin typeface="Times New Roman" panose="02020603050405020304"/>
                <a:cs typeface="Times New Roman" panose="02020603050405020304"/>
              </a:rPr>
              <a:t>đang ở </a:t>
            </a:r>
            <a:r>
              <a:rPr sz="1400" spc="-5" dirty="0">
                <a:solidFill>
                  <a:srgbClr val="212121"/>
                </a:solidFill>
                <a:latin typeface="Times New Roman" panose="02020603050405020304"/>
                <a:cs typeface="Times New Roman" panose="02020603050405020304"/>
              </a:rPr>
              <a:t>một </a:t>
            </a:r>
            <a:r>
              <a:rPr sz="1400" dirty="0">
                <a:solidFill>
                  <a:srgbClr val="212121"/>
                </a:solidFill>
                <a:latin typeface="Times New Roman" panose="02020603050405020304"/>
                <a:cs typeface="Times New Roman" panose="02020603050405020304"/>
              </a:rPr>
              <a:t>vị </a:t>
            </a:r>
            <a:r>
              <a:rPr sz="1400" spc="-5" dirty="0">
                <a:solidFill>
                  <a:srgbClr val="212121"/>
                </a:solidFill>
                <a:latin typeface="Times New Roman" panose="02020603050405020304"/>
                <a:cs typeface="Times New Roman" panose="02020603050405020304"/>
              </a:rPr>
              <a:t>trí trên </a:t>
            </a:r>
            <a:r>
              <a:rPr sz="1400" dirty="0">
                <a:solidFill>
                  <a:srgbClr val="212121"/>
                </a:solidFill>
                <a:latin typeface="Times New Roman" panose="02020603050405020304"/>
                <a:cs typeface="Times New Roman" panose="02020603050405020304"/>
              </a:rPr>
              <a:t>ổ C </a:t>
            </a:r>
            <a:r>
              <a:rPr sz="1400" spc="-5" dirty="0">
                <a:solidFill>
                  <a:srgbClr val="212121"/>
                </a:solidFill>
                <a:latin typeface="Times New Roman" panose="02020603050405020304"/>
                <a:cs typeface="Times New Roman" panose="02020603050405020304"/>
              </a:rPr>
              <a:t>và </a:t>
            </a:r>
            <a:r>
              <a:rPr sz="1400" dirty="0">
                <a:solidFill>
                  <a:srgbClr val="212121"/>
                </a:solidFill>
                <a:latin typeface="Times New Roman" panose="02020603050405020304"/>
                <a:cs typeface="Times New Roman" panose="02020603050405020304"/>
              </a:rPr>
              <a:t>muốn </a:t>
            </a:r>
            <a:r>
              <a:rPr sz="1400" spc="-5" dirty="0">
                <a:solidFill>
                  <a:srgbClr val="212121"/>
                </a:solidFill>
                <a:latin typeface="Times New Roman" panose="02020603050405020304"/>
                <a:cs typeface="Times New Roman" panose="02020603050405020304"/>
              </a:rPr>
              <a:t>đến một </a:t>
            </a:r>
            <a:r>
              <a:rPr sz="1400" dirty="0">
                <a:solidFill>
                  <a:srgbClr val="212121"/>
                </a:solidFill>
                <a:latin typeface="Times New Roman" panose="02020603050405020304"/>
                <a:cs typeface="Times New Roman" panose="02020603050405020304"/>
              </a:rPr>
              <a:t>vị trí khác  </a:t>
            </a:r>
            <a:r>
              <a:rPr sz="1400" spc="-5" dirty="0">
                <a:solidFill>
                  <a:srgbClr val="212121"/>
                </a:solidFill>
                <a:latin typeface="Times New Roman" panose="02020603050405020304"/>
                <a:cs typeface="Times New Roman" panose="02020603050405020304"/>
              </a:rPr>
              <a:t>trên </a:t>
            </a:r>
            <a:r>
              <a:rPr sz="1400" dirty="0">
                <a:solidFill>
                  <a:srgbClr val="212121"/>
                </a:solidFill>
                <a:latin typeface="Times New Roman" panose="02020603050405020304"/>
                <a:cs typeface="Times New Roman" panose="02020603050405020304"/>
              </a:rPr>
              <a:t>ổ D thì </a:t>
            </a:r>
            <a:r>
              <a:rPr sz="1400" spc="-5" dirty="0">
                <a:solidFill>
                  <a:srgbClr val="212121"/>
                </a:solidFill>
                <a:latin typeface="Times New Roman" panose="02020603050405020304"/>
                <a:cs typeface="Times New Roman" panose="02020603050405020304"/>
              </a:rPr>
              <a:t>bạn </a:t>
            </a:r>
            <a:r>
              <a:rPr sz="1400" dirty="0">
                <a:solidFill>
                  <a:srgbClr val="212121"/>
                </a:solidFill>
                <a:latin typeface="Times New Roman" panose="02020603050405020304"/>
                <a:cs typeface="Times New Roman" panose="02020603050405020304"/>
              </a:rPr>
              <a:t>có thể dùng </a:t>
            </a:r>
            <a:r>
              <a:rPr sz="1400" spc="-5" dirty="0">
                <a:solidFill>
                  <a:srgbClr val="212121"/>
                </a:solidFill>
                <a:latin typeface="Times New Roman" panose="02020603050405020304"/>
                <a:cs typeface="Times New Roman" panose="02020603050405020304"/>
              </a:rPr>
              <a:t>câu lệnh: </a:t>
            </a:r>
            <a:r>
              <a:rPr sz="1400" dirty="0">
                <a:solidFill>
                  <a:srgbClr val="212121"/>
                </a:solidFill>
                <a:latin typeface="Times New Roman" panose="02020603050405020304"/>
                <a:cs typeface="Times New Roman" panose="02020603050405020304"/>
              </a:rPr>
              <a:t>cd </a:t>
            </a:r>
            <a:r>
              <a:rPr sz="1400" spc="5" dirty="0">
                <a:solidFill>
                  <a:srgbClr val="212121"/>
                </a:solidFill>
                <a:latin typeface="Times New Roman" panose="02020603050405020304"/>
                <a:cs typeface="Times New Roman" panose="02020603050405020304"/>
              </a:rPr>
              <a:t>/D</a:t>
            </a:r>
            <a:r>
              <a:rPr sz="1400" spc="-3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D:\&lt;đường-dẫn-thư-mục-bất-kì&gt;.</a:t>
            </a:r>
            <a:endParaRPr sz="1400">
              <a:latin typeface="Times New Roman" panose="02020603050405020304"/>
              <a:cs typeface="Times New Roman" panose="02020603050405020304"/>
            </a:endParaRPr>
          </a:p>
          <a:p>
            <a:pPr marL="469900" lvl="1" indent="-228600" algn="just">
              <a:lnSpc>
                <a:spcPts val="1525"/>
              </a:lnSpc>
              <a:buClr>
                <a:srgbClr val="000000"/>
              </a:buClr>
              <a:buSzPct val="71000"/>
              <a:buFont typeface="Arial" panose="020B0604020202020204"/>
              <a:buChar char="●"/>
              <a:tabLst>
                <a:tab pos="469900" algn="l"/>
              </a:tabLst>
            </a:pPr>
            <a:r>
              <a:rPr sz="1400" spc="-5" dirty="0">
                <a:solidFill>
                  <a:srgbClr val="212121"/>
                </a:solidFill>
                <a:latin typeface="Times New Roman" panose="02020603050405020304"/>
                <a:cs typeface="Times New Roman" panose="02020603050405020304"/>
              </a:rPr>
              <a:t>Ngoài </a:t>
            </a:r>
            <a:r>
              <a:rPr sz="1400" dirty="0">
                <a:solidFill>
                  <a:srgbClr val="212121"/>
                </a:solidFill>
                <a:latin typeface="Times New Roman" panose="02020603050405020304"/>
                <a:cs typeface="Times New Roman" panose="02020603050405020304"/>
              </a:rPr>
              <a:t>ra, </a:t>
            </a:r>
            <a:r>
              <a:rPr sz="1400" spc="-5" dirty="0">
                <a:solidFill>
                  <a:srgbClr val="212121"/>
                </a:solidFill>
                <a:latin typeface="Times New Roman" panose="02020603050405020304"/>
                <a:cs typeface="Times New Roman" panose="02020603050405020304"/>
              </a:rPr>
              <a:t>để di chuyển </a:t>
            </a:r>
            <a:r>
              <a:rPr sz="1400" dirty="0">
                <a:solidFill>
                  <a:srgbClr val="212121"/>
                </a:solidFill>
                <a:latin typeface="Times New Roman" panose="02020603050405020304"/>
                <a:cs typeface="Times New Roman" panose="02020603050405020304"/>
              </a:rPr>
              <a:t>sang root </a:t>
            </a:r>
            <a:r>
              <a:rPr sz="1400" spc="-5" dirty="0">
                <a:solidFill>
                  <a:srgbClr val="212121"/>
                </a:solidFill>
                <a:latin typeface="Times New Roman" panose="02020603050405020304"/>
                <a:cs typeface="Times New Roman" panose="02020603050405020304"/>
              </a:rPr>
              <a:t>của </a:t>
            </a:r>
            <a:r>
              <a:rPr sz="1400" dirty="0">
                <a:solidFill>
                  <a:srgbClr val="212121"/>
                </a:solidFill>
                <a:latin typeface="Times New Roman" panose="02020603050405020304"/>
                <a:cs typeface="Times New Roman" panose="02020603050405020304"/>
              </a:rPr>
              <a:t>một ổ đĩa, </a:t>
            </a:r>
            <a:r>
              <a:rPr sz="1400" spc="-5" dirty="0">
                <a:solidFill>
                  <a:srgbClr val="212121"/>
                </a:solidFill>
                <a:latin typeface="Times New Roman" panose="02020603050405020304"/>
                <a:cs typeface="Times New Roman" panose="02020603050405020304"/>
              </a:rPr>
              <a:t>bạn </a:t>
            </a:r>
            <a:r>
              <a:rPr sz="1400" dirty="0">
                <a:solidFill>
                  <a:srgbClr val="212121"/>
                </a:solidFill>
                <a:latin typeface="Times New Roman" panose="02020603050405020304"/>
                <a:cs typeface="Times New Roman" panose="02020603050405020304"/>
              </a:rPr>
              <a:t>có thể sử </a:t>
            </a:r>
            <a:r>
              <a:rPr sz="1400" spc="-5" dirty="0">
                <a:solidFill>
                  <a:srgbClr val="212121"/>
                </a:solidFill>
                <a:latin typeface="Times New Roman" panose="02020603050405020304"/>
                <a:cs typeface="Times New Roman" panose="02020603050405020304"/>
              </a:rPr>
              <a:t>dụng </a:t>
            </a:r>
            <a:r>
              <a:rPr sz="1400" dirty="0">
                <a:solidFill>
                  <a:srgbClr val="212121"/>
                </a:solidFill>
                <a:latin typeface="Times New Roman" panose="02020603050405020304"/>
                <a:cs typeface="Times New Roman" panose="02020603050405020304"/>
              </a:rPr>
              <a:t>câu lệnh</a:t>
            </a:r>
            <a:r>
              <a:rPr sz="1400" spc="11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&lt;Chữ-cái-</a:t>
            </a:r>
            <a:endParaRPr sz="1400">
              <a:latin typeface="Times New Roman" panose="02020603050405020304"/>
              <a:cs typeface="Times New Roman" panose="02020603050405020304"/>
            </a:endParaRPr>
          </a:p>
          <a:p>
            <a:pPr marL="469900">
              <a:lnSpc>
                <a:spcPts val="1645"/>
              </a:lnSpc>
            </a:pPr>
            <a:r>
              <a:rPr sz="1400" spc="-5" dirty="0">
                <a:solidFill>
                  <a:srgbClr val="212121"/>
                </a:solidFill>
                <a:latin typeface="Times New Roman" panose="02020603050405020304"/>
                <a:cs typeface="Times New Roman" panose="02020603050405020304"/>
              </a:rPr>
              <a:t>tên-ổ-đĩa&gt;:</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35</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5800" y="457200"/>
            <a:ext cx="6096000" cy="361950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559808"/>
            <a:ext cx="6671309" cy="309562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5.	</a:t>
            </a:r>
            <a:r>
              <a:rPr sz="1400" spc="-5" dirty="0">
                <a:latin typeface="Times New Roman" panose="02020603050405020304"/>
                <a:cs typeface="Times New Roman" panose="02020603050405020304"/>
              </a:rPr>
              <a:t>DEL</a:t>
            </a:r>
            <a:endParaRPr sz="1400">
              <a:latin typeface="Times New Roman" panose="02020603050405020304"/>
              <a:cs typeface="Times New Roman" panose="02020603050405020304"/>
            </a:endParaRPr>
          </a:p>
          <a:p>
            <a:pPr marL="12700">
              <a:lnSpc>
                <a:spcPct val="100000"/>
              </a:lnSpc>
              <a:spcBef>
                <a:spcPts val="1125"/>
              </a:spcBef>
            </a:pP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dụng: Xóa</a:t>
            </a:r>
            <a:r>
              <a:rPr sz="1400" spc="-15" dirty="0">
                <a:latin typeface="Times New Roman" panose="02020603050405020304"/>
                <a:cs typeface="Times New Roman" panose="02020603050405020304"/>
              </a:rPr>
              <a:t> </a:t>
            </a:r>
            <a:r>
              <a:rPr sz="1400" dirty="0">
                <a:latin typeface="Times New Roman" panose="02020603050405020304"/>
                <a:cs typeface="Times New Roman" panose="02020603050405020304"/>
              </a:rPr>
              <a:t>file</a:t>
            </a:r>
            <a:endParaRPr sz="1400">
              <a:latin typeface="Times New Roman" panose="02020603050405020304"/>
              <a:cs typeface="Times New Roman" panose="02020603050405020304"/>
            </a:endParaRPr>
          </a:p>
          <a:p>
            <a:pPr marL="12700" marR="1633855">
              <a:lnSpc>
                <a:spcPts val="2820"/>
              </a:lnSpc>
              <a:spcBef>
                <a:spcPts val="275"/>
              </a:spcBef>
            </a:pPr>
            <a:r>
              <a:rPr sz="1400" dirty="0">
                <a:solidFill>
                  <a:srgbClr val="202429"/>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DEL &lt;/p&gt;&lt;/f&gt;&lt;/s&gt;&lt;/q&gt;&lt;/a&lt;&lt;:&gt;attributes&gt;&gt; “tên </a:t>
            </a:r>
            <a:r>
              <a:rPr sz="1400" dirty="0">
                <a:solidFill>
                  <a:srgbClr val="333333"/>
                </a:solidFill>
                <a:latin typeface="Times New Roman" panose="02020603050405020304"/>
                <a:cs typeface="Times New Roman" panose="02020603050405020304"/>
              </a:rPr>
              <a:t>file cần xóa” CMD  Với:</a:t>
            </a:r>
            <a:endParaRPr sz="1400">
              <a:latin typeface="Times New Roman" panose="02020603050405020304"/>
              <a:cs typeface="Times New Roman" panose="02020603050405020304"/>
            </a:endParaRPr>
          </a:p>
          <a:p>
            <a:pPr marL="116205" indent="-104140">
              <a:lnSpc>
                <a:spcPct val="100000"/>
              </a:lnSpc>
              <a:spcBef>
                <a:spcPts val="845"/>
              </a:spcBef>
              <a:buChar char="-"/>
              <a:tabLst>
                <a:tab pos="116205" algn="l"/>
              </a:tabLst>
            </a:pPr>
            <a:r>
              <a:rPr sz="1400" dirty="0">
                <a:solidFill>
                  <a:srgbClr val="333333"/>
                </a:solidFill>
                <a:latin typeface="Times New Roman" panose="02020603050405020304"/>
                <a:cs typeface="Times New Roman" panose="02020603050405020304"/>
              </a:rPr>
              <a:t>/p: Hiển thị thông tin file trước khi</a:t>
            </a:r>
            <a:r>
              <a:rPr sz="1400" spc="-8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xóa.</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dirty="0">
                <a:solidFill>
                  <a:srgbClr val="333333"/>
                </a:solidFill>
                <a:latin typeface="Times New Roman" panose="02020603050405020304"/>
                <a:cs typeface="Times New Roman" panose="02020603050405020304"/>
              </a:rPr>
              <a:t>/f: </a:t>
            </a:r>
            <a:r>
              <a:rPr sz="1400" spc="-5" dirty="0">
                <a:solidFill>
                  <a:srgbClr val="333333"/>
                </a:solidFill>
                <a:latin typeface="Times New Roman" panose="02020603050405020304"/>
                <a:cs typeface="Times New Roman" panose="02020603050405020304"/>
              </a:rPr>
              <a:t>Xóa </a:t>
            </a:r>
            <a:r>
              <a:rPr sz="1400" dirty="0">
                <a:solidFill>
                  <a:srgbClr val="333333"/>
                </a:solidFill>
                <a:latin typeface="Times New Roman" panose="02020603050405020304"/>
                <a:cs typeface="Times New Roman" panose="02020603050405020304"/>
              </a:rPr>
              <a:t>các file có thuộc tính </a:t>
            </a:r>
            <a:r>
              <a:rPr sz="1400" spc="-5" dirty="0">
                <a:solidFill>
                  <a:srgbClr val="333333"/>
                </a:solidFill>
                <a:latin typeface="Times New Roman" panose="02020603050405020304"/>
                <a:cs typeface="Times New Roman" panose="02020603050405020304"/>
              </a:rPr>
              <a:t>chỉ </a:t>
            </a:r>
            <a:r>
              <a:rPr sz="1400" dirty="0">
                <a:solidFill>
                  <a:srgbClr val="333333"/>
                </a:solidFill>
                <a:latin typeface="Times New Roman" panose="02020603050405020304"/>
                <a:cs typeface="Times New Roman" panose="02020603050405020304"/>
              </a:rPr>
              <a:t>đọc</a:t>
            </a:r>
            <a:r>
              <a:rPr sz="1400" spc="-7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(read-only).</a:t>
            </a:r>
            <a:endParaRPr sz="1400">
              <a:latin typeface="Times New Roman" panose="02020603050405020304"/>
              <a:cs typeface="Times New Roman" panose="02020603050405020304"/>
            </a:endParaRPr>
          </a:p>
          <a:p>
            <a:pPr marL="116205" indent="-104140">
              <a:lnSpc>
                <a:spcPct val="100000"/>
              </a:lnSpc>
              <a:spcBef>
                <a:spcPts val="720"/>
              </a:spcBef>
              <a:buChar char="-"/>
              <a:tabLst>
                <a:tab pos="116205" algn="l"/>
              </a:tabLst>
            </a:pPr>
            <a:r>
              <a:rPr sz="1400" spc="-5" dirty="0">
                <a:solidFill>
                  <a:srgbClr val="333333"/>
                </a:solidFill>
                <a:latin typeface="Times New Roman" panose="02020603050405020304"/>
                <a:cs typeface="Times New Roman" panose="02020603050405020304"/>
              </a:rPr>
              <a:t>/s: </a:t>
            </a:r>
            <a:r>
              <a:rPr sz="1400" dirty="0">
                <a:solidFill>
                  <a:srgbClr val="333333"/>
                </a:solidFill>
                <a:latin typeface="Times New Roman" panose="02020603050405020304"/>
                <a:cs typeface="Times New Roman" panose="02020603050405020304"/>
              </a:rPr>
              <a:t>Xóa file </a:t>
            </a:r>
            <a:r>
              <a:rPr sz="1400" spc="5" dirty="0">
                <a:solidFill>
                  <a:srgbClr val="333333"/>
                </a:solidFill>
                <a:latin typeface="Times New Roman" panose="02020603050405020304"/>
                <a:cs typeface="Times New Roman" panose="02020603050405020304"/>
              </a:rPr>
              <a:t>đó </a:t>
            </a:r>
            <a:r>
              <a:rPr sz="1400" spc="-5" dirty="0">
                <a:solidFill>
                  <a:srgbClr val="333333"/>
                </a:solidFill>
                <a:latin typeface="Times New Roman" panose="02020603050405020304"/>
                <a:cs typeface="Times New Roman" panose="02020603050405020304"/>
              </a:rPr>
              <a:t>trong tất </a:t>
            </a:r>
            <a:r>
              <a:rPr sz="1400" dirty="0">
                <a:solidFill>
                  <a:srgbClr val="333333"/>
                </a:solidFill>
                <a:latin typeface="Times New Roman" panose="02020603050405020304"/>
                <a:cs typeface="Times New Roman" panose="02020603050405020304"/>
              </a:rPr>
              <a:t>cả các </a:t>
            </a:r>
            <a:r>
              <a:rPr sz="1400" spc="-5" dirty="0">
                <a:solidFill>
                  <a:srgbClr val="333333"/>
                </a:solidFill>
                <a:latin typeface="Times New Roman" panose="02020603050405020304"/>
                <a:cs typeface="Times New Roman" panose="02020603050405020304"/>
              </a:rPr>
              <a:t>thư mục </a:t>
            </a:r>
            <a:r>
              <a:rPr sz="1400" dirty="0">
                <a:solidFill>
                  <a:srgbClr val="333333"/>
                </a:solidFill>
                <a:latin typeface="Times New Roman" panose="02020603050405020304"/>
                <a:cs typeface="Times New Roman" panose="02020603050405020304"/>
              </a:rPr>
              <a:t>có</a:t>
            </a:r>
            <a:r>
              <a:rPr sz="1400" spc="-6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chứa.</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dirty="0">
                <a:solidFill>
                  <a:srgbClr val="333333"/>
                </a:solidFill>
                <a:latin typeface="Times New Roman" panose="02020603050405020304"/>
                <a:cs typeface="Times New Roman" panose="02020603050405020304"/>
              </a:rPr>
              <a:t>/q: Xóa không </a:t>
            </a:r>
            <a:r>
              <a:rPr sz="1400" spc="-5" dirty="0">
                <a:solidFill>
                  <a:srgbClr val="333333"/>
                </a:solidFill>
                <a:latin typeface="Times New Roman" panose="02020603050405020304"/>
                <a:cs typeface="Times New Roman" panose="02020603050405020304"/>
              </a:rPr>
              <a:t>cần</a:t>
            </a:r>
            <a:r>
              <a:rPr sz="1400" spc="-4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hỏi.</a:t>
            </a:r>
            <a:endParaRPr sz="1400">
              <a:latin typeface="Times New Roman" panose="02020603050405020304"/>
              <a:cs typeface="Times New Roman" panose="02020603050405020304"/>
            </a:endParaRPr>
          </a:p>
          <a:p>
            <a:pPr marL="12700" marR="5080">
              <a:lnSpc>
                <a:spcPts val="1610"/>
              </a:lnSpc>
              <a:spcBef>
                <a:spcPts val="845"/>
              </a:spcBef>
              <a:buChar char="-"/>
              <a:tabLst>
                <a:tab pos="145415" algn="l"/>
              </a:tabLst>
            </a:pPr>
            <a:r>
              <a:rPr sz="1400" spc="-5" dirty="0">
                <a:solidFill>
                  <a:srgbClr val="333333"/>
                </a:solidFill>
                <a:latin typeface="Times New Roman" panose="02020603050405020304"/>
                <a:cs typeface="Times New Roman" panose="02020603050405020304"/>
              </a:rPr>
              <a:t>/a&lt;&lt;:&gt;attributes&gt;: Xóa </a:t>
            </a:r>
            <a:r>
              <a:rPr sz="1400" dirty="0">
                <a:solidFill>
                  <a:srgbClr val="333333"/>
                </a:solidFill>
                <a:latin typeface="Times New Roman" panose="02020603050405020304"/>
                <a:cs typeface="Times New Roman" panose="02020603050405020304"/>
              </a:rPr>
              <a:t>theo </a:t>
            </a:r>
            <a:r>
              <a:rPr sz="1400" spc="-5" dirty="0">
                <a:solidFill>
                  <a:srgbClr val="333333"/>
                </a:solidFill>
                <a:latin typeface="Times New Roman" panose="02020603050405020304"/>
                <a:cs typeface="Times New Roman" panose="02020603050405020304"/>
              </a:rPr>
              <a:t>thuộc tính của </a:t>
            </a:r>
            <a:r>
              <a:rPr sz="1400" dirty="0">
                <a:solidFill>
                  <a:srgbClr val="333333"/>
                </a:solidFill>
                <a:latin typeface="Times New Roman" panose="02020603050405020304"/>
                <a:cs typeface="Times New Roman" panose="02020603050405020304"/>
              </a:rPr>
              <a:t>file (R: </a:t>
            </a:r>
            <a:r>
              <a:rPr sz="1400" spc="-5" dirty="0">
                <a:solidFill>
                  <a:srgbClr val="333333"/>
                </a:solidFill>
                <a:latin typeface="Times New Roman" panose="02020603050405020304"/>
                <a:cs typeface="Times New Roman" panose="02020603050405020304"/>
              </a:rPr>
              <a:t>Read-only files, S: </a:t>
            </a:r>
            <a:r>
              <a:rPr sz="1400" dirty="0">
                <a:solidFill>
                  <a:srgbClr val="333333"/>
                </a:solidFill>
                <a:latin typeface="Times New Roman" panose="02020603050405020304"/>
                <a:cs typeface="Times New Roman" panose="02020603050405020304"/>
              </a:rPr>
              <a:t>System </a:t>
            </a:r>
            <a:r>
              <a:rPr sz="1400" spc="-5" dirty="0">
                <a:solidFill>
                  <a:srgbClr val="333333"/>
                </a:solidFill>
                <a:latin typeface="Times New Roman" panose="02020603050405020304"/>
                <a:cs typeface="Times New Roman" panose="02020603050405020304"/>
              </a:rPr>
              <a:t>files, H:  </a:t>
            </a:r>
            <a:r>
              <a:rPr sz="1400" dirty="0">
                <a:solidFill>
                  <a:srgbClr val="333333"/>
                </a:solidFill>
                <a:latin typeface="Times New Roman" panose="02020603050405020304"/>
                <a:cs typeface="Times New Roman" panose="02020603050405020304"/>
              </a:rPr>
              <a:t>Hidden</a:t>
            </a:r>
            <a:r>
              <a:rPr sz="1400" spc="-3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files).</a:t>
            </a:r>
            <a:endParaRPr sz="14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36</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661416"/>
            <a:ext cx="6675120" cy="445008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5594591"/>
            <a:ext cx="6671945" cy="2409825"/>
          </a:xfrm>
          <a:prstGeom prst="rect">
            <a:avLst/>
          </a:prstGeom>
        </p:spPr>
        <p:txBody>
          <a:bodyPr vert="horz" wrap="square" lIns="0" tIns="13335" rIns="0" bIns="0" rtlCol="0">
            <a:spAutoFit/>
          </a:bodyPr>
          <a:lstStyle/>
          <a:p>
            <a:pPr marL="469900" indent="-457200">
              <a:lnSpc>
                <a:spcPct val="100000"/>
              </a:lnSpc>
              <a:spcBef>
                <a:spcPts val="105"/>
              </a:spcBef>
              <a:buAutoNum type="arabicPeriod" startAt="6"/>
              <a:tabLst>
                <a:tab pos="469265" algn="l"/>
                <a:tab pos="469900" algn="l"/>
              </a:tabLst>
            </a:pPr>
            <a:r>
              <a:rPr sz="1400" spc="-5" dirty="0">
                <a:latin typeface="Times New Roman" panose="02020603050405020304"/>
                <a:cs typeface="Times New Roman" panose="02020603050405020304"/>
              </a:rPr>
              <a:t>COPY</a:t>
            </a:r>
            <a:endParaRPr sz="1400">
              <a:latin typeface="Times New Roman" panose="02020603050405020304"/>
              <a:cs typeface="Times New Roman" panose="02020603050405020304"/>
            </a:endParaRPr>
          </a:p>
          <a:p>
            <a:pPr marL="12700" marR="5715" indent="88265">
              <a:lnSpc>
                <a:spcPts val="1610"/>
              </a:lnSpc>
              <a:spcBef>
                <a:spcPts val="1240"/>
              </a:spcBef>
            </a:pPr>
            <a:r>
              <a:rPr sz="1400" dirty="0">
                <a:latin typeface="Times New Roman" panose="02020603050405020304"/>
                <a:cs typeface="Times New Roman" panose="02020603050405020304"/>
              </a:rPr>
              <a:t>Công dụng: Sao </a:t>
            </a:r>
            <a:r>
              <a:rPr sz="1400" spc="-5" dirty="0">
                <a:latin typeface="Times New Roman" panose="02020603050405020304"/>
                <a:cs typeface="Times New Roman" panose="02020603050405020304"/>
              </a:rPr>
              <a:t>chép </a:t>
            </a:r>
            <a:r>
              <a:rPr sz="1400" dirty="0">
                <a:latin typeface="Times New Roman" panose="02020603050405020304"/>
                <a:cs typeface="Times New Roman" panose="02020603050405020304"/>
              </a:rPr>
              <a:t>( Copy ) file </a:t>
            </a:r>
            <a:r>
              <a:rPr sz="1400" spc="-5" dirty="0">
                <a:latin typeface="Times New Roman" panose="02020603050405020304"/>
                <a:cs typeface="Times New Roman" panose="02020603050405020304"/>
              </a:rPr>
              <a:t>từ </a:t>
            </a:r>
            <a:r>
              <a:rPr sz="1400" dirty="0">
                <a:latin typeface="Times New Roman" panose="02020603050405020304"/>
                <a:cs typeface="Times New Roman" panose="02020603050405020304"/>
              </a:rPr>
              <a:t>thư mục sang thư mục </a:t>
            </a:r>
            <a:r>
              <a:rPr sz="1400" spc="-5" dirty="0">
                <a:latin typeface="Times New Roman" panose="02020603050405020304"/>
                <a:cs typeface="Times New Roman" panose="02020603050405020304"/>
              </a:rPr>
              <a:t>khác trong </a:t>
            </a:r>
            <a:r>
              <a:rPr sz="1400" dirty="0">
                <a:latin typeface="Times New Roman" panose="02020603050405020304"/>
                <a:cs typeface="Times New Roman" panose="02020603050405020304"/>
              </a:rPr>
              <a:t>máy tính ( file </a:t>
            </a:r>
            <a:r>
              <a:rPr sz="1400" spc="-5" dirty="0">
                <a:latin typeface="Times New Roman" panose="02020603050405020304"/>
                <a:cs typeface="Times New Roman" panose="02020603050405020304"/>
              </a:rPr>
              <a:t>phải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sẵn</a:t>
            </a:r>
            <a:r>
              <a:rPr sz="1400" spc="-15" dirty="0">
                <a:latin typeface="Times New Roman" panose="02020603050405020304"/>
                <a:cs typeface="Times New Roman" panose="02020603050405020304"/>
              </a:rPr>
              <a:t> </a:t>
            </a:r>
            <a:r>
              <a:rPr sz="1400"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a:lnSpc>
                <a:spcPct val="100000"/>
              </a:lnSpc>
              <a:spcBef>
                <a:spcPts val="20"/>
              </a:spcBef>
            </a:pPr>
            <a:endParaRPr sz="1200">
              <a:latin typeface="Times New Roman" panose="02020603050405020304"/>
              <a:cs typeface="Times New Roman" panose="02020603050405020304"/>
            </a:endParaRPr>
          </a:p>
          <a:p>
            <a:pPr marL="469900" marR="5715" lvl="1" indent="-228600">
              <a:lnSpc>
                <a:spcPts val="1610"/>
              </a:lnSpc>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copy </a:t>
            </a:r>
            <a:r>
              <a:rPr sz="1400" spc="-5" dirty="0">
                <a:solidFill>
                  <a:srgbClr val="212121"/>
                </a:solidFill>
                <a:latin typeface="Times New Roman" panose="02020603050405020304"/>
                <a:cs typeface="Times New Roman" panose="02020603050405020304"/>
              </a:rPr>
              <a:t>&lt;tên </a:t>
            </a:r>
            <a:r>
              <a:rPr sz="1400" dirty="0">
                <a:solidFill>
                  <a:srgbClr val="212121"/>
                </a:solidFill>
                <a:latin typeface="Times New Roman" panose="02020603050405020304"/>
                <a:cs typeface="Times New Roman" panose="02020603050405020304"/>
              </a:rPr>
              <a:t>file </a:t>
            </a:r>
            <a:r>
              <a:rPr sz="1400" spc="-5" dirty="0">
                <a:solidFill>
                  <a:srgbClr val="212121"/>
                </a:solidFill>
                <a:latin typeface="Times New Roman" panose="02020603050405020304"/>
                <a:cs typeface="Times New Roman" panose="02020603050405020304"/>
              </a:rPr>
              <a:t>nguồn&gt; &lt;tên </a:t>
            </a:r>
            <a:r>
              <a:rPr sz="1400" dirty="0">
                <a:solidFill>
                  <a:srgbClr val="212121"/>
                </a:solidFill>
                <a:latin typeface="Times New Roman" panose="02020603050405020304"/>
                <a:cs typeface="Times New Roman" panose="02020603050405020304"/>
              </a:rPr>
              <a:t>file </a:t>
            </a:r>
            <a:r>
              <a:rPr sz="1400" spc="-5" dirty="0">
                <a:solidFill>
                  <a:srgbClr val="212121"/>
                </a:solidFill>
                <a:latin typeface="Times New Roman" panose="02020603050405020304"/>
                <a:cs typeface="Times New Roman" panose="02020603050405020304"/>
              </a:rPr>
              <a:t>đích&gt;: </a:t>
            </a:r>
            <a:r>
              <a:rPr sz="1400" dirty="0">
                <a:solidFill>
                  <a:srgbClr val="212121"/>
                </a:solidFill>
                <a:latin typeface="Times New Roman" panose="02020603050405020304"/>
                <a:cs typeface="Times New Roman" panose="02020603050405020304"/>
              </a:rPr>
              <a:t>tạo file đích </a:t>
            </a:r>
            <a:r>
              <a:rPr sz="1400" spc="-5" dirty="0">
                <a:solidFill>
                  <a:srgbClr val="212121"/>
                </a:solidFill>
                <a:latin typeface="Times New Roman" panose="02020603050405020304"/>
                <a:cs typeface="Times New Roman" panose="02020603050405020304"/>
              </a:rPr>
              <a:t>là bản </a:t>
            </a:r>
            <a:r>
              <a:rPr sz="1400" dirty="0">
                <a:solidFill>
                  <a:srgbClr val="212121"/>
                </a:solidFill>
                <a:latin typeface="Times New Roman" panose="02020603050405020304"/>
                <a:cs typeface="Times New Roman" panose="02020603050405020304"/>
              </a:rPr>
              <a:t>copy </a:t>
            </a:r>
            <a:r>
              <a:rPr sz="1400" spc="-5" dirty="0">
                <a:solidFill>
                  <a:srgbClr val="212121"/>
                </a:solidFill>
                <a:latin typeface="Times New Roman" panose="02020603050405020304"/>
                <a:cs typeface="Times New Roman" panose="02020603050405020304"/>
              </a:rPr>
              <a:t>của </a:t>
            </a:r>
            <a:r>
              <a:rPr sz="1400" dirty="0">
                <a:solidFill>
                  <a:srgbClr val="212121"/>
                </a:solidFill>
                <a:latin typeface="Times New Roman" panose="02020603050405020304"/>
                <a:cs typeface="Times New Roman" panose="02020603050405020304"/>
              </a:rPr>
              <a:t>file </a:t>
            </a:r>
            <a:r>
              <a:rPr sz="1400" spc="-5" dirty="0">
                <a:solidFill>
                  <a:srgbClr val="212121"/>
                </a:solidFill>
                <a:latin typeface="Times New Roman" panose="02020603050405020304"/>
                <a:cs typeface="Times New Roman" panose="02020603050405020304"/>
              </a:rPr>
              <a:t>nguồn trong  </a:t>
            </a:r>
            <a:r>
              <a:rPr sz="1400" dirty="0">
                <a:solidFill>
                  <a:srgbClr val="212121"/>
                </a:solidFill>
                <a:latin typeface="Times New Roman" panose="02020603050405020304"/>
                <a:cs typeface="Times New Roman" panose="02020603050405020304"/>
              </a:rPr>
              <a:t>cùng </a:t>
            </a:r>
            <a:r>
              <a:rPr sz="1400" spc="-5" dirty="0">
                <a:solidFill>
                  <a:srgbClr val="212121"/>
                </a:solidFill>
                <a:latin typeface="Times New Roman" panose="02020603050405020304"/>
                <a:cs typeface="Times New Roman" panose="02020603050405020304"/>
              </a:rPr>
              <a:t>một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(tên </a:t>
            </a:r>
            <a:r>
              <a:rPr sz="1400" dirty="0">
                <a:solidFill>
                  <a:srgbClr val="212121"/>
                </a:solidFill>
                <a:latin typeface="Times New Roman" panose="02020603050405020304"/>
                <a:cs typeface="Times New Roman" panose="02020603050405020304"/>
              </a:rPr>
              <a:t>file </a:t>
            </a:r>
            <a:r>
              <a:rPr sz="1400" spc="-5" dirty="0">
                <a:solidFill>
                  <a:srgbClr val="212121"/>
                </a:solidFill>
                <a:latin typeface="Times New Roman" panose="02020603050405020304"/>
                <a:cs typeface="Times New Roman" panose="02020603050405020304"/>
              </a:rPr>
              <a:t>đích phải khác tên </a:t>
            </a:r>
            <a:r>
              <a:rPr sz="1400" dirty="0">
                <a:solidFill>
                  <a:srgbClr val="212121"/>
                </a:solidFill>
                <a:latin typeface="Times New Roman" panose="02020603050405020304"/>
                <a:cs typeface="Times New Roman" panose="02020603050405020304"/>
              </a:rPr>
              <a:t>file</a:t>
            </a:r>
            <a:r>
              <a:rPr sz="1400" spc="-1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nguồn).</a:t>
            </a:r>
            <a:endParaRPr sz="1400">
              <a:latin typeface="Times New Roman" panose="02020603050405020304"/>
              <a:cs typeface="Times New Roman" panose="02020603050405020304"/>
            </a:endParaRPr>
          </a:p>
          <a:p>
            <a:pPr marL="469900" lvl="1" indent="-228600">
              <a:lnSpc>
                <a:spcPts val="1530"/>
              </a:lnSpc>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copy </a:t>
            </a:r>
            <a:r>
              <a:rPr sz="1400" spc="-5" dirty="0">
                <a:solidFill>
                  <a:srgbClr val="212121"/>
                </a:solidFill>
                <a:latin typeface="Times New Roman" panose="02020603050405020304"/>
                <a:cs typeface="Times New Roman" panose="02020603050405020304"/>
              </a:rPr>
              <a:t>&lt;tên </a:t>
            </a:r>
            <a:r>
              <a:rPr sz="1400" dirty="0">
                <a:solidFill>
                  <a:srgbClr val="212121"/>
                </a:solidFill>
                <a:latin typeface="Times New Roman" panose="02020603050405020304"/>
                <a:cs typeface="Times New Roman" panose="02020603050405020304"/>
              </a:rPr>
              <a:t>file </a:t>
            </a:r>
            <a:r>
              <a:rPr sz="1400" spc="-5" dirty="0">
                <a:solidFill>
                  <a:srgbClr val="212121"/>
                </a:solidFill>
                <a:latin typeface="Times New Roman" panose="02020603050405020304"/>
                <a:cs typeface="Times New Roman" panose="02020603050405020304"/>
              </a:rPr>
              <a:t>nguồn&gt; &lt;tên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mục&gt;: </a:t>
            </a:r>
            <a:r>
              <a:rPr sz="1400" dirty="0">
                <a:solidFill>
                  <a:srgbClr val="212121"/>
                </a:solidFill>
                <a:latin typeface="Times New Roman" panose="02020603050405020304"/>
                <a:cs typeface="Times New Roman" panose="02020603050405020304"/>
              </a:rPr>
              <a:t>dùng để copy </a:t>
            </a:r>
            <a:r>
              <a:rPr sz="1400" spc="-5" dirty="0">
                <a:solidFill>
                  <a:srgbClr val="212121"/>
                </a:solidFill>
                <a:latin typeface="Times New Roman" panose="02020603050405020304"/>
                <a:cs typeface="Times New Roman" panose="02020603050405020304"/>
              </a:rPr>
              <a:t>một tập </a:t>
            </a:r>
            <a:r>
              <a:rPr sz="1400" dirty="0">
                <a:solidFill>
                  <a:srgbClr val="212121"/>
                </a:solidFill>
                <a:latin typeface="Times New Roman" panose="02020603050405020304"/>
                <a:cs typeface="Times New Roman" panose="02020603050405020304"/>
              </a:rPr>
              <a:t>tin </a:t>
            </a:r>
            <a:r>
              <a:rPr sz="1400" spc="-5" dirty="0">
                <a:solidFill>
                  <a:srgbClr val="212121"/>
                </a:solidFill>
                <a:latin typeface="Times New Roman" panose="02020603050405020304"/>
                <a:cs typeface="Times New Roman" panose="02020603050405020304"/>
              </a:rPr>
              <a:t>vào một </a:t>
            </a:r>
            <a:r>
              <a:rPr sz="1400" dirty="0">
                <a:solidFill>
                  <a:srgbClr val="212121"/>
                </a:solidFill>
                <a:latin typeface="Times New Roman" panose="02020603050405020304"/>
                <a:cs typeface="Times New Roman" panose="02020603050405020304"/>
              </a:rPr>
              <a:t>thư</a:t>
            </a:r>
            <a:r>
              <a:rPr sz="1400" spc="-5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mục</a:t>
            </a:r>
            <a:endParaRPr sz="1400">
              <a:latin typeface="Times New Roman" panose="02020603050405020304"/>
              <a:cs typeface="Times New Roman" panose="02020603050405020304"/>
            </a:endParaRPr>
          </a:p>
          <a:p>
            <a:pPr marL="469900" marR="5080" lvl="1" indent="-228600">
              <a:lnSpc>
                <a:spcPts val="1620"/>
              </a:lnSpc>
              <a:spcBef>
                <a:spcPts val="65"/>
              </a:spcBef>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copy </a:t>
            </a:r>
            <a:r>
              <a:rPr sz="1400" spc="-10" dirty="0">
                <a:solidFill>
                  <a:srgbClr val="212121"/>
                </a:solidFill>
                <a:latin typeface="Times New Roman" panose="02020603050405020304"/>
                <a:cs typeface="Times New Roman" panose="02020603050405020304"/>
              </a:rPr>
              <a:t>&lt;tên </a:t>
            </a:r>
            <a:r>
              <a:rPr sz="1400" dirty="0">
                <a:solidFill>
                  <a:srgbClr val="212121"/>
                </a:solidFill>
                <a:latin typeface="Times New Roman" panose="02020603050405020304"/>
                <a:cs typeface="Times New Roman" panose="02020603050405020304"/>
              </a:rPr>
              <a:t>file nguồn </a:t>
            </a:r>
            <a:r>
              <a:rPr sz="1400" spc="5" dirty="0">
                <a:solidFill>
                  <a:srgbClr val="212121"/>
                </a:solidFill>
                <a:latin typeface="Times New Roman" panose="02020603050405020304"/>
                <a:cs typeface="Times New Roman" panose="02020603050405020304"/>
              </a:rPr>
              <a:t>1&gt; </a:t>
            </a:r>
            <a:r>
              <a:rPr sz="140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&lt;tên </a:t>
            </a:r>
            <a:r>
              <a:rPr sz="1400" dirty="0">
                <a:solidFill>
                  <a:srgbClr val="212121"/>
                </a:solidFill>
                <a:latin typeface="Times New Roman" panose="02020603050405020304"/>
                <a:cs typeface="Times New Roman" panose="02020603050405020304"/>
              </a:rPr>
              <a:t>file nguồn </a:t>
            </a:r>
            <a:r>
              <a:rPr sz="1400" spc="5" dirty="0">
                <a:solidFill>
                  <a:srgbClr val="212121"/>
                </a:solidFill>
                <a:latin typeface="Times New Roman" panose="02020603050405020304"/>
                <a:cs typeface="Times New Roman" panose="02020603050405020304"/>
              </a:rPr>
              <a:t>2&gt; </a:t>
            </a:r>
            <a:r>
              <a:rPr sz="140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&lt;tên </a:t>
            </a:r>
            <a:r>
              <a:rPr sz="1400" dirty="0">
                <a:solidFill>
                  <a:srgbClr val="212121"/>
                </a:solidFill>
                <a:latin typeface="Times New Roman" panose="02020603050405020304"/>
                <a:cs typeface="Times New Roman" panose="02020603050405020304"/>
              </a:rPr>
              <a:t>file nguồn </a:t>
            </a:r>
            <a:r>
              <a:rPr sz="1400" spc="5" dirty="0">
                <a:solidFill>
                  <a:srgbClr val="212121"/>
                </a:solidFill>
                <a:latin typeface="Times New Roman" panose="02020603050405020304"/>
                <a:cs typeface="Times New Roman" panose="02020603050405020304"/>
              </a:rPr>
              <a:t>n&gt; </a:t>
            </a:r>
            <a:r>
              <a:rPr sz="1400" spc="-5" dirty="0">
                <a:solidFill>
                  <a:srgbClr val="212121"/>
                </a:solidFill>
                <a:latin typeface="Times New Roman" panose="02020603050405020304"/>
                <a:cs typeface="Times New Roman" panose="02020603050405020304"/>
              </a:rPr>
              <a:t>&lt;tên thư mục  đích&gt;: </a:t>
            </a:r>
            <a:r>
              <a:rPr sz="1400" dirty="0">
                <a:solidFill>
                  <a:srgbClr val="212121"/>
                </a:solidFill>
                <a:latin typeface="Times New Roman" panose="02020603050405020304"/>
                <a:cs typeface="Times New Roman" panose="02020603050405020304"/>
              </a:rPr>
              <a:t>copy </a:t>
            </a:r>
            <a:r>
              <a:rPr sz="1400" spc="-5" dirty="0">
                <a:solidFill>
                  <a:srgbClr val="212121"/>
                </a:solidFill>
                <a:latin typeface="Times New Roman" panose="02020603050405020304"/>
                <a:cs typeface="Times New Roman" panose="02020603050405020304"/>
              </a:rPr>
              <a:t>các </a:t>
            </a:r>
            <a:r>
              <a:rPr sz="1400" dirty="0">
                <a:solidFill>
                  <a:srgbClr val="212121"/>
                </a:solidFill>
                <a:latin typeface="Times New Roman" panose="02020603050405020304"/>
                <a:cs typeface="Times New Roman" panose="02020603050405020304"/>
              </a:rPr>
              <a:t>file </a:t>
            </a:r>
            <a:r>
              <a:rPr sz="1400" spc="-5" dirty="0">
                <a:solidFill>
                  <a:srgbClr val="212121"/>
                </a:solidFill>
                <a:latin typeface="Times New Roman" panose="02020603050405020304"/>
                <a:cs typeface="Times New Roman" panose="02020603050405020304"/>
              </a:rPr>
              <a:t>nguồn </a:t>
            </a:r>
            <a:r>
              <a:rPr sz="1400" dirty="0">
                <a:solidFill>
                  <a:srgbClr val="212121"/>
                </a:solidFill>
                <a:latin typeface="Times New Roman" panose="02020603050405020304"/>
                <a:cs typeface="Times New Roman" panose="02020603050405020304"/>
              </a:rPr>
              <a:t>1, file nguồn </a:t>
            </a:r>
            <a:r>
              <a:rPr sz="1400" spc="-5" dirty="0">
                <a:solidFill>
                  <a:srgbClr val="212121"/>
                </a:solidFill>
                <a:latin typeface="Times New Roman" panose="02020603050405020304"/>
                <a:cs typeface="Times New Roman" panose="02020603050405020304"/>
              </a:rPr>
              <a:t>2,..., </a:t>
            </a:r>
            <a:r>
              <a:rPr sz="1400" dirty="0">
                <a:solidFill>
                  <a:srgbClr val="212121"/>
                </a:solidFill>
                <a:latin typeface="Times New Roman" panose="02020603050405020304"/>
                <a:cs typeface="Times New Roman" panose="02020603050405020304"/>
              </a:rPr>
              <a:t>file </a:t>
            </a:r>
            <a:r>
              <a:rPr sz="1400" spc="-5" dirty="0">
                <a:solidFill>
                  <a:srgbClr val="212121"/>
                </a:solidFill>
                <a:latin typeface="Times New Roman" panose="02020603050405020304"/>
                <a:cs typeface="Times New Roman" panose="02020603050405020304"/>
              </a:rPr>
              <a:t>nguồn </a:t>
            </a:r>
            <a:r>
              <a:rPr sz="1400" dirty="0">
                <a:solidFill>
                  <a:srgbClr val="212121"/>
                </a:solidFill>
                <a:latin typeface="Times New Roman" panose="02020603050405020304"/>
                <a:cs typeface="Times New Roman" panose="02020603050405020304"/>
              </a:rPr>
              <a:t>n </a:t>
            </a:r>
            <a:r>
              <a:rPr sz="1400" spc="-5" dirty="0">
                <a:solidFill>
                  <a:srgbClr val="212121"/>
                </a:solidFill>
                <a:latin typeface="Times New Roman" panose="02020603050405020304"/>
                <a:cs typeface="Times New Roman" panose="02020603050405020304"/>
              </a:rPr>
              <a:t>vào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a:t>
            </a:r>
            <a:r>
              <a:rPr sz="1400" spc="-50"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đích</a:t>
            </a:r>
            <a:endParaRPr sz="1400">
              <a:latin typeface="Times New Roman" panose="02020603050405020304"/>
              <a:cs typeface="Times New Roman" panose="02020603050405020304"/>
            </a:endParaRPr>
          </a:p>
          <a:p>
            <a:pPr marL="469900" lvl="1" indent="-228600">
              <a:lnSpc>
                <a:spcPts val="1530"/>
              </a:lnSpc>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copy</a:t>
            </a:r>
            <a:r>
              <a:rPr sz="1400" spc="24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&lt;tên</a:t>
            </a:r>
            <a:r>
              <a:rPr sz="1400" spc="24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thư</a:t>
            </a:r>
            <a:r>
              <a:rPr sz="1400" spc="24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mục</a:t>
            </a:r>
            <a:r>
              <a:rPr sz="1400" spc="254"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nguồn&gt;</a:t>
            </a:r>
            <a:r>
              <a:rPr sz="1400" spc="24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&lt;tên</a:t>
            </a:r>
            <a:r>
              <a:rPr sz="1400" spc="26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thư</a:t>
            </a:r>
            <a:r>
              <a:rPr sz="1400" spc="26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mục</a:t>
            </a:r>
            <a:r>
              <a:rPr sz="1400" spc="24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đích&gt;:</a:t>
            </a:r>
            <a:r>
              <a:rPr sz="1400" spc="260"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copy</a:t>
            </a:r>
            <a:r>
              <a:rPr sz="1400" spc="24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toàn</a:t>
            </a:r>
            <a:r>
              <a:rPr sz="1400" spc="24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bộ</a:t>
            </a:r>
            <a:r>
              <a:rPr sz="1400" spc="24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file</a:t>
            </a:r>
            <a:r>
              <a:rPr sz="1400" spc="254"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trong</a:t>
            </a:r>
            <a:r>
              <a:rPr sz="1400" spc="24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thư</a:t>
            </a:r>
            <a:r>
              <a:rPr sz="1400" spc="245"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mục</a:t>
            </a:r>
            <a:endParaRPr sz="1400">
              <a:latin typeface="Times New Roman" panose="02020603050405020304"/>
              <a:cs typeface="Times New Roman" panose="02020603050405020304"/>
            </a:endParaRPr>
          </a:p>
          <a:p>
            <a:pPr marL="469900">
              <a:lnSpc>
                <a:spcPts val="1645"/>
              </a:lnSpc>
            </a:pPr>
            <a:r>
              <a:rPr sz="1400" spc="-5" dirty="0">
                <a:solidFill>
                  <a:srgbClr val="212121"/>
                </a:solidFill>
                <a:latin typeface="Times New Roman" panose="02020603050405020304"/>
                <a:cs typeface="Times New Roman" panose="02020603050405020304"/>
              </a:rPr>
              <a:t>nguồn đến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a:t>
            </a:r>
            <a:r>
              <a:rPr sz="1400" spc="-20"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đích</a:t>
            </a:r>
            <a:endParaRPr sz="14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37</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5800" y="457200"/>
            <a:ext cx="6225540" cy="350520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114800"/>
            <a:ext cx="6716395" cy="1591310"/>
          </a:xfrm>
          <a:prstGeom prst="rect">
            <a:avLst/>
          </a:prstGeom>
        </p:spPr>
        <p:txBody>
          <a:bodyPr vert="horz" wrap="square" lIns="0" tIns="13335" rIns="0" bIns="0" rtlCol="0">
            <a:spAutoFit/>
          </a:bodyPr>
          <a:lstStyle/>
          <a:p>
            <a:pPr marL="469900" indent="-457200">
              <a:lnSpc>
                <a:spcPct val="100000"/>
              </a:lnSpc>
              <a:spcBef>
                <a:spcPts val="105"/>
              </a:spcBef>
              <a:buAutoNum type="arabicPeriod" startAt="7"/>
              <a:tabLst>
                <a:tab pos="469265" algn="l"/>
                <a:tab pos="469900" algn="l"/>
              </a:tabLst>
            </a:pPr>
            <a:r>
              <a:rPr sz="1400" dirty="0">
                <a:latin typeface="Times New Roman" panose="02020603050405020304"/>
                <a:cs typeface="Times New Roman" panose="02020603050405020304"/>
              </a:rPr>
              <a:t>RD</a:t>
            </a:r>
            <a:endParaRPr sz="1400">
              <a:latin typeface="Times New Roman" panose="02020603050405020304"/>
              <a:cs typeface="Times New Roman" panose="02020603050405020304"/>
            </a:endParaRPr>
          </a:p>
          <a:p>
            <a:pPr marL="12700">
              <a:lnSpc>
                <a:spcPct val="100000"/>
              </a:lnSpc>
              <a:spcBef>
                <a:spcPts val="1125"/>
              </a:spcBef>
            </a:pP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dụng: </a:t>
            </a:r>
            <a:r>
              <a:rPr sz="1400" spc="-5" dirty="0">
                <a:solidFill>
                  <a:srgbClr val="212121"/>
                </a:solidFill>
                <a:latin typeface="Times New Roman" panose="02020603050405020304"/>
                <a:cs typeface="Times New Roman" panose="02020603050405020304"/>
              </a:rPr>
              <a:t>Dùng </a:t>
            </a:r>
            <a:r>
              <a:rPr sz="1400" dirty="0">
                <a:solidFill>
                  <a:srgbClr val="212121"/>
                </a:solidFill>
                <a:latin typeface="Times New Roman" panose="02020603050405020304"/>
                <a:cs typeface="Times New Roman" panose="02020603050405020304"/>
              </a:rPr>
              <a:t>để </a:t>
            </a:r>
            <a:r>
              <a:rPr sz="1400" spc="-5" dirty="0">
                <a:solidFill>
                  <a:srgbClr val="212121"/>
                </a:solidFill>
                <a:latin typeface="Times New Roman" panose="02020603050405020304"/>
                <a:cs typeface="Times New Roman" panose="02020603050405020304"/>
              </a:rPr>
              <a:t>xoá một </a:t>
            </a:r>
            <a:r>
              <a:rPr sz="1400" dirty="0">
                <a:solidFill>
                  <a:srgbClr val="212121"/>
                </a:solidFill>
                <a:latin typeface="Times New Roman" panose="02020603050405020304"/>
                <a:cs typeface="Times New Roman" panose="02020603050405020304"/>
              </a:rPr>
              <a:t>hay </a:t>
            </a:r>
            <a:r>
              <a:rPr sz="1400" spc="-5" dirty="0">
                <a:solidFill>
                  <a:srgbClr val="212121"/>
                </a:solidFill>
                <a:latin typeface="Times New Roman" panose="02020603050405020304"/>
                <a:cs typeface="Times New Roman" panose="02020603050405020304"/>
              </a:rPr>
              <a:t>nhiều </a:t>
            </a:r>
            <a:r>
              <a:rPr sz="1400" dirty="0">
                <a:solidFill>
                  <a:srgbClr val="212121"/>
                </a:solidFill>
                <a:latin typeface="Times New Roman" panose="02020603050405020304"/>
                <a:cs typeface="Times New Roman" panose="02020603050405020304"/>
              </a:rPr>
              <a:t>thư mục, </a:t>
            </a:r>
            <a:r>
              <a:rPr sz="1400" spc="-5" dirty="0">
                <a:solidFill>
                  <a:srgbClr val="212121"/>
                </a:solidFill>
                <a:latin typeface="Times New Roman" panose="02020603050405020304"/>
                <a:cs typeface="Times New Roman" panose="02020603050405020304"/>
              </a:rPr>
              <a:t>kể </a:t>
            </a:r>
            <a:r>
              <a:rPr sz="1400" dirty="0">
                <a:solidFill>
                  <a:srgbClr val="212121"/>
                </a:solidFill>
                <a:latin typeface="Times New Roman" panose="02020603050405020304"/>
                <a:cs typeface="Times New Roman" panose="02020603050405020304"/>
              </a:rPr>
              <a:t>cả các file </a:t>
            </a:r>
            <a:r>
              <a:rPr sz="1400" spc="-5" dirty="0">
                <a:solidFill>
                  <a:srgbClr val="212121"/>
                </a:solidFill>
                <a:latin typeface="Times New Roman" panose="02020603050405020304"/>
                <a:cs typeface="Times New Roman" panose="02020603050405020304"/>
              </a:rPr>
              <a:t>và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a:t>
            </a:r>
            <a:r>
              <a:rPr sz="1400" spc="-6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con.</a:t>
            </a:r>
            <a:endParaRPr sz="1400">
              <a:latin typeface="Times New Roman" panose="02020603050405020304"/>
              <a:cs typeface="Times New Roman" panose="02020603050405020304"/>
            </a:endParaRPr>
          </a:p>
          <a:p>
            <a:pPr>
              <a:lnSpc>
                <a:spcPct val="100000"/>
              </a:lnSpc>
              <a:spcBef>
                <a:spcPts val="5"/>
              </a:spcBef>
            </a:pPr>
            <a:endParaRPr sz="1250">
              <a:latin typeface="Times New Roman" panose="02020603050405020304"/>
              <a:cs typeface="Times New Roman" panose="02020603050405020304"/>
            </a:endParaRPr>
          </a:p>
          <a:p>
            <a:pPr marL="469900" marR="7620" lvl="1" indent="-228600">
              <a:lnSpc>
                <a:spcPts val="1610"/>
              </a:lnSpc>
              <a:spcBef>
                <a:spcPts val="5"/>
              </a:spcBef>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rd </a:t>
            </a:r>
            <a:r>
              <a:rPr sz="1400" spc="-5" dirty="0">
                <a:solidFill>
                  <a:srgbClr val="212121"/>
                </a:solidFill>
                <a:latin typeface="Times New Roman" panose="02020603050405020304"/>
                <a:cs typeface="Times New Roman" panose="02020603050405020304"/>
              </a:rPr>
              <a:t>&lt;tên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a:t>
            </a:r>
            <a:r>
              <a:rPr sz="1400" spc="5" dirty="0">
                <a:solidFill>
                  <a:srgbClr val="212121"/>
                </a:solidFill>
                <a:latin typeface="Times New Roman" panose="02020603050405020304"/>
                <a:cs typeface="Times New Roman" panose="02020603050405020304"/>
              </a:rPr>
              <a:t>1&gt; </a:t>
            </a:r>
            <a:r>
              <a:rPr sz="1400" dirty="0">
                <a:solidFill>
                  <a:srgbClr val="212121"/>
                </a:solidFill>
                <a:latin typeface="Times New Roman" panose="02020603050405020304"/>
                <a:cs typeface="Times New Roman" panose="02020603050405020304"/>
              </a:rPr>
              <a:t>&lt;tên </a:t>
            </a:r>
            <a:r>
              <a:rPr sz="1400" spc="-5" dirty="0">
                <a:solidFill>
                  <a:srgbClr val="212121"/>
                </a:solidFill>
                <a:latin typeface="Times New Roman" panose="02020603050405020304"/>
                <a:cs typeface="Times New Roman" panose="02020603050405020304"/>
              </a:rPr>
              <a:t>thư </a:t>
            </a:r>
            <a:r>
              <a:rPr sz="1400" dirty="0">
                <a:solidFill>
                  <a:srgbClr val="212121"/>
                </a:solidFill>
                <a:latin typeface="Times New Roman" panose="02020603050405020304"/>
                <a:cs typeface="Times New Roman" panose="02020603050405020304"/>
              </a:rPr>
              <a:t>mục </a:t>
            </a:r>
            <a:r>
              <a:rPr sz="1400" spc="5" dirty="0">
                <a:solidFill>
                  <a:srgbClr val="212121"/>
                </a:solidFill>
                <a:latin typeface="Times New Roman" panose="02020603050405020304"/>
                <a:cs typeface="Times New Roman" panose="02020603050405020304"/>
              </a:rPr>
              <a:t>2&gt; </a:t>
            </a:r>
            <a:r>
              <a:rPr sz="1400" spc="-5" dirty="0">
                <a:solidFill>
                  <a:srgbClr val="212121"/>
                </a:solidFill>
                <a:latin typeface="Times New Roman" panose="02020603050405020304"/>
                <a:cs typeface="Times New Roman" panose="02020603050405020304"/>
              </a:rPr>
              <a:t>... &lt;tên </a:t>
            </a:r>
            <a:r>
              <a:rPr sz="1400" spc="5" dirty="0">
                <a:solidFill>
                  <a:srgbClr val="212121"/>
                </a:solidFill>
                <a:latin typeface="Times New Roman" panose="02020603050405020304"/>
                <a:cs typeface="Times New Roman" panose="02020603050405020304"/>
              </a:rPr>
              <a:t>thư </a:t>
            </a:r>
            <a:r>
              <a:rPr sz="1400" dirty="0">
                <a:solidFill>
                  <a:srgbClr val="212121"/>
                </a:solidFill>
                <a:latin typeface="Times New Roman" panose="02020603050405020304"/>
                <a:cs typeface="Times New Roman" panose="02020603050405020304"/>
              </a:rPr>
              <a:t>mục n&gt;: xoá </a:t>
            </a:r>
            <a:r>
              <a:rPr sz="1400" spc="-5" dirty="0">
                <a:solidFill>
                  <a:srgbClr val="212121"/>
                </a:solidFill>
                <a:latin typeface="Times New Roman" panose="02020603050405020304"/>
                <a:cs typeface="Times New Roman" panose="02020603050405020304"/>
              </a:rPr>
              <a:t>các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a:t>
            </a:r>
            <a:r>
              <a:rPr sz="1400" dirty="0">
                <a:solidFill>
                  <a:srgbClr val="212121"/>
                </a:solidFill>
                <a:latin typeface="Times New Roman" panose="02020603050405020304"/>
                <a:cs typeface="Times New Roman" panose="02020603050405020304"/>
              </a:rPr>
              <a:t>rỗng 1, 2, </a:t>
            </a:r>
            <a:r>
              <a:rPr sz="1400" spc="-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n</a:t>
            </a:r>
            <a:endParaRPr sz="1400">
              <a:latin typeface="Times New Roman" panose="02020603050405020304"/>
              <a:cs typeface="Times New Roman" panose="02020603050405020304"/>
            </a:endParaRPr>
          </a:p>
          <a:p>
            <a:pPr marL="469900" lvl="1" indent="-228600">
              <a:lnSpc>
                <a:spcPts val="1530"/>
              </a:lnSpc>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rd /S </a:t>
            </a:r>
            <a:r>
              <a:rPr sz="1400" spc="-5" dirty="0">
                <a:solidFill>
                  <a:srgbClr val="212121"/>
                </a:solidFill>
                <a:latin typeface="Times New Roman" panose="02020603050405020304"/>
                <a:cs typeface="Times New Roman" panose="02020603050405020304"/>
              </a:rPr>
              <a:t>&lt;tên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a:t>
            </a:r>
            <a:r>
              <a:rPr sz="1400" spc="5" dirty="0">
                <a:solidFill>
                  <a:srgbClr val="212121"/>
                </a:solidFill>
                <a:latin typeface="Times New Roman" panose="02020603050405020304"/>
                <a:cs typeface="Times New Roman" panose="02020603050405020304"/>
              </a:rPr>
              <a:t>1&gt; </a:t>
            </a:r>
            <a:r>
              <a:rPr sz="1400" dirty="0">
                <a:solidFill>
                  <a:srgbClr val="212121"/>
                </a:solidFill>
                <a:latin typeface="Times New Roman" panose="02020603050405020304"/>
                <a:cs typeface="Times New Roman" panose="02020603050405020304"/>
              </a:rPr>
              <a:t>&lt;tên </a:t>
            </a:r>
            <a:r>
              <a:rPr sz="1400" spc="5" dirty="0">
                <a:solidFill>
                  <a:srgbClr val="212121"/>
                </a:solidFill>
                <a:latin typeface="Times New Roman" panose="02020603050405020304"/>
                <a:cs typeface="Times New Roman" panose="02020603050405020304"/>
              </a:rPr>
              <a:t>thư </a:t>
            </a:r>
            <a:r>
              <a:rPr sz="1400" dirty="0">
                <a:solidFill>
                  <a:srgbClr val="212121"/>
                </a:solidFill>
                <a:latin typeface="Times New Roman" panose="02020603050405020304"/>
                <a:cs typeface="Times New Roman" panose="02020603050405020304"/>
              </a:rPr>
              <a:t>mục </a:t>
            </a:r>
            <a:r>
              <a:rPr sz="1400" spc="5" dirty="0">
                <a:solidFill>
                  <a:srgbClr val="212121"/>
                </a:solidFill>
                <a:latin typeface="Times New Roman" panose="02020603050405020304"/>
                <a:cs typeface="Times New Roman" panose="02020603050405020304"/>
              </a:rPr>
              <a:t>2&gt; </a:t>
            </a:r>
            <a:r>
              <a:rPr sz="1400" spc="-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&lt;tên thư </a:t>
            </a:r>
            <a:r>
              <a:rPr sz="1400" spc="-5" dirty="0">
                <a:solidFill>
                  <a:srgbClr val="212121"/>
                </a:solidFill>
                <a:latin typeface="Times New Roman" panose="02020603050405020304"/>
                <a:cs typeface="Times New Roman" panose="02020603050405020304"/>
              </a:rPr>
              <a:t>mục </a:t>
            </a:r>
            <a:r>
              <a:rPr sz="1400" dirty="0">
                <a:solidFill>
                  <a:srgbClr val="212121"/>
                </a:solidFill>
                <a:latin typeface="Times New Roman" panose="02020603050405020304"/>
                <a:cs typeface="Times New Roman" panose="02020603050405020304"/>
              </a:rPr>
              <a:t>n&gt;: xoá các </a:t>
            </a:r>
            <a:r>
              <a:rPr sz="1400" spc="-5" dirty="0">
                <a:solidFill>
                  <a:srgbClr val="212121"/>
                </a:solidFill>
                <a:latin typeface="Times New Roman" panose="02020603050405020304"/>
                <a:cs typeface="Times New Roman" panose="02020603050405020304"/>
              </a:rPr>
              <a:t>thư </a:t>
            </a:r>
            <a:r>
              <a:rPr sz="1400" dirty="0">
                <a:solidFill>
                  <a:srgbClr val="212121"/>
                </a:solidFill>
                <a:latin typeface="Times New Roman" panose="02020603050405020304"/>
                <a:cs typeface="Times New Roman" panose="02020603050405020304"/>
              </a:rPr>
              <a:t>mục 1, 2, </a:t>
            </a:r>
            <a:r>
              <a:rPr sz="1400" spc="-5" dirty="0">
                <a:solidFill>
                  <a:srgbClr val="212121"/>
                </a:solidFill>
                <a:latin typeface="Times New Roman" panose="02020603050405020304"/>
                <a:cs typeface="Times New Roman" panose="02020603050405020304"/>
              </a:rPr>
              <a:t>...,</a:t>
            </a:r>
            <a:r>
              <a:rPr sz="1400" dirty="0">
                <a:solidFill>
                  <a:srgbClr val="212121"/>
                </a:solidFill>
                <a:latin typeface="Times New Roman" panose="02020603050405020304"/>
                <a:cs typeface="Times New Roman" panose="02020603050405020304"/>
              </a:rPr>
              <a:t> n,</a:t>
            </a:r>
            <a:endParaRPr sz="1400">
              <a:latin typeface="Times New Roman" panose="02020603050405020304"/>
              <a:cs typeface="Times New Roman" panose="02020603050405020304"/>
            </a:endParaRPr>
          </a:p>
          <a:p>
            <a:pPr marL="469900">
              <a:lnSpc>
                <a:spcPts val="1645"/>
              </a:lnSpc>
            </a:pPr>
            <a:r>
              <a:rPr sz="1400" spc="-5" dirty="0">
                <a:solidFill>
                  <a:srgbClr val="212121"/>
                </a:solidFill>
                <a:latin typeface="Times New Roman" panose="02020603050405020304"/>
                <a:cs typeface="Times New Roman" panose="02020603050405020304"/>
              </a:rPr>
              <a:t>kể </a:t>
            </a:r>
            <a:r>
              <a:rPr sz="1400" dirty="0">
                <a:solidFill>
                  <a:srgbClr val="212121"/>
                </a:solidFill>
                <a:latin typeface="Times New Roman" panose="02020603050405020304"/>
                <a:cs typeface="Times New Roman" panose="02020603050405020304"/>
              </a:rPr>
              <a:t>cả </a:t>
            </a:r>
            <a:r>
              <a:rPr sz="1400" spc="-5" dirty="0">
                <a:solidFill>
                  <a:srgbClr val="212121"/>
                </a:solidFill>
                <a:latin typeface="Times New Roman" panose="02020603050405020304"/>
                <a:cs typeface="Times New Roman" panose="02020603050405020304"/>
              </a:rPr>
              <a:t>các </a:t>
            </a:r>
            <a:r>
              <a:rPr sz="1400" dirty="0">
                <a:solidFill>
                  <a:srgbClr val="212121"/>
                </a:solidFill>
                <a:latin typeface="Times New Roman" panose="02020603050405020304"/>
                <a:cs typeface="Times New Roman" panose="02020603050405020304"/>
              </a:rPr>
              <a:t>file </a:t>
            </a:r>
            <a:r>
              <a:rPr sz="1400" spc="-5" dirty="0">
                <a:solidFill>
                  <a:srgbClr val="212121"/>
                </a:solidFill>
                <a:latin typeface="Times New Roman" panose="02020603050405020304"/>
                <a:cs typeface="Times New Roman" panose="02020603050405020304"/>
              </a:rPr>
              <a:t>và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a:t>
            </a:r>
            <a:r>
              <a:rPr sz="1400" spc="-30"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con.</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38</a:t>
            </a:r>
            <a:endParaRPr dirty="0"/>
          </a:p>
        </p:txBody>
      </p:sp>
      <p:sp>
        <p:nvSpPr>
          <p:cNvPr id="4" name="object 4"/>
          <p:cNvSpPr txBox="1"/>
          <p:nvPr/>
        </p:nvSpPr>
        <p:spPr>
          <a:xfrm>
            <a:off x="444500" y="6231636"/>
            <a:ext cx="6672580" cy="3429635"/>
          </a:xfrm>
          <a:prstGeom prst="rect">
            <a:avLst/>
          </a:prstGeom>
        </p:spPr>
        <p:txBody>
          <a:bodyPr vert="horz" wrap="square" lIns="0" tIns="13335" rIns="0" bIns="0" rtlCol="0">
            <a:spAutoFit/>
          </a:bodyPr>
          <a:lstStyle/>
          <a:p>
            <a:pPr marL="469900" indent="-457200">
              <a:lnSpc>
                <a:spcPct val="100000"/>
              </a:lnSpc>
              <a:spcBef>
                <a:spcPts val="105"/>
              </a:spcBef>
              <a:buAutoNum type="arabicPeriod" startAt="8"/>
              <a:tabLst>
                <a:tab pos="469265" algn="l"/>
                <a:tab pos="469900" algn="l"/>
              </a:tabLst>
            </a:pPr>
            <a:r>
              <a:rPr sz="1400" dirty="0">
                <a:latin typeface="Times New Roman" panose="02020603050405020304"/>
                <a:cs typeface="Times New Roman" panose="02020603050405020304"/>
              </a:rPr>
              <a:t>MD</a:t>
            </a:r>
            <a:endParaRPr sz="1400">
              <a:latin typeface="Times New Roman" panose="02020603050405020304"/>
              <a:cs typeface="Times New Roman" panose="02020603050405020304"/>
            </a:endParaRPr>
          </a:p>
          <a:p>
            <a:pPr marL="12700">
              <a:lnSpc>
                <a:spcPct val="100000"/>
              </a:lnSpc>
              <a:spcBef>
                <a:spcPts val="1125"/>
              </a:spcBef>
            </a:pP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dụng: </a:t>
            </a:r>
            <a:r>
              <a:rPr sz="1400" spc="-5" dirty="0">
                <a:solidFill>
                  <a:srgbClr val="212121"/>
                </a:solidFill>
                <a:latin typeface="Times New Roman" panose="02020603050405020304"/>
                <a:cs typeface="Times New Roman" panose="02020603050405020304"/>
              </a:rPr>
              <a:t>Dùng </a:t>
            </a:r>
            <a:r>
              <a:rPr sz="1400" dirty="0">
                <a:solidFill>
                  <a:srgbClr val="212121"/>
                </a:solidFill>
                <a:latin typeface="Times New Roman" panose="02020603050405020304"/>
                <a:cs typeface="Times New Roman" panose="02020603050405020304"/>
              </a:rPr>
              <a:t>để </a:t>
            </a:r>
            <a:r>
              <a:rPr sz="1400" spc="-5" dirty="0">
                <a:solidFill>
                  <a:srgbClr val="212121"/>
                </a:solidFill>
                <a:latin typeface="Times New Roman" panose="02020603050405020304"/>
                <a:cs typeface="Times New Roman" panose="02020603050405020304"/>
              </a:rPr>
              <a:t>tạo mới một hay nhiều thư</a:t>
            </a:r>
            <a:r>
              <a:rPr sz="1400" spc="-1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mục.</a:t>
            </a:r>
            <a:endParaRPr sz="1400">
              <a:latin typeface="Times New Roman" panose="02020603050405020304"/>
              <a:cs typeface="Times New Roman" panose="02020603050405020304"/>
            </a:endParaRPr>
          </a:p>
          <a:p>
            <a:pPr>
              <a:lnSpc>
                <a:spcPct val="100000"/>
              </a:lnSpc>
              <a:spcBef>
                <a:spcPts val="5"/>
              </a:spcBef>
            </a:pPr>
            <a:endParaRPr sz="1250">
              <a:latin typeface="Times New Roman" panose="02020603050405020304"/>
              <a:cs typeface="Times New Roman" panose="02020603050405020304"/>
            </a:endParaRPr>
          </a:p>
          <a:p>
            <a:pPr marL="469900" marR="5080" lvl="1" indent="-228600">
              <a:lnSpc>
                <a:spcPts val="1610"/>
              </a:lnSpc>
              <a:spcBef>
                <a:spcPts val="5"/>
              </a:spcBef>
              <a:buClr>
                <a:srgbClr val="000000"/>
              </a:buClr>
              <a:buSzPct val="71000"/>
              <a:buFont typeface="Arial" panose="020B0604020202020204"/>
              <a:buChar char="●"/>
              <a:tabLst>
                <a:tab pos="469265" algn="l"/>
                <a:tab pos="469900" algn="l"/>
              </a:tabLst>
            </a:pPr>
            <a:r>
              <a:rPr sz="1400" spc="-5" dirty="0">
                <a:solidFill>
                  <a:srgbClr val="212121"/>
                </a:solidFill>
                <a:latin typeface="Times New Roman" panose="02020603050405020304"/>
                <a:cs typeface="Times New Roman" panose="02020603050405020304"/>
              </a:rPr>
              <a:t>md &lt;tên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a:t>
            </a:r>
            <a:r>
              <a:rPr sz="1400" spc="5" dirty="0">
                <a:solidFill>
                  <a:srgbClr val="212121"/>
                </a:solidFill>
                <a:latin typeface="Times New Roman" panose="02020603050405020304"/>
                <a:cs typeface="Times New Roman" panose="02020603050405020304"/>
              </a:rPr>
              <a:t>1&gt; </a:t>
            </a:r>
            <a:r>
              <a:rPr sz="1400" spc="-5" dirty="0">
                <a:solidFill>
                  <a:srgbClr val="212121"/>
                </a:solidFill>
                <a:latin typeface="Times New Roman" panose="02020603050405020304"/>
                <a:cs typeface="Times New Roman" panose="02020603050405020304"/>
              </a:rPr>
              <a:t>&lt;tên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a:t>
            </a:r>
            <a:r>
              <a:rPr sz="1400" spc="5" dirty="0">
                <a:solidFill>
                  <a:srgbClr val="212121"/>
                </a:solidFill>
                <a:latin typeface="Times New Roman" panose="02020603050405020304"/>
                <a:cs typeface="Times New Roman" panose="02020603050405020304"/>
              </a:rPr>
              <a:t>2&gt; </a:t>
            </a:r>
            <a:r>
              <a:rPr sz="1400" spc="-5" dirty="0">
                <a:solidFill>
                  <a:srgbClr val="212121"/>
                </a:solidFill>
                <a:latin typeface="Times New Roman" panose="02020603050405020304"/>
                <a:cs typeface="Times New Roman" panose="02020603050405020304"/>
              </a:rPr>
              <a:t>... &lt;tên </a:t>
            </a:r>
            <a:r>
              <a:rPr sz="1400" dirty="0">
                <a:solidFill>
                  <a:srgbClr val="212121"/>
                </a:solidFill>
                <a:latin typeface="Times New Roman" panose="02020603050405020304"/>
                <a:cs typeface="Times New Roman" panose="02020603050405020304"/>
              </a:rPr>
              <a:t>thư </a:t>
            </a:r>
            <a:r>
              <a:rPr sz="1400" spc="-5" dirty="0">
                <a:solidFill>
                  <a:srgbClr val="212121"/>
                </a:solidFill>
                <a:latin typeface="Times New Roman" panose="02020603050405020304"/>
                <a:cs typeface="Times New Roman" panose="02020603050405020304"/>
              </a:rPr>
              <a:t>mục n&gt;: </a:t>
            </a:r>
            <a:r>
              <a:rPr sz="1400" dirty="0">
                <a:solidFill>
                  <a:srgbClr val="212121"/>
                </a:solidFill>
                <a:latin typeface="Times New Roman" panose="02020603050405020304"/>
                <a:cs typeface="Times New Roman" panose="02020603050405020304"/>
              </a:rPr>
              <a:t>tạo mới </a:t>
            </a:r>
            <a:r>
              <a:rPr sz="1400" spc="-5" dirty="0">
                <a:solidFill>
                  <a:srgbClr val="212121"/>
                </a:solidFill>
                <a:latin typeface="Times New Roman" panose="02020603050405020304"/>
                <a:cs typeface="Times New Roman" panose="02020603050405020304"/>
              </a:rPr>
              <a:t>thư mục </a:t>
            </a:r>
            <a:r>
              <a:rPr sz="1400" dirty="0">
                <a:solidFill>
                  <a:srgbClr val="212121"/>
                </a:solidFill>
                <a:latin typeface="Times New Roman" panose="02020603050405020304"/>
                <a:cs typeface="Times New Roman" panose="02020603050405020304"/>
              </a:rPr>
              <a:t>rỗng 1,  2, </a:t>
            </a:r>
            <a:r>
              <a:rPr sz="1400" spc="-5" dirty="0">
                <a:solidFill>
                  <a:srgbClr val="212121"/>
                </a:solidFill>
                <a:latin typeface="Times New Roman" panose="02020603050405020304"/>
                <a:cs typeface="Times New Roman" panose="02020603050405020304"/>
              </a:rPr>
              <a:t>...,</a:t>
            </a:r>
            <a:r>
              <a:rPr sz="1400" spc="-25" dirty="0">
                <a:solidFill>
                  <a:srgbClr val="212121"/>
                </a:solidFill>
                <a:latin typeface="Times New Roman" panose="02020603050405020304"/>
                <a:cs typeface="Times New Roman" panose="02020603050405020304"/>
              </a:rPr>
              <a:t> </a:t>
            </a:r>
            <a:r>
              <a:rPr sz="1400" dirty="0">
                <a:solidFill>
                  <a:srgbClr val="212121"/>
                </a:solidFill>
                <a:latin typeface="Times New Roman" panose="02020603050405020304"/>
                <a:cs typeface="Times New Roman" panose="02020603050405020304"/>
              </a:rPr>
              <a:t>n.</a:t>
            </a:r>
            <a:endParaRPr sz="1400">
              <a:latin typeface="Times New Roman" panose="02020603050405020304"/>
              <a:cs typeface="Times New Roman" panose="02020603050405020304"/>
            </a:endParaRPr>
          </a:p>
          <a:p>
            <a:pPr marL="469900" indent="-457200">
              <a:lnSpc>
                <a:spcPct val="100000"/>
              </a:lnSpc>
              <a:spcBef>
                <a:spcPts val="1285"/>
              </a:spcBef>
              <a:buAutoNum type="arabicPeriod" startAt="9"/>
              <a:tabLst>
                <a:tab pos="469265" algn="l"/>
                <a:tab pos="469900" algn="l"/>
              </a:tabLst>
            </a:pPr>
            <a:r>
              <a:rPr sz="1400" spc="-5" dirty="0">
                <a:latin typeface="Times New Roman" panose="02020603050405020304"/>
                <a:cs typeface="Times New Roman" panose="02020603050405020304"/>
              </a:rPr>
              <a:t>PING</a:t>
            </a:r>
            <a:endParaRPr sz="1400">
              <a:latin typeface="Times New Roman" panose="02020603050405020304"/>
              <a:cs typeface="Times New Roman" panose="02020603050405020304"/>
            </a:endParaRPr>
          </a:p>
          <a:p>
            <a:pPr marL="12700" marR="5715" indent="88265">
              <a:lnSpc>
                <a:spcPts val="1610"/>
              </a:lnSpc>
              <a:spcBef>
                <a:spcPts val="1240"/>
              </a:spcBef>
            </a:pPr>
            <a:r>
              <a:rPr sz="1400" dirty="0">
                <a:latin typeface="Times New Roman" panose="02020603050405020304"/>
                <a:cs typeface="Times New Roman" panose="02020603050405020304"/>
              </a:rPr>
              <a:t>Công dụng: Sử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gửi </a:t>
            </a:r>
            <a:r>
              <a:rPr sz="1400" dirty="0">
                <a:latin typeface="Times New Roman" panose="02020603050405020304"/>
                <a:cs typeface="Times New Roman" panose="02020603050405020304"/>
              </a:rPr>
              <a:t>gói tin </a:t>
            </a:r>
            <a:r>
              <a:rPr sz="1400" spc="-5" dirty="0">
                <a:latin typeface="Times New Roman" panose="02020603050405020304"/>
                <a:cs typeface="Times New Roman" panose="02020603050405020304"/>
              </a:rPr>
              <a:t>từ </a:t>
            </a:r>
            <a:r>
              <a:rPr sz="1400" dirty="0">
                <a:latin typeface="Times New Roman" panose="02020603050405020304"/>
                <a:cs typeface="Times New Roman" panose="02020603050405020304"/>
              </a:rPr>
              <a:t>máy tính </a:t>
            </a:r>
            <a:r>
              <a:rPr sz="1400" spc="-5" dirty="0">
                <a:latin typeface="Times New Roman" panose="02020603050405020304"/>
                <a:cs typeface="Times New Roman" panose="02020603050405020304"/>
              </a:rPr>
              <a:t>người gõ lệnh </a:t>
            </a:r>
            <a:r>
              <a:rPr sz="1400" dirty="0">
                <a:latin typeface="Times New Roman" panose="02020603050405020304"/>
                <a:cs typeface="Times New Roman" panose="02020603050405020304"/>
              </a:rPr>
              <a:t>tới máy tính </a:t>
            </a:r>
            <a:r>
              <a:rPr sz="1400" spc="-5" dirty="0">
                <a:latin typeface="Times New Roman" panose="02020603050405020304"/>
                <a:cs typeface="Times New Roman" panose="02020603050405020304"/>
              </a:rPr>
              <a:t>mục </a:t>
            </a:r>
            <a:r>
              <a:rPr sz="1400" dirty="0">
                <a:latin typeface="Times New Roman" panose="02020603050405020304"/>
                <a:cs typeface="Times New Roman" panose="02020603050405020304"/>
              </a:rPr>
              <a:t>tiêu để </a:t>
            </a:r>
            <a:r>
              <a:rPr sz="1400" spc="-5" dirty="0">
                <a:latin typeface="Times New Roman" panose="02020603050405020304"/>
                <a:cs typeface="Times New Roman" panose="02020603050405020304"/>
              </a:rPr>
              <a:t>từ  </a:t>
            </a:r>
            <a:r>
              <a:rPr sz="1400" spc="5" dirty="0">
                <a:latin typeface="Times New Roman" panose="02020603050405020304"/>
                <a:cs typeface="Times New Roman" panose="02020603050405020304"/>
              </a:rPr>
              <a:t>đó </a:t>
            </a:r>
            <a:r>
              <a:rPr sz="1400" spc="-5" dirty="0">
                <a:latin typeface="Times New Roman" panose="02020603050405020304"/>
                <a:cs typeface="Times New Roman" panose="02020603050405020304"/>
              </a:rPr>
              <a:t>xác định </a:t>
            </a:r>
            <a:r>
              <a:rPr sz="1400" dirty="0">
                <a:latin typeface="Times New Roman" panose="02020603050405020304"/>
                <a:cs typeface="Times New Roman" panose="02020603050405020304"/>
              </a:rPr>
              <a:t>tình trạng </a:t>
            </a:r>
            <a:r>
              <a:rPr sz="1400" spc="-5" dirty="0">
                <a:latin typeface="Times New Roman" panose="02020603050405020304"/>
                <a:cs typeface="Times New Roman" panose="02020603050405020304"/>
              </a:rPr>
              <a:t>kết nối</a:t>
            </a:r>
            <a:r>
              <a:rPr sz="1400" spc="-40" dirty="0">
                <a:latin typeface="Times New Roman" panose="02020603050405020304"/>
                <a:cs typeface="Times New Roman" panose="02020603050405020304"/>
              </a:rPr>
              <a:t> </a:t>
            </a:r>
            <a:r>
              <a:rPr sz="1400" dirty="0">
                <a:latin typeface="Times New Roman" panose="02020603050405020304"/>
                <a:cs typeface="Times New Roman" panose="02020603050405020304"/>
              </a:rPr>
              <a:t>mạng</a:t>
            </a:r>
            <a:endParaRPr sz="1400">
              <a:latin typeface="Times New Roman" panose="02020603050405020304"/>
              <a:cs typeface="Times New Roman" panose="02020603050405020304"/>
            </a:endParaRPr>
          </a:p>
          <a:p>
            <a:pPr marL="469900" marR="5080" lvl="1" indent="-228600">
              <a:lnSpc>
                <a:spcPct val="144000"/>
              </a:lnSpc>
              <a:spcBef>
                <a:spcPts val="545"/>
              </a:spcBef>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ping </a:t>
            </a:r>
            <a:r>
              <a:rPr sz="1400" spc="-5" dirty="0">
                <a:solidFill>
                  <a:srgbClr val="212121"/>
                </a:solidFill>
                <a:latin typeface="Times New Roman" panose="02020603050405020304"/>
                <a:cs typeface="Times New Roman" panose="02020603050405020304"/>
              </a:rPr>
              <a:t>&lt;địa chỉ </a:t>
            </a:r>
            <a:r>
              <a:rPr sz="1400" dirty="0">
                <a:solidFill>
                  <a:srgbClr val="212121"/>
                </a:solidFill>
                <a:latin typeface="Times New Roman" panose="02020603050405020304"/>
                <a:cs typeface="Times New Roman" panose="02020603050405020304"/>
              </a:rPr>
              <a:t>host </a:t>
            </a:r>
            <a:r>
              <a:rPr sz="1400" spc="-5" dirty="0">
                <a:solidFill>
                  <a:srgbClr val="212121"/>
                </a:solidFill>
                <a:latin typeface="Times New Roman" panose="02020603050405020304"/>
                <a:cs typeface="Times New Roman" panose="02020603050405020304"/>
              </a:rPr>
              <a:t>đích&gt;: </a:t>
            </a:r>
            <a:r>
              <a:rPr sz="1400" dirty="0">
                <a:solidFill>
                  <a:srgbClr val="212121"/>
                </a:solidFill>
                <a:latin typeface="Times New Roman" panose="02020603050405020304"/>
                <a:cs typeface="Times New Roman" panose="02020603050405020304"/>
              </a:rPr>
              <a:t>thông thường nhất là </a:t>
            </a:r>
            <a:r>
              <a:rPr sz="1400" spc="-5" dirty="0">
                <a:solidFill>
                  <a:srgbClr val="212121"/>
                </a:solidFill>
                <a:latin typeface="Times New Roman" panose="02020603050405020304"/>
                <a:cs typeface="Times New Roman" panose="02020603050405020304"/>
              </a:rPr>
              <a:t>ping </a:t>
            </a:r>
            <a:r>
              <a:rPr sz="1400" dirty="0">
                <a:solidFill>
                  <a:srgbClr val="212121"/>
                </a:solidFill>
                <a:latin typeface="Times New Roman" panose="02020603050405020304"/>
                <a:cs typeface="Times New Roman" panose="02020603050405020304"/>
              </a:rPr>
              <a:t>đến </a:t>
            </a:r>
            <a:r>
              <a:rPr sz="1400" spc="-5" dirty="0">
                <a:solidFill>
                  <a:srgbClr val="212121"/>
                </a:solidFill>
                <a:latin typeface="Times New Roman" panose="02020603050405020304"/>
                <a:cs typeface="Times New Roman" panose="02020603050405020304"/>
              </a:rPr>
              <a:t>google, </a:t>
            </a:r>
            <a:r>
              <a:rPr sz="1400" dirty="0">
                <a:solidFill>
                  <a:srgbClr val="212121"/>
                </a:solidFill>
                <a:latin typeface="Times New Roman" panose="02020603050405020304"/>
                <a:cs typeface="Times New Roman" panose="02020603050405020304"/>
              </a:rPr>
              <a:t>khi </a:t>
            </a:r>
            <a:r>
              <a:rPr sz="1400" spc="-5" dirty="0">
                <a:solidFill>
                  <a:srgbClr val="212121"/>
                </a:solidFill>
                <a:latin typeface="Times New Roman" panose="02020603050405020304"/>
                <a:cs typeface="Times New Roman" panose="02020603050405020304"/>
              </a:rPr>
              <a:t>đó </a:t>
            </a:r>
            <a:r>
              <a:rPr sz="1400" dirty="0">
                <a:solidFill>
                  <a:srgbClr val="212121"/>
                </a:solidFill>
                <a:latin typeface="Times New Roman" panose="02020603050405020304"/>
                <a:cs typeface="Times New Roman" panose="02020603050405020304"/>
              </a:rPr>
              <a:t>câu lệnh sẽ  </a:t>
            </a:r>
            <a:r>
              <a:rPr sz="1400" spc="-5" dirty="0">
                <a:solidFill>
                  <a:srgbClr val="212121"/>
                </a:solidFill>
                <a:latin typeface="Times New Roman" panose="02020603050405020304"/>
                <a:cs typeface="Times New Roman" panose="02020603050405020304"/>
              </a:rPr>
              <a:t>là: </a:t>
            </a:r>
            <a:r>
              <a:rPr sz="1400" b="1" dirty="0">
                <a:solidFill>
                  <a:srgbClr val="212121"/>
                </a:solidFill>
                <a:latin typeface="Times New Roman" panose="02020603050405020304"/>
                <a:cs typeface="Times New Roman" panose="02020603050405020304"/>
              </a:rPr>
              <a:t>ping</a:t>
            </a:r>
            <a:r>
              <a:rPr sz="1400" b="1" spc="-20" dirty="0">
                <a:solidFill>
                  <a:srgbClr val="212121"/>
                </a:solidFill>
                <a:latin typeface="Times New Roman" panose="02020603050405020304"/>
                <a:cs typeface="Times New Roman" panose="02020603050405020304"/>
              </a:rPr>
              <a:t> </a:t>
            </a:r>
            <a:r>
              <a:rPr sz="1400" b="1" spc="-5" dirty="0">
                <a:solidFill>
                  <a:srgbClr val="212121"/>
                </a:solidFill>
                <a:latin typeface="Times New Roman" panose="02020603050405020304"/>
                <a:cs typeface="Times New Roman" panose="02020603050405020304"/>
              </a:rPr>
              <a:t>google.com</a:t>
            </a:r>
            <a:endParaRPr sz="1400">
              <a:latin typeface="Times New Roman" panose="02020603050405020304"/>
              <a:cs typeface="Times New Roman" panose="02020603050405020304"/>
            </a:endParaRPr>
          </a:p>
          <a:p>
            <a:pPr marL="469900" lvl="1" indent="-228600">
              <a:lnSpc>
                <a:spcPct val="100000"/>
              </a:lnSpc>
              <a:spcBef>
                <a:spcPts val="730"/>
              </a:spcBef>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ping -t </a:t>
            </a:r>
            <a:r>
              <a:rPr sz="1400" spc="-5" dirty="0">
                <a:solidFill>
                  <a:srgbClr val="212121"/>
                </a:solidFill>
                <a:latin typeface="Times New Roman" panose="02020603050405020304"/>
                <a:cs typeface="Times New Roman" panose="02020603050405020304"/>
              </a:rPr>
              <a:t>&lt;địa </a:t>
            </a:r>
            <a:r>
              <a:rPr sz="1400" dirty="0">
                <a:solidFill>
                  <a:srgbClr val="212121"/>
                </a:solidFill>
                <a:latin typeface="Times New Roman" panose="02020603050405020304"/>
                <a:cs typeface="Times New Roman" panose="02020603050405020304"/>
              </a:rPr>
              <a:t>chỉ </a:t>
            </a:r>
            <a:r>
              <a:rPr sz="1400" spc="-5" dirty="0">
                <a:solidFill>
                  <a:srgbClr val="212121"/>
                </a:solidFill>
                <a:latin typeface="Times New Roman" panose="02020603050405020304"/>
                <a:cs typeface="Times New Roman" panose="02020603050405020304"/>
              </a:rPr>
              <a:t>host đích&gt;: ping cho đến </a:t>
            </a:r>
            <a:r>
              <a:rPr sz="1400" dirty="0">
                <a:solidFill>
                  <a:srgbClr val="212121"/>
                </a:solidFill>
                <a:latin typeface="Times New Roman" panose="02020603050405020304"/>
                <a:cs typeface="Times New Roman" panose="02020603050405020304"/>
              </a:rPr>
              <a:t>khi </a:t>
            </a:r>
            <a:r>
              <a:rPr sz="1400" spc="-5" dirty="0">
                <a:solidFill>
                  <a:srgbClr val="212121"/>
                </a:solidFill>
                <a:latin typeface="Times New Roman" panose="02020603050405020304"/>
                <a:cs typeface="Times New Roman" panose="02020603050405020304"/>
              </a:rPr>
              <a:t>mạng </a:t>
            </a:r>
            <a:r>
              <a:rPr sz="1400" dirty="0">
                <a:solidFill>
                  <a:srgbClr val="212121"/>
                </a:solidFill>
                <a:latin typeface="Times New Roman" panose="02020603050405020304"/>
                <a:cs typeface="Times New Roman" panose="02020603050405020304"/>
              </a:rPr>
              <a:t>bị đứt kết nối thì </a:t>
            </a:r>
            <a:r>
              <a:rPr sz="1400" spc="-5" dirty="0">
                <a:solidFill>
                  <a:srgbClr val="212121"/>
                </a:solidFill>
                <a:latin typeface="Times New Roman" panose="02020603050405020304"/>
                <a:cs typeface="Times New Roman" panose="02020603050405020304"/>
              </a:rPr>
              <a:t>mới dừng</a:t>
            </a:r>
            <a:r>
              <a:rPr sz="1400" spc="-4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lại</a:t>
            </a:r>
            <a:endParaRPr sz="1400">
              <a:latin typeface="Times New Roman" panose="02020603050405020304"/>
              <a:cs typeface="Times New Roman" panose="02020603050405020304"/>
            </a:endParaRPr>
          </a:p>
          <a:p>
            <a:pPr marL="469900" lvl="1" indent="-228600">
              <a:lnSpc>
                <a:spcPct val="100000"/>
              </a:lnSpc>
              <a:spcBef>
                <a:spcPts val="735"/>
              </a:spcBef>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ping </a:t>
            </a:r>
            <a:r>
              <a:rPr sz="1400" spc="-5" dirty="0">
                <a:solidFill>
                  <a:srgbClr val="212121"/>
                </a:solidFill>
                <a:latin typeface="Times New Roman" panose="02020603050405020304"/>
                <a:cs typeface="Times New Roman" panose="02020603050405020304"/>
              </a:rPr>
              <a:t>127.0.0.1: </a:t>
            </a:r>
            <a:r>
              <a:rPr sz="1400" dirty="0">
                <a:solidFill>
                  <a:srgbClr val="212121"/>
                </a:solidFill>
                <a:latin typeface="Times New Roman" panose="02020603050405020304"/>
                <a:cs typeface="Times New Roman" panose="02020603050405020304"/>
              </a:rPr>
              <a:t>kiểm tra xem TCP/IP </a:t>
            </a:r>
            <a:r>
              <a:rPr sz="1400" spc="-5" dirty="0">
                <a:solidFill>
                  <a:srgbClr val="212121"/>
                </a:solidFill>
                <a:latin typeface="Times New Roman" panose="02020603050405020304"/>
                <a:cs typeface="Times New Roman" panose="02020603050405020304"/>
              </a:rPr>
              <a:t>đã được </a:t>
            </a:r>
            <a:r>
              <a:rPr sz="1400" dirty="0">
                <a:solidFill>
                  <a:srgbClr val="212121"/>
                </a:solidFill>
                <a:latin typeface="Times New Roman" panose="02020603050405020304"/>
                <a:cs typeface="Times New Roman" panose="02020603050405020304"/>
              </a:rPr>
              <a:t>cài </a:t>
            </a:r>
            <a:r>
              <a:rPr sz="1400" spc="-5" dirty="0">
                <a:solidFill>
                  <a:srgbClr val="212121"/>
                </a:solidFill>
                <a:latin typeface="Times New Roman" panose="02020603050405020304"/>
                <a:cs typeface="Times New Roman" panose="02020603050405020304"/>
              </a:rPr>
              <a:t>đặt và configure </a:t>
            </a:r>
            <a:r>
              <a:rPr sz="1400" dirty="0">
                <a:solidFill>
                  <a:srgbClr val="212121"/>
                </a:solidFill>
                <a:latin typeface="Times New Roman" panose="02020603050405020304"/>
                <a:cs typeface="Times New Roman" panose="02020603050405020304"/>
              </a:rPr>
              <a:t>chính </a:t>
            </a:r>
            <a:r>
              <a:rPr sz="1400" spc="-5" dirty="0">
                <a:solidFill>
                  <a:srgbClr val="212121"/>
                </a:solidFill>
                <a:latin typeface="Times New Roman" panose="02020603050405020304"/>
                <a:cs typeface="Times New Roman" panose="02020603050405020304"/>
              </a:rPr>
              <a:t>xác hay</a:t>
            </a:r>
            <a:r>
              <a:rPr sz="1400" spc="-20" dirty="0">
                <a:solidFill>
                  <a:srgbClr val="212121"/>
                </a:solidFill>
                <a:latin typeface="Times New Roman" panose="02020603050405020304"/>
                <a:cs typeface="Times New Roman" panose="02020603050405020304"/>
              </a:rPr>
              <a:t> </a:t>
            </a:r>
            <a:r>
              <a:rPr sz="1400" spc="-5" dirty="0">
                <a:solidFill>
                  <a:srgbClr val="212121"/>
                </a:solidFill>
                <a:latin typeface="Times New Roman" panose="02020603050405020304"/>
                <a:cs typeface="Times New Roman" panose="02020603050405020304"/>
              </a:rPr>
              <a:t>chưa</a:t>
            </a:r>
            <a:endParaRPr sz="14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r>
              <a:rPr dirty="0"/>
              <a:t>3</a:t>
            </a:r>
            <a:endParaRPr dirty="0"/>
          </a:p>
        </p:txBody>
      </p:sp>
      <p:sp>
        <p:nvSpPr>
          <p:cNvPr id="2" name="object 2"/>
          <p:cNvSpPr txBox="1"/>
          <p:nvPr/>
        </p:nvSpPr>
        <p:spPr>
          <a:xfrm>
            <a:off x="444500" y="431546"/>
            <a:ext cx="6669405" cy="9721215"/>
          </a:xfrm>
          <a:prstGeom prst="rect">
            <a:avLst/>
          </a:prstGeom>
        </p:spPr>
        <p:txBody>
          <a:bodyPr vert="horz" wrap="square" lIns="0" tIns="12065" rIns="0" bIns="0" rtlCol="0">
            <a:spAutoFit/>
          </a:bodyPr>
          <a:lstStyle/>
          <a:p>
            <a:pPr marL="216535" algn="just">
              <a:lnSpc>
                <a:spcPts val="1880"/>
              </a:lnSpc>
              <a:spcBef>
                <a:spcPts val="95"/>
              </a:spcBef>
            </a:pPr>
            <a:r>
              <a:rPr sz="1600" b="1" spc="-5" dirty="0">
                <a:latin typeface="Times New Roman" panose="02020603050405020304"/>
                <a:cs typeface="Times New Roman" panose="02020603050405020304"/>
              </a:rPr>
              <a:t>Mục</a:t>
            </a:r>
            <a:r>
              <a:rPr sz="1600" b="1" spc="-1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lục</a:t>
            </a:r>
            <a:endParaRPr sz="1600">
              <a:latin typeface="Times New Roman" panose="02020603050405020304"/>
              <a:cs typeface="Times New Roman" panose="02020603050405020304"/>
            </a:endParaRPr>
          </a:p>
          <a:p>
            <a:pPr marL="12700" marR="100965" algn="just">
              <a:lnSpc>
                <a:spcPct val="96000"/>
              </a:lnSpc>
              <a:spcBef>
                <a:spcPts val="35"/>
              </a:spcBef>
            </a:pPr>
            <a:r>
              <a:rPr sz="1600" b="1" spc="-5" dirty="0">
                <a:latin typeface="Times New Roman" panose="02020603050405020304"/>
                <a:cs typeface="Times New Roman" panose="02020603050405020304"/>
              </a:rPr>
              <a:t>Chương I: </a:t>
            </a:r>
            <a:r>
              <a:rPr sz="1600" b="1" spc="-10" dirty="0">
                <a:latin typeface="Times New Roman" panose="02020603050405020304"/>
                <a:cs typeface="Times New Roman" panose="02020603050405020304"/>
              </a:rPr>
              <a:t>Tổng </a:t>
            </a:r>
            <a:r>
              <a:rPr sz="1600" b="1" spc="-5" dirty="0">
                <a:latin typeface="Times New Roman" panose="02020603050405020304"/>
                <a:cs typeface="Times New Roman" panose="02020603050405020304"/>
              </a:rPr>
              <a:t>quan hệ điều </a:t>
            </a:r>
            <a:r>
              <a:rPr sz="1600" b="1" spc="-10" dirty="0">
                <a:latin typeface="Times New Roman" panose="02020603050405020304"/>
                <a:cs typeface="Times New Roman" panose="02020603050405020304"/>
              </a:rPr>
              <a:t>hành </a:t>
            </a:r>
            <a:r>
              <a:rPr sz="1600" b="1" spc="-5" dirty="0">
                <a:latin typeface="Times New Roman" panose="02020603050405020304"/>
                <a:cs typeface="Times New Roman" panose="02020603050405020304"/>
              </a:rPr>
              <a:t>Windows 11……………………………5  I. Khái niệm hệ </a:t>
            </a:r>
            <a:r>
              <a:rPr sz="1600" b="1" dirty="0">
                <a:latin typeface="Times New Roman" panose="02020603050405020304"/>
                <a:cs typeface="Times New Roman" panose="02020603050405020304"/>
              </a:rPr>
              <a:t>điều </a:t>
            </a:r>
            <a:r>
              <a:rPr sz="1600" b="1" spc="-5" dirty="0">
                <a:latin typeface="Times New Roman" panose="02020603050405020304"/>
                <a:cs typeface="Times New Roman" panose="02020603050405020304"/>
              </a:rPr>
              <a:t>hành………………………………………………….5 </a:t>
            </a:r>
            <a:endParaRPr sz="1600" b="1" spc="-5" dirty="0">
              <a:latin typeface="Times New Roman" panose="02020603050405020304"/>
              <a:cs typeface="Times New Roman" panose="02020603050405020304"/>
            </a:endParaRPr>
          </a:p>
          <a:p>
            <a:pPr marL="12700" marR="100965" algn="just">
              <a:lnSpc>
                <a:spcPct val="96000"/>
              </a:lnSpc>
              <a:spcBef>
                <a:spcPts val="35"/>
              </a:spcBef>
            </a:pPr>
            <a:r>
              <a:rPr sz="1600" b="1" spc="-5" dirty="0">
                <a:latin typeface="Times New Roman" panose="02020603050405020304"/>
                <a:cs typeface="Times New Roman" panose="02020603050405020304"/>
              </a:rPr>
              <a:t> II. </a:t>
            </a:r>
            <a:r>
              <a:rPr sz="1600" b="1" spc="-10" dirty="0">
                <a:latin typeface="Times New Roman" panose="02020603050405020304"/>
                <a:cs typeface="Times New Roman" panose="02020603050405020304"/>
              </a:rPr>
              <a:t>Tổng </a:t>
            </a:r>
            <a:r>
              <a:rPr sz="1600" b="1" spc="-5" dirty="0">
                <a:latin typeface="Times New Roman" panose="02020603050405020304"/>
                <a:cs typeface="Times New Roman" panose="02020603050405020304"/>
              </a:rPr>
              <a:t>quan Windows 11………………………………………………….5  II.1. Windows </a:t>
            </a:r>
            <a:r>
              <a:rPr sz="1600" b="1" dirty="0">
                <a:latin typeface="Times New Roman" panose="02020603050405020304"/>
                <a:cs typeface="Times New Roman" panose="02020603050405020304"/>
              </a:rPr>
              <a:t>11 </a:t>
            </a:r>
            <a:r>
              <a:rPr sz="1600" b="1" spc="-5" dirty="0">
                <a:latin typeface="Times New Roman" panose="02020603050405020304"/>
                <a:cs typeface="Times New Roman" panose="02020603050405020304"/>
              </a:rPr>
              <a:t>là</a:t>
            </a:r>
            <a:r>
              <a:rPr sz="1600" b="1" spc="-2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gì…………………………………………………………5</a:t>
            </a:r>
            <a:endParaRPr sz="1600">
              <a:latin typeface="Times New Roman" panose="02020603050405020304"/>
              <a:cs typeface="Times New Roman" panose="02020603050405020304"/>
            </a:endParaRPr>
          </a:p>
          <a:p>
            <a:pPr>
              <a:lnSpc>
                <a:spcPct val="100000"/>
              </a:lnSpc>
              <a:spcBef>
                <a:spcPts val="40"/>
              </a:spcBef>
            </a:pPr>
            <a:endParaRPr sz="1500">
              <a:latin typeface="Times New Roman" panose="02020603050405020304"/>
              <a:cs typeface="Times New Roman" panose="02020603050405020304"/>
            </a:endParaRPr>
          </a:p>
          <a:p>
            <a:pPr marL="12700" algn="just">
              <a:lnSpc>
                <a:spcPts val="1880"/>
              </a:lnSpc>
            </a:pPr>
            <a:r>
              <a:rPr sz="1600" b="1" spc="-5" dirty="0">
                <a:latin typeface="Times New Roman" panose="02020603050405020304"/>
                <a:cs typeface="Times New Roman" panose="02020603050405020304"/>
              </a:rPr>
              <a:t>II.2. Quá trình phát triển Windows</a:t>
            </a:r>
            <a:r>
              <a:rPr sz="1600" b="1" spc="6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11…………………………………….....8</a:t>
            </a:r>
            <a:endParaRPr sz="1600">
              <a:latin typeface="Times New Roman" panose="02020603050405020304"/>
              <a:cs typeface="Times New Roman" panose="02020603050405020304"/>
            </a:endParaRPr>
          </a:p>
          <a:p>
            <a:pPr marL="12700" algn="just">
              <a:lnSpc>
                <a:spcPts val="1835"/>
              </a:lnSpc>
            </a:pPr>
            <a:r>
              <a:rPr sz="1600" b="1" spc="-5" dirty="0">
                <a:latin typeface="Times New Roman" panose="02020603050405020304"/>
                <a:cs typeface="Times New Roman" panose="02020603050405020304"/>
              </a:rPr>
              <a:t>II.3. Các phiên bản Windows</a:t>
            </a:r>
            <a:r>
              <a:rPr sz="1600" b="1" spc="1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11………………………………………….….11</a:t>
            </a:r>
            <a:endParaRPr sz="1600">
              <a:latin typeface="Times New Roman" panose="02020603050405020304"/>
              <a:cs typeface="Times New Roman" panose="02020603050405020304"/>
            </a:endParaRPr>
          </a:p>
          <a:p>
            <a:pPr marL="12700" marR="12700" lvl="1" algn="just">
              <a:lnSpc>
                <a:spcPct val="96000"/>
              </a:lnSpc>
              <a:spcBef>
                <a:spcPts val="40"/>
              </a:spcBef>
              <a:buAutoNum type="arabicPeriod" startAt="4"/>
              <a:tabLst>
                <a:tab pos="469900" algn="l"/>
              </a:tabLst>
            </a:pPr>
            <a:r>
              <a:rPr sz="1600" b="1" spc="-5" dirty="0">
                <a:latin typeface="Times New Roman" panose="02020603050405020304"/>
                <a:cs typeface="Times New Roman" panose="02020603050405020304"/>
              </a:rPr>
              <a:t>Có </a:t>
            </a:r>
            <a:r>
              <a:rPr sz="1600" b="1" dirty="0">
                <a:latin typeface="Times New Roman" panose="02020603050405020304"/>
                <a:cs typeface="Times New Roman" panose="02020603050405020304"/>
              </a:rPr>
              <a:t>gì </a:t>
            </a:r>
            <a:r>
              <a:rPr sz="1600" b="1" spc="-5" dirty="0">
                <a:latin typeface="Times New Roman" panose="02020603050405020304"/>
                <a:cs typeface="Times New Roman" panose="02020603050405020304"/>
              </a:rPr>
              <a:t>mới trong Windows 11…………………………………………...11  </a:t>
            </a:r>
            <a:endParaRPr sz="1600" b="1" spc="-5" dirty="0">
              <a:latin typeface="Times New Roman" panose="02020603050405020304"/>
              <a:cs typeface="Times New Roman" panose="02020603050405020304"/>
            </a:endParaRPr>
          </a:p>
          <a:p>
            <a:pPr marL="12700" marR="12700" lvl="1" algn="just">
              <a:lnSpc>
                <a:spcPct val="96000"/>
              </a:lnSpc>
              <a:spcBef>
                <a:spcPts val="40"/>
              </a:spcBef>
              <a:buAutoNum type="arabicPeriod" startAt="4"/>
              <a:tabLst>
                <a:tab pos="469900" algn="l"/>
              </a:tabLst>
            </a:pPr>
            <a:r>
              <a:rPr sz="1600" b="1" spc="-5" dirty="0">
                <a:latin typeface="Times New Roman" panose="02020603050405020304"/>
                <a:cs typeface="Times New Roman" panose="02020603050405020304"/>
              </a:rPr>
              <a:t>II.5. Bảo mật </a:t>
            </a:r>
            <a:r>
              <a:rPr sz="1600" b="1" dirty="0">
                <a:latin typeface="Times New Roman" panose="02020603050405020304"/>
                <a:cs typeface="Times New Roman" panose="02020603050405020304"/>
              </a:rPr>
              <a:t>và </a:t>
            </a:r>
            <a:r>
              <a:rPr sz="1600" b="1" spc="-5" dirty="0">
                <a:latin typeface="Times New Roman" panose="02020603050405020304"/>
                <a:cs typeface="Times New Roman" panose="02020603050405020304"/>
              </a:rPr>
              <a:t>quét……………………………………………………..28  </a:t>
            </a:r>
            <a:endParaRPr sz="1600" b="1" spc="-5" dirty="0">
              <a:latin typeface="Times New Roman" panose="02020603050405020304"/>
              <a:cs typeface="Times New Roman" panose="02020603050405020304"/>
            </a:endParaRPr>
          </a:p>
          <a:p>
            <a:pPr marL="12700" marR="12700" lvl="1" algn="just">
              <a:lnSpc>
                <a:spcPct val="96000"/>
              </a:lnSpc>
              <a:spcBef>
                <a:spcPts val="40"/>
              </a:spcBef>
              <a:buAutoNum type="arabicPeriod" startAt="4"/>
              <a:tabLst>
                <a:tab pos="469900" algn="l"/>
              </a:tabLst>
            </a:pPr>
            <a:r>
              <a:rPr sz="1600" b="1" spc="-5" dirty="0">
                <a:latin typeface="Times New Roman" panose="02020603050405020304"/>
                <a:cs typeface="Times New Roman" panose="02020603050405020304"/>
              </a:rPr>
              <a:t>II.6. Triển khai </a:t>
            </a:r>
            <a:r>
              <a:rPr sz="1600" b="1" dirty="0">
                <a:latin typeface="Times New Roman" panose="02020603050405020304"/>
                <a:cs typeface="Times New Roman" panose="02020603050405020304"/>
              </a:rPr>
              <a:t>và </a:t>
            </a:r>
            <a:r>
              <a:rPr sz="1600" b="1" spc="-5" dirty="0">
                <a:latin typeface="Times New Roman" panose="02020603050405020304"/>
                <a:cs typeface="Times New Roman" panose="02020603050405020304"/>
              </a:rPr>
              <a:t>bảo trì……………………………………………..29  Chương II: </a:t>
            </a:r>
            <a:r>
              <a:rPr sz="1600" b="1" spc="-10" dirty="0">
                <a:latin typeface="Times New Roman" panose="02020603050405020304"/>
                <a:cs typeface="Times New Roman" panose="02020603050405020304"/>
              </a:rPr>
              <a:t>Câu </a:t>
            </a:r>
            <a:r>
              <a:rPr sz="1600" b="1" spc="-5" dirty="0">
                <a:latin typeface="Times New Roman" panose="02020603050405020304"/>
                <a:cs typeface="Times New Roman" panose="02020603050405020304"/>
              </a:rPr>
              <a:t>lệnh trong </a:t>
            </a:r>
            <a:r>
              <a:rPr sz="1600" b="1" dirty="0">
                <a:latin typeface="Times New Roman" panose="02020603050405020304"/>
                <a:cs typeface="Times New Roman" panose="02020603050405020304"/>
              </a:rPr>
              <a:t>hệ điều </a:t>
            </a:r>
            <a:r>
              <a:rPr sz="1600" b="1" spc="-5" dirty="0">
                <a:latin typeface="Times New Roman" panose="02020603050405020304"/>
                <a:cs typeface="Times New Roman" panose="02020603050405020304"/>
              </a:rPr>
              <a:t>hành Windows</a:t>
            </a:r>
            <a:r>
              <a:rPr sz="1600" b="1" spc="8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11…………………..…32</a:t>
            </a:r>
            <a:endParaRPr sz="1600">
              <a:latin typeface="Times New Roman" panose="02020603050405020304"/>
              <a:cs typeface="Times New Roman" panose="02020603050405020304"/>
            </a:endParaRPr>
          </a:p>
          <a:p>
            <a:pPr marL="469900" lvl="2" indent="-358775" algn="just">
              <a:lnSpc>
                <a:spcPts val="1805"/>
              </a:lnSpc>
              <a:buAutoNum type="romanUcPeriod"/>
              <a:tabLst>
                <a:tab pos="469900" algn="l"/>
              </a:tabLst>
            </a:pPr>
            <a:r>
              <a:rPr sz="1600" b="1" spc="-5" dirty="0">
                <a:latin typeface="Times New Roman" panose="02020603050405020304"/>
                <a:cs typeface="Times New Roman" panose="02020603050405020304"/>
              </a:rPr>
              <a:t>Khái quát </a:t>
            </a:r>
            <a:r>
              <a:rPr sz="1600" b="1" dirty="0">
                <a:latin typeface="Times New Roman" panose="02020603050405020304"/>
                <a:cs typeface="Times New Roman" panose="02020603050405020304"/>
              </a:rPr>
              <a:t>về </a:t>
            </a:r>
            <a:r>
              <a:rPr sz="1600" b="1" spc="-10" dirty="0">
                <a:latin typeface="Times New Roman" panose="02020603050405020304"/>
                <a:cs typeface="Times New Roman" panose="02020603050405020304"/>
              </a:rPr>
              <a:t>các </a:t>
            </a:r>
            <a:r>
              <a:rPr sz="1600" b="1" spc="-5" dirty="0">
                <a:latin typeface="Times New Roman" panose="02020603050405020304"/>
                <a:cs typeface="Times New Roman" panose="02020603050405020304"/>
              </a:rPr>
              <a:t>câu</a:t>
            </a:r>
            <a:r>
              <a:rPr sz="1600" b="1" spc="5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lệnh……………………………………………….32</a:t>
            </a:r>
            <a:endParaRPr sz="1600">
              <a:latin typeface="Times New Roman" panose="02020603050405020304"/>
              <a:cs typeface="Times New Roman" panose="02020603050405020304"/>
            </a:endParaRPr>
          </a:p>
          <a:p>
            <a:pPr marL="469900" lvl="2" indent="-437515" algn="just">
              <a:lnSpc>
                <a:spcPts val="1835"/>
              </a:lnSpc>
              <a:buAutoNum type="romanUcPeriod"/>
              <a:tabLst>
                <a:tab pos="469900" algn="l"/>
              </a:tabLst>
            </a:pPr>
            <a:r>
              <a:rPr sz="1600" b="1" spc="-5" dirty="0">
                <a:latin typeface="Times New Roman" panose="02020603050405020304"/>
                <a:cs typeface="Times New Roman" panose="02020603050405020304"/>
              </a:rPr>
              <a:t>Các câu lệnh CMD (Command</a:t>
            </a:r>
            <a:r>
              <a:rPr sz="1600" b="1" spc="4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Prompt)……………………………….32</a:t>
            </a:r>
            <a:endParaRPr sz="1600">
              <a:latin typeface="Times New Roman" panose="02020603050405020304"/>
              <a:cs typeface="Times New Roman" panose="02020603050405020304"/>
            </a:endParaRPr>
          </a:p>
          <a:p>
            <a:pPr marL="12700" marR="5080" lvl="3" algn="just">
              <a:lnSpc>
                <a:spcPct val="96000"/>
              </a:lnSpc>
              <a:spcBef>
                <a:spcPts val="40"/>
              </a:spcBef>
              <a:buAutoNum type="arabicPeriod"/>
              <a:tabLst>
                <a:tab pos="424180" algn="l"/>
              </a:tabLst>
            </a:pPr>
            <a:r>
              <a:rPr sz="1600" b="1" spc="-5" dirty="0">
                <a:latin typeface="Times New Roman" panose="02020603050405020304"/>
                <a:cs typeface="Times New Roman" panose="02020603050405020304"/>
              </a:rPr>
              <a:t>Lệnh cài đặt lịch </a:t>
            </a:r>
            <a:r>
              <a:rPr sz="1600" b="1" dirty="0">
                <a:latin typeface="Times New Roman" panose="02020603050405020304"/>
                <a:cs typeface="Times New Roman" panose="02020603050405020304"/>
              </a:rPr>
              <a:t>và </a:t>
            </a:r>
            <a:r>
              <a:rPr sz="1600" b="1" spc="-5" dirty="0">
                <a:latin typeface="Times New Roman" panose="02020603050405020304"/>
                <a:cs typeface="Times New Roman" panose="02020603050405020304"/>
              </a:rPr>
              <a:t>hẹn giờ tắt máy tính……………………………….33  II.2. ATTRIB…………………………………………………………………...33  II.3. DIR………………………………………………………………………...34  II.4. CD…………………………………………………………………………35  II.5. DEL………………………………………………………………………..36  II.6. COPY……………………………………………………………………...37  II.7. RD…………………………………………………………………………38  II.8. MD…………………………………………………………………………38  II.9. PING………………………………………………………………………38  II.10. TRACERT………………………………………………………………39  II.11. NETSTAT………………………………………………………………..40  II.12. IPCONFIG………………………………………………………………41  II.13.PATHPING………………………………………………………………42  II.14.TASKKILL………………………………………………………………42  II.15. TASKLIST………………………………………………………………43</a:t>
            </a:r>
            <a:endParaRPr sz="1600">
              <a:latin typeface="Times New Roman" panose="02020603050405020304"/>
              <a:cs typeface="Times New Roman" panose="02020603050405020304"/>
            </a:endParaRPr>
          </a:p>
          <a:p>
            <a:pPr marL="12700" algn="just">
              <a:lnSpc>
                <a:spcPts val="1800"/>
              </a:lnSpc>
            </a:pPr>
            <a:r>
              <a:rPr sz="1600" b="1" spc="-5" dirty="0">
                <a:latin typeface="Times New Roman" panose="02020603050405020304"/>
                <a:cs typeface="Times New Roman" panose="02020603050405020304"/>
              </a:rPr>
              <a:t>II.16. Lệnh tương tác với</a:t>
            </a:r>
            <a:r>
              <a:rPr sz="1600" b="1" spc="7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registry…………………………………………….44</a:t>
            </a:r>
            <a:endParaRPr sz="1600">
              <a:latin typeface="Times New Roman" panose="02020603050405020304"/>
              <a:cs typeface="Times New Roman" panose="02020603050405020304"/>
            </a:endParaRPr>
          </a:p>
          <a:p>
            <a:pPr marL="12700" marR="10795" algn="just">
              <a:lnSpc>
                <a:spcPct val="96000"/>
              </a:lnSpc>
              <a:spcBef>
                <a:spcPts val="45"/>
              </a:spcBef>
            </a:pPr>
            <a:r>
              <a:rPr sz="1600" b="1" spc="-5" dirty="0">
                <a:latin typeface="Times New Roman" panose="02020603050405020304"/>
                <a:cs typeface="Times New Roman" panose="02020603050405020304"/>
              </a:rPr>
              <a:t>II.17. REG ADD………………………………………………………………..44  II.18. REG DELETE…………………………………………………………..44  II.19. REG COMPARE………………………………………………………..45  II.20. REGEDIT.EXE…………………………………………………………45  II.21. POWERCFG……………………………………………………………46  II.22. SYSTEMINFO…………………………………………………………..47  II.23. CHKDSK………………………………………………………………...47  II.24. SCHTASK……………………………………………………………….48  II.25. ASSOC…………………………………………………………………...48  II.26. CIPHER………………………………………………………………….49  II.27.FILE</a:t>
            </a:r>
            <a:r>
              <a:rPr sz="1600" b="1" spc="2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COMPARE………………………………………………………..49</a:t>
            </a:r>
            <a:endParaRPr sz="1600">
              <a:latin typeface="Times New Roman" panose="02020603050405020304"/>
              <a:cs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339065"/>
            <a:ext cx="6672580" cy="3571875"/>
          </a:xfrm>
          <a:prstGeom prst="rect">
            <a:avLst/>
          </a:prstGeom>
        </p:spPr>
        <p:txBody>
          <a:bodyPr vert="horz" wrap="square" lIns="0" tIns="12065" rIns="0" bIns="0" rtlCol="0">
            <a:spAutoFit/>
          </a:bodyPr>
          <a:lstStyle/>
          <a:p>
            <a:pPr marL="469900" marR="5080" indent="-228600">
              <a:lnSpc>
                <a:spcPct val="144000"/>
              </a:lnSpc>
              <a:spcBef>
                <a:spcPts val="95"/>
              </a:spcBef>
              <a:buClr>
                <a:srgbClr val="000000"/>
              </a:buClr>
              <a:buSzPct val="71000"/>
              <a:buFont typeface="Arial" panose="020B0604020202020204"/>
              <a:buChar char="●"/>
              <a:tabLst>
                <a:tab pos="469265" algn="l"/>
                <a:tab pos="469900" algn="l"/>
              </a:tabLst>
            </a:pPr>
            <a:r>
              <a:rPr sz="1400" dirty="0">
                <a:solidFill>
                  <a:srgbClr val="212121"/>
                </a:solidFill>
                <a:latin typeface="Times New Roman" panose="02020603050405020304"/>
                <a:cs typeface="Times New Roman" panose="02020603050405020304"/>
              </a:rPr>
              <a:t>ping </a:t>
            </a:r>
            <a:r>
              <a:rPr sz="1400" spc="-5" dirty="0">
                <a:solidFill>
                  <a:srgbClr val="212121"/>
                </a:solidFill>
                <a:latin typeface="Times New Roman" panose="02020603050405020304"/>
                <a:cs typeface="Times New Roman" panose="02020603050405020304"/>
              </a:rPr>
              <a:t>&lt;địa chỉ </a:t>
            </a:r>
            <a:r>
              <a:rPr sz="1400" dirty="0">
                <a:solidFill>
                  <a:srgbClr val="212121"/>
                </a:solidFill>
                <a:latin typeface="Times New Roman" panose="02020603050405020304"/>
                <a:cs typeface="Times New Roman" panose="02020603050405020304"/>
              </a:rPr>
              <a:t>ip </a:t>
            </a:r>
            <a:r>
              <a:rPr sz="1400" spc="-5" dirty="0">
                <a:solidFill>
                  <a:srgbClr val="212121"/>
                </a:solidFill>
                <a:latin typeface="Times New Roman" panose="02020603050405020304"/>
                <a:cs typeface="Times New Roman" panose="02020603050405020304"/>
              </a:rPr>
              <a:t>của máy tính&gt;: kiểm </a:t>
            </a:r>
            <a:r>
              <a:rPr sz="1400" dirty="0">
                <a:solidFill>
                  <a:srgbClr val="212121"/>
                </a:solidFill>
                <a:latin typeface="Times New Roman" panose="02020603050405020304"/>
                <a:cs typeface="Times New Roman" panose="02020603050405020304"/>
              </a:rPr>
              <a:t>tra xem </a:t>
            </a:r>
            <a:r>
              <a:rPr sz="1400" spc="-5" dirty="0">
                <a:solidFill>
                  <a:srgbClr val="212121"/>
                </a:solidFill>
                <a:latin typeface="Times New Roman" panose="02020603050405020304"/>
                <a:cs typeface="Times New Roman" panose="02020603050405020304"/>
              </a:rPr>
              <a:t>máy </a:t>
            </a:r>
            <a:r>
              <a:rPr sz="1400" dirty="0">
                <a:solidFill>
                  <a:srgbClr val="212121"/>
                </a:solidFill>
                <a:latin typeface="Times New Roman" panose="02020603050405020304"/>
                <a:cs typeface="Times New Roman" panose="02020603050405020304"/>
              </a:rPr>
              <a:t>tính </a:t>
            </a:r>
            <a:r>
              <a:rPr sz="1400" spc="-5" dirty="0">
                <a:solidFill>
                  <a:srgbClr val="212121"/>
                </a:solidFill>
                <a:latin typeface="Times New Roman" panose="02020603050405020304"/>
                <a:cs typeface="Times New Roman" panose="02020603050405020304"/>
              </a:rPr>
              <a:t>đã kết </a:t>
            </a:r>
            <a:r>
              <a:rPr sz="1400" dirty="0">
                <a:solidFill>
                  <a:srgbClr val="212121"/>
                </a:solidFill>
                <a:latin typeface="Times New Roman" panose="02020603050405020304"/>
                <a:cs typeface="Times New Roman" panose="02020603050405020304"/>
              </a:rPr>
              <a:t>nối </a:t>
            </a:r>
            <a:r>
              <a:rPr sz="1400" spc="-5" dirty="0">
                <a:solidFill>
                  <a:srgbClr val="212121"/>
                </a:solidFill>
                <a:latin typeface="Times New Roman" panose="02020603050405020304"/>
                <a:cs typeface="Times New Roman" panose="02020603050405020304"/>
              </a:rPr>
              <a:t>vào mạng </a:t>
            </a:r>
            <a:r>
              <a:rPr sz="1400" dirty="0">
                <a:solidFill>
                  <a:srgbClr val="212121"/>
                </a:solidFill>
                <a:latin typeface="Times New Roman" panose="02020603050405020304"/>
                <a:cs typeface="Times New Roman" panose="02020603050405020304"/>
              </a:rPr>
              <a:t>local hay  </a:t>
            </a:r>
            <a:r>
              <a:rPr sz="1400" spc="-5" dirty="0">
                <a:solidFill>
                  <a:srgbClr val="212121"/>
                </a:solidFill>
                <a:latin typeface="Times New Roman" panose="02020603050405020304"/>
                <a:cs typeface="Times New Roman" panose="02020603050405020304"/>
              </a:rPr>
              <a:t>chưa</a:t>
            </a:r>
            <a:endParaRPr sz="1400">
              <a:latin typeface="Times New Roman" panose="02020603050405020304"/>
              <a:cs typeface="Times New Roman" panose="02020603050405020304"/>
            </a:endParaRPr>
          </a:p>
          <a:p>
            <a:pPr marL="12700" marR="4256405">
              <a:lnSpc>
                <a:spcPct val="167000"/>
              </a:lnSpc>
              <a:spcBef>
                <a:spcPts val="1010"/>
              </a:spcBef>
            </a:pPr>
            <a:r>
              <a:rPr sz="1400" dirty="0">
                <a:solidFill>
                  <a:srgbClr val="202429"/>
                </a:solidFill>
                <a:latin typeface="Times New Roman" panose="02020603050405020304"/>
                <a:cs typeface="Times New Roman" panose="02020603050405020304"/>
              </a:rPr>
              <a:t>♦ </a:t>
            </a:r>
            <a:r>
              <a:rPr sz="1400" dirty="0">
                <a:latin typeface="Times New Roman" panose="02020603050405020304"/>
                <a:cs typeface="Times New Roman" panose="02020603050405020304"/>
              </a:rPr>
              <a:t>ping </a:t>
            </a:r>
            <a:r>
              <a:rPr sz="1400" spc="-5" dirty="0">
                <a:latin typeface="Times New Roman" panose="02020603050405020304"/>
                <a:cs typeface="Times New Roman" panose="02020603050405020304"/>
              </a:rPr>
              <a:t>ip/host/&lt;/t&gt;/&lt;/a&gt;/&lt;/l&gt;&lt;/n&gt;  </a:t>
            </a:r>
            <a:r>
              <a:rPr sz="1400" dirty="0">
                <a:latin typeface="Times New Roman" panose="02020603050405020304"/>
                <a:cs typeface="Times New Roman" panose="02020603050405020304"/>
              </a:rPr>
              <a:t>Với:</a:t>
            </a:r>
            <a:endParaRPr sz="1400">
              <a:latin typeface="Times New Roman" panose="02020603050405020304"/>
              <a:cs typeface="Times New Roman" panose="02020603050405020304"/>
            </a:endParaRPr>
          </a:p>
          <a:p>
            <a:pPr marL="116205" indent="-104140">
              <a:lnSpc>
                <a:spcPct val="100000"/>
              </a:lnSpc>
              <a:spcBef>
                <a:spcPts val="1130"/>
              </a:spcBef>
              <a:buChar char="-"/>
              <a:tabLst>
                <a:tab pos="116205" algn="l"/>
              </a:tabLst>
            </a:pPr>
            <a:r>
              <a:rPr sz="1400" dirty="0">
                <a:solidFill>
                  <a:srgbClr val="333333"/>
                </a:solidFill>
                <a:latin typeface="Times New Roman" panose="02020603050405020304"/>
                <a:cs typeface="Times New Roman" panose="02020603050405020304"/>
              </a:rPr>
              <a:t>ip: Địa </a:t>
            </a:r>
            <a:r>
              <a:rPr sz="1400" spc="-5" dirty="0">
                <a:solidFill>
                  <a:srgbClr val="333333"/>
                </a:solidFill>
                <a:latin typeface="Times New Roman" panose="02020603050405020304"/>
                <a:cs typeface="Times New Roman" panose="02020603050405020304"/>
              </a:rPr>
              <a:t>chỉ </a:t>
            </a:r>
            <a:r>
              <a:rPr sz="1400" dirty="0">
                <a:solidFill>
                  <a:srgbClr val="333333"/>
                </a:solidFill>
                <a:latin typeface="Times New Roman" panose="02020603050405020304"/>
                <a:cs typeface="Times New Roman" panose="02020603050405020304"/>
              </a:rPr>
              <a:t>IP </a:t>
            </a:r>
            <a:r>
              <a:rPr sz="1400" spc="-5" dirty="0">
                <a:solidFill>
                  <a:srgbClr val="333333"/>
                </a:solidFill>
                <a:latin typeface="Times New Roman" panose="02020603050405020304"/>
                <a:cs typeface="Times New Roman" panose="02020603050405020304"/>
              </a:rPr>
              <a:t>của </a:t>
            </a:r>
            <a:r>
              <a:rPr sz="1400" dirty="0">
                <a:solidFill>
                  <a:srgbClr val="333333"/>
                </a:solidFill>
                <a:latin typeface="Times New Roman" panose="02020603050405020304"/>
                <a:cs typeface="Times New Roman" panose="02020603050405020304"/>
              </a:rPr>
              <a:t>máy cần </a:t>
            </a:r>
            <a:r>
              <a:rPr sz="1400" spc="-5" dirty="0">
                <a:solidFill>
                  <a:srgbClr val="333333"/>
                </a:solidFill>
                <a:latin typeface="Times New Roman" panose="02020603050405020304"/>
                <a:cs typeface="Times New Roman" panose="02020603050405020304"/>
              </a:rPr>
              <a:t>kiểm</a:t>
            </a:r>
            <a:r>
              <a:rPr sz="1400" spc="-5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tra.</a:t>
            </a:r>
            <a:endParaRPr sz="1400">
              <a:latin typeface="Times New Roman" panose="02020603050405020304"/>
              <a:cs typeface="Times New Roman" panose="02020603050405020304"/>
            </a:endParaRPr>
          </a:p>
          <a:p>
            <a:pPr marL="12700" marR="5715">
              <a:lnSpc>
                <a:spcPts val="1610"/>
              </a:lnSpc>
              <a:spcBef>
                <a:spcPts val="845"/>
              </a:spcBef>
              <a:buChar char="-"/>
              <a:tabLst>
                <a:tab pos="124460" algn="l"/>
              </a:tabLst>
            </a:pPr>
            <a:r>
              <a:rPr sz="1400" spc="-5" dirty="0">
                <a:solidFill>
                  <a:srgbClr val="333333"/>
                </a:solidFill>
                <a:latin typeface="Times New Roman" panose="02020603050405020304"/>
                <a:cs typeface="Times New Roman" panose="02020603050405020304"/>
              </a:rPr>
              <a:t>/host: Tên của máy </a:t>
            </a:r>
            <a:r>
              <a:rPr sz="1400" dirty="0">
                <a:solidFill>
                  <a:srgbClr val="333333"/>
                </a:solidFill>
                <a:latin typeface="Times New Roman" panose="02020603050405020304"/>
                <a:cs typeface="Times New Roman" panose="02020603050405020304"/>
              </a:rPr>
              <a:t>tính </a:t>
            </a:r>
            <a:r>
              <a:rPr sz="1400" spc="-5" dirty="0">
                <a:solidFill>
                  <a:srgbClr val="333333"/>
                </a:solidFill>
                <a:latin typeface="Times New Roman" panose="02020603050405020304"/>
                <a:cs typeface="Times New Roman" panose="02020603050405020304"/>
              </a:rPr>
              <a:t>cần kiểm </a:t>
            </a:r>
            <a:r>
              <a:rPr sz="1400" dirty="0">
                <a:solidFill>
                  <a:srgbClr val="333333"/>
                </a:solidFill>
                <a:latin typeface="Times New Roman" panose="02020603050405020304"/>
                <a:cs typeface="Times New Roman" panose="02020603050405020304"/>
              </a:rPr>
              <a:t>tra </a:t>
            </a:r>
            <a:r>
              <a:rPr sz="1400" spc="-5" dirty="0">
                <a:solidFill>
                  <a:srgbClr val="333333"/>
                </a:solidFill>
                <a:latin typeface="Times New Roman" panose="02020603050405020304"/>
                <a:cs typeface="Times New Roman" panose="02020603050405020304"/>
              </a:rPr>
              <a:t>kết </a:t>
            </a:r>
            <a:r>
              <a:rPr sz="1400" dirty="0">
                <a:solidFill>
                  <a:srgbClr val="333333"/>
                </a:solidFill>
                <a:latin typeface="Times New Roman" panose="02020603050405020304"/>
                <a:cs typeface="Times New Roman" panose="02020603050405020304"/>
              </a:rPr>
              <a:t>nối mạng </a:t>
            </a:r>
            <a:r>
              <a:rPr sz="1400" spc="-5" dirty="0">
                <a:solidFill>
                  <a:srgbClr val="333333"/>
                </a:solidFill>
                <a:latin typeface="Times New Roman" panose="02020603050405020304"/>
                <a:cs typeface="Times New Roman" panose="02020603050405020304"/>
              </a:rPr>
              <a:t>(có </a:t>
            </a:r>
            <a:r>
              <a:rPr sz="1400" dirty="0">
                <a:solidFill>
                  <a:srgbClr val="333333"/>
                </a:solidFill>
                <a:latin typeface="Times New Roman" panose="02020603050405020304"/>
                <a:cs typeface="Times New Roman" panose="02020603050405020304"/>
              </a:rPr>
              <a:t>thể </a:t>
            </a:r>
            <a:r>
              <a:rPr sz="1400" spc="-5" dirty="0">
                <a:solidFill>
                  <a:srgbClr val="333333"/>
                </a:solidFill>
                <a:latin typeface="Times New Roman" panose="02020603050405020304"/>
                <a:cs typeface="Times New Roman" panose="02020603050405020304"/>
              </a:rPr>
              <a:t>sử dụng </a:t>
            </a:r>
            <a:r>
              <a:rPr sz="1400" dirty="0">
                <a:solidFill>
                  <a:srgbClr val="333333"/>
                </a:solidFill>
                <a:latin typeface="Times New Roman" panose="02020603050405020304"/>
                <a:cs typeface="Times New Roman" panose="02020603050405020304"/>
              </a:rPr>
              <a:t>địa </a:t>
            </a:r>
            <a:r>
              <a:rPr sz="1400" spc="-5" dirty="0">
                <a:solidFill>
                  <a:srgbClr val="333333"/>
                </a:solidFill>
                <a:latin typeface="Times New Roman" panose="02020603050405020304"/>
                <a:cs typeface="Times New Roman" panose="02020603050405020304"/>
              </a:rPr>
              <a:t>chỉ </a:t>
            </a:r>
            <a:r>
              <a:rPr sz="1400" dirty="0">
                <a:solidFill>
                  <a:srgbClr val="333333"/>
                </a:solidFill>
                <a:latin typeface="Times New Roman" panose="02020603050405020304"/>
                <a:cs typeface="Times New Roman" panose="02020603050405020304"/>
              </a:rPr>
              <a:t>IP hoặc </a:t>
            </a:r>
            <a:r>
              <a:rPr sz="1400" spc="-5" dirty="0">
                <a:solidFill>
                  <a:srgbClr val="333333"/>
                </a:solidFill>
                <a:latin typeface="Times New Roman" panose="02020603050405020304"/>
                <a:cs typeface="Times New Roman" panose="02020603050405020304"/>
              </a:rPr>
              <a:t>tên của  máy </a:t>
            </a:r>
            <a:r>
              <a:rPr sz="1400" dirty="0">
                <a:solidFill>
                  <a:srgbClr val="333333"/>
                </a:solidFill>
                <a:latin typeface="Times New Roman" panose="02020603050405020304"/>
                <a:cs typeface="Times New Roman" panose="02020603050405020304"/>
              </a:rPr>
              <a:t>tính).</a:t>
            </a:r>
            <a:endParaRPr sz="1400">
              <a:latin typeface="Times New Roman" panose="02020603050405020304"/>
              <a:cs typeface="Times New Roman" panose="02020603050405020304"/>
            </a:endParaRPr>
          </a:p>
          <a:p>
            <a:pPr marL="116205" indent="-104140">
              <a:lnSpc>
                <a:spcPct val="100000"/>
              </a:lnSpc>
              <a:spcBef>
                <a:spcPts val="685"/>
              </a:spcBef>
              <a:buChar char="-"/>
              <a:tabLst>
                <a:tab pos="116205" algn="l"/>
              </a:tabLst>
            </a:pPr>
            <a:r>
              <a:rPr sz="1400" spc="-5" dirty="0">
                <a:solidFill>
                  <a:srgbClr val="333333"/>
                </a:solidFill>
                <a:latin typeface="Times New Roman" panose="02020603050405020304"/>
                <a:cs typeface="Times New Roman" panose="02020603050405020304"/>
              </a:rPr>
              <a:t>/t: </a:t>
            </a:r>
            <a:r>
              <a:rPr sz="1400" dirty="0">
                <a:solidFill>
                  <a:srgbClr val="333333"/>
                </a:solidFill>
                <a:latin typeface="Times New Roman" panose="02020603050405020304"/>
                <a:cs typeface="Times New Roman" panose="02020603050405020304"/>
              </a:rPr>
              <a:t>Sử </a:t>
            </a:r>
            <a:r>
              <a:rPr sz="1400" spc="-5" dirty="0">
                <a:solidFill>
                  <a:srgbClr val="333333"/>
                </a:solidFill>
                <a:latin typeface="Times New Roman" panose="02020603050405020304"/>
                <a:cs typeface="Times New Roman" panose="02020603050405020304"/>
              </a:rPr>
              <a:t>dụng </a:t>
            </a:r>
            <a:r>
              <a:rPr sz="1400" dirty="0">
                <a:solidFill>
                  <a:srgbClr val="333333"/>
                </a:solidFill>
                <a:latin typeface="Times New Roman" panose="02020603050405020304"/>
                <a:cs typeface="Times New Roman" panose="02020603050405020304"/>
              </a:rPr>
              <a:t>để máy tính </a:t>
            </a:r>
            <a:r>
              <a:rPr sz="1400" spc="-5" dirty="0">
                <a:solidFill>
                  <a:srgbClr val="333333"/>
                </a:solidFill>
                <a:latin typeface="Times New Roman" panose="02020603050405020304"/>
                <a:cs typeface="Times New Roman" panose="02020603050405020304"/>
              </a:rPr>
              <a:t>liên </a:t>
            </a:r>
            <a:r>
              <a:rPr sz="1400" dirty="0">
                <a:solidFill>
                  <a:srgbClr val="333333"/>
                </a:solidFill>
                <a:latin typeface="Times New Roman" panose="02020603050405020304"/>
                <a:cs typeface="Times New Roman" panose="02020603050405020304"/>
              </a:rPr>
              <a:t>tục </a:t>
            </a:r>
            <a:r>
              <a:rPr sz="1400" spc="-5" dirty="0">
                <a:solidFill>
                  <a:srgbClr val="333333"/>
                </a:solidFill>
                <a:latin typeface="Times New Roman" panose="02020603050405020304"/>
                <a:cs typeface="Times New Roman" panose="02020603050405020304"/>
              </a:rPr>
              <a:t>“ping” đến </a:t>
            </a:r>
            <a:r>
              <a:rPr sz="1400" dirty="0">
                <a:solidFill>
                  <a:srgbClr val="333333"/>
                </a:solidFill>
                <a:latin typeface="Times New Roman" panose="02020603050405020304"/>
                <a:cs typeface="Times New Roman" panose="02020603050405020304"/>
              </a:rPr>
              <a:t>máy tính đích, </a:t>
            </a:r>
            <a:r>
              <a:rPr sz="1400" spc="-5" dirty="0">
                <a:solidFill>
                  <a:srgbClr val="333333"/>
                </a:solidFill>
                <a:latin typeface="Times New Roman" panose="02020603050405020304"/>
                <a:cs typeface="Times New Roman" panose="02020603050405020304"/>
              </a:rPr>
              <a:t>bấm </a:t>
            </a:r>
            <a:r>
              <a:rPr sz="1400" dirty="0">
                <a:solidFill>
                  <a:srgbClr val="333333"/>
                </a:solidFill>
                <a:latin typeface="Times New Roman" panose="02020603050405020304"/>
                <a:cs typeface="Times New Roman" panose="02020603050405020304"/>
              </a:rPr>
              <a:t>Ctrl +C để</a:t>
            </a:r>
            <a:r>
              <a:rPr sz="1400" spc="-10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dừng.</a:t>
            </a:r>
            <a:endParaRPr sz="1400">
              <a:latin typeface="Times New Roman" panose="02020603050405020304"/>
              <a:cs typeface="Times New Roman" panose="02020603050405020304"/>
            </a:endParaRPr>
          </a:p>
          <a:p>
            <a:pPr marL="116205" indent="-104140">
              <a:lnSpc>
                <a:spcPct val="100000"/>
              </a:lnSpc>
              <a:spcBef>
                <a:spcPts val="735"/>
              </a:spcBef>
              <a:buChar char="-"/>
              <a:tabLst>
                <a:tab pos="116205" algn="l"/>
              </a:tabLst>
            </a:pPr>
            <a:r>
              <a:rPr sz="1400" dirty="0">
                <a:solidFill>
                  <a:srgbClr val="333333"/>
                </a:solidFill>
                <a:latin typeface="Times New Roman" panose="02020603050405020304"/>
                <a:cs typeface="Times New Roman" panose="02020603050405020304"/>
              </a:rPr>
              <a:t>/a: </a:t>
            </a:r>
            <a:r>
              <a:rPr sz="1400" spc="-5" dirty="0">
                <a:solidFill>
                  <a:srgbClr val="333333"/>
                </a:solidFill>
                <a:latin typeface="Times New Roman" panose="02020603050405020304"/>
                <a:cs typeface="Times New Roman" panose="02020603050405020304"/>
              </a:rPr>
              <a:t>Nhận </a:t>
            </a:r>
            <a:r>
              <a:rPr sz="1400" dirty="0">
                <a:solidFill>
                  <a:srgbClr val="333333"/>
                </a:solidFill>
                <a:latin typeface="Times New Roman" panose="02020603050405020304"/>
                <a:cs typeface="Times New Roman" panose="02020603050405020304"/>
              </a:rPr>
              <a:t>địa </a:t>
            </a:r>
            <a:r>
              <a:rPr sz="1400" spc="-5" dirty="0">
                <a:solidFill>
                  <a:srgbClr val="333333"/>
                </a:solidFill>
                <a:latin typeface="Times New Roman" panose="02020603050405020304"/>
                <a:cs typeface="Times New Roman" panose="02020603050405020304"/>
              </a:rPr>
              <a:t>chỉ </a:t>
            </a:r>
            <a:r>
              <a:rPr sz="1400" dirty="0">
                <a:solidFill>
                  <a:srgbClr val="333333"/>
                </a:solidFill>
                <a:latin typeface="Times New Roman" panose="02020603050405020304"/>
                <a:cs typeface="Times New Roman" panose="02020603050405020304"/>
              </a:rPr>
              <a:t>IP </a:t>
            </a:r>
            <a:r>
              <a:rPr sz="1400" spc="-5" dirty="0">
                <a:solidFill>
                  <a:srgbClr val="333333"/>
                </a:solidFill>
                <a:latin typeface="Times New Roman" panose="02020603050405020304"/>
                <a:cs typeface="Times New Roman" panose="02020603050405020304"/>
              </a:rPr>
              <a:t>từ tên </a:t>
            </a:r>
            <a:r>
              <a:rPr sz="1400" dirty="0">
                <a:solidFill>
                  <a:srgbClr val="333333"/>
                </a:solidFill>
                <a:latin typeface="Times New Roman" panose="02020603050405020304"/>
                <a:cs typeface="Times New Roman" panose="02020603050405020304"/>
              </a:rPr>
              <a:t>máy tính</a:t>
            </a:r>
            <a:r>
              <a:rPr sz="1400" spc="-4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(host).</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spc="-5" dirty="0">
                <a:solidFill>
                  <a:srgbClr val="333333"/>
                </a:solidFill>
                <a:latin typeface="Times New Roman" panose="02020603050405020304"/>
                <a:cs typeface="Times New Roman" panose="02020603050405020304"/>
              </a:rPr>
              <a:t>/l: Xác </a:t>
            </a:r>
            <a:r>
              <a:rPr sz="1400" dirty="0">
                <a:solidFill>
                  <a:srgbClr val="333333"/>
                </a:solidFill>
                <a:latin typeface="Times New Roman" panose="02020603050405020304"/>
                <a:cs typeface="Times New Roman" panose="02020603050405020304"/>
              </a:rPr>
              <a:t>định </a:t>
            </a:r>
            <a:r>
              <a:rPr sz="1400" spc="5" dirty="0">
                <a:solidFill>
                  <a:srgbClr val="333333"/>
                </a:solidFill>
                <a:latin typeface="Times New Roman" panose="02020603050405020304"/>
                <a:cs typeface="Times New Roman" panose="02020603050405020304"/>
              </a:rPr>
              <a:t>độ </a:t>
            </a:r>
            <a:r>
              <a:rPr sz="1400" dirty="0">
                <a:solidFill>
                  <a:srgbClr val="333333"/>
                </a:solidFill>
                <a:latin typeface="Times New Roman" panose="02020603050405020304"/>
                <a:cs typeface="Times New Roman" panose="02020603050405020304"/>
              </a:rPr>
              <a:t>rộng </a:t>
            </a:r>
            <a:r>
              <a:rPr sz="1400" spc="-5" dirty="0">
                <a:solidFill>
                  <a:srgbClr val="333333"/>
                </a:solidFill>
                <a:latin typeface="Times New Roman" panose="02020603050405020304"/>
                <a:cs typeface="Times New Roman" panose="02020603050405020304"/>
              </a:rPr>
              <a:t>của </a:t>
            </a:r>
            <a:r>
              <a:rPr sz="1400" dirty="0">
                <a:solidFill>
                  <a:srgbClr val="333333"/>
                </a:solidFill>
                <a:latin typeface="Times New Roman" panose="02020603050405020304"/>
                <a:cs typeface="Times New Roman" panose="02020603050405020304"/>
              </a:rPr>
              <a:t>gói tin gửi đi kiểm</a:t>
            </a:r>
            <a:r>
              <a:rPr sz="1400" spc="-9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tra.</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dirty="0">
                <a:solidFill>
                  <a:srgbClr val="333333"/>
                </a:solidFill>
                <a:latin typeface="Times New Roman" panose="02020603050405020304"/>
                <a:cs typeface="Times New Roman" panose="02020603050405020304"/>
              </a:rPr>
              <a:t>/n: </a:t>
            </a:r>
            <a:r>
              <a:rPr sz="1400" spc="-5" dirty="0">
                <a:solidFill>
                  <a:srgbClr val="333333"/>
                </a:solidFill>
                <a:latin typeface="Times New Roman" panose="02020603050405020304"/>
                <a:cs typeface="Times New Roman" panose="02020603050405020304"/>
              </a:rPr>
              <a:t>Xác </a:t>
            </a:r>
            <a:r>
              <a:rPr sz="1400" dirty="0">
                <a:solidFill>
                  <a:srgbClr val="333333"/>
                </a:solidFill>
                <a:latin typeface="Times New Roman" panose="02020603050405020304"/>
                <a:cs typeface="Times New Roman" panose="02020603050405020304"/>
              </a:rPr>
              <a:t>định </a:t>
            </a:r>
            <a:r>
              <a:rPr sz="1400" spc="-5" dirty="0">
                <a:solidFill>
                  <a:srgbClr val="333333"/>
                </a:solidFill>
                <a:latin typeface="Times New Roman" panose="02020603050405020304"/>
                <a:cs typeface="Times New Roman" panose="02020603050405020304"/>
              </a:rPr>
              <a:t>số gói </a:t>
            </a:r>
            <a:r>
              <a:rPr sz="1400" dirty="0">
                <a:solidFill>
                  <a:srgbClr val="333333"/>
                </a:solidFill>
                <a:latin typeface="Times New Roman" panose="02020603050405020304"/>
                <a:cs typeface="Times New Roman" panose="02020603050405020304"/>
              </a:rPr>
              <a:t>tin gửi</a:t>
            </a:r>
            <a:r>
              <a:rPr sz="1400" spc="-3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đi.</a:t>
            </a:r>
            <a:endParaRPr sz="1400">
              <a:latin typeface="Times New Roman" panose="02020603050405020304"/>
              <a:cs typeface="Times New Roman" panose="02020603050405020304"/>
            </a:endParaRPr>
          </a:p>
        </p:txBody>
      </p:sp>
      <p:sp>
        <p:nvSpPr>
          <p:cNvPr id="3" name="object 3"/>
          <p:cNvSpPr/>
          <p:nvPr/>
        </p:nvSpPr>
        <p:spPr>
          <a:xfrm>
            <a:off x="457200" y="4002024"/>
            <a:ext cx="6667500" cy="3688079"/>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4500" y="8529828"/>
            <a:ext cx="6672580" cy="136271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TRACERT</a:t>
            </a:r>
            <a:endParaRPr sz="1400">
              <a:latin typeface="Times New Roman" panose="02020603050405020304"/>
              <a:cs typeface="Times New Roman" panose="02020603050405020304"/>
            </a:endParaRPr>
          </a:p>
          <a:p>
            <a:pPr marL="12700" marR="5080" indent="88265" algn="just">
              <a:lnSpc>
                <a:spcPts val="1610"/>
              </a:lnSpc>
              <a:spcBef>
                <a:spcPts val="1250"/>
              </a:spcBef>
            </a:pPr>
            <a:r>
              <a:rPr sz="1400" dirty="0">
                <a:latin typeface="Times New Roman" panose="02020603050405020304"/>
                <a:cs typeface="Times New Roman" panose="02020603050405020304"/>
              </a:rPr>
              <a:t>Công dụng: </a:t>
            </a:r>
            <a:r>
              <a:rPr sz="1400" spc="-5" dirty="0">
                <a:latin typeface="Times New Roman" panose="02020603050405020304"/>
                <a:cs typeface="Times New Roman" panose="02020603050405020304"/>
              </a:rPr>
              <a:t>Tương tự với </a:t>
            </a:r>
            <a:r>
              <a:rPr sz="1400" dirty="0">
                <a:latin typeface="Times New Roman" panose="02020603050405020304"/>
                <a:cs typeface="Times New Roman" panose="02020603050405020304"/>
              </a:rPr>
              <a:t>lệnh ping thì lệnh tracert sẽ hiện </a:t>
            </a:r>
            <a:r>
              <a:rPr sz="1400" spc="-5" dirty="0">
                <a:latin typeface="Times New Roman" panose="02020603050405020304"/>
                <a:cs typeface="Times New Roman" panose="02020603050405020304"/>
              </a:rPr>
              <a:t>thị chi </a:t>
            </a:r>
            <a:r>
              <a:rPr sz="1400" dirty="0">
                <a:latin typeface="Times New Roman" panose="02020603050405020304"/>
                <a:cs typeface="Times New Roman" panose="02020603050405020304"/>
              </a:rPr>
              <a:t>tiết </a:t>
            </a:r>
            <a:r>
              <a:rPr sz="1400" spc="-5" dirty="0">
                <a:latin typeface="Times New Roman" panose="02020603050405020304"/>
                <a:cs typeface="Times New Roman" panose="02020603050405020304"/>
              </a:rPr>
              <a:t>thông </a:t>
            </a:r>
            <a:r>
              <a:rPr sz="1400" dirty="0">
                <a:latin typeface="Times New Roman" panose="02020603050405020304"/>
                <a:cs typeface="Times New Roman" panose="02020603050405020304"/>
              </a:rPr>
              <a:t>tin ( </a:t>
            </a:r>
            <a:r>
              <a:rPr sz="1400" spc="-5" dirty="0">
                <a:latin typeface="Times New Roman" panose="02020603050405020304"/>
                <a:cs typeface="Times New Roman" panose="02020603050405020304"/>
              </a:rPr>
              <a:t>đường đi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từ máy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người </a:t>
            </a:r>
            <a:r>
              <a:rPr sz="1400" dirty="0">
                <a:latin typeface="Times New Roman" panose="02020603050405020304"/>
                <a:cs typeface="Times New Roman" panose="02020603050405020304"/>
              </a:rPr>
              <a:t>dùng lệnh </a:t>
            </a:r>
            <a:r>
              <a:rPr sz="1400" spc="-5" dirty="0">
                <a:latin typeface="Times New Roman" panose="02020603050405020304"/>
                <a:cs typeface="Times New Roman" panose="02020603050405020304"/>
              </a:rPr>
              <a:t>tới máy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mục </a:t>
            </a:r>
            <a:r>
              <a:rPr sz="1400" dirty="0">
                <a:latin typeface="Times New Roman" panose="02020603050405020304"/>
                <a:cs typeface="Times New Roman" panose="02020603050405020304"/>
              </a:rPr>
              <a:t>tiêu. Thông qua </a:t>
            </a:r>
            <a:r>
              <a:rPr sz="1400" spc="5" dirty="0">
                <a:latin typeface="Times New Roman" panose="02020603050405020304"/>
                <a:cs typeface="Times New Roman" panose="02020603050405020304"/>
              </a:rPr>
              <a:t>đó </a:t>
            </a:r>
            <a:r>
              <a:rPr sz="1400" spc="-5" dirty="0">
                <a:latin typeface="Times New Roman" panose="02020603050405020304"/>
                <a:cs typeface="Times New Roman" panose="02020603050405020304"/>
              </a:rPr>
              <a:t>ta </a:t>
            </a:r>
            <a:r>
              <a:rPr sz="1400" dirty="0">
                <a:latin typeface="Times New Roman" panose="02020603050405020304"/>
                <a:cs typeface="Times New Roman" panose="02020603050405020304"/>
              </a:rPr>
              <a:t>có thể biết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thông  tin nhà </a:t>
            </a:r>
            <a:r>
              <a:rPr sz="1400" spc="-5" dirty="0">
                <a:latin typeface="Times New Roman" panose="02020603050405020304"/>
                <a:cs typeface="Times New Roman" panose="02020603050405020304"/>
              </a:rPr>
              <a:t>mạng, </a:t>
            </a:r>
            <a:r>
              <a:rPr sz="1400" dirty="0">
                <a:latin typeface="Times New Roman" panose="02020603050405020304"/>
                <a:cs typeface="Times New Roman" panose="02020603050405020304"/>
              </a:rPr>
              <a:t>server, </a:t>
            </a:r>
            <a:r>
              <a:rPr sz="1400" spc="-5" dirty="0">
                <a:latin typeface="Times New Roman" panose="02020603050405020304"/>
                <a:cs typeface="Times New Roman" panose="02020603050405020304"/>
              </a:rPr>
              <a:t>route mà </a:t>
            </a:r>
            <a:r>
              <a:rPr sz="1400" dirty="0">
                <a:latin typeface="Times New Roman" panose="02020603050405020304"/>
                <a:cs typeface="Times New Roman" panose="02020603050405020304"/>
              </a:rPr>
              <a:t>gói tin </a:t>
            </a:r>
            <a:r>
              <a:rPr sz="1400" spc="-5" dirty="0">
                <a:latin typeface="Times New Roman" panose="02020603050405020304"/>
                <a:cs typeface="Times New Roman" panose="02020603050405020304"/>
              </a:rPr>
              <a:t>đã đi</a:t>
            </a:r>
            <a:r>
              <a:rPr sz="1400" spc="-40" dirty="0">
                <a:latin typeface="Times New Roman" panose="02020603050405020304"/>
                <a:cs typeface="Times New Roman" panose="02020603050405020304"/>
              </a:rPr>
              <a:t> </a:t>
            </a:r>
            <a:r>
              <a:rPr sz="1400" dirty="0">
                <a:latin typeface="Times New Roman" panose="02020603050405020304"/>
                <a:cs typeface="Times New Roman" panose="02020603050405020304"/>
              </a:rPr>
              <a:t>qua.</a:t>
            </a:r>
            <a:endParaRPr sz="1400">
              <a:latin typeface="Times New Roman" panose="02020603050405020304"/>
              <a:cs typeface="Times New Roman" panose="02020603050405020304"/>
            </a:endParaRPr>
          </a:p>
          <a:p>
            <a:pPr marL="12700" algn="just">
              <a:lnSpc>
                <a:spcPct val="100000"/>
              </a:lnSpc>
              <a:spcBef>
                <a:spcPts val="1085"/>
              </a:spcBef>
            </a:pPr>
            <a:r>
              <a:rPr sz="1400" dirty="0">
                <a:solidFill>
                  <a:srgbClr val="202429"/>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tracert</a:t>
            </a:r>
            <a:r>
              <a:rPr sz="1400" spc="-3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ip/host</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39</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2435860" cy="59626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333333"/>
                </a:solidFill>
                <a:latin typeface="Times New Roman" panose="02020603050405020304"/>
                <a:cs typeface="Times New Roman" panose="02020603050405020304"/>
              </a:rPr>
              <a:t>Với:</a:t>
            </a:r>
            <a:endParaRPr sz="1400">
              <a:latin typeface="Times New Roman" panose="02020603050405020304"/>
              <a:cs typeface="Times New Roman" panose="02020603050405020304"/>
            </a:endParaRPr>
          </a:p>
          <a:p>
            <a:pPr marL="12700">
              <a:lnSpc>
                <a:spcPct val="100000"/>
              </a:lnSpc>
              <a:spcBef>
                <a:spcPts val="1125"/>
              </a:spcBef>
            </a:pPr>
            <a:r>
              <a:rPr sz="140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ip/host: </a:t>
            </a:r>
            <a:r>
              <a:rPr sz="1400" dirty="0">
                <a:solidFill>
                  <a:srgbClr val="333333"/>
                </a:solidFill>
                <a:latin typeface="Times New Roman" panose="02020603050405020304"/>
                <a:cs typeface="Times New Roman" panose="02020603050405020304"/>
              </a:rPr>
              <a:t>Địa </a:t>
            </a:r>
            <a:r>
              <a:rPr sz="1400" spc="-5" dirty="0">
                <a:solidFill>
                  <a:srgbClr val="333333"/>
                </a:solidFill>
                <a:latin typeface="Times New Roman" panose="02020603050405020304"/>
                <a:cs typeface="Times New Roman" panose="02020603050405020304"/>
              </a:rPr>
              <a:t>chỉ </a:t>
            </a:r>
            <a:r>
              <a:rPr sz="1400" dirty="0">
                <a:solidFill>
                  <a:srgbClr val="333333"/>
                </a:solidFill>
                <a:latin typeface="Times New Roman" panose="02020603050405020304"/>
                <a:cs typeface="Times New Roman" panose="02020603050405020304"/>
              </a:rPr>
              <a:t>ip/ </a:t>
            </a:r>
            <a:r>
              <a:rPr sz="1400" spc="-5" dirty="0">
                <a:solidFill>
                  <a:srgbClr val="333333"/>
                </a:solidFill>
                <a:latin typeface="Times New Roman" panose="02020603050405020304"/>
                <a:cs typeface="Times New Roman" panose="02020603050405020304"/>
              </a:rPr>
              <a:t>tên </a:t>
            </a:r>
            <a:r>
              <a:rPr sz="1400" dirty="0">
                <a:solidFill>
                  <a:srgbClr val="333333"/>
                </a:solidFill>
                <a:latin typeface="Times New Roman" panose="02020603050405020304"/>
                <a:cs typeface="Times New Roman" panose="02020603050405020304"/>
              </a:rPr>
              <a:t>máy</a:t>
            </a:r>
            <a:r>
              <a:rPr sz="1400" spc="-5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tính.</a:t>
            </a:r>
            <a:endParaRPr sz="1400">
              <a:latin typeface="Times New Roman" panose="02020603050405020304"/>
              <a:cs typeface="Times New Roman" panose="02020603050405020304"/>
            </a:endParaRPr>
          </a:p>
        </p:txBody>
      </p:sp>
      <p:sp>
        <p:nvSpPr>
          <p:cNvPr id="3" name="object 3"/>
          <p:cNvSpPr txBox="1"/>
          <p:nvPr/>
        </p:nvSpPr>
        <p:spPr>
          <a:xfrm>
            <a:off x="444500" y="6522720"/>
            <a:ext cx="4277995" cy="228028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NETSTAT</a:t>
            </a:r>
            <a:endParaRPr sz="1400">
              <a:latin typeface="Times New Roman" panose="02020603050405020304"/>
              <a:cs typeface="Times New Roman" panose="02020603050405020304"/>
            </a:endParaRPr>
          </a:p>
          <a:p>
            <a:pPr marL="100965">
              <a:lnSpc>
                <a:spcPct val="100000"/>
              </a:lnSpc>
              <a:spcBef>
                <a:spcPts val="1140"/>
              </a:spcBef>
            </a:pPr>
            <a:r>
              <a:rPr sz="1400" dirty="0">
                <a:latin typeface="Times New Roman" panose="02020603050405020304"/>
                <a:cs typeface="Times New Roman" panose="02020603050405020304"/>
              </a:rPr>
              <a:t>Công dụng: </a:t>
            </a:r>
            <a:r>
              <a:rPr sz="1400" spc="-5" dirty="0">
                <a:latin typeface="Times New Roman" panose="02020603050405020304"/>
                <a:cs typeface="Times New Roman" panose="02020603050405020304"/>
              </a:rPr>
              <a:t>Hiện </a:t>
            </a:r>
            <a:r>
              <a:rPr sz="1400" dirty="0">
                <a:latin typeface="Times New Roman" panose="02020603050405020304"/>
                <a:cs typeface="Times New Roman" panose="02020603050405020304"/>
              </a:rPr>
              <a:t>thị các cổng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nối ra vào máy tính</a:t>
            </a:r>
            <a:r>
              <a:rPr sz="1400" spc="-125" dirty="0">
                <a:latin typeface="Times New Roman" panose="02020603050405020304"/>
                <a:cs typeface="Times New Roman" panose="02020603050405020304"/>
              </a:rPr>
              <a:t> </a:t>
            </a:r>
            <a:r>
              <a:rPr sz="1400" dirty="0">
                <a:latin typeface="Times New Roman" panose="02020603050405020304"/>
                <a:cs typeface="Times New Roman" panose="02020603050405020304"/>
              </a:rPr>
              <a:t>bạn.</a:t>
            </a:r>
            <a:endParaRPr sz="1400">
              <a:latin typeface="Times New Roman" panose="02020603050405020304"/>
              <a:cs typeface="Times New Roman" panose="02020603050405020304"/>
            </a:endParaRPr>
          </a:p>
          <a:p>
            <a:pPr marL="12700" marR="2576195">
              <a:lnSpc>
                <a:spcPct val="167000"/>
              </a:lnSpc>
            </a:pPr>
            <a:r>
              <a:rPr sz="1400" dirty="0">
                <a:solidFill>
                  <a:srgbClr val="202429"/>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Netstat</a:t>
            </a:r>
            <a:r>
              <a:rPr sz="1400" spc="-8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&lt;/a&gt;&lt;/e&gt;&lt;/n&gt;  </a:t>
            </a:r>
            <a:r>
              <a:rPr sz="1400" dirty="0">
                <a:solidFill>
                  <a:srgbClr val="333333"/>
                </a:solidFill>
                <a:latin typeface="Times New Roman" panose="02020603050405020304"/>
                <a:cs typeface="Times New Roman" panose="02020603050405020304"/>
              </a:rPr>
              <a:t>Với:</a:t>
            </a:r>
            <a:endParaRPr sz="1400">
              <a:latin typeface="Times New Roman" panose="02020603050405020304"/>
              <a:cs typeface="Times New Roman" panose="02020603050405020304"/>
            </a:endParaRPr>
          </a:p>
          <a:p>
            <a:pPr marL="116205" indent="-104140">
              <a:lnSpc>
                <a:spcPct val="100000"/>
              </a:lnSpc>
              <a:spcBef>
                <a:spcPts val="1125"/>
              </a:spcBef>
              <a:buChar char="-"/>
              <a:tabLst>
                <a:tab pos="116205" algn="l"/>
              </a:tabLst>
            </a:pPr>
            <a:r>
              <a:rPr sz="1400" dirty="0">
                <a:solidFill>
                  <a:srgbClr val="333333"/>
                </a:solidFill>
                <a:latin typeface="Times New Roman" panose="02020603050405020304"/>
                <a:cs typeface="Times New Roman" panose="02020603050405020304"/>
              </a:rPr>
              <a:t>/a: </a:t>
            </a:r>
            <a:r>
              <a:rPr sz="1400" spc="-5" dirty="0">
                <a:solidFill>
                  <a:srgbClr val="333333"/>
                </a:solidFill>
                <a:latin typeface="Times New Roman" panose="02020603050405020304"/>
                <a:cs typeface="Times New Roman" panose="02020603050405020304"/>
              </a:rPr>
              <a:t>Hiển thị tất </a:t>
            </a:r>
            <a:r>
              <a:rPr sz="1400" spc="5" dirty="0">
                <a:solidFill>
                  <a:srgbClr val="333333"/>
                </a:solidFill>
                <a:latin typeface="Times New Roman" panose="02020603050405020304"/>
                <a:cs typeface="Times New Roman" panose="02020603050405020304"/>
              </a:rPr>
              <a:t>cả </a:t>
            </a:r>
            <a:r>
              <a:rPr sz="1400" spc="-5" dirty="0">
                <a:solidFill>
                  <a:srgbClr val="333333"/>
                </a:solidFill>
                <a:latin typeface="Times New Roman" panose="02020603050405020304"/>
                <a:cs typeface="Times New Roman" panose="02020603050405020304"/>
              </a:rPr>
              <a:t>kết </a:t>
            </a:r>
            <a:r>
              <a:rPr sz="1400" dirty="0">
                <a:solidFill>
                  <a:srgbClr val="333333"/>
                </a:solidFill>
                <a:latin typeface="Times New Roman" panose="02020603050405020304"/>
                <a:cs typeface="Times New Roman" panose="02020603050405020304"/>
              </a:rPr>
              <a:t>nối và </a:t>
            </a:r>
            <a:r>
              <a:rPr sz="1400" spc="-5" dirty="0">
                <a:solidFill>
                  <a:srgbClr val="333333"/>
                </a:solidFill>
                <a:latin typeface="Times New Roman" panose="02020603050405020304"/>
                <a:cs typeface="Times New Roman" panose="02020603050405020304"/>
              </a:rPr>
              <a:t>các </a:t>
            </a:r>
            <a:r>
              <a:rPr sz="1400" dirty="0">
                <a:solidFill>
                  <a:srgbClr val="333333"/>
                </a:solidFill>
                <a:latin typeface="Times New Roman" panose="02020603050405020304"/>
                <a:cs typeface="Times New Roman" panose="02020603050405020304"/>
              </a:rPr>
              <a:t>cổng đang lắng</a:t>
            </a:r>
            <a:r>
              <a:rPr sz="1400" spc="-7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nghe.</a:t>
            </a:r>
            <a:endParaRPr sz="1400">
              <a:latin typeface="Times New Roman" panose="02020603050405020304"/>
              <a:cs typeface="Times New Roman" panose="02020603050405020304"/>
            </a:endParaRPr>
          </a:p>
          <a:p>
            <a:pPr marL="116205" indent="-104140">
              <a:lnSpc>
                <a:spcPct val="100000"/>
              </a:lnSpc>
              <a:spcBef>
                <a:spcPts val="735"/>
              </a:spcBef>
              <a:buChar char="-"/>
              <a:tabLst>
                <a:tab pos="116205" algn="l"/>
              </a:tabLst>
            </a:pPr>
            <a:r>
              <a:rPr sz="1400" dirty="0">
                <a:solidFill>
                  <a:srgbClr val="333333"/>
                </a:solidFill>
                <a:latin typeface="Times New Roman" panose="02020603050405020304"/>
                <a:cs typeface="Times New Roman" panose="02020603050405020304"/>
              </a:rPr>
              <a:t>/e: </a:t>
            </a:r>
            <a:r>
              <a:rPr sz="1400" spc="-5" dirty="0">
                <a:solidFill>
                  <a:srgbClr val="333333"/>
                </a:solidFill>
                <a:latin typeface="Times New Roman" panose="02020603050405020304"/>
                <a:cs typeface="Times New Roman" panose="02020603050405020304"/>
              </a:rPr>
              <a:t>Thông </a:t>
            </a:r>
            <a:r>
              <a:rPr sz="1400" dirty="0">
                <a:solidFill>
                  <a:srgbClr val="333333"/>
                </a:solidFill>
                <a:latin typeface="Times New Roman" panose="02020603050405020304"/>
                <a:cs typeface="Times New Roman" panose="02020603050405020304"/>
              </a:rPr>
              <a:t>tin thống </a:t>
            </a:r>
            <a:r>
              <a:rPr sz="1400" spc="-5" dirty="0">
                <a:solidFill>
                  <a:srgbClr val="333333"/>
                </a:solidFill>
                <a:latin typeface="Times New Roman" panose="02020603050405020304"/>
                <a:cs typeface="Times New Roman" panose="02020603050405020304"/>
              </a:rPr>
              <a:t>kê</a:t>
            </a:r>
            <a:r>
              <a:rPr sz="1400" spc="-3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Ethernet.</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dirty="0">
                <a:solidFill>
                  <a:srgbClr val="333333"/>
                </a:solidFill>
                <a:latin typeface="Times New Roman" panose="02020603050405020304"/>
                <a:cs typeface="Times New Roman" panose="02020603050405020304"/>
              </a:rPr>
              <a:t>/n: Hiển thị các địa </a:t>
            </a:r>
            <a:r>
              <a:rPr sz="1400" spc="-5" dirty="0">
                <a:solidFill>
                  <a:srgbClr val="333333"/>
                </a:solidFill>
                <a:latin typeface="Times New Roman" panose="02020603050405020304"/>
                <a:cs typeface="Times New Roman" panose="02020603050405020304"/>
              </a:rPr>
              <a:t>chỉ </a:t>
            </a:r>
            <a:r>
              <a:rPr sz="1400" dirty="0">
                <a:solidFill>
                  <a:srgbClr val="333333"/>
                </a:solidFill>
                <a:latin typeface="Times New Roman" panose="02020603050405020304"/>
                <a:cs typeface="Times New Roman" panose="02020603050405020304"/>
              </a:rPr>
              <a:t>và các </a:t>
            </a:r>
            <a:r>
              <a:rPr sz="1400" spc="-5" dirty="0">
                <a:solidFill>
                  <a:srgbClr val="333333"/>
                </a:solidFill>
                <a:latin typeface="Times New Roman" panose="02020603050405020304"/>
                <a:cs typeface="Times New Roman" panose="02020603050405020304"/>
              </a:rPr>
              <a:t>số </a:t>
            </a:r>
            <a:r>
              <a:rPr sz="1400" dirty="0">
                <a:solidFill>
                  <a:srgbClr val="333333"/>
                </a:solidFill>
                <a:latin typeface="Times New Roman" panose="02020603050405020304"/>
                <a:cs typeface="Times New Roman" panose="02020603050405020304"/>
              </a:rPr>
              <a:t>cổng </a:t>
            </a:r>
            <a:r>
              <a:rPr sz="1400" spc="-5" dirty="0">
                <a:solidFill>
                  <a:srgbClr val="333333"/>
                </a:solidFill>
                <a:latin typeface="Times New Roman" panose="02020603050405020304"/>
                <a:cs typeface="Times New Roman" panose="02020603050405020304"/>
              </a:rPr>
              <a:t>kết</a:t>
            </a:r>
            <a:r>
              <a:rPr sz="1400" spc="-8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nối.</a:t>
            </a:r>
            <a:endParaRPr sz="1400">
              <a:latin typeface="Times New Roman" panose="02020603050405020304"/>
              <a:cs typeface="Times New Roman" panose="02020603050405020304"/>
            </a:endParaRPr>
          </a:p>
        </p:txBody>
      </p:sp>
      <p:sp>
        <p:nvSpPr>
          <p:cNvPr id="4" name="object 4"/>
          <p:cNvSpPr/>
          <p:nvPr/>
        </p:nvSpPr>
        <p:spPr>
          <a:xfrm>
            <a:off x="434340" y="1978152"/>
            <a:ext cx="6705600" cy="3500628"/>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40</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994148"/>
            <a:ext cx="6671309" cy="115697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12.	</a:t>
            </a:r>
            <a:r>
              <a:rPr sz="1400" spc="-5" dirty="0">
                <a:latin typeface="Times New Roman" panose="02020603050405020304"/>
                <a:cs typeface="Times New Roman" panose="02020603050405020304"/>
              </a:rPr>
              <a:t>IPCONFIG</a:t>
            </a:r>
            <a:endParaRPr sz="1400">
              <a:latin typeface="Times New Roman" panose="02020603050405020304"/>
              <a:cs typeface="Times New Roman" panose="02020603050405020304"/>
            </a:endParaRPr>
          </a:p>
          <a:p>
            <a:pPr marL="12700" marR="5080" indent="88265">
              <a:lnSpc>
                <a:spcPts val="1610"/>
              </a:lnSpc>
              <a:spcBef>
                <a:spcPts val="1240"/>
              </a:spcBef>
            </a:pPr>
            <a:r>
              <a:rPr sz="1400" dirty="0">
                <a:latin typeface="Times New Roman" panose="02020603050405020304"/>
                <a:cs typeface="Times New Roman" panose="02020603050405020304"/>
              </a:rPr>
              <a:t>Công dụng: Hiện </a:t>
            </a:r>
            <a:r>
              <a:rPr sz="1400" spc="-5" dirty="0">
                <a:latin typeface="Times New Roman" panose="02020603050405020304"/>
                <a:cs typeface="Times New Roman" panose="02020603050405020304"/>
              </a:rPr>
              <a:t>thị </a:t>
            </a:r>
            <a:r>
              <a:rPr sz="1400" dirty="0">
                <a:latin typeface="Times New Roman" panose="02020603050405020304"/>
                <a:cs typeface="Times New Roman" panose="02020603050405020304"/>
              </a:rPr>
              <a:t>cấu hình, địa chỉ ( IP )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các máy tính mà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sử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một  cách </a:t>
            </a:r>
            <a:r>
              <a:rPr sz="1400" dirty="0">
                <a:latin typeface="Times New Roman" panose="02020603050405020304"/>
                <a:cs typeface="Times New Roman" panose="02020603050405020304"/>
              </a:rPr>
              <a:t>chi</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tiết.</a:t>
            </a:r>
            <a:endParaRPr sz="1400">
              <a:latin typeface="Times New Roman" panose="02020603050405020304"/>
              <a:cs typeface="Times New Roman" panose="02020603050405020304"/>
            </a:endParaRPr>
          </a:p>
          <a:p>
            <a:pPr marL="12700">
              <a:lnSpc>
                <a:spcPct val="100000"/>
              </a:lnSpc>
              <a:spcBef>
                <a:spcPts val="1080"/>
              </a:spcBef>
            </a:pPr>
            <a:r>
              <a:rPr sz="1400" dirty="0">
                <a:solidFill>
                  <a:srgbClr val="202429"/>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ipconfig </a:t>
            </a:r>
            <a:r>
              <a:rPr sz="1400" dirty="0">
                <a:solidFill>
                  <a:srgbClr val="333333"/>
                </a:solidFill>
                <a:latin typeface="Times New Roman" panose="02020603050405020304"/>
                <a:cs typeface="Times New Roman" panose="02020603050405020304"/>
              </a:rPr>
              <a:t>/all </a:t>
            </a:r>
            <a:r>
              <a:rPr sz="1400" spc="-5" dirty="0">
                <a:solidFill>
                  <a:srgbClr val="333333"/>
                </a:solidFill>
                <a:latin typeface="Times New Roman" panose="02020603050405020304"/>
                <a:cs typeface="Times New Roman" panose="02020603050405020304"/>
              </a:rPr>
              <a:t>hoặc</a:t>
            </a:r>
            <a:r>
              <a:rPr sz="1400" spc="-3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ipconfig</a:t>
            </a:r>
            <a:endParaRPr sz="1400">
              <a:latin typeface="Times New Roman" panose="02020603050405020304"/>
              <a:cs typeface="Times New Roman" panose="02020603050405020304"/>
            </a:endParaRPr>
          </a:p>
        </p:txBody>
      </p:sp>
      <p:sp>
        <p:nvSpPr>
          <p:cNvPr id="3" name="object 3"/>
          <p:cNvSpPr/>
          <p:nvPr/>
        </p:nvSpPr>
        <p:spPr>
          <a:xfrm>
            <a:off x="434340" y="531876"/>
            <a:ext cx="6649211" cy="3518915"/>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815339" y="6397752"/>
            <a:ext cx="5774436" cy="3608832"/>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41</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4714875" cy="95313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13.	</a:t>
            </a:r>
            <a:r>
              <a:rPr sz="1400" spc="-5" dirty="0">
                <a:latin typeface="Times New Roman" panose="02020603050405020304"/>
                <a:cs typeface="Times New Roman" panose="02020603050405020304"/>
              </a:rPr>
              <a:t>PATHPING</a:t>
            </a:r>
            <a:endParaRPr sz="1400">
              <a:latin typeface="Times New Roman" panose="02020603050405020304"/>
              <a:cs typeface="Times New Roman" panose="02020603050405020304"/>
            </a:endParaRPr>
          </a:p>
          <a:p>
            <a:pPr marL="12700" marR="5080" indent="88265">
              <a:lnSpc>
                <a:spcPct val="167000"/>
              </a:lnSpc>
            </a:pPr>
            <a:r>
              <a:rPr sz="1400" dirty="0">
                <a:latin typeface="Times New Roman" panose="02020603050405020304"/>
                <a:cs typeface="Times New Roman" panose="02020603050405020304"/>
              </a:rPr>
              <a:t>Lệnh </a:t>
            </a:r>
            <a:r>
              <a:rPr sz="1400" spc="-5" dirty="0">
                <a:latin typeface="Times New Roman" panose="02020603050405020304"/>
                <a:cs typeface="Times New Roman" panose="02020603050405020304"/>
              </a:rPr>
              <a:t>hộ trợ tắt phần mềm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chạy trong trường hợp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vấn </a:t>
            </a:r>
            <a:r>
              <a:rPr sz="1400" dirty="0">
                <a:latin typeface="Times New Roman" panose="02020603050405020304"/>
                <a:cs typeface="Times New Roman" panose="02020603050405020304"/>
              </a:rPr>
              <a:t>đề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câu </a:t>
            </a:r>
            <a:r>
              <a:rPr sz="1400" spc="-5" dirty="0">
                <a:latin typeface="Times New Roman" panose="02020603050405020304"/>
                <a:cs typeface="Times New Roman" panose="02020603050405020304"/>
              </a:rPr>
              <a:t>lệnh: pathping</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&lt;ip&gt;</a:t>
            </a:r>
            <a:endParaRPr sz="1400">
              <a:latin typeface="Times New Roman" panose="02020603050405020304"/>
              <a:cs typeface="Times New Roman" panose="02020603050405020304"/>
            </a:endParaRPr>
          </a:p>
        </p:txBody>
      </p:sp>
      <p:sp>
        <p:nvSpPr>
          <p:cNvPr id="3" name="object 3"/>
          <p:cNvSpPr txBox="1"/>
          <p:nvPr/>
        </p:nvSpPr>
        <p:spPr>
          <a:xfrm>
            <a:off x="444500" y="7527036"/>
            <a:ext cx="6672580" cy="192405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14.	</a:t>
            </a:r>
            <a:r>
              <a:rPr sz="1400" spc="-5" dirty="0">
                <a:latin typeface="Times New Roman" panose="02020603050405020304"/>
                <a:cs typeface="Times New Roman" panose="02020603050405020304"/>
              </a:rPr>
              <a:t>TASKKILL</a:t>
            </a:r>
            <a:endParaRPr sz="1400">
              <a:latin typeface="Times New Roman" panose="02020603050405020304"/>
              <a:cs typeface="Times New Roman" panose="02020603050405020304"/>
            </a:endParaRPr>
          </a:p>
          <a:p>
            <a:pPr marL="12700" marR="5715" indent="88265" algn="just">
              <a:lnSpc>
                <a:spcPts val="1610"/>
              </a:lnSpc>
              <a:spcBef>
                <a:spcPts val="1240"/>
              </a:spcBef>
            </a:pPr>
            <a:r>
              <a:rPr sz="1400" dirty="0">
                <a:latin typeface="Times New Roman" panose="02020603050405020304"/>
                <a:cs typeface="Times New Roman" panose="02020603050405020304"/>
              </a:rPr>
              <a:t>Công dụng: </a:t>
            </a:r>
            <a:r>
              <a:rPr sz="1400" spc="-5" dirty="0">
                <a:latin typeface="Times New Roman" panose="02020603050405020304"/>
                <a:cs typeface="Times New Roman" panose="02020603050405020304"/>
              </a:rPr>
              <a:t>Tắt </a:t>
            </a:r>
            <a:r>
              <a:rPr sz="1400" dirty="0">
                <a:latin typeface="Times New Roman" panose="02020603050405020304"/>
                <a:cs typeface="Times New Roman" panose="02020603050405020304"/>
              </a:rPr>
              <a:t>ngay </a:t>
            </a:r>
            <a:r>
              <a:rPr sz="1400" spc="-5" dirty="0">
                <a:latin typeface="Times New Roman" panose="02020603050405020304"/>
                <a:cs typeface="Times New Roman" panose="02020603050405020304"/>
              </a:rPr>
              <a:t>lập </a:t>
            </a:r>
            <a:r>
              <a:rPr sz="1400" dirty="0">
                <a:latin typeface="Times New Roman" panose="02020603050405020304"/>
                <a:cs typeface="Times New Roman" panose="02020603050405020304"/>
              </a:rPr>
              <a:t>tức </a:t>
            </a:r>
            <a:r>
              <a:rPr sz="1400" spc="5"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chạy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ứng dụng </a:t>
            </a:r>
            <a:r>
              <a:rPr sz="1400" dirty="0">
                <a:latin typeface="Times New Roman" panose="02020603050405020304"/>
                <a:cs typeface="Times New Roman" panose="02020603050405020304"/>
              </a:rPr>
              <a:t>xảy ra lỗi mà không thể </a:t>
            </a:r>
            <a:r>
              <a:rPr sz="1400" spc="-5" dirty="0">
                <a:latin typeface="Times New Roman" panose="02020603050405020304"/>
                <a:cs typeface="Times New Roman" panose="02020603050405020304"/>
              </a:rPr>
              <a:t>tắt  </a:t>
            </a:r>
            <a:r>
              <a:rPr sz="1400" dirty="0">
                <a:latin typeface="Times New Roman" panose="02020603050405020304"/>
                <a:cs typeface="Times New Roman" panose="02020603050405020304"/>
              </a:rPr>
              <a:t>bằng </a:t>
            </a:r>
            <a:r>
              <a:rPr sz="1400" spc="-5" dirty="0">
                <a:latin typeface="Times New Roman" panose="02020603050405020304"/>
                <a:cs typeface="Times New Roman" panose="02020603050405020304"/>
              </a:rPr>
              <a:t>cách thông</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thường.</a:t>
            </a:r>
            <a:endParaRPr sz="1400">
              <a:latin typeface="Times New Roman" panose="02020603050405020304"/>
              <a:cs typeface="Times New Roman" panose="02020603050405020304"/>
            </a:endParaRPr>
          </a:p>
          <a:p>
            <a:pPr marL="12700" marR="5080" indent="88265" algn="just">
              <a:lnSpc>
                <a:spcPts val="1610"/>
              </a:lnSpc>
              <a:spcBef>
                <a:spcPts val="1205"/>
              </a:spcBef>
            </a:pPr>
            <a:r>
              <a:rPr sz="1400" dirty="0">
                <a:solidFill>
                  <a:srgbClr val="202429"/>
                </a:solidFill>
                <a:latin typeface="Times New Roman" panose="02020603050405020304"/>
                <a:cs typeface="Times New Roman" panose="02020603050405020304"/>
              </a:rPr>
              <a:t>Các </a:t>
            </a:r>
            <a:r>
              <a:rPr sz="1400" spc="-5" dirty="0">
                <a:solidFill>
                  <a:srgbClr val="202429"/>
                </a:solidFill>
                <a:latin typeface="Times New Roman" panose="02020603050405020304"/>
                <a:cs typeface="Times New Roman" panose="02020603050405020304"/>
              </a:rPr>
              <a:t>tác vụ </a:t>
            </a:r>
            <a:r>
              <a:rPr sz="1400" dirty="0">
                <a:solidFill>
                  <a:srgbClr val="202429"/>
                </a:solidFill>
                <a:latin typeface="Times New Roman" panose="02020603050405020304"/>
                <a:cs typeface="Times New Roman" panose="02020603050405020304"/>
              </a:rPr>
              <a:t>hiển thị </a:t>
            </a:r>
            <a:r>
              <a:rPr sz="1400" spc="-5" dirty="0">
                <a:solidFill>
                  <a:srgbClr val="202429"/>
                </a:solidFill>
                <a:latin typeface="Times New Roman" panose="02020603050405020304"/>
                <a:cs typeface="Times New Roman" panose="02020603050405020304"/>
              </a:rPr>
              <a:t>trong tasklist đều </a:t>
            </a:r>
            <a:r>
              <a:rPr sz="1400" dirty="0">
                <a:solidFill>
                  <a:srgbClr val="202429"/>
                </a:solidFill>
                <a:latin typeface="Times New Roman" panose="02020603050405020304"/>
                <a:cs typeface="Times New Roman" panose="02020603050405020304"/>
              </a:rPr>
              <a:t>có mã </a:t>
            </a:r>
            <a:r>
              <a:rPr sz="1400" spc="-5" dirty="0">
                <a:solidFill>
                  <a:srgbClr val="202429"/>
                </a:solidFill>
                <a:latin typeface="Times New Roman" panose="02020603050405020304"/>
                <a:cs typeface="Times New Roman" panose="02020603050405020304"/>
              </a:rPr>
              <a:t>tiến trình (PID) </a:t>
            </a:r>
            <a:r>
              <a:rPr sz="1400" dirty="0">
                <a:solidFill>
                  <a:srgbClr val="202429"/>
                </a:solidFill>
                <a:latin typeface="Times New Roman" panose="02020603050405020304"/>
                <a:cs typeface="Times New Roman" panose="02020603050405020304"/>
              </a:rPr>
              <a:t>là </a:t>
            </a:r>
            <a:r>
              <a:rPr sz="1400" spc="-5" dirty="0">
                <a:solidFill>
                  <a:srgbClr val="202429"/>
                </a:solidFill>
                <a:latin typeface="Times New Roman" panose="02020603050405020304"/>
                <a:cs typeface="Times New Roman" panose="02020603050405020304"/>
              </a:rPr>
              <a:t>một dãy </a:t>
            </a:r>
            <a:r>
              <a:rPr sz="1400" dirty="0">
                <a:solidFill>
                  <a:srgbClr val="202429"/>
                </a:solidFill>
                <a:latin typeface="Times New Roman" panose="02020603050405020304"/>
                <a:cs typeface="Times New Roman" panose="02020603050405020304"/>
              </a:rPr>
              <a:t>có 4 hoặc 5 </a:t>
            </a:r>
            <a:r>
              <a:rPr sz="1400" spc="-5" dirty="0">
                <a:solidFill>
                  <a:srgbClr val="202429"/>
                </a:solidFill>
                <a:latin typeface="Times New Roman" panose="02020603050405020304"/>
                <a:cs typeface="Times New Roman" panose="02020603050405020304"/>
              </a:rPr>
              <a:t>chữ </a:t>
            </a:r>
            <a:r>
              <a:rPr sz="1400" dirty="0">
                <a:solidFill>
                  <a:srgbClr val="202429"/>
                </a:solidFill>
                <a:latin typeface="Times New Roman" panose="02020603050405020304"/>
                <a:cs typeface="Times New Roman" panose="02020603050405020304"/>
              </a:rPr>
              <a:t>số.  Bạn </a:t>
            </a:r>
            <a:r>
              <a:rPr sz="1400" spc="-10" dirty="0">
                <a:solidFill>
                  <a:srgbClr val="202429"/>
                </a:solidFill>
                <a:latin typeface="Times New Roman" panose="02020603050405020304"/>
                <a:cs typeface="Times New Roman" panose="02020603050405020304"/>
              </a:rPr>
              <a:t>có </a:t>
            </a:r>
            <a:r>
              <a:rPr sz="1400" dirty="0">
                <a:solidFill>
                  <a:srgbClr val="202429"/>
                </a:solidFill>
                <a:latin typeface="Times New Roman" panose="02020603050405020304"/>
                <a:cs typeface="Times New Roman" panose="02020603050405020304"/>
              </a:rPr>
              <a:t>thể </a:t>
            </a:r>
            <a:r>
              <a:rPr sz="1400" spc="-5" dirty="0">
                <a:solidFill>
                  <a:srgbClr val="202429"/>
                </a:solidFill>
                <a:latin typeface="Times New Roman" panose="02020603050405020304"/>
                <a:cs typeface="Times New Roman" panose="02020603050405020304"/>
              </a:rPr>
              <a:t>buộc </a:t>
            </a:r>
            <a:r>
              <a:rPr sz="1400" dirty="0">
                <a:solidFill>
                  <a:srgbClr val="202429"/>
                </a:solidFill>
                <a:latin typeface="Times New Roman" panose="02020603050405020304"/>
                <a:cs typeface="Times New Roman" panose="02020603050405020304"/>
              </a:rPr>
              <a:t>dừng </a:t>
            </a:r>
            <a:r>
              <a:rPr sz="1400" spc="-5" dirty="0">
                <a:solidFill>
                  <a:srgbClr val="202429"/>
                </a:solidFill>
                <a:latin typeface="Times New Roman" panose="02020603050405020304"/>
                <a:cs typeface="Times New Roman" panose="02020603050405020304"/>
              </a:rPr>
              <a:t>một tác vụ </a:t>
            </a:r>
            <a:r>
              <a:rPr sz="1400" dirty="0">
                <a:solidFill>
                  <a:srgbClr val="202429"/>
                </a:solidFill>
                <a:latin typeface="Times New Roman" panose="02020603050405020304"/>
                <a:cs typeface="Times New Roman" panose="02020603050405020304"/>
              </a:rPr>
              <a:t>bằng cách </a:t>
            </a:r>
            <a:r>
              <a:rPr sz="1400" spc="-5" dirty="0">
                <a:solidFill>
                  <a:srgbClr val="202429"/>
                </a:solidFill>
                <a:latin typeface="Times New Roman" panose="02020603050405020304"/>
                <a:cs typeface="Times New Roman" panose="02020603050405020304"/>
              </a:rPr>
              <a:t>nhập </a:t>
            </a:r>
            <a:r>
              <a:rPr sz="1400" dirty="0">
                <a:solidFill>
                  <a:srgbClr val="202429"/>
                </a:solidFill>
                <a:latin typeface="Times New Roman" panose="02020603050405020304"/>
                <a:cs typeface="Times New Roman" panose="02020603050405020304"/>
              </a:rPr>
              <a:t>lệnh </a:t>
            </a:r>
            <a:r>
              <a:rPr sz="1400" i="1" spc="-5" dirty="0">
                <a:solidFill>
                  <a:srgbClr val="202429"/>
                </a:solidFill>
                <a:latin typeface="Times New Roman" panose="02020603050405020304"/>
                <a:cs typeface="Times New Roman" panose="02020603050405020304"/>
              </a:rPr>
              <a:t>taskkill </a:t>
            </a:r>
            <a:r>
              <a:rPr sz="1400" i="1" dirty="0">
                <a:solidFill>
                  <a:srgbClr val="202429"/>
                </a:solidFill>
                <a:latin typeface="Times New Roman" panose="02020603050405020304"/>
                <a:cs typeface="Times New Roman" panose="02020603050405020304"/>
              </a:rPr>
              <a:t>-im </a:t>
            </a:r>
            <a:r>
              <a:rPr sz="1400" i="1" spc="-5" dirty="0">
                <a:solidFill>
                  <a:srgbClr val="202429"/>
                </a:solidFill>
                <a:latin typeface="Times New Roman" panose="02020603050405020304"/>
                <a:cs typeface="Times New Roman" panose="02020603050405020304"/>
              </a:rPr>
              <a:t>[IM] </a:t>
            </a:r>
            <a:r>
              <a:rPr sz="1400" spc="-5" dirty="0">
                <a:solidFill>
                  <a:srgbClr val="202429"/>
                </a:solidFill>
                <a:latin typeface="Times New Roman" panose="02020603050405020304"/>
                <a:cs typeface="Times New Roman" panose="02020603050405020304"/>
              </a:rPr>
              <a:t>(với </a:t>
            </a:r>
            <a:r>
              <a:rPr sz="1400" dirty="0">
                <a:solidFill>
                  <a:srgbClr val="202429"/>
                </a:solidFill>
                <a:latin typeface="Times New Roman" panose="02020603050405020304"/>
                <a:cs typeface="Times New Roman" panose="02020603050405020304"/>
              </a:rPr>
              <a:t>[IM] là </a:t>
            </a:r>
            <a:r>
              <a:rPr sz="1400" spc="-5" dirty="0">
                <a:solidFill>
                  <a:srgbClr val="202429"/>
                </a:solidFill>
                <a:latin typeface="Times New Roman" panose="02020603050405020304"/>
                <a:cs typeface="Times New Roman" panose="02020603050405020304"/>
              </a:rPr>
              <a:t>tên tác  </a:t>
            </a:r>
            <a:r>
              <a:rPr sz="1400" dirty="0">
                <a:solidFill>
                  <a:srgbClr val="202429"/>
                </a:solidFill>
                <a:latin typeface="Times New Roman" panose="02020603050405020304"/>
                <a:cs typeface="Times New Roman" panose="02020603050405020304"/>
              </a:rPr>
              <a:t>vụ), </a:t>
            </a:r>
            <a:r>
              <a:rPr sz="1400" spc="-5" dirty="0">
                <a:solidFill>
                  <a:srgbClr val="202429"/>
                </a:solidFill>
                <a:latin typeface="Times New Roman" panose="02020603050405020304"/>
                <a:cs typeface="Times New Roman" panose="02020603050405020304"/>
              </a:rPr>
              <a:t>hoặc </a:t>
            </a:r>
            <a:r>
              <a:rPr sz="1400" i="1" spc="-5" dirty="0">
                <a:solidFill>
                  <a:srgbClr val="202429"/>
                </a:solidFill>
                <a:latin typeface="Times New Roman" panose="02020603050405020304"/>
                <a:cs typeface="Times New Roman" panose="02020603050405020304"/>
              </a:rPr>
              <a:t>taskkill </a:t>
            </a:r>
            <a:r>
              <a:rPr sz="1400" i="1" dirty="0">
                <a:solidFill>
                  <a:srgbClr val="202429"/>
                </a:solidFill>
                <a:latin typeface="Times New Roman" panose="02020603050405020304"/>
                <a:cs typeface="Times New Roman" panose="02020603050405020304"/>
              </a:rPr>
              <a:t>-pid </a:t>
            </a:r>
            <a:r>
              <a:rPr sz="1400" i="1" spc="-5" dirty="0">
                <a:solidFill>
                  <a:srgbClr val="202429"/>
                </a:solidFill>
                <a:latin typeface="Times New Roman" panose="02020603050405020304"/>
                <a:cs typeface="Times New Roman" panose="02020603050405020304"/>
              </a:rPr>
              <a:t>[PID] </a:t>
            </a:r>
            <a:r>
              <a:rPr sz="1400" dirty="0">
                <a:solidFill>
                  <a:srgbClr val="202429"/>
                </a:solidFill>
                <a:latin typeface="Times New Roman" panose="02020603050405020304"/>
                <a:cs typeface="Times New Roman" panose="02020603050405020304"/>
              </a:rPr>
              <a:t>(với </a:t>
            </a:r>
            <a:r>
              <a:rPr sz="1400" spc="-5" dirty="0">
                <a:solidFill>
                  <a:srgbClr val="202429"/>
                </a:solidFill>
                <a:latin typeface="Times New Roman" panose="02020603050405020304"/>
                <a:cs typeface="Times New Roman" panose="02020603050405020304"/>
              </a:rPr>
              <a:t>[PID] là </a:t>
            </a:r>
            <a:r>
              <a:rPr sz="1400" dirty="0">
                <a:solidFill>
                  <a:srgbClr val="202429"/>
                </a:solidFill>
                <a:latin typeface="Times New Roman" panose="02020603050405020304"/>
                <a:cs typeface="Times New Roman" panose="02020603050405020304"/>
              </a:rPr>
              <a:t>mã </a:t>
            </a:r>
            <a:r>
              <a:rPr sz="1400" spc="-5" dirty="0">
                <a:solidFill>
                  <a:srgbClr val="202429"/>
                </a:solidFill>
                <a:latin typeface="Times New Roman" panose="02020603050405020304"/>
                <a:cs typeface="Times New Roman" panose="02020603050405020304"/>
              </a:rPr>
              <a:t>tiến </a:t>
            </a:r>
            <a:r>
              <a:rPr sz="1400" dirty="0">
                <a:solidFill>
                  <a:srgbClr val="202429"/>
                </a:solidFill>
                <a:latin typeface="Times New Roman" panose="02020603050405020304"/>
                <a:cs typeface="Times New Roman" panose="02020603050405020304"/>
              </a:rPr>
              <a:t>trình </a:t>
            </a:r>
            <a:r>
              <a:rPr sz="1400" spc="-5" dirty="0">
                <a:solidFill>
                  <a:srgbClr val="202429"/>
                </a:solidFill>
                <a:latin typeface="Times New Roman" panose="02020603050405020304"/>
                <a:cs typeface="Times New Roman" panose="02020603050405020304"/>
              </a:rPr>
              <a:t>tương</a:t>
            </a:r>
            <a:r>
              <a:rPr sz="1400" spc="-45" dirty="0">
                <a:solidFill>
                  <a:srgbClr val="202429"/>
                </a:solidFill>
                <a:latin typeface="Times New Roman" panose="02020603050405020304"/>
                <a:cs typeface="Times New Roman" panose="02020603050405020304"/>
              </a:rPr>
              <a:t> </a:t>
            </a:r>
            <a:r>
              <a:rPr sz="1400" spc="-5" dirty="0">
                <a:solidFill>
                  <a:srgbClr val="202429"/>
                </a:solidFill>
                <a:latin typeface="Times New Roman" panose="02020603050405020304"/>
                <a:cs typeface="Times New Roman" panose="02020603050405020304"/>
              </a:rPr>
              <a:t>ứng).</a:t>
            </a:r>
            <a:endParaRPr sz="1400">
              <a:latin typeface="Times New Roman" panose="02020603050405020304"/>
              <a:cs typeface="Times New Roman" panose="02020603050405020304"/>
            </a:endParaRPr>
          </a:p>
          <a:p>
            <a:pPr marL="12700" algn="just">
              <a:lnSpc>
                <a:spcPct val="100000"/>
              </a:lnSpc>
              <a:spcBef>
                <a:spcPts val="1085"/>
              </a:spcBef>
            </a:pPr>
            <a:r>
              <a:rPr sz="1400" dirty="0">
                <a:solidFill>
                  <a:srgbClr val="202429"/>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taskkill /f /im </a:t>
            </a:r>
            <a:r>
              <a:rPr sz="1400" spc="-5" dirty="0">
                <a:solidFill>
                  <a:srgbClr val="333333"/>
                </a:solidFill>
                <a:latin typeface="Times New Roman" panose="02020603050405020304"/>
                <a:cs typeface="Times New Roman" panose="02020603050405020304"/>
              </a:rPr>
              <a:t>“tên </a:t>
            </a:r>
            <a:r>
              <a:rPr sz="1400" dirty="0">
                <a:solidFill>
                  <a:srgbClr val="333333"/>
                </a:solidFill>
                <a:latin typeface="Times New Roman" panose="02020603050405020304"/>
                <a:cs typeface="Times New Roman" panose="02020603050405020304"/>
              </a:rPr>
              <a:t>ứng</a:t>
            </a:r>
            <a:r>
              <a:rPr sz="1400" spc="-5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dụng”.exe</a:t>
            </a:r>
            <a:endParaRPr sz="1400">
              <a:latin typeface="Times New Roman" panose="02020603050405020304"/>
              <a:cs typeface="Times New Roman" panose="02020603050405020304"/>
            </a:endParaRPr>
          </a:p>
        </p:txBody>
      </p:sp>
      <p:sp>
        <p:nvSpPr>
          <p:cNvPr id="4" name="object 4"/>
          <p:cNvSpPr/>
          <p:nvPr/>
        </p:nvSpPr>
        <p:spPr>
          <a:xfrm>
            <a:off x="330708" y="1746504"/>
            <a:ext cx="6920483" cy="4978908"/>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42</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457200"/>
            <a:ext cx="6644640" cy="373380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317479"/>
            <a:ext cx="6672580" cy="215392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solidFill>
                  <a:srgbClr val="333333"/>
                </a:solidFill>
                <a:latin typeface="Times New Roman" panose="02020603050405020304"/>
                <a:cs typeface="Times New Roman" panose="02020603050405020304"/>
              </a:rPr>
              <a:t>15.	Tasklist</a:t>
            </a:r>
            <a:endParaRPr sz="1400">
              <a:latin typeface="Times New Roman" panose="02020603050405020304"/>
              <a:cs typeface="Times New Roman" panose="02020603050405020304"/>
            </a:endParaRPr>
          </a:p>
          <a:p>
            <a:pPr marL="100965" algn="just">
              <a:lnSpc>
                <a:spcPct val="100000"/>
              </a:lnSpc>
              <a:spcBef>
                <a:spcPts val="1125"/>
              </a:spcBef>
            </a:pPr>
            <a:r>
              <a:rPr sz="1400" dirty="0">
                <a:solidFill>
                  <a:srgbClr val="333333"/>
                </a:solidFill>
                <a:latin typeface="Times New Roman" panose="02020603050405020304"/>
                <a:cs typeface="Times New Roman" panose="02020603050405020304"/>
              </a:rPr>
              <a:t>Công dụng: </a:t>
            </a:r>
            <a:r>
              <a:rPr sz="1400" dirty="0">
                <a:solidFill>
                  <a:srgbClr val="202429"/>
                </a:solidFill>
                <a:latin typeface="Times New Roman" panose="02020603050405020304"/>
                <a:cs typeface="Times New Roman" panose="02020603050405020304"/>
              </a:rPr>
              <a:t>cung cấp danh </a:t>
            </a:r>
            <a:r>
              <a:rPr sz="1400" spc="-5" dirty="0">
                <a:solidFill>
                  <a:srgbClr val="202429"/>
                </a:solidFill>
                <a:latin typeface="Times New Roman" panose="02020603050405020304"/>
                <a:cs typeface="Times New Roman" panose="02020603050405020304"/>
              </a:rPr>
              <a:t>sách toàn bộ các tác vụ </a:t>
            </a:r>
            <a:r>
              <a:rPr sz="1400" dirty="0">
                <a:solidFill>
                  <a:srgbClr val="202429"/>
                </a:solidFill>
                <a:latin typeface="Times New Roman" panose="02020603050405020304"/>
                <a:cs typeface="Times New Roman" panose="02020603050405020304"/>
              </a:rPr>
              <a:t>đang </a:t>
            </a:r>
            <a:r>
              <a:rPr sz="1400" spc="-5" dirty="0">
                <a:solidFill>
                  <a:srgbClr val="202429"/>
                </a:solidFill>
                <a:latin typeface="Times New Roman" panose="02020603050405020304"/>
                <a:cs typeface="Times New Roman" panose="02020603050405020304"/>
              </a:rPr>
              <a:t>chạy trong hệ</a:t>
            </a:r>
            <a:r>
              <a:rPr sz="1400" spc="-30" dirty="0">
                <a:solidFill>
                  <a:srgbClr val="202429"/>
                </a:solidFill>
                <a:latin typeface="Times New Roman" panose="02020603050405020304"/>
                <a:cs typeface="Times New Roman" panose="02020603050405020304"/>
              </a:rPr>
              <a:t> </a:t>
            </a:r>
            <a:r>
              <a:rPr sz="1400" spc="-5" dirty="0">
                <a:solidFill>
                  <a:srgbClr val="202429"/>
                </a:solidFill>
                <a:latin typeface="Times New Roman" panose="02020603050405020304"/>
                <a:cs typeface="Times New Roman" panose="02020603050405020304"/>
              </a:rPr>
              <a:t>thống.</a:t>
            </a:r>
            <a:endParaRPr sz="1400">
              <a:latin typeface="Times New Roman" panose="02020603050405020304"/>
              <a:cs typeface="Times New Roman" panose="02020603050405020304"/>
            </a:endParaRPr>
          </a:p>
          <a:p>
            <a:pPr marL="12700" marR="6350" indent="88265" algn="just">
              <a:lnSpc>
                <a:spcPct val="96000"/>
              </a:lnSpc>
              <a:spcBef>
                <a:spcPts val="1195"/>
              </a:spcBef>
            </a:pPr>
            <a:r>
              <a:rPr sz="1400" dirty="0">
                <a:solidFill>
                  <a:srgbClr val="202429"/>
                </a:solidFill>
                <a:latin typeface="Times New Roman" panose="02020603050405020304"/>
                <a:cs typeface="Times New Roman" panose="02020603050405020304"/>
              </a:rPr>
              <a:t>Tasklist cung </a:t>
            </a:r>
            <a:r>
              <a:rPr sz="1400" spc="-5" dirty="0">
                <a:solidFill>
                  <a:srgbClr val="202429"/>
                </a:solidFill>
                <a:latin typeface="Times New Roman" panose="02020603050405020304"/>
                <a:cs typeface="Times New Roman" panose="02020603050405020304"/>
              </a:rPr>
              <a:t>cấp </a:t>
            </a:r>
            <a:r>
              <a:rPr sz="1400" dirty="0">
                <a:solidFill>
                  <a:srgbClr val="202429"/>
                </a:solidFill>
                <a:latin typeface="Times New Roman" panose="02020603050405020304"/>
                <a:cs typeface="Times New Roman" panose="02020603050405020304"/>
              </a:rPr>
              <a:t>cho </a:t>
            </a:r>
            <a:r>
              <a:rPr sz="1400" spc="-5" dirty="0">
                <a:solidFill>
                  <a:srgbClr val="202429"/>
                </a:solidFill>
                <a:latin typeface="Times New Roman" panose="02020603050405020304"/>
                <a:cs typeface="Times New Roman" panose="02020603050405020304"/>
              </a:rPr>
              <a:t>bạn </a:t>
            </a:r>
            <a:r>
              <a:rPr sz="1400" dirty="0">
                <a:solidFill>
                  <a:srgbClr val="202429"/>
                </a:solidFill>
                <a:latin typeface="Times New Roman" panose="02020603050405020304"/>
                <a:cs typeface="Times New Roman" panose="02020603050405020304"/>
              </a:rPr>
              <a:t>danh </a:t>
            </a:r>
            <a:r>
              <a:rPr sz="1400" spc="-5" dirty="0">
                <a:solidFill>
                  <a:srgbClr val="202429"/>
                </a:solidFill>
                <a:latin typeface="Times New Roman" panose="02020603050405020304"/>
                <a:cs typeface="Times New Roman" panose="02020603050405020304"/>
              </a:rPr>
              <a:t>sách </a:t>
            </a:r>
            <a:r>
              <a:rPr sz="1400" dirty="0">
                <a:solidFill>
                  <a:srgbClr val="202429"/>
                </a:solidFill>
                <a:latin typeface="Times New Roman" panose="02020603050405020304"/>
                <a:cs typeface="Times New Roman" panose="02020603050405020304"/>
              </a:rPr>
              <a:t>toàn </a:t>
            </a:r>
            <a:r>
              <a:rPr sz="1400" spc="-5" dirty="0">
                <a:solidFill>
                  <a:srgbClr val="202429"/>
                </a:solidFill>
                <a:latin typeface="Times New Roman" panose="02020603050405020304"/>
                <a:cs typeface="Times New Roman" panose="02020603050405020304"/>
              </a:rPr>
              <a:t>bộ </a:t>
            </a:r>
            <a:r>
              <a:rPr sz="1400" dirty="0">
                <a:solidFill>
                  <a:srgbClr val="202429"/>
                </a:solidFill>
                <a:latin typeface="Times New Roman" panose="02020603050405020304"/>
                <a:cs typeface="Times New Roman" panose="02020603050405020304"/>
              </a:rPr>
              <a:t>các tác </a:t>
            </a:r>
            <a:r>
              <a:rPr sz="1400" spc="-5" dirty="0">
                <a:solidFill>
                  <a:srgbClr val="202429"/>
                </a:solidFill>
                <a:latin typeface="Times New Roman" panose="02020603050405020304"/>
                <a:cs typeface="Times New Roman" panose="02020603050405020304"/>
              </a:rPr>
              <a:t>vụ </a:t>
            </a:r>
            <a:r>
              <a:rPr sz="1400" dirty="0">
                <a:solidFill>
                  <a:srgbClr val="202429"/>
                </a:solidFill>
                <a:latin typeface="Times New Roman" panose="02020603050405020304"/>
                <a:cs typeface="Times New Roman" panose="02020603050405020304"/>
              </a:rPr>
              <a:t>đang </a:t>
            </a:r>
            <a:r>
              <a:rPr sz="1400" spc="-5" dirty="0">
                <a:solidFill>
                  <a:srgbClr val="202429"/>
                </a:solidFill>
                <a:latin typeface="Times New Roman" panose="02020603050405020304"/>
                <a:cs typeface="Times New Roman" panose="02020603050405020304"/>
              </a:rPr>
              <a:t>chạy trong hệ thống. Tất nhiên  </a:t>
            </a:r>
            <a:r>
              <a:rPr sz="1400" dirty="0">
                <a:solidFill>
                  <a:srgbClr val="202429"/>
                </a:solidFill>
                <a:latin typeface="Times New Roman" panose="02020603050405020304"/>
                <a:cs typeface="Times New Roman" panose="02020603050405020304"/>
              </a:rPr>
              <a:t>có </a:t>
            </a:r>
            <a:r>
              <a:rPr sz="1400" spc="-5" dirty="0">
                <a:solidFill>
                  <a:srgbClr val="202429"/>
                </a:solidFill>
                <a:latin typeface="Times New Roman" panose="02020603050405020304"/>
                <a:cs typeface="Times New Roman" panose="02020603050405020304"/>
              </a:rPr>
              <a:t>một </a:t>
            </a:r>
            <a:r>
              <a:rPr sz="1400" dirty="0">
                <a:solidFill>
                  <a:srgbClr val="202429"/>
                </a:solidFill>
                <a:latin typeface="Times New Roman" panose="02020603050405020304"/>
                <a:cs typeface="Times New Roman" panose="02020603050405020304"/>
              </a:rPr>
              <a:t>công cụ hiện </a:t>
            </a:r>
            <a:r>
              <a:rPr sz="1400" spc="-5" dirty="0">
                <a:solidFill>
                  <a:srgbClr val="202429"/>
                </a:solidFill>
                <a:latin typeface="Times New Roman" panose="02020603050405020304"/>
                <a:cs typeface="Times New Roman" panose="02020603050405020304"/>
              </a:rPr>
              <a:t>đại hơn </a:t>
            </a:r>
            <a:r>
              <a:rPr sz="1400" dirty="0">
                <a:solidFill>
                  <a:srgbClr val="202429"/>
                </a:solidFill>
                <a:latin typeface="Times New Roman" panose="02020603050405020304"/>
                <a:cs typeface="Times New Roman" panose="02020603050405020304"/>
              </a:rPr>
              <a:t>là Task </a:t>
            </a:r>
            <a:r>
              <a:rPr sz="1400" spc="-5" dirty="0">
                <a:solidFill>
                  <a:srgbClr val="202429"/>
                </a:solidFill>
                <a:latin typeface="Times New Roman" panose="02020603050405020304"/>
                <a:cs typeface="Times New Roman" panose="02020603050405020304"/>
              </a:rPr>
              <a:t>Manager, nhưng tasklist </a:t>
            </a:r>
            <a:r>
              <a:rPr sz="1400" dirty="0">
                <a:solidFill>
                  <a:srgbClr val="202429"/>
                </a:solidFill>
                <a:latin typeface="Times New Roman" panose="02020603050405020304"/>
                <a:cs typeface="Times New Roman" panose="02020603050405020304"/>
              </a:rPr>
              <a:t>có thể hiển thị những </a:t>
            </a:r>
            <a:r>
              <a:rPr sz="1400" spc="-5" dirty="0">
                <a:solidFill>
                  <a:srgbClr val="202429"/>
                </a:solidFill>
                <a:latin typeface="Times New Roman" panose="02020603050405020304"/>
                <a:cs typeface="Times New Roman" panose="02020603050405020304"/>
              </a:rPr>
              <a:t>tác vụ bị  </a:t>
            </a:r>
            <a:r>
              <a:rPr sz="1400" dirty="0">
                <a:solidFill>
                  <a:srgbClr val="202429"/>
                </a:solidFill>
                <a:latin typeface="Times New Roman" panose="02020603050405020304"/>
                <a:cs typeface="Times New Roman" panose="02020603050405020304"/>
              </a:rPr>
              <a:t>ẩn </a:t>
            </a:r>
            <a:r>
              <a:rPr sz="1400" spc="-5" dirty="0">
                <a:solidFill>
                  <a:srgbClr val="202429"/>
                </a:solidFill>
                <a:latin typeface="Times New Roman" panose="02020603050405020304"/>
                <a:cs typeface="Times New Roman" panose="02020603050405020304"/>
              </a:rPr>
              <a:t>khỏi </a:t>
            </a:r>
            <a:r>
              <a:rPr sz="1400" dirty="0">
                <a:solidFill>
                  <a:srgbClr val="202429"/>
                </a:solidFill>
                <a:latin typeface="Times New Roman" panose="02020603050405020304"/>
                <a:cs typeface="Times New Roman" panose="02020603050405020304"/>
              </a:rPr>
              <a:t>Task</a:t>
            </a:r>
            <a:r>
              <a:rPr sz="1400" spc="-20" dirty="0">
                <a:solidFill>
                  <a:srgbClr val="202429"/>
                </a:solidFill>
                <a:latin typeface="Times New Roman" panose="02020603050405020304"/>
                <a:cs typeface="Times New Roman" panose="02020603050405020304"/>
              </a:rPr>
              <a:t> </a:t>
            </a:r>
            <a:r>
              <a:rPr sz="1400" spc="-5" dirty="0">
                <a:solidFill>
                  <a:srgbClr val="202429"/>
                </a:solidFill>
                <a:latin typeface="Times New Roman" panose="02020603050405020304"/>
                <a:cs typeface="Times New Roman" panose="02020603050405020304"/>
              </a:rPr>
              <a:t>Manager.</a:t>
            </a:r>
            <a:endParaRPr sz="1400">
              <a:latin typeface="Times New Roman" panose="02020603050405020304"/>
              <a:cs typeface="Times New Roman" panose="02020603050405020304"/>
            </a:endParaRPr>
          </a:p>
          <a:p>
            <a:pPr>
              <a:lnSpc>
                <a:spcPct val="100000"/>
              </a:lnSpc>
              <a:spcBef>
                <a:spcPts val="5"/>
              </a:spcBef>
            </a:pPr>
            <a:endParaRPr sz="1200">
              <a:latin typeface="Times New Roman" panose="02020603050405020304"/>
              <a:cs typeface="Times New Roman" panose="02020603050405020304"/>
            </a:endParaRPr>
          </a:p>
          <a:p>
            <a:pPr marL="12700" marR="5080" indent="88265" algn="just">
              <a:lnSpc>
                <a:spcPct val="96000"/>
              </a:lnSpc>
            </a:pPr>
            <a:r>
              <a:rPr sz="1400" spc="-5" dirty="0">
                <a:solidFill>
                  <a:srgbClr val="202429"/>
                </a:solidFill>
                <a:latin typeface="Times New Roman" panose="02020603050405020304"/>
                <a:cs typeface="Times New Roman" panose="02020603050405020304"/>
              </a:rPr>
              <a:t>Một </a:t>
            </a:r>
            <a:r>
              <a:rPr sz="1400" dirty="0">
                <a:solidFill>
                  <a:srgbClr val="202429"/>
                </a:solidFill>
                <a:latin typeface="Times New Roman" panose="02020603050405020304"/>
                <a:cs typeface="Times New Roman" panose="02020603050405020304"/>
              </a:rPr>
              <a:t>số lệnh mở </a:t>
            </a:r>
            <a:r>
              <a:rPr sz="1400" spc="-5" dirty="0">
                <a:solidFill>
                  <a:srgbClr val="202429"/>
                </a:solidFill>
                <a:latin typeface="Times New Roman" panose="02020603050405020304"/>
                <a:cs typeface="Times New Roman" panose="02020603050405020304"/>
              </a:rPr>
              <a:t>rộng </a:t>
            </a:r>
            <a:r>
              <a:rPr sz="1400" dirty="0">
                <a:solidFill>
                  <a:srgbClr val="202429"/>
                </a:solidFill>
                <a:latin typeface="Times New Roman" panose="02020603050405020304"/>
                <a:cs typeface="Times New Roman" panose="02020603050405020304"/>
              </a:rPr>
              <a:t>từ </a:t>
            </a:r>
            <a:r>
              <a:rPr sz="1400" spc="-5" dirty="0">
                <a:solidFill>
                  <a:srgbClr val="202429"/>
                </a:solidFill>
                <a:latin typeface="Times New Roman" panose="02020603050405020304"/>
                <a:cs typeface="Times New Roman" panose="02020603050405020304"/>
              </a:rPr>
              <a:t>tasklist mà bạn nên biết như tasklist </a:t>
            </a:r>
            <a:r>
              <a:rPr sz="1400" dirty="0">
                <a:solidFill>
                  <a:srgbClr val="202429"/>
                </a:solidFill>
                <a:latin typeface="Times New Roman" panose="02020603050405020304"/>
                <a:cs typeface="Times New Roman" panose="02020603050405020304"/>
              </a:rPr>
              <a:t>-svc </a:t>
            </a:r>
            <a:r>
              <a:rPr sz="1400" spc="-5" dirty="0">
                <a:solidFill>
                  <a:srgbClr val="202429"/>
                </a:solidFill>
                <a:latin typeface="Times New Roman" panose="02020603050405020304"/>
                <a:cs typeface="Times New Roman" panose="02020603050405020304"/>
              </a:rPr>
              <a:t>(hiển </a:t>
            </a:r>
            <a:r>
              <a:rPr sz="1400" dirty="0">
                <a:solidFill>
                  <a:srgbClr val="202429"/>
                </a:solidFill>
                <a:latin typeface="Times New Roman" panose="02020603050405020304"/>
                <a:cs typeface="Times New Roman" panose="02020603050405020304"/>
              </a:rPr>
              <a:t>thị dịch </a:t>
            </a:r>
            <a:r>
              <a:rPr sz="1400" spc="5" dirty="0">
                <a:solidFill>
                  <a:srgbClr val="202429"/>
                </a:solidFill>
                <a:latin typeface="Times New Roman" panose="02020603050405020304"/>
                <a:cs typeface="Times New Roman" panose="02020603050405020304"/>
              </a:rPr>
              <a:t>vụ </a:t>
            </a:r>
            <a:r>
              <a:rPr sz="1400" spc="-5" dirty="0">
                <a:solidFill>
                  <a:srgbClr val="202429"/>
                </a:solidFill>
                <a:latin typeface="Times New Roman" panose="02020603050405020304"/>
                <a:cs typeface="Times New Roman" panose="02020603050405020304"/>
              </a:rPr>
              <a:t>liên </a:t>
            </a:r>
            <a:r>
              <a:rPr sz="1400" dirty="0">
                <a:solidFill>
                  <a:srgbClr val="202429"/>
                </a:solidFill>
                <a:latin typeface="Times New Roman" panose="02020603050405020304"/>
                <a:cs typeface="Times New Roman" panose="02020603050405020304"/>
              </a:rPr>
              <a:t>quan  </a:t>
            </a:r>
            <a:r>
              <a:rPr sz="1400" spc="-5" dirty="0">
                <a:solidFill>
                  <a:srgbClr val="202429"/>
                </a:solidFill>
                <a:latin typeface="Times New Roman" panose="02020603050405020304"/>
                <a:cs typeface="Times New Roman" panose="02020603050405020304"/>
              </a:rPr>
              <a:t>đến </a:t>
            </a:r>
            <a:r>
              <a:rPr sz="1400" dirty="0">
                <a:solidFill>
                  <a:srgbClr val="202429"/>
                </a:solidFill>
                <a:latin typeface="Times New Roman" panose="02020603050405020304"/>
                <a:cs typeface="Times New Roman" panose="02020603050405020304"/>
              </a:rPr>
              <a:t>từng </a:t>
            </a:r>
            <a:r>
              <a:rPr sz="1400" spc="-5" dirty="0">
                <a:solidFill>
                  <a:srgbClr val="202429"/>
                </a:solidFill>
                <a:latin typeface="Times New Roman" panose="02020603050405020304"/>
                <a:cs typeface="Times New Roman" panose="02020603050405020304"/>
              </a:rPr>
              <a:t>tác </a:t>
            </a:r>
            <a:r>
              <a:rPr sz="1400" dirty="0">
                <a:solidFill>
                  <a:srgbClr val="202429"/>
                </a:solidFill>
                <a:latin typeface="Times New Roman" panose="02020603050405020304"/>
                <a:cs typeface="Times New Roman" panose="02020603050405020304"/>
              </a:rPr>
              <a:t>vụ), </a:t>
            </a:r>
            <a:r>
              <a:rPr sz="1400" spc="-5" dirty="0">
                <a:solidFill>
                  <a:srgbClr val="202429"/>
                </a:solidFill>
                <a:latin typeface="Times New Roman" panose="02020603050405020304"/>
                <a:cs typeface="Times New Roman" panose="02020603050405020304"/>
              </a:rPr>
              <a:t>tasklist </a:t>
            </a:r>
            <a:r>
              <a:rPr sz="1400" dirty="0">
                <a:solidFill>
                  <a:srgbClr val="202429"/>
                </a:solidFill>
                <a:latin typeface="Times New Roman" panose="02020603050405020304"/>
                <a:cs typeface="Times New Roman" panose="02020603050405020304"/>
              </a:rPr>
              <a:t>-v (thông tin chi </a:t>
            </a:r>
            <a:r>
              <a:rPr sz="1400" spc="-5" dirty="0">
                <a:solidFill>
                  <a:srgbClr val="202429"/>
                </a:solidFill>
                <a:latin typeface="Times New Roman" panose="02020603050405020304"/>
                <a:cs typeface="Times New Roman" panose="02020603050405020304"/>
              </a:rPr>
              <a:t>tiết của mỗi </a:t>
            </a:r>
            <a:r>
              <a:rPr sz="1400" dirty="0">
                <a:solidFill>
                  <a:srgbClr val="202429"/>
                </a:solidFill>
                <a:latin typeface="Times New Roman" panose="02020603050405020304"/>
                <a:cs typeface="Times New Roman" panose="02020603050405020304"/>
              </a:rPr>
              <a:t>tác vụ) </a:t>
            </a:r>
            <a:r>
              <a:rPr sz="1400" spc="-5" dirty="0">
                <a:solidFill>
                  <a:srgbClr val="202429"/>
                </a:solidFill>
                <a:latin typeface="Times New Roman" panose="02020603050405020304"/>
                <a:cs typeface="Times New Roman" panose="02020603050405020304"/>
              </a:rPr>
              <a:t>và tasklist </a:t>
            </a:r>
            <a:r>
              <a:rPr sz="1400" dirty="0">
                <a:solidFill>
                  <a:srgbClr val="202429"/>
                </a:solidFill>
                <a:latin typeface="Times New Roman" panose="02020603050405020304"/>
                <a:cs typeface="Times New Roman" panose="02020603050405020304"/>
              </a:rPr>
              <a:t>-m </a:t>
            </a:r>
            <a:r>
              <a:rPr sz="1400" spc="-5" dirty="0">
                <a:solidFill>
                  <a:srgbClr val="202429"/>
                </a:solidFill>
                <a:latin typeface="Times New Roman" panose="02020603050405020304"/>
                <a:cs typeface="Times New Roman" panose="02020603050405020304"/>
              </a:rPr>
              <a:t>(hiển </a:t>
            </a:r>
            <a:r>
              <a:rPr sz="1400" dirty="0">
                <a:solidFill>
                  <a:srgbClr val="202429"/>
                </a:solidFill>
                <a:latin typeface="Times New Roman" panose="02020603050405020304"/>
                <a:cs typeface="Times New Roman" panose="02020603050405020304"/>
              </a:rPr>
              <a:t>thị đường  </a:t>
            </a:r>
            <a:r>
              <a:rPr sz="1400" spc="-5" dirty="0">
                <a:solidFill>
                  <a:srgbClr val="202429"/>
                </a:solidFill>
                <a:latin typeface="Times New Roman" panose="02020603050405020304"/>
                <a:cs typeface="Times New Roman" panose="02020603050405020304"/>
              </a:rPr>
              <a:t>dẫn đến </a:t>
            </a:r>
            <a:r>
              <a:rPr sz="1400" dirty="0">
                <a:solidFill>
                  <a:srgbClr val="202429"/>
                </a:solidFill>
                <a:latin typeface="Times New Roman" panose="02020603050405020304"/>
                <a:cs typeface="Times New Roman" panose="02020603050405020304"/>
              </a:rPr>
              <a:t>các file </a:t>
            </a:r>
            <a:r>
              <a:rPr sz="1400" spc="-5" dirty="0">
                <a:solidFill>
                  <a:srgbClr val="202429"/>
                </a:solidFill>
                <a:latin typeface="Times New Roman" panose="02020603050405020304"/>
                <a:cs typeface="Times New Roman" panose="02020603050405020304"/>
              </a:rPr>
              <a:t>.dll liên kết đến tác vụ </a:t>
            </a:r>
            <a:r>
              <a:rPr sz="1400" dirty="0">
                <a:solidFill>
                  <a:srgbClr val="202429"/>
                </a:solidFill>
                <a:latin typeface="Times New Roman" panose="02020603050405020304"/>
                <a:cs typeface="Times New Roman" panose="02020603050405020304"/>
              </a:rPr>
              <a:t>đang hoạt</a:t>
            </a:r>
            <a:r>
              <a:rPr sz="1400" spc="-25" dirty="0">
                <a:solidFill>
                  <a:srgbClr val="202429"/>
                </a:solidFill>
                <a:latin typeface="Times New Roman" panose="02020603050405020304"/>
                <a:cs typeface="Times New Roman" panose="02020603050405020304"/>
              </a:rPr>
              <a:t> </a:t>
            </a:r>
            <a:r>
              <a:rPr sz="1400" spc="-5" dirty="0">
                <a:solidFill>
                  <a:srgbClr val="202429"/>
                </a:solidFill>
                <a:latin typeface="Times New Roman" panose="02020603050405020304"/>
                <a:cs typeface="Times New Roman" panose="02020603050405020304"/>
              </a:rPr>
              <a:t>động.</a:t>
            </a:r>
            <a:endParaRPr sz="1400">
              <a:latin typeface="Times New Roman" panose="02020603050405020304"/>
              <a:cs typeface="Times New Roman" panose="02020603050405020304"/>
            </a:endParaRPr>
          </a:p>
        </p:txBody>
      </p:sp>
      <p:sp>
        <p:nvSpPr>
          <p:cNvPr id="4" name="object 4"/>
          <p:cNvSpPr/>
          <p:nvPr/>
        </p:nvSpPr>
        <p:spPr>
          <a:xfrm>
            <a:off x="618744" y="6766560"/>
            <a:ext cx="6341363" cy="3349752"/>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43</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813816"/>
            <a:ext cx="3974465" cy="59626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16.	Lệnh </a:t>
            </a:r>
            <a:r>
              <a:rPr sz="1400" spc="-5" dirty="0">
                <a:latin typeface="Times New Roman" panose="02020603050405020304"/>
                <a:cs typeface="Times New Roman" panose="02020603050405020304"/>
              </a:rPr>
              <a:t>tương tác với</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registry</a:t>
            </a:r>
            <a:endParaRPr sz="1400">
              <a:latin typeface="Times New Roman" panose="02020603050405020304"/>
              <a:cs typeface="Times New Roman" panose="02020603050405020304"/>
            </a:endParaRPr>
          </a:p>
          <a:p>
            <a:pPr marL="100965">
              <a:lnSpc>
                <a:spcPct val="100000"/>
              </a:lnSpc>
              <a:spcBef>
                <a:spcPts val="1125"/>
              </a:spcBef>
            </a:pPr>
            <a:r>
              <a:rPr sz="1400" spc="5" dirty="0">
                <a:latin typeface="Times New Roman" panose="02020603050405020304"/>
                <a:cs typeface="Times New Roman" panose="02020603050405020304"/>
              </a:rPr>
              <a:t>Tổ </a:t>
            </a:r>
            <a:r>
              <a:rPr sz="1400" spc="-5" dirty="0">
                <a:latin typeface="Times New Roman" panose="02020603050405020304"/>
                <a:cs typeface="Times New Roman" panose="02020603050405020304"/>
              </a:rPr>
              <a:t>hợp </a:t>
            </a:r>
            <a:r>
              <a:rPr sz="1400" dirty="0">
                <a:latin typeface="Times New Roman" panose="02020603050405020304"/>
                <a:cs typeface="Times New Roman" panose="02020603050405020304"/>
              </a:rPr>
              <a:t>lệnh </a:t>
            </a:r>
            <a:r>
              <a:rPr sz="1400" spc="-5" dirty="0">
                <a:latin typeface="Times New Roman" panose="02020603050405020304"/>
                <a:cs typeface="Times New Roman" panose="02020603050405020304"/>
              </a:rPr>
              <a:t>tương </a:t>
            </a:r>
            <a:r>
              <a:rPr sz="1400" dirty="0">
                <a:latin typeface="Times New Roman" panose="02020603050405020304"/>
                <a:cs typeface="Times New Roman" panose="02020603050405020304"/>
              </a:rPr>
              <a:t>tác </a:t>
            </a:r>
            <a:r>
              <a:rPr sz="1400" spc="-5" dirty="0">
                <a:latin typeface="Times New Roman" panose="02020603050405020304"/>
                <a:cs typeface="Times New Roman" panose="02020603050405020304"/>
              </a:rPr>
              <a:t>với Window Registy</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(Regedit)</a:t>
            </a:r>
            <a:endParaRPr sz="1400">
              <a:latin typeface="Times New Roman" panose="02020603050405020304"/>
              <a:cs typeface="Times New Roman" panose="02020603050405020304"/>
            </a:endParaRPr>
          </a:p>
        </p:txBody>
      </p:sp>
      <p:sp>
        <p:nvSpPr>
          <p:cNvPr id="3" name="object 3"/>
          <p:cNvSpPr txBox="1"/>
          <p:nvPr/>
        </p:nvSpPr>
        <p:spPr>
          <a:xfrm>
            <a:off x="444500" y="5452859"/>
            <a:ext cx="5992495" cy="437007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17.	</a:t>
            </a:r>
            <a:r>
              <a:rPr sz="1400" spc="-5" dirty="0">
                <a:latin typeface="Times New Roman" panose="02020603050405020304"/>
                <a:cs typeface="Times New Roman" panose="02020603050405020304"/>
              </a:rPr>
              <a:t>REG</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ADD</a:t>
            </a:r>
            <a:endParaRPr sz="1400">
              <a:latin typeface="Times New Roman" panose="02020603050405020304"/>
              <a:cs typeface="Times New Roman" panose="02020603050405020304"/>
            </a:endParaRPr>
          </a:p>
          <a:p>
            <a:pPr marL="100965">
              <a:lnSpc>
                <a:spcPct val="100000"/>
              </a:lnSpc>
              <a:spcBef>
                <a:spcPts val="1125"/>
              </a:spcBef>
            </a:pPr>
            <a:r>
              <a:rPr sz="1400" dirty="0">
                <a:latin typeface="Times New Roman" panose="02020603050405020304"/>
                <a:cs typeface="Times New Roman" panose="02020603050405020304"/>
              </a:rPr>
              <a:t>Công dụng: </a:t>
            </a:r>
            <a:r>
              <a:rPr sz="1400" spc="-5" dirty="0">
                <a:latin typeface="Times New Roman" panose="02020603050405020304"/>
                <a:cs typeface="Times New Roman" panose="02020603050405020304"/>
              </a:rPr>
              <a:t>Tạo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chỉnh </a:t>
            </a:r>
            <a:r>
              <a:rPr sz="1400" dirty="0">
                <a:latin typeface="Times New Roman" panose="02020603050405020304"/>
                <a:cs typeface="Times New Roman" panose="02020603050405020304"/>
              </a:rPr>
              <a:t>sửa</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Registy</a:t>
            </a:r>
            <a:endParaRPr sz="1400">
              <a:latin typeface="Times New Roman" panose="02020603050405020304"/>
              <a:cs typeface="Times New Roman" panose="02020603050405020304"/>
            </a:endParaRPr>
          </a:p>
          <a:p>
            <a:pPr marL="12700" marR="5080">
              <a:lnSpc>
                <a:spcPct val="167000"/>
              </a:lnSpc>
            </a:pPr>
            <a:r>
              <a:rPr sz="1400" dirty="0">
                <a:solidFill>
                  <a:srgbClr val="202429"/>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REG ADD KeyName </a:t>
            </a:r>
            <a:r>
              <a:rPr sz="1400" dirty="0">
                <a:solidFill>
                  <a:srgbClr val="333333"/>
                </a:solidFill>
                <a:latin typeface="Times New Roman" panose="02020603050405020304"/>
                <a:cs typeface="Times New Roman" panose="02020603050405020304"/>
              </a:rPr>
              <a:t>&lt;/v </a:t>
            </a:r>
            <a:r>
              <a:rPr sz="1400" spc="-5" dirty="0">
                <a:solidFill>
                  <a:srgbClr val="333333"/>
                </a:solidFill>
                <a:latin typeface="Times New Roman" panose="02020603050405020304"/>
                <a:cs typeface="Times New Roman" panose="02020603050405020304"/>
              </a:rPr>
              <a:t>ValueName&gt; </a:t>
            </a:r>
            <a:r>
              <a:rPr sz="1400" dirty="0">
                <a:solidFill>
                  <a:srgbClr val="333333"/>
                </a:solidFill>
                <a:latin typeface="Times New Roman" panose="02020603050405020304"/>
                <a:cs typeface="Times New Roman" panose="02020603050405020304"/>
              </a:rPr>
              <a:t>&lt;/t </a:t>
            </a:r>
            <a:r>
              <a:rPr sz="1400" spc="-5" dirty="0">
                <a:solidFill>
                  <a:srgbClr val="333333"/>
                </a:solidFill>
                <a:latin typeface="Times New Roman" panose="02020603050405020304"/>
                <a:cs typeface="Times New Roman" panose="02020603050405020304"/>
              </a:rPr>
              <a:t>Type&gt; </a:t>
            </a:r>
            <a:r>
              <a:rPr sz="1400" dirty="0">
                <a:solidFill>
                  <a:srgbClr val="333333"/>
                </a:solidFill>
                <a:latin typeface="Times New Roman" panose="02020603050405020304"/>
                <a:cs typeface="Times New Roman" panose="02020603050405020304"/>
              </a:rPr>
              <a:t>&lt;/s Separator&gt; &lt;/d Data&gt; </a:t>
            </a:r>
            <a:r>
              <a:rPr sz="1400" spc="-5" dirty="0">
                <a:solidFill>
                  <a:srgbClr val="333333"/>
                </a:solidFill>
                <a:latin typeface="Times New Roman" panose="02020603050405020304"/>
                <a:cs typeface="Times New Roman" panose="02020603050405020304"/>
              </a:rPr>
              <a:t>&lt;/f&gt;.  </a:t>
            </a:r>
            <a:r>
              <a:rPr sz="1400" dirty="0">
                <a:solidFill>
                  <a:srgbClr val="333333"/>
                </a:solidFill>
                <a:latin typeface="Times New Roman" panose="02020603050405020304"/>
                <a:cs typeface="Times New Roman" panose="02020603050405020304"/>
              </a:rPr>
              <a:t>Với:</a:t>
            </a:r>
            <a:endParaRPr sz="1400">
              <a:latin typeface="Times New Roman" panose="02020603050405020304"/>
              <a:cs typeface="Times New Roman" panose="02020603050405020304"/>
            </a:endParaRPr>
          </a:p>
          <a:p>
            <a:pPr marL="116205" indent="-104140">
              <a:lnSpc>
                <a:spcPct val="100000"/>
              </a:lnSpc>
              <a:spcBef>
                <a:spcPts val="1140"/>
              </a:spcBef>
              <a:buChar char="-"/>
              <a:tabLst>
                <a:tab pos="116205" algn="l"/>
              </a:tabLst>
            </a:pPr>
            <a:r>
              <a:rPr sz="1400" spc="-5" dirty="0">
                <a:solidFill>
                  <a:srgbClr val="333333"/>
                </a:solidFill>
                <a:latin typeface="Times New Roman" panose="02020603050405020304"/>
                <a:cs typeface="Times New Roman" panose="02020603050405020304"/>
              </a:rPr>
              <a:t>KeyName: Đường dẫn tới</a:t>
            </a:r>
            <a:r>
              <a:rPr sz="140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Key.</a:t>
            </a:r>
            <a:endParaRPr sz="1400">
              <a:latin typeface="Times New Roman" panose="02020603050405020304"/>
              <a:cs typeface="Times New Roman" panose="02020603050405020304"/>
            </a:endParaRPr>
          </a:p>
          <a:p>
            <a:pPr marL="116205" indent="-104140">
              <a:lnSpc>
                <a:spcPct val="100000"/>
              </a:lnSpc>
              <a:spcBef>
                <a:spcPts val="720"/>
              </a:spcBef>
              <a:buChar char="-"/>
              <a:tabLst>
                <a:tab pos="116205" algn="l"/>
              </a:tabLst>
            </a:pPr>
            <a:r>
              <a:rPr sz="1400" dirty="0">
                <a:solidFill>
                  <a:srgbClr val="333333"/>
                </a:solidFill>
                <a:latin typeface="Times New Roman" panose="02020603050405020304"/>
                <a:cs typeface="Times New Roman" panose="02020603050405020304"/>
              </a:rPr>
              <a:t>/v </a:t>
            </a:r>
            <a:r>
              <a:rPr sz="1400" spc="-5" dirty="0">
                <a:solidFill>
                  <a:srgbClr val="333333"/>
                </a:solidFill>
                <a:latin typeface="Times New Roman" panose="02020603050405020304"/>
                <a:cs typeface="Times New Roman" panose="02020603050405020304"/>
              </a:rPr>
              <a:t>ValueName: </a:t>
            </a:r>
            <a:r>
              <a:rPr sz="1400" dirty="0">
                <a:solidFill>
                  <a:srgbClr val="333333"/>
                </a:solidFill>
                <a:latin typeface="Times New Roman" panose="02020603050405020304"/>
                <a:cs typeface="Times New Roman" panose="02020603050405020304"/>
              </a:rPr>
              <a:t>Tên </a:t>
            </a:r>
            <a:r>
              <a:rPr sz="1400" spc="-5" dirty="0">
                <a:solidFill>
                  <a:srgbClr val="333333"/>
                </a:solidFill>
                <a:latin typeface="Times New Roman" panose="02020603050405020304"/>
                <a:cs typeface="Times New Roman" panose="02020603050405020304"/>
              </a:rPr>
              <a:t>value cần</a:t>
            </a:r>
            <a:r>
              <a:rPr sz="1400" spc="-3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tạo.</a:t>
            </a:r>
            <a:endParaRPr sz="1400">
              <a:latin typeface="Times New Roman" panose="02020603050405020304"/>
              <a:cs typeface="Times New Roman" panose="02020603050405020304"/>
            </a:endParaRPr>
          </a:p>
          <a:p>
            <a:pPr marL="116205" indent="-104140">
              <a:lnSpc>
                <a:spcPct val="100000"/>
              </a:lnSpc>
              <a:spcBef>
                <a:spcPts val="735"/>
              </a:spcBef>
              <a:buChar char="-"/>
              <a:tabLst>
                <a:tab pos="116205" algn="l"/>
              </a:tabLst>
            </a:pPr>
            <a:r>
              <a:rPr sz="1400" dirty="0">
                <a:solidFill>
                  <a:srgbClr val="333333"/>
                </a:solidFill>
                <a:latin typeface="Times New Roman" panose="02020603050405020304"/>
                <a:cs typeface="Times New Roman" panose="02020603050405020304"/>
              </a:rPr>
              <a:t>/t </a:t>
            </a:r>
            <a:r>
              <a:rPr sz="1400" spc="-5" dirty="0">
                <a:solidFill>
                  <a:srgbClr val="333333"/>
                </a:solidFill>
                <a:latin typeface="Times New Roman" panose="02020603050405020304"/>
                <a:cs typeface="Times New Roman" panose="02020603050405020304"/>
              </a:rPr>
              <a:t>Type: </a:t>
            </a:r>
            <a:r>
              <a:rPr sz="1400" dirty="0">
                <a:solidFill>
                  <a:srgbClr val="333333"/>
                </a:solidFill>
                <a:latin typeface="Times New Roman" panose="02020603050405020304"/>
                <a:cs typeface="Times New Roman" panose="02020603050405020304"/>
              </a:rPr>
              <a:t>Kiểu </a:t>
            </a:r>
            <a:r>
              <a:rPr sz="1400" spc="-5" dirty="0">
                <a:solidFill>
                  <a:srgbClr val="333333"/>
                </a:solidFill>
                <a:latin typeface="Times New Roman" panose="02020603050405020304"/>
                <a:cs typeface="Times New Roman" panose="02020603050405020304"/>
              </a:rPr>
              <a:t>dữ</a:t>
            </a:r>
            <a:r>
              <a:rPr sz="1400" spc="-7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liệu.</a:t>
            </a:r>
            <a:endParaRPr sz="1400">
              <a:latin typeface="Times New Roman" panose="02020603050405020304"/>
              <a:cs typeface="Times New Roman" panose="02020603050405020304"/>
            </a:endParaRPr>
          </a:p>
          <a:p>
            <a:pPr marL="116205" indent="-104140">
              <a:lnSpc>
                <a:spcPct val="100000"/>
              </a:lnSpc>
              <a:spcBef>
                <a:spcPts val="730"/>
              </a:spcBef>
              <a:buChar char="-"/>
              <a:tabLst>
                <a:tab pos="116205" algn="l"/>
              </a:tabLst>
            </a:pPr>
            <a:r>
              <a:rPr sz="1400" dirty="0">
                <a:solidFill>
                  <a:srgbClr val="333333"/>
                </a:solidFill>
                <a:latin typeface="Times New Roman" panose="02020603050405020304"/>
                <a:cs typeface="Times New Roman" panose="02020603050405020304"/>
              </a:rPr>
              <a:t>/d Data: </a:t>
            </a:r>
            <a:r>
              <a:rPr sz="1400" spc="-5" dirty="0">
                <a:solidFill>
                  <a:srgbClr val="333333"/>
                </a:solidFill>
                <a:latin typeface="Times New Roman" panose="02020603050405020304"/>
                <a:cs typeface="Times New Roman" panose="02020603050405020304"/>
              </a:rPr>
              <a:t>Giá trị</a:t>
            </a:r>
            <a:r>
              <a:rPr sz="1400" spc="-7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value.</a:t>
            </a:r>
            <a:endParaRPr sz="1400">
              <a:latin typeface="Times New Roman" panose="02020603050405020304"/>
              <a:cs typeface="Times New Roman" panose="02020603050405020304"/>
            </a:endParaRPr>
          </a:p>
          <a:p>
            <a:pPr marL="12700">
              <a:lnSpc>
                <a:spcPct val="100000"/>
              </a:lnSpc>
              <a:spcBef>
                <a:spcPts val="1130"/>
              </a:spcBef>
              <a:tabLst>
                <a:tab pos="469265" algn="l"/>
              </a:tabLst>
            </a:pPr>
            <a:r>
              <a:rPr sz="1400" dirty="0">
                <a:latin typeface="Times New Roman" panose="02020603050405020304"/>
                <a:cs typeface="Times New Roman" panose="02020603050405020304"/>
              </a:rPr>
              <a:t>18.	</a:t>
            </a:r>
            <a:r>
              <a:rPr sz="1400" spc="-5" dirty="0">
                <a:latin typeface="Times New Roman" panose="02020603050405020304"/>
                <a:cs typeface="Times New Roman" panose="02020603050405020304"/>
              </a:rPr>
              <a:t>REG</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DELETE</a:t>
            </a:r>
            <a:endParaRPr sz="1400">
              <a:latin typeface="Times New Roman" panose="02020603050405020304"/>
              <a:cs typeface="Times New Roman" panose="02020603050405020304"/>
            </a:endParaRPr>
          </a:p>
          <a:p>
            <a:pPr marL="100965">
              <a:lnSpc>
                <a:spcPct val="100000"/>
              </a:lnSpc>
              <a:spcBef>
                <a:spcPts val="1125"/>
              </a:spcBef>
            </a:pPr>
            <a:r>
              <a:rPr sz="1400" dirty="0">
                <a:latin typeface="Times New Roman" panose="02020603050405020304"/>
                <a:cs typeface="Times New Roman" panose="02020603050405020304"/>
              </a:rPr>
              <a:t>Công dụng: </a:t>
            </a:r>
            <a:r>
              <a:rPr sz="1400" spc="-5" dirty="0">
                <a:latin typeface="Times New Roman" panose="02020603050405020304"/>
                <a:cs typeface="Times New Roman" panose="02020603050405020304"/>
              </a:rPr>
              <a:t>Xóa giá </a:t>
            </a:r>
            <a:r>
              <a:rPr sz="1400" dirty="0">
                <a:latin typeface="Times New Roman" panose="02020603050405020304"/>
                <a:cs typeface="Times New Roman" panose="02020603050405020304"/>
              </a:rPr>
              <a:t>trị thành </a:t>
            </a:r>
            <a:r>
              <a:rPr sz="1400" spc="-5" dirty="0">
                <a:latin typeface="Times New Roman" panose="02020603050405020304"/>
                <a:cs typeface="Times New Roman" panose="02020603050405020304"/>
              </a:rPr>
              <a:t>phần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Value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trong</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Registy</a:t>
            </a:r>
            <a:endParaRPr sz="1400">
              <a:latin typeface="Times New Roman" panose="02020603050405020304"/>
              <a:cs typeface="Times New Roman" panose="02020603050405020304"/>
            </a:endParaRPr>
          </a:p>
          <a:p>
            <a:pPr marL="12700" marR="2324100">
              <a:lnSpc>
                <a:spcPct val="167000"/>
              </a:lnSpc>
              <a:spcBef>
                <a:spcPts val="15"/>
              </a:spcBef>
            </a:pPr>
            <a:r>
              <a:rPr sz="1400" dirty="0">
                <a:solidFill>
                  <a:srgbClr val="202429"/>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REG DELETE KeyName </a:t>
            </a:r>
            <a:r>
              <a:rPr sz="1400" dirty="0">
                <a:solidFill>
                  <a:srgbClr val="333333"/>
                </a:solidFill>
                <a:latin typeface="Times New Roman" panose="02020603050405020304"/>
                <a:cs typeface="Times New Roman" panose="02020603050405020304"/>
              </a:rPr>
              <a:t>&lt;/v </a:t>
            </a:r>
            <a:r>
              <a:rPr sz="1400" spc="-5" dirty="0">
                <a:solidFill>
                  <a:srgbClr val="333333"/>
                </a:solidFill>
                <a:latin typeface="Times New Roman" panose="02020603050405020304"/>
                <a:cs typeface="Times New Roman" panose="02020603050405020304"/>
              </a:rPr>
              <a:t>ValueName&gt; &lt;/f&gt;.  </a:t>
            </a:r>
            <a:r>
              <a:rPr sz="1400" dirty="0">
                <a:solidFill>
                  <a:srgbClr val="333333"/>
                </a:solidFill>
                <a:latin typeface="Times New Roman" panose="02020603050405020304"/>
                <a:cs typeface="Times New Roman" panose="02020603050405020304"/>
              </a:rPr>
              <a:t>Với:</a:t>
            </a:r>
            <a:endParaRPr sz="1400">
              <a:latin typeface="Times New Roman" panose="02020603050405020304"/>
              <a:cs typeface="Times New Roman" panose="02020603050405020304"/>
            </a:endParaRPr>
          </a:p>
          <a:p>
            <a:pPr marL="12700">
              <a:lnSpc>
                <a:spcPct val="100000"/>
              </a:lnSpc>
              <a:spcBef>
                <a:spcPts val="1130"/>
              </a:spcBef>
            </a:pPr>
            <a:r>
              <a:rPr sz="1400" dirty="0">
                <a:solidFill>
                  <a:srgbClr val="333333"/>
                </a:solidFill>
                <a:latin typeface="Times New Roman" panose="02020603050405020304"/>
                <a:cs typeface="Times New Roman" panose="02020603050405020304"/>
              </a:rPr>
              <a:t>- &lt;/v </a:t>
            </a:r>
            <a:r>
              <a:rPr sz="1400" spc="-5" dirty="0">
                <a:solidFill>
                  <a:srgbClr val="333333"/>
                </a:solidFill>
                <a:latin typeface="Times New Roman" panose="02020603050405020304"/>
                <a:cs typeface="Times New Roman" panose="02020603050405020304"/>
              </a:rPr>
              <a:t>ValueName&gt;: Tên value </a:t>
            </a:r>
            <a:r>
              <a:rPr sz="1400" dirty="0">
                <a:solidFill>
                  <a:srgbClr val="333333"/>
                </a:solidFill>
                <a:latin typeface="Times New Roman" panose="02020603050405020304"/>
                <a:cs typeface="Times New Roman" panose="02020603050405020304"/>
              </a:rPr>
              <a:t>cần</a:t>
            </a:r>
            <a:r>
              <a:rPr sz="1400" spc="-4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xóa.</a:t>
            </a:r>
            <a:endParaRPr sz="1400">
              <a:latin typeface="Times New Roman" panose="02020603050405020304"/>
              <a:cs typeface="Times New Roman" panose="02020603050405020304"/>
            </a:endParaRPr>
          </a:p>
        </p:txBody>
      </p:sp>
      <p:sp>
        <p:nvSpPr>
          <p:cNvPr id="4" name="object 4"/>
          <p:cNvSpPr/>
          <p:nvPr/>
        </p:nvSpPr>
        <p:spPr>
          <a:xfrm>
            <a:off x="743712" y="1767840"/>
            <a:ext cx="5597652" cy="3264408"/>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44</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45</a:t>
            </a:r>
            <a:endParaRPr dirty="0"/>
          </a:p>
        </p:txBody>
      </p:sp>
      <p:sp>
        <p:nvSpPr>
          <p:cNvPr id="2" name="object 2"/>
          <p:cNvSpPr txBox="1"/>
          <p:nvPr/>
        </p:nvSpPr>
        <p:spPr>
          <a:xfrm>
            <a:off x="444500" y="431279"/>
            <a:ext cx="6729730" cy="463042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solidFill>
                  <a:srgbClr val="333333"/>
                </a:solidFill>
                <a:latin typeface="Times New Roman" panose="02020603050405020304"/>
                <a:cs typeface="Times New Roman" panose="02020603050405020304"/>
              </a:rPr>
              <a:t>19.	</a:t>
            </a:r>
            <a:r>
              <a:rPr sz="1400" spc="-5" dirty="0">
                <a:solidFill>
                  <a:srgbClr val="333333"/>
                </a:solidFill>
                <a:latin typeface="Times New Roman" panose="02020603050405020304"/>
                <a:cs typeface="Times New Roman" panose="02020603050405020304"/>
              </a:rPr>
              <a:t>REG</a:t>
            </a:r>
            <a:r>
              <a:rPr sz="1400" spc="-1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COMPARE</a:t>
            </a:r>
            <a:endParaRPr sz="1400">
              <a:latin typeface="Times New Roman" panose="02020603050405020304"/>
              <a:cs typeface="Times New Roman" panose="02020603050405020304"/>
            </a:endParaRPr>
          </a:p>
          <a:p>
            <a:pPr marL="12700" marR="721360">
              <a:lnSpc>
                <a:spcPct val="167000"/>
              </a:lnSpc>
            </a:pPr>
            <a:r>
              <a:rPr sz="1400" spc="-5" dirty="0">
                <a:solidFill>
                  <a:srgbClr val="202429"/>
                </a:solidFill>
                <a:latin typeface="Times New Roman" panose="02020603050405020304"/>
                <a:cs typeface="Times New Roman" panose="02020603050405020304"/>
              </a:rPr>
              <a:t>♦reg </a:t>
            </a:r>
            <a:r>
              <a:rPr sz="1400" dirty="0">
                <a:solidFill>
                  <a:srgbClr val="202429"/>
                </a:solidFill>
                <a:latin typeface="Times New Roman" panose="02020603050405020304"/>
                <a:cs typeface="Times New Roman" panose="02020603050405020304"/>
              </a:rPr>
              <a:t>compare </a:t>
            </a:r>
            <a:r>
              <a:rPr sz="1400" spc="-5" dirty="0">
                <a:latin typeface="Times New Roman" panose="02020603050405020304"/>
                <a:cs typeface="Times New Roman" panose="02020603050405020304"/>
              </a:rPr>
              <a:t>&lt;KeyName1&gt; &lt;KeyName2&gt; </a:t>
            </a:r>
            <a:r>
              <a:rPr sz="1400" dirty="0">
                <a:latin typeface="Times New Roman" panose="02020603050405020304"/>
                <a:cs typeface="Times New Roman" panose="02020603050405020304"/>
              </a:rPr>
              <a:t>/v </a:t>
            </a:r>
            <a:r>
              <a:rPr sz="1400" spc="-5" dirty="0">
                <a:latin typeface="Times New Roman" panose="02020603050405020304"/>
                <a:cs typeface="Times New Roman" panose="02020603050405020304"/>
              </a:rPr>
              <a:t>&lt;ValueName&gt; </a:t>
            </a:r>
            <a:r>
              <a:rPr sz="1400" dirty="0">
                <a:latin typeface="Times New Roman" panose="02020603050405020304"/>
                <a:cs typeface="Times New Roman" panose="02020603050405020304"/>
              </a:rPr>
              <a:t>/ve [{/oa /od /os /on /s  Với:</a:t>
            </a:r>
            <a:endParaRPr sz="1400">
              <a:latin typeface="Times New Roman" panose="02020603050405020304"/>
              <a:cs typeface="Times New Roman" panose="02020603050405020304"/>
            </a:endParaRPr>
          </a:p>
          <a:p>
            <a:pPr marL="12700" marR="5080" indent="88265">
              <a:lnSpc>
                <a:spcPct val="96000"/>
              </a:lnSpc>
              <a:spcBef>
                <a:spcPts val="1195"/>
              </a:spcBef>
            </a:pPr>
            <a:r>
              <a:rPr sz="1400" spc="-5" dirty="0">
                <a:latin typeface="Times New Roman" panose="02020603050405020304"/>
                <a:cs typeface="Times New Roman" panose="02020603050405020304"/>
              </a:rPr>
              <a:t>-&lt;KeyName1&gt;: Chỉ định đường dẫn đầy </a:t>
            </a:r>
            <a:r>
              <a:rPr sz="1400" spc="5" dirty="0">
                <a:latin typeface="Times New Roman" panose="02020603050405020304"/>
                <a:cs typeface="Times New Roman" panose="02020603050405020304"/>
              </a:rPr>
              <a:t>đủ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subkey </a:t>
            </a:r>
            <a:r>
              <a:rPr sz="1400" spc="-5" dirty="0">
                <a:latin typeface="Times New Roman" panose="02020603050405020304"/>
                <a:cs typeface="Times New Roman" panose="02020603050405020304"/>
              </a:rPr>
              <a:t>đầu </a:t>
            </a:r>
            <a:r>
              <a:rPr sz="1400" dirty="0">
                <a:latin typeface="Times New Roman" panose="02020603050405020304"/>
                <a:cs typeface="Times New Roman" panose="02020603050405020304"/>
              </a:rPr>
              <a:t>tiên được so </a:t>
            </a:r>
            <a:r>
              <a:rPr sz="1400" spc="-5" dirty="0">
                <a:latin typeface="Times New Roman" panose="02020603050405020304"/>
                <a:cs typeface="Times New Roman" panose="02020603050405020304"/>
              </a:rPr>
              <a:t>sánh. Để chỉ </a:t>
            </a:r>
            <a:r>
              <a:rPr sz="1400" dirty="0">
                <a:latin typeface="Times New Roman" panose="02020603050405020304"/>
                <a:cs typeface="Times New Roman" panose="02020603050405020304"/>
              </a:rPr>
              <a:t>định  một máy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từ xa,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hãy đính kèm cả tên máy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(trong </a:t>
            </a:r>
            <a:r>
              <a:rPr sz="1400" spc="5" dirty="0">
                <a:latin typeface="Times New Roman" panose="02020603050405020304"/>
                <a:cs typeface="Times New Roman" panose="02020603050405020304"/>
              </a:rPr>
              <a:t>định </a:t>
            </a:r>
            <a:r>
              <a:rPr sz="1400" dirty="0">
                <a:latin typeface="Times New Roman" panose="02020603050405020304"/>
                <a:cs typeface="Times New Roman" panose="02020603050405020304"/>
              </a:rPr>
              <a:t>dạng \\ &lt;ComputerName&gt;)  như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phần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tham </a:t>
            </a:r>
            <a:r>
              <a:rPr sz="1400" spc="-5" dirty="0">
                <a:latin typeface="Times New Roman" panose="02020603050405020304"/>
                <a:cs typeface="Times New Roman" panose="02020603050405020304"/>
              </a:rPr>
              <a:t>số KeyName. Ngoài </a:t>
            </a:r>
            <a:r>
              <a:rPr sz="1400" dirty="0">
                <a:latin typeface="Times New Roman" panose="02020603050405020304"/>
                <a:cs typeface="Times New Roman" panose="02020603050405020304"/>
              </a:rPr>
              <a:t>ra, tham </a:t>
            </a:r>
            <a:r>
              <a:rPr sz="1400" spc="-5" dirty="0">
                <a:latin typeface="Times New Roman" panose="02020603050405020304"/>
                <a:cs typeface="Times New Roman" panose="02020603050405020304"/>
              </a:rPr>
              <a:t>số KeyName1 </a:t>
            </a:r>
            <a:r>
              <a:rPr sz="1400" dirty="0">
                <a:latin typeface="Times New Roman" panose="02020603050405020304"/>
                <a:cs typeface="Times New Roman" panose="02020603050405020304"/>
              </a:rPr>
              <a:t>cũng phải bao </a:t>
            </a:r>
            <a:r>
              <a:rPr sz="1400" spc="-5" dirty="0">
                <a:latin typeface="Times New Roman" panose="02020603050405020304"/>
                <a:cs typeface="Times New Roman" panose="02020603050405020304"/>
              </a:rPr>
              <a:t>gồm một  </a:t>
            </a:r>
            <a:r>
              <a:rPr sz="1400" dirty="0">
                <a:latin typeface="Times New Roman" panose="02020603050405020304"/>
                <a:cs typeface="Times New Roman" panose="02020603050405020304"/>
              </a:rPr>
              <a:t>root key </a:t>
            </a:r>
            <a:r>
              <a:rPr sz="1400" spc="-5" dirty="0">
                <a:latin typeface="Times New Roman" panose="02020603050405020304"/>
                <a:cs typeface="Times New Roman" panose="02020603050405020304"/>
              </a:rPr>
              <a:t>hợp lệ. </a:t>
            </a:r>
            <a:r>
              <a:rPr sz="1400" dirty="0">
                <a:latin typeface="Times New Roman" panose="02020603050405020304"/>
                <a:cs typeface="Times New Roman" panose="02020603050405020304"/>
              </a:rPr>
              <a:t>Các root </a:t>
            </a:r>
            <a:r>
              <a:rPr sz="1400" spc="-5" dirty="0">
                <a:latin typeface="Times New Roman" panose="02020603050405020304"/>
                <a:cs typeface="Times New Roman" panose="02020603050405020304"/>
              </a:rPr>
              <a:t>key hợp lệ </a:t>
            </a:r>
            <a:r>
              <a:rPr sz="1400" dirty="0">
                <a:latin typeface="Times New Roman" panose="02020603050405020304"/>
                <a:cs typeface="Times New Roman" panose="02020603050405020304"/>
              </a:rPr>
              <a:t>cho máy tính cục </a:t>
            </a:r>
            <a:r>
              <a:rPr sz="1400" spc="-5" dirty="0">
                <a:latin typeface="Times New Roman" panose="02020603050405020304"/>
                <a:cs typeface="Times New Roman" panose="02020603050405020304"/>
              </a:rPr>
              <a:t>bộ là: HKLM, HKCU, HKCR, HKU  và HKCC. </a:t>
            </a:r>
            <a:r>
              <a:rPr sz="1400" spc="-10" dirty="0">
                <a:latin typeface="Times New Roman" panose="02020603050405020304"/>
                <a:cs typeface="Times New Roman" panose="02020603050405020304"/>
              </a:rPr>
              <a:t>Nếu </a:t>
            </a:r>
            <a:r>
              <a:rPr sz="1400" spc="-5" dirty="0">
                <a:latin typeface="Times New Roman" panose="02020603050405020304"/>
                <a:cs typeface="Times New Roman" panose="02020603050405020304"/>
              </a:rPr>
              <a:t>máy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từ </a:t>
            </a:r>
            <a:r>
              <a:rPr sz="1400" dirty="0">
                <a:latin typeface="Times New Roman" panose="02020603050405020304"/>
                <a:cs typeface="Times New Roman" panose="02020603050405020304"/>
              </a:rPr>
              <a:t>xa </a:t>
            </a:r>
            <a:r>
              <a:rPr sz="1400" spc="-5" dirty="0">
                <a:latin typeface="Times New Roman" panose="02020603050405020304"/>
                <a:cs typeface="Times New Roman" panose="02020603050405020304"/>
              </a:rPr>
              <a:t>được chỉ </a:t>
            </a:r>
            <a:r>
              <a:rPr sz="1400" dirty="0">
                <a:latin typeface="Times New Roman" panose="02020603050405020304"/>
                <a:cs typeface="Times New Roman" panose="02020603050405020304"/>
              </a:rPr>
              <a:t>định,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root key </a:t>
            </a:r>
            <a:r>
              <a:rPr sz="1400" spc="-5" dirty="0">
                <a:latin typeface="Times New Roman" panose="02020603050405020304"/>
                <a:cs typeface="Times New Roman" panose="02020603050405020304"/>
              </a:rPr>
              <a:t>hợp </a:t>
            </a:r>
            <a:r>
              <a:rPr sz="1400" dirty="0">
                <a:latin typeface="Times New Roman" panose="02020603050405020304"/>
                <a:cs typeface="Times New Roman" panose="02020603050405020304"/>
              </a:rPr>
              <a:t>lệ </a:t>
            </a:r>
            <a:r>
              <a:rPr sz="1400" spc="-5" dirty="0">
                <a:latin typeface="Times New Roman" panose="02020603050405020304"/>
                <a:cs typeface="Times New Roman" panose="02020603050405020304"/>
              </a:rPr>
              <a:t>sẽ là HKLM và HKU.</a:t>
            </a:r>
            <a:endParaRPr sz="1400">
              <a:latin typeface="Times New Roman" panose="02020603050405020304"/>
              <a:cs typeface="Times New Roman" panose="02020603050405020304"/>
            </a:endParaRPr>
          </a:p>
          <a:p>
            <a:pPr marL="12700" marR="61595">
              <a:lnSpc>
                <a:spcPts val="1610"/>
              </a:lnSpc>
              <a:spcBef>
                <a:spcPts val="1240"/>
              </a:spcBef>
            </a:pPr>
            <a:r>
              <a:rPr sz="1400" spc="-5" dirty="0">
                <a:solidFill>
                  <a:srgbClr val="333333"/>
                </a:solidFill>
                <a:latin typeface="Times New Roman" panose="02020603050405020304"/>
                <a:cs typeface="Times New Roman" panose="02020603050405020304"/>
              </a:rPr>
              <a:t>Ngoài </a:t>
            </a:r>
            <a:r>
              <a:rPr sz="1400" dirty="0">
                <a:solidFill>
                  <a:srgbClr val="333333"/>
                </a:solidFill>
                <a:latin typeface="Times New Roman" panose="02020603050405020304"/>
                <a:cs typeface="Times New Roman" panose="02020603050405020304"/>
              </a:rPr>
              <a:t>ra </a:t>
            </a:r>
            <a:r>
              <a:rPr sz="1400" spc="-5" dirty="0">
                <a:solidFill>
                  <a:srgbClr val="333333"/>
                </a:solidFill>
                <a:latin typeface="Times New Roman" panose="02020603050405020304"/>
                <a:cs typeface="Times New Roman" panose="02020603050405020304"/>
              </a:rPr>
              <a:t>còn </a:t>
            </a:r>
            <a:r>
              <a:rPr sz="1400" dirty="0">
                <a:solidFill>
                  <a:srgbClr val="333333"/>
                </a:solidFill>
                <a:latin typeface="Times New Roman" panose="02020603050405020304"/>
                <a:cs typeface="Times New Roman" panose="02020603050405020304"/>
              </a:rPr>
              <a:t>các lệnh reg </a:t>
            </a:r>
            <a:r>
              <a:rPr sz="1400" spc="-5" dirty="0">
                <a:solidFill>
                  <a:srgbClr val="333333"/>
                </a:solidFill>
                <a:latin typeface="Times New Roman" panose="02020603050405020304"/>
                <a:cs typeface="Times New Roman" panose="02020603050405020304"/>
              </a:rPr>
              <a:t>như Copy, Query, Save, Load, Unload, …v.v. Tất </a:t>
            </a:r>
            <a:r>
              <a:rPr sz="1400" dirty="0">
                <a:solidFill>
                  <a:srgbClr val="333333"/>
                </a:solidFill>
                <a:latin typeface="Times New Roman" panose="02020603050405020304"/>
                <a:cs typeface="Times New Roman" panose="02020603050405020304"/>
              </a:rPr>
              <a:t>cả các lệnh </a:t>
            </a:r>
            <a:r>
              <a:rPr sz="1400" spc="5" dirty="0">
                <a:solidFill>
                  <a:srgbClr val="333333"/>
                </a:solidFill>
                <a:latin typeface="Times New Roman" panose="02020603050405020304"/>
                <a:cs typeface="Times New Roman" panose="02020603050405020304"/>
              </a:rPr>
              <a:t>đó  </a:t>
            </a:r>
            <a:r>
              <a:rPr sz="1400" spc="-5" dirty="0">
                <a:solidFill>
                  <a:srgbClr val="333333"/>
                </a:solidFill>
                <a:latin typeface="Times New Roman" panose="02020603050405020304"/>
                <a:cs typeface="Times New Roman" panose="02020603050405020304"/>
              </a:rPr>
              <a:t>đều </a:t>
            </a:r>
            <a:r>
              <a:rPr sz="1400" dirty="0">
                <a:solidFill>
                  <a:srgbClr val="333333"/>
                </a:solidFill>
                <a:latin typeface="Times New Roman" panose="02020603050405020304"/>
                <a:cs typeface="Times New Roman" panose="02020603050405020304"/>
              </a:rPr>
              <a:t>có </a:t>
            </a:r>
            <a:r>
              <a:rPr sz="1400" spc="-5" dirty="0">
                <a:solidFill>
                  <a:srgbClr val="333333"/>
                </a:solidFill>
                <a:latin typeface="Times New Roman" panose="02020603050405020304"/>
                <a:cs typeface="Times New Roman" panose="02020603050405020304"/>
              </a:rPr>
              <a:t>câu trúc </a:t>
            </a:r>
            <a:r>
              <a:rPr sz="1400" dirty="0">
                <a:solidFill>
                  <a:srgbClr val="333333"/>
                </a:solidFill>
                <a:latin typeface="Times New Roman" panose="02020603050405020304"/>
                <a:cs typeface="Times New Roman" panose="02020603050405020304"/>
              </a:rPr>
              <a:t>lệnh tương </a:t>
            </a:r>
            <a:r>
              <a:rPr sz="1400" spc="-5" dirty="0">
                <a:solidFill>
                  <a:srgbClr val="333333"/>
                </a:solidFill>
                <a:latin typeface="Times New Roman" panose="02020603050405020304"/>
                <a:cs typeface="Times New Roman" panose="02020603050405020304"/>
              </a:rPr>
              <a:t>tự </a:t>
            </a:r>
            <a:r>
              <a:rPr sz="1400" dirty="0">
                <a:solidFill>
                  <a:srgbClr val="333333"/>
                </a:solidFill>
                <a:latin typeface="Times New Roman" panose="02020603050405020304"/>
                <a:cs typeface="Times New Roman" panose="02020603050405020304"/>
              </a:rPr>
              <a:t>như</a:t>
            </a:r>
            <a:r>
              <a:rPr sz="1400" spc="-4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Compare.</a:t>
            </a:r>
            <a:endParaRPr sz="1400">
              <a:latin typeface="Times New Roman" panose="02020603050405020304"/>
              <a:cs typeface="Times New Roman" panose="02020603050405020304"/>
            </a:endParaRPr>
          </a:p>
          <a:p>
            <a:pPr marL="12700" marR="5080" indent="88265">
              <a:lnSpc>
                <a:spcPct val="96000"/>
              </a:lnSpc>
              <a:spcBef>
                <a:spcPts val="1170"/>
              </a:spcBef>
            </a:pPr>
            <a:r>
              <a:rPr sz="1400" spc="-5" dirty="0">
                <a:solidFill>
                  <a:srgbClr val="333333"/>
                </a:solidFill>
                <a:latin typeface="Times New Roman" panose="02020603050405020304"/>
                <a:cs typeface="Times New Roman" panose="02020603050405020304"/>
              </a:rPr>
              <a:t>-&lt;KeyName2&gt;: Chỉ định </a:t>
            </a:r>
            <a:r>
              <a:rPr sz="1400" dirty="0">
                <a:solidFill>
                  <a:srgbClr val="333333"/>
                </a:solidFill>
                <a:latin typeface="Times New Roman" panose="02020603050405020304"/>
                <a:cs typeface="Times New Roman" panose="02020603050405020304"/>
              </a:rPr>
              <a:t>đường </a:t>
            </a:r>
            <a:r>
              <a:rPr sz="1400" spc="-5" dirty="0">
                <a:solidFill>
                  <a:srgbClr val="333333"/>
                </a:solidFill>
                <a:latin typeface="Times New Roman" panose="02020603050405020304"/>
                <a:cs typeface="Times New Roman" panose="02020603050405020304"/>
              </a:rPr>
              <a:t>dẫn </a:t>
            </a:r>
            <a:r>
              <a:rPr sz="1400" dirty="0">
                <a:solidFill>
                  <a:srgbClr val="333333"/>
                </a:solidFill>
                <a:latin typeface="Times New Roman" panose="02020603050405020304"/>
                <a:cs typeface="Times New Roman" panose="02020603050405020304"/>
              </a:rPr>
              <a:t>đầy </a:t>
            </a:r>
            <a:r>
              <a:rPr sz="1400" spc="5" dirty="0">
                <a:solidFill>
                  <a:srgbClr val="333333"/>
                </a:solidFill>
                <a:latin typeface="Times New Roman" panose="02020603050405020304"/>
                <a:cs typeface="Times New Roman" panose="02020603050405020304"/>
              </a:rPr>
              <a:t>đủ </a:t>
            </a:r>
            <a:r>
              <a:rPr sz="1400" dirty="0">
                <a:solidFill>
                  <a:srgbClr val="333333"/>
                </a:solidFill>
                <a:latin typeface="Times New Roman" panose="02020603050405020304"/>
                <a:cs typeface="Times New Roman" panose="02020603050405020304"/>
              </a:rPr>
              <a:t>của </a:t>
            </a:r>
            <a:r>
              <a:rPr sz="1400" spc="-5" dirty="0">
                <a:solidFill>
                  <a:srgbClr val="333333"/>
                </a:solidFill>
                <a:latin typeface="Times New Roman" panose="02020603050405020304"/>
                <a:cs typeface="Times New Roman" panose="02020603050405020304"/>
              </a:rPr>
              <a:t>subkey thứ </a:t>
            </a:r>
            <a:r>
              <a:rPr sz="1400" dirty="0">
                <a:solidFill>
                  <a:srgbClr val="333333"/>
                </a:solidFill>
                <a:latin typeface="Times New Roman" panose="02020603050405020304"/>
                <a:cs typeface="Times New Roman" panose="02020603050405020304"/>
              </a:rPr>
              <a:t>hai </a:t>
            </a:r>
            <a:r>
              <a:rPr sz="1400" spc="-5" dirty="0">
                <a:solidFill>
                  <a:srgbClr val="333333"/>
                </a:solidFill>
                <a:latin typeface="Times New Roman" panose="02020603050405020304"/>
                <a:cs typeface="Times New Roman" panose="02020603050405020304"/>
              </a:rPr>
              <a:t>được </a:t>
            </a:r>
            <a:r>
              <a:rPr sz="1400" dirty="0">
                <a:solidFill>
                  <a:srgbClr val="333333"/>
                </a:solidFill>
                <a:latin typeface="Times New Roman" panose="02020603050405020304"/>
                <a:cs typeface="Times New Roman" panose="02020603050405020304"/>
              </a:rPr>
              <a:t>so sánh. </a:t>
            </a:r>
            <a:r>
              <a:rPr sz="1400" spc="-5" dirty="0">
                <a:solidFill>
                  <a:srgbClr val="333333"/>
                </a:solidFill>
                <a:latin typeface="Times New Roman" panose="02020603050405020304"/>
                <a:cs typeface="Times New Roman" panose="02020603050405020304"/>
              </a:rPr>
              <a:t>Để chỉ </a:t>
            </a:r>
            <a:r>
              <a:rPr sz="1400" dirty="0">
                <a:solidFill>
                  <a:srgbClr val="333333"/>
                </a:solidFill>
                <a:latin typeface="Times New Roman" panose="02020603050405020304"/>
                <a:cs typeface="Times New Roman" panose="02020603050405020304"/>
              </a:rPr>
              <a:t>định  một máy </a:t>
            </a:r>
            <a:r>
              <a:rPr sz="1400" spc="5" dirty="0">
                <a:solidFill>
                  <a:srgbClr val="333333"/>
                </a:solidFill>
                <a:latin typeface="Times New Roman" panose="02020603050405020304"/>
                <a:cs typeface="Times New Roman" panose="02020603050405020304"/>
              </a:rPr>
              <a:t>tính </a:t>
            </a:r>
            <a:r>
              <a:rPr sz="1400" dirty="0">
                <a:solidFill>
                  <a:srgbClr val="333333"/>
                </a:solidFill>
                <a:latin typeface="Times New Roman" panose="02020603050405020304"/>
                <a:cs typeface="Times New Roman" panose="02020603050405020304"/>
              </a:rPr>
              <a:t>từ xa, </a:t>
            </a:r>
            <a:r>
              <a:rPr sz="1400" spc="-5" dirty="0">
                <a:solidFill>
                  <a:srgbClr val="333333"/>
                </a:solidFill>
                <a:latin typeface="Times New Roman" panose="02020603050405020304"/>
                <a:cs typeface="Times New Roman" panose="02020603050405020304"/>
              </a:rPr>
              <a:t>bạn </a:t>
            </a:r>
            <a:r>
              <a:rPr sz="1400" dirty="0">
                <a:solidFill>
                  <a:srgbClr val="333333"/>
                </a:solidFill>
                <a:latin typeface="Times New Roman" panose="02020603050405020304"/>
                <a:cs typeface="Times New Roman" panose="02020603050405020304"/>
              </a:rPr>
              <a:t>hãy đính kèm cả tên máy </a:t>
            </a:r>
            <a:r>
              <a:rPr sz="1400" spc="5" dirty="0">
                <a:solidFill>
                  <a:srgbClr val="333333"/>
                </a:solidFill>
                <a:latin typeface="Times New Roman" panose="02020603050405020304"/>
                <a:cs typeface="Times New Roman" panose="02020603050405020304"/>
              </a:rPr>
              <a:t>tính </a:t>
            </a:r>
            <a:r>
              <a:rPr sz="1400" dirty="0">
                <a:solidFill>
                  <a:srgbClr val="333333"/>
                </a:solidFill>
                <a:latin typeface="Times New Roman" panose="02020603050405020304"/>
                <a:cs typeface="Times New Roman" panose="02020603050405020304"/>
              </a:rPr>
              <a:t>(trong </a:t>
            </a:r>
            <a:r>
              <a:rPr sz="1400" spc="5" dirty="0">
                <a:solidFill>
                  <a:srgbClr val="333333"/>
                </a:solidFill>
                <a:latin typeface="Times New Roman" panose="02020603050405020304"/>
                <a:cs typeface="Times New Roman" panose="02020603050405020304"/>
              </a:rPr>
              <a:t>định </a:t>
            </a:r>
            <a:r>
              <a:rPr sz="1400" dirty="0">
                <a:solidFill>
                  <a:srgbClr val="333333"/>
                </a:solidFill>
                <a:latin typeface="Times New Roman" panose="02020603050405020304"/>
                <a:cs typeface="Times New Roman" panose="02020603050405020304"/>
              </a:rPr>
              <a:t>dạng \\ &lt;ComputerName&gt;)  như </a:t>
            </a:r>
            <a:r>
              <a:rPr sz="1400" spc="-5" dirty="0">
                <a:solidFill>
                  <a:srgbClr val="333333"/>
                </a:solidFill>
                <a:latin typeface="Times New Roman" panose="02020603050405020304"/>
                <a:cs typeface="Times New Roman" panose="02020603050405020304"/>
              </a:rPr>
              <a:t>một phần của </a:t>
            </a:r>
            <a:r>
              <a:rPr sz="1400" dirty="0">
                <a:solidFill>
                  <a:srgbClr val="333333"/>
                </a:solidFill>
                <a:latin typeface="Times New Roman" panose="02020603050405020304"/>
                <a:cs typeface="Times New Roman" panose="02020603050405020304"/>
              </a:rPr>
              <a:t>tham </a:t>
            </a:r>
            <a:r>
              <a:rPr sz="1400" spc="-5" dirty="0">
                <a:solidFill>
                  <a:srgbClr val="333333"/>
                </a:solidFill>
                <a:latin typeface="Times New Roman" panose="02020603050405020304"/>
                <a:cs typeface="Times New Roman" panose="02020603050405020304"/>
              </a:rPr>
              <a:t>số KeyName. Nếu chỉ chỉ định mỗi tên máy </a:t>
            </a:r>
            <a:r>
              <a:rPr sz="1400" dirty="0">
                <a:solidFill>
                  <a:srgbClr val="333333"/>
                </a:solidFill>
                <a:latin typeface="Times New Roman" panose="02020603050405020304"/>
                <a:cs typeface="Times New Roman" panose="02020603050405020304"/>
              </a:rPr>
              <a:t>tính </a:t>
            </a:r>
            <a:r>
              <a:rPr sz="1400" spc="-5" dirty="0">
                <a:solidFill>
                  <a:srgbClr val="333333"/>
                </a:solidFill>
                <a:latin typeface="Times New Roman" panose="02020603050405020304"/>
                <a:cs typeface="Times New Roman" panose="02020603050405020304"/>
              </a:rPr>
              <a:t>trong </a:t>
            </a:r>
            <a:r>
              <a:rPr sz="1400" dirty="0">
                <a:solidFill>
                  <a:srgbClr val="333333"/>
                </a:solidFill>
                <a:latin typeface="Times New Roman" panose="02020603050405020304"/>
                <a:cs typeface="Times New Roman" panose="02020603050405020304"/>
              </a:rPr>
              <a:t>tham </a:t>
            </a:r>
            <a:r>
              <a:rPr sz="1400" spc="-5" dirty="0">
                <a:solidFill>
                  <a:srgbClr val="333333"/>
                </a:solidFill>
                <a:latin typeface="Times New Roman" panose="02020603050405020304"/>
                <a:cs typeface="Times New Roman" panose="02020603050405020304"/>
              </a:rPr>
              <a:t>số  KeyName2, đường dẫn đến subkey được chỉ </a:t>
            </a:r>
            <a:r>
              <a:rPr sz="1400" dirty="0">
                <a:solidFill>
                  <a:srgbClr val="333333"/>
                </a:solidFill>
                <a:latin typeface="Times New Roman" panose="02020603050405020304"/>
                <a:cs typeface="Times New Roman" panose="02020603050405020304"/>
              </a:rPr>
              <a:t>định </a:t>
            </a:r>
            <a:r>
              <a:rPr sz="1400" spc="-5" dirty="0">
                <a:solidFill>
                  <a:srgbClr val="333333"/>
                </a:solidFill>
                <a:latin typeface="Times New Roman" panose="02020603050405020304"/>
                <a:cs typeface="Times New Roman" panose="02020603050405020304"/>
              </a:rPr>
              <a:t>trong KeyName1 sẽ được </a:t>
            </a:r>
            <a:r>
              <a:rPr sz="1400" dirty="0">
                <a:solidFill>
                  <a:srgbClr val="333333"/>
                </a:solidFill>
                <a:latin typeface="Times New Roman" panose="02020603050405020304"/>
                <a:cs typeface="Times New Roman" panose="02020603050405020304"/>
              </a:rPr>
              <a:t>sử </a:t>
            </a:r>
            <a:r>
              <a:rPr sz="1400" spc="-5" dirty="0">
                <a:solidFill>
                  <a:srgbClr val="333333"/>
                </a:solidFill>
                <a:latin typeface="Times New Roman" panose="02020603050405020304"/>
                <a:cs typeface="Times New Roman" panose="02020603050405020304"/>
              </a:rPr>
              <a:t>dụng. Ngoài  </a:t>
            </a:r>
            <a:r>
              <a:rPr sz="1400" dirty="0">
                <a:solidFill>
                  <a:srgbClr val="333333"/>
                </a:solidFill>
                <a:latin typeface="Times New Roman" panose="02020603050405020304"/>
                <a:cs typeface="Times New Roman" panose="02020603050405020304"/>
              </a:rPr>
              <a:t>ra, tham </a:t>
            </a:r>
            <a:r>
              <a:rPr sz="1400" spc="-5" dirty="0">
                <a:solidFill>
                  <a:srgbClr val="333333"/>
                </a:solidFill>
                <a:latin typeface="Times New Roman" panose="02020603050405020304"/>
                <a:cs typeface="Times New Roman" panose="02020603050405020304"/>
              </a:rPr>
              <a:t>số KeyName2 </a:t>
            </a:r>
            <a:r>
              <a:rPr sz="1400" dirty="0">
                <a:solidFill>
                  <a:srgbClr val="333333"/>
                </a:solidFill>
                <a:latin typeface="Times New Roman" panose="02020603050405020304"/>
                <a:cs typeface="Times New Roman" panose="02020603050405020304"/>
              </a:rPr>
              <a:t>cũng </a:t>
            </a:r>
            <a:r>
              <a:rPr sz="1400" spc="-5" dirty="0">
                <a:solidFill>
                  <a:srgbClr val="333333"/>
                </a:solidFill>
                <a:latin typeface="Times New Roman" panose="02020603050405020304"/>
                <a:cs typeface="Times New Roman" panose="02020603050405020304"/>
              </a:rPr>
              <a:t>phải </a:t>
            </a:r>
            <a:r>
              <a:rPr sz="1400" dirty="0">
                <a:solidFill>
                  <a:srgbClr val="333333"/>
                </a:solidFill>
                <a:latin typeface="Times New Roman" panose="02020603050405020304"/>
                <a:cs typeface="Times New Roman" panose="02020603050405020304"/>
              </a:rPr>
              <a:t>bao gồm </a:t>
            </a:r>
            <a:r>
              <a:rPr sz="1400" spc="-5" dirty="0">
                <a:solidFill>
                  <a:srgbClr val="333333"/>
                </a:solidFill>
                <a:latin typeface="Times New Roman" panose="02020603050405020304"/>
                <a:cs typeface="Times New Roman" panose="02020603050405020304"/>
              </a:rPr>
              <a:t>một </a:t>
            </a:r>
            <a:r>
              <a:rPr sz="1400" dirty="0">
                <a:solidFill>
                  <a:srgbClr val="333333"/>
                </a:solidFill>
                <a:latin typeface="Times New Roman" panose="02020603050405020304"/>
                <a:cs typeface="Times New Roman" panose="02020603050405020304"/>
              </a:rPr>
              <a:t>root </a:t>
            </a:r>
            <a:r>
              <a:rPr sz="1400" spc="-5" dirty="0">
                <a:solidFill>
                  <a:srgbClr val="333333"/>
                </a:solidFill>
                <a:latin typeface="Times New Roman" panose="02020603050405020304"/>
                <a:cs typeface="Times New Roman" panose="02020603050405020304"/>
              </a:rPr>
              <a:t>key hợp </a:t>
            </a:r>
            <a:r>
              <a:rPr sz="1400" dirty="0">
                <a:solidFill>
                  <a:srgbClr val="333333"/>
                </a:solidFill>
                <a:latin typeface="Times New Roman" panose="02020603050405020304"/>
                <a:cs typeface="Times New Roman" panose="02020603050405020304"/>
              </a:rPr>
              <a:t>lệ. </a:t>
            </a:r>
            <a:r>
              <a:rPr sz="1400" spc="-5" dirty="0">
                <a:solidFill>
                  <a:srgbClr val="333333"/>
                </a:solidFill>
                <a:latin typeface="Times New Roman" panose="02020603050405020304"/>
                <a:cs typeface="Times New Roman" panose="02020603050405020304"/>
              </a:rPr>
              <a:t>Các </a:t>
            </a:r>
            <a:r>
              <a:rPr sz="1400" dirty="0">
                <a:solidFill>
                  <a:srgbClr val="333333"/>
                </a:solidFill>
                <a:latin typeface="Times New Roman" panose="02020603050405020304"/>
                <a:cs typeface="Times New Roman" panose="02020603050405020304"/>
              </a:rPr>
              <a:t>root key </a:t>
            </a:r>
            <a:r>
              <a:rPr sz="1400" spc="-5" dirty="0">
                <a:solidFill>
                  <a:srgbClr val="333333"/>
                </a:solidFill>
                <a:latin typeface="Times New Roman" panose="02020603050405020304"/>
                <a:cs typeface="Times New Roman" panose="02020603050405020304"/>
              </a:rPr>
              <a:t>hợp </a:t>
            </a:r>
            <a:r>
              <a:rPr sz="1400" dirty="0">
                <a:solidFill>
                  <a:srgbClr val="333333"/>
                </a:solidFill>
                <a:latin typeface="Times New Roman" panose="02020603050405020304"/>
                <a:cs typeface="Times New Roman" panose="02020603050405020304"/>
              </a:rPr>
              <a:t>lệ cho </a:t>
            </a:r>
            <a:r>
              <a:rPr sz="1400" spc="-5" dirty="0">
                <a:solidFill>
                  <a:srgbClr val="333333"/>
                </a:solidFill>
                <a:latin typeface="Times New Roman" panose="02020603050405020304"/>
                <a:cs typeface="Times New Roman" panose="02020603050405020304"/>
              </a:rPr>
              <a:t>máy  tính cục bộ là: HKLM, HKCU, HKCR, HKU </a:t>
            </a:r>
            <a:r>
              <a:rPr sz="1400" dirty="0">
                <a:solidFill>
                  <a:srgbClr val="333333"/>
                </a:solidFill>
                <a:latin typeface="Times New Roman" panose="02020603050405020304"/>
                <a:cs typeface="Times New Roman" panose="02020603050405020304"/>
              </a:rPr>
              <a:t>và </a:t>
            </a:r>
            <a:r>
              <a:rPr sz="1400" spc="-5" dirty="0">
                <a:solidFill>
                  <a:srgbClr val="333333"/>
                </a:solidFill>
                <a:latin typeface="Times New Roman" panose="02020603050405020304"/>
                <a:cs typeface="Times New Roman" panose="02020603050405020304"/>
              </a:rPr>
              <a:t>HKCC. Nếu máy </a:t>
            </a:r>
            <a:r>
              <a:rPr sz="1400" dirty="0">
                <a:solidFill>
                  <a:srgbClr val="333333"/>
                </a:solidFill>
                <a:latin typeface="Times New Roman" panose="02020603050405020304"/>
                <a:cs typeface="Times New Roman" panose="02020603050405020304"/>
              </a:rPr>
              <a:t>tính </a:t>
            </a:r>
            <a:r>
              <a:rPr sz="1400" spc="-5" dirty="0">
                <a:solidFill>
                  <a:srgbClr val="333333"/>
                </a:solidFill>
                <a:latin typeface="Times New Roman" panose="02020603050405020304"/>
                <a:cs typeface="Times New Roman" panose="02020603050405020304"/>
              </a:rPr>
              <a:t>từ </a:t>
            </a:r>
            <a:r>
              <a:rPr sz="1400" dirty="0">
                <a:solidFill>
                  <a:srgbClr val="333333"/>
                </a:solidFill>
                <a:latin typeface="Times New Roman" panose="02020603050405020304"/>
                <a:cs typeface="Times New Roman" panose="02020603050405020304"/>
              </a:rPr>
              <a:t>xa </a:t>
            </a:r>
            <a:r>
              <a:rPr sz="1400" spc="-5" dirty="0">
                <a:solidFill>
                  <a:srgbClr val="333333"/>
                </a:solidFill>
                <a:latin typeface="Times New Roman" panose="02020603050405020304"/>
                <a:cs typeface="Times New Roman" panose="02020603050405020304"/>
              </a:rPr>
              <a:t>được chỉ </a:t>
            </a:r>
            <a:r>
              <a:rPr sz="1400" dirty="0">
                <a:solidFill>
                  <a:srgbClr val="333333"/>
                </a:solidFill>
                <a:latin typeface="Times New Roman" panose="02020603050405020304"/>
                <a:cs typeface="Times New Roman" panose="02020603050405020304"/>
              </a:rPr>
              <a:t>định,  </a:t>
            </a:r>
            <a:r>
              <a:rPr sz="1400" spc="-5" dirty="0">
                <a:solidFill>
                  <a:srgbClr val="333333"/>
                </a:solidFill>
                <a:latin typeface="Times New Roman" panose="02020603050405020304"/>
                <a:cs typeface="Times New Roman" panose="02020603050405020304"/>
              </a:rPr>
              <a:t>các </a:t>
            </a:r>
            <a:r>
              <a:rPr sz="1400" dirty="0">
                <a:solidFill>
                  <a:srgbClr val="333333"/>
                </a:solidFill>
                <a:latin typeface="Times New Roman" panose="02020603050405020304"/>
                <a:cs typeface="Times New Roman" panose="02020603050405020304"/>
              </a:rPr>
              <a:t>root key </a:t>
            </a:r>
            <a:r>
              <a:rPr sz="1400" spc="-5" dirty="0">
                <a:solidFill>
                  <a:srgbClr val="333333"/>
                </a:solidFill>
                <a:latin typeface="Times New Roman" panose="02020603050405020304"/>
                <a:cs typeface="Times New Roman" panose="02020603050405020304"/>
              </a:rPr>
              <a:t>hợp lệ sẽ </a:t>
            </a:r>
            <a:r>
              <a:rPr sz="1400" dirty="0">
                <a:solidFill>
                  <a:srgbClr val="333333"/>
                </a:solidFill>
                <a:latin typeface="Times New Roman" panose="02020603050405020304"/>
                <a:cs typeface="Times New Roman" panose="02020603050405020304"/>
              </a:rPr>
              <a:t>là </a:t>
            </a:r>
            <a:r>
              <a:rPr sz="1400" spc="-5" dirty="0">
                <a:solidFill>
                  <a:srgbClr val="333333"/>
                </a:solidFill>
                <a:latin typeface="Times New Roman" panose="02020603050405020304"/>
                <a:cs typeface="Times New Roman" panose="02020603050405020304"/>
              </a:rPr>
              <a:t>HKLM </a:t>
            </a:r>
            <a:r>
              <a:rPr sz="1400" dirty="0">
                <a:solidFill>
                  <a:srgbClr val="333333"/>
                </a:solidFill>
                <a:latin typeface="Times New Roman" panose="02020603050405020304"/>
                <a:cs typeface="Times New Roman" panose="02020603050405020304"/>
              </a:rPr>
              <a:t>và</a:t>
            </a:r>
            <a:r>
              <a:rPr sz="1400" spc="-3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HKU.</a:t>
            </a:r>
            <a:endParaRPr sz="1400">
              <a:latin typeface="Times New Roman" panose="02020603050405020304"/>
              <a:cs typeface="Times New Roman" panose="02020603050405020304"/>
            </a:endParaRPr>
          </a:p>
          <a:p>
            <a:pPr marL="12700">
              <a:lnSpc>
                <a:spcPct val="100000"/>
              </a:lnSpc>
              <a:spcBef>
                <a:spcPts val="1125"/>
              </a:spcBef>
            </a:pPr>
            <a:r>
              <a:rPr sz="1400" dirty="0">
                <a:solidFill>
                  <a:srgbClr val="333333"/>
                </a:solidFill>
                <a:latin typeface="Times New Roman" panose="02020603050405020304"/>
                <a:cs typeface="Times New Roman" panose="02020603050405020304"/>
              </a:rPr>
              <a:t>-/v </a:t>
            </a:r>
            <a:r>
              <a:rPr sz="1400" spc="-5" dirty="0">
                <a:solidFill>
                  <a:srgbClr val="333333"/>
                </a:solidFill>
                <a:latin typeface="Times New Roman" panose="02020603050405020304"/>
                <a:cs typeface="Times New Roman" panose="02020603050405020304"/>
              </a:rPr>
              <a:t>&lt;ValueName&gt;: Chỉ định tên giá trị để </a:t>
            </a:r>
            <a:r>
              <a:rPr sz="1400" dirty="0">
                <a:solidFill>
                  <a:srgbClr val="333333"/>
                </a:solidFill>
                <a:latin typeface="Times New Roman" panose="02020603050405020304"/>
                <a:cs typeface="Times New Roman" panose="02020603050405020304"/>
              </a:rPr>
              <a:t>so sánh </a:t>
            </a:r>
            <a:r>
              <a:rPr sz="1400" spc="-5" dirty="0">
                <a:solidFill>
                  <a:srgbClr val="333333"/>
                </a:solidFill>
                <a:latin typeface="Times New Roman" panose="02020603050405020304"/>
                <a:cs typeface="Times New Roman" panose="02020603050405020304"/>
              </a:rPr>
              <a:t>các</a:t>
            </a:r>
            <a:r>
              <a:rPr sz="140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subkey.</a:t>
            </a:r>
            <a:endParaRPr sz="1400">
              <a:latin typeface="Times New Roman" panose="02020603050405020304"/>
              <a:cs typeface="Times New Roman" panose="02020603050405020304"/>
            </a:endParaRPr>
          </a:p>
        </p:txBody>
      </p:sp>
      <p:sp>
        <p:nvSpPr>
          <p:cNvPr id="3" name="object 3"/>
          <p:cNvSpPr txBox="1"/>
          <p:nvPr/>
        </p:nvSpPr>
        <p:spPr>
          <a:xfrm>
            <a:off x="444500" y="5891771"/>
            <a:ext cx="6672580" cy="263842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20.	</a:t>
            </a:r>
            <a:r>
              <a:rPr sz="1400" spc="-5" dirty="0">
                <a:latin typeface="Times New Roman" panose="02020603050405020304"/>
                <a:cs typeface="Times New Roman" panose="02020603050405020304"/>
              </a:rPr>
              <a:t>REGEDIT.EXE</a:t>
            </a:r>
            <a:endParaRPr sz="1400">
              <a:latin typeface="Times New Roman" panose="02020603050405020304"/>
              <a:cs typeface="Times New Roman" panose="02020603050405020304"/>
            </a:endParaRPr>
          </a:p>
          <a:p>
            <a:pPr marL="12700" algn="just">
              <a:lnSpc>
                <a:spcPct val="100000"/>
              </a:lnSpc>
              <a:spcBef>
                <a:spcPts val="1125"/>
              </a:spcBef>
            </a:pPr>
            <a:r>
              <a:rPr sz="1400" dirty="0">
                <a:solidFill>
                  <a:srgbClr val="202429"/>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Regedit.exe </a:t>
            </a:r>
            <a:r>
              <a:rPr sz="1400" dirty="0">
                <a:solidFill>
                  <a:srgbClr val="333333"/>
                </a:solidFill>
                <a:latin typeface="Times New Roman" panose="02020603050405020304"/>
                <a:cs typeface="Times New Roman" panose="02020603050405020304"/>
              </a:rPr>
              <a:t>/s </a:t>
            </a:r>
            <a:r>
              <a:rPr sz="1400" spc="-5" dirty="0">
                <a:solidFill>
                  <a:srgbClr val="333333"/>
                </a:solidFill>
                <a:latin typeface="Times New Roman" panose="02020603050405020304"/>
                <a:cs typeface="Times New Roman" panose="02020603050405020304"/>
              </a:rPr>
              <a:t>“nơi chứa </a:t>
            </a:r>
            <a:r>
              <a:rPr sz="1400" dirty="0">
                <a:solidFill>
                  <a:srgbClr val="333333"/>
                </a:solidFill>
                <a:latin typeface="Times New Roman" panose="02020603050405020304"/>
                <a:cs typeface="Times New Roman" panose="02020603050405020304"/>
              </a:rPr>
              <a:t>file</a:t>
            </a:r>
            <a:r>
              <a:rPr sz="1400" spc="-3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.reg”</a:t>
            </a:r>
            <a:endParaRPr sz="1400">
              <a:latin typeface="Times New Roman" panose="02020603050405020304"/>
              <a:cs typeface="Times New Roman" panose="02020603050405020304"/>
            </a:endParaRPr>
          </a:p>
          <a:p>
            <a:pPr marL="12700" algn="just">
              <a:lnSpc>
                <a:spcPct val="100000"/>
              </a:lnSpc>
              <a:spcBef>
                <a:spcPts val="1140"/>
              </a:spcBef>
            </a:pPr>
            <a:r>
              <a:rPr sz="140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/s: </a:t>
            </a:r>
            <a:r>
              <a:rPr sz="1400" dirty="0">
                <a:solidFill>
                  <a:srgbClr val="333333"/>
                </a:solidFill>
                <a:latin typeface="Times New Roman" panose="02020603050405020304"/>
                <a:cs typeface="Times New Roman" panose="02020603050405020304"/>
              </a:rPr>
              <a:t>Không </a:t>
            </a:r>
            <a:r>
              <a:rPr sz="1400" spc="-5" dirty="0">
                <a:solidFill>
                  <a:srgbClr val="333333"/>
                </a:solidFill>
                <a:latin typeface="Times New Roman" panose="02020603050405020304"/>
                <a:cs typeface="Times New Roman" panose="02020603050405020304"/>
              </a:rPr>
              <a:t>cần</a:t>
            </a:r>
            <a:r>
              <a:rPr sz="1400" spc="-2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hỏi</a:t>
            </a:r>
            <a:endParaRPr sz="1400">
              <a:latin typeface="Times New Roman" panose="02020603050405020304"/>
              <a:cs typeface="Times New Roman" panose="02020603050405020304"/>
            </a:endParaRPr>
          </a:p>
          <a:p>
            <a:pPr marL="469900" marR="3872865" indent="-368935" algn="just">
              <a:lnSpc>
                <a:spcPct val="167000"/>
              </a:lnSpc>
            </a:pPr>
            <a:r>
              <a:rPr sz="1400" dirty="0">
                <a:latin typeface="Times New Roman" panose="02020603050405020304"/>
                <a:cs typeface="Times New Roman" panose="02020603050405020304"/>
              </a:rPr>
              <a:t>Lệnh </a:t>
            </a:r>
            <a:r>
              <a:rPr sz="1400" spc="-5" dirty="0">
                <a:latin typeface="Times New Roman" panose="02020603050405020304"/>
                <a:cs typeface="Times New Roman" panose="02020603050405020304"/>
              </a:rPr>
              <a:t>tương </a:t>
            </a:r>
            <a:r>
              <a:rPr sz="1400" dirty="0">
                <a:latin typeface="Times New Roman" panose="02020603050405020304"/>
                <a:cs typeface="Times New Roman" panose="02020603050405020304"/>
              </a:rPr>
              <a:t>tác </a:t>
            </a:r>
            <a:r>
              <a:rPr sz="1400" spc="-5" dirty="0">
                <a:latin typeface="Times New Roman" panose="02020603050405020304"/>
                <a:cs typeface="Times New Roman" panose="02020603050405020304"/>
              </a:rPr>
              <a:t>với hệ </a:t>
            </a:r>
            <a:r>
              <a:rPr sz="1400" dirty="0">
                <a:latin typeface="Times New Roman" panose="02020603050405020304"/>
                <a:cs typeface="Times New Roman" panose="02020603050405020304"/>
              </a:rPr>
              <a:t>thống máy</a:t>
            </a:r>
            <a:r>
              <a:rPr sz="1400" spc="-85" dirty="0">
                <a:latin typeface="Times New Roman" panose="02020603050405020304"/>
                <a:cs typeface="Times New Roman" panose="02020603050405020304"/>
              </a:rPr>
              <a:t>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Driverquery</a:t>
            </a:r>
            <a:endParaRPr sz="1400">
              <a:latin typeface="Times New Roman" panose="02020603050405020304"/>
              <a:cs typeface="Times New Roman" panose="02020603050405020304"/>
            </a:endParaRPr>
          </a:p>
          <a:p>
            <a:pPr marL="12700" marR="5080" indent="88265" algn="just">
              <a:lnSpc>
                <a:spcPct val="96000"/>
              </a:lnSpc>
              <a:spcBef>
                <a:spcPts val="1200"/>
              </a:spcBef>
            </a:pPr>
            <a:r>
              <a:rPr sz="1400" spc="-5" dirty="0">
                <a:solidFill>
                  <a:srgbClr val="333333"/>
                </a:solidFill>
                <a:latin typeface="Times New Roman" panose="02020603050405020304"/>
                <a:cs typeface="Times New Roman" panose="02020603050405020304"/>
              </a:rPr>
              <a:t>Driver là một </a:t>
            </a:r>
            <a:r>
              <a:rPr sz="1400" dirty="0">
                <a:solidFill>
                  <a:srgbClr val="333333"/>
                </a:solidFill>
                <a:latin typeface="Times New Roman" panose="02020603050405020304"/>
                <a:cs typeface="Times New Roman" panose="02020603050405020304"/>
              </a:rPr>
              <a:t>phần không </a:t>
            </a:r>
            <a:r>
              <a:rPr sz="1400" spc="-5" dirty="0">
                <a:solidFill>
                  <a:srgbClr val="333333"/>
                </a:solidFill>
                <a:latin typeface="Times New Roman" panose="02020603050405020304"/>
                <a:cs typeface="Times New Roman" panose="02020603050405020304"/>
              </a:rPr>
              <a:t>thể thiếu giúp kết </a:t>
            </a:r>
            <a:r>
              <a:rPr sz="1400" dirty="0">
                <a:solidFill>
                  <a:srgbClr val="333333"/>
                </a:solidFill>
                <a:latin typeface="Times New Roman" panose="02020603050405020304"/>
                <a:cs typeface="Times New Roman" panose="02020603050405020304"/>
              </a:rPr>
              <a:t>nối phần </a:t>
            </a:r>
            <a:r>
              <a:rPr sz="1400" spc="-5" dirty="0">
                <a:solidFill>
                  <a:srgbClr val="333333"/>
                </a:solidFill>
                <a:latin typeface="Times New Roman" panose="02020603050405020304"/>
                <a:cs typeface="Times New Roman" panose="02020603050405020304"/>
              </a:rPr>
              <a:t>cứng với phần mềm, </a:t>
            </a:r>
            <a:r>
              <a:rPr sz="1400" dirty="0">
                <a:solidFill>
                  <a:srgbClr val="333333"/>
                </a:solidFill>
                <a:latin typeface="Times New Roman" panose="02020603050405020304"/>
                <a:cs typeface="Times New Roman" panose="02020603050405020304"/>
              </a:rPr>
              <a:t>tuy </a:t>
            </a:r>
            <a:r>
              <a:rPr sz="1400" spc="-5" dirty="0">
                <a:solidFill>
                  <a:srgbClr val="333333"/>
                </a:solidFill>
                <a:latin typeface="Times New Roman" panose="02020603050405020304"/>
                <a:cs typeface="Times New Roman" panose="02020603050405020304"/>
              </a:rPr>
              <a:t>nhiên nếu  </a:t>
            </a:r>
            <a:r>
              <a:rPr sz="1400" dirty="0">
                <a:solidFill>
                  <a:srgbClr val="333333"/>
                </a:solidFill>
                <a:latin typeface="Times New Roman" panose="02020603050405020304"/>
                <a:cs typeface="Times New Roman" panose="02020603050405020304"/>
              </a:rPr>
              <a:t>không </a:t>
            </a:r>
            <a:r>
              <a:rPr sz="1400" spc="-5" dirty="0">
                <a:solidFill>
                  <a:srgbClr val="333333"/>
                </a:solidFill>
                <a:latin typeface="Times New Roman" panose="02020603050405020304"/>
                <a:cs typeface="Times New Roman" panose="02020603050405020304"/>
              </a:rPr>
              <a:t>được </a:t>
            </a:r>
            <a:r>
              <a:rPr sz="1400" dirty="0">
                <a:solidFill>
                  <a:srgbClr val="333333"/>
                </a:solidFill>
                <a:latin typeface="Times New Roman" panose="02020603050405020304"/>
                <a:cs typeface="Times New Roman" panose="02020603050405020304"/>
              </a:rPr>
              <a:t>cấu hình </a:t>
            </a:r>
            <a:r>
              <a:rPr sz="1400" spc="-5" dirty="0">
                <a:solidFill>
                  <a:srgbClr val="333333"/>
                </a:solidFill>
                <a:latin typeface="Times New Roman" panose="02020603050405020304"/>
                <a:cs typeface="Times New Roman" panose="02020603050405020304"/>
              </a:rPr>
              <a:t>đúng </a:t>
            </a:r>
            <a:r>
              <a:rPr sz="1400" dirty="0">
                <a:solidFill>
                  <a:srgbClr val="333333"/>
                </a:solidFill>
                <a:latin typeface="Times New Roman" panose="02020603050405020304"/>
                <a:cs typeface="Times New Roman" panose="02020603050405020304"/>
              </a:rPr>
              <a:t>cách, </a:t>
            </a:r>
            <a:r>
              <a:rPr sz="1400" spc="5" dirty="0">
                <a:solidFill>
                  <a:srgbClr val="333333"/>
                </a:solidFill>
                <a:latin typeface="Times New Roman" panose="02020603050405020304"/>
                <a:cs typeface="Times New Roman" panose="02020603050405020304"/>
              </a:rPr>
              <a:t>nó </a:t>
            </a:r>
            <a:r>
              <a:rPr sz="1400" spc="-10" dirty="0">
                <a:solidFill>
                  <a:srgbClr val="333333"/>
                </a:solidFill>
                <a:latin typeface="Times New Roman" panose="02020603050405020304"/>
                <a:cs typeface="Times New Roman" panose="02020603050405020304"/>
              </a:rPr>
              <a:t>có </a:t>
            </a:r>
            <a:r>
              <a:rPr sz="1400" dirty="0">
                <a:solidFill>
                  <a:srgbClr val="333333"/>
                </a:solidFill>
                <a:latin typeface="Times New Roman" panose="02020603050405020304"/>
                <a:cs typeface="Times New Roman" panose="02020603050405020304"/>
              </a:rPr>
              <a:t>thể </a:t>
            </a:r>
            <a:r>
              <a:rPr sz="1400" spc="-5" dirty="0">
                <a:solidFill>
                  <a:srgbClr val="333333"/>
                </a:solidFill>
                <a:latin typeface="Times New Roman" panose="02020603050405020304"/>
                <a:cs typeface="Times New Roman" panose="02020603050405020304"/>
              </a:rPr>
              <a:t>gây </a:t>
            </a:r>
            <a:r>
              <a:rPr sz="1400" dirty="0">
                <a:solidFill>
                  <a:srgbClr val="333333"/>
                </a:solidFill>
                <a:latin typeface="Times New Roman" panose="02020603050405020304"/>
                <a:cs typeface="Times New Roman" panose="02020603050405020304"/>
              </a:rPr>
              <a:t>rắc </a:t>
            </a:r>
            <a:r>
              <a:rPr sz="1400" spc="-5" dirty="0">
                <a:solidFill>
                  <a:srgbClr val="333333"/>
                </a:solidFill>
                <a:latin typeface="Times New Roman" panose="02020603050405020304"/>
                <a:cs typeface="Times New Roman" panose="02020603050405020304"/>
              </a:rPr>
              <a:t>rối cho máy </a:t>
            </a:r>
            <a:r>
              <a:rPr sz="1400" dirty="0">
                <a:solidFill>
                  <a:srgbClr val="333333"/>
                </a:solidFill>
                <a:latin typeface="Times New Roman" panose="02020603050405020304"/>
                <a:cs typeface="Times New Roman" panose="02020603050405020304"/>
              </a:rPr>
              <a:t>tính </a:t>
            </a:r>
            <a:r>
              <a:rPr sz="1400" spc="-5" dirty="0">
                <a:solidFill>
                  <a:srgbClr val="333333"/>
                </a:solidFill>
                <a:latin typeface="Times New Roman" panose="02020603050405020304"/>
                <a:cs typeface="Times New Roman" panose="02020603050405020304"/>
              </a:rPr>
              <a:t>của </a:t>
            </a:r>
            <a:r>
              <a:rPr sz="1400" dirty="0">
                <a:solidFill>
                  <a:srgbClr val="333333"/>
                </a:solidFill>
                <a:latin typeface="Times New Roman" panose="02020603050405020304"/>
                <a:cs typeface="Times New Roman" panose="02020603050405020304"/>
              </a:rPr>
              <a:t>bạn. </a:t>
            </a:r>
            <a:r>
              <a:rPr sz="1400" spc="-5" dirty="0">
                <a:solidFill>
                  <a:srgbClr val="333333"/>
                </a:solidFill>
                <a:latin typeface="Times New Roman" panose="02020603050405020304"/>
                <a:cs typeface="Times New Roman" panose="02020603050405020304"/>
              </a:rPr>
              <a:t>Mục đích của  driverquery là </a:t>
            </a:r>
            <a:r>
              <a:rPr sz="1400" dirty="0">
                <a:solidFill>
                  <a:srgbClr val="333333"/>
                </a:solidFill>
                <a:latin typeface="Times New Roman" panose="02020603050405020304"/>
                <a:cs typeface="Times New Roman" panose="02020603050405020304"/>
              </a:rPr>
              <a:t>liệt kê chi </a:t>
            </a:r>
            <a:r>
              <a:rPr sz="1400" spc="-5" dirty="0">
                <a:solidFill>
                  <a:srgbClr val="333333"/>
                </a:solidFill>
                <a:latin typeface="Times New Roman" panose="02020603050405020304"/>
                <a:cs typeface="Times New Roman" panose="02020603050405020304"/>
              </a:rPr>
              <a:t>tiết các driver </a:t>
            </a:r>
            <a:r>
              <a:rPr sz="1400" dirty="0">
                <a:solidFill>
                  <a:srgbClr val="333333"/>
                </a:solidFill>
                <a:latin typeface="Times New Roman" panose="02020603050405020304"/>
                <a:cs typeface="Times New Roman" panose="02020603050405020304"/>
              </a:rPr>
              <a:t>đang được </a:t>
            </a:r>
            <a:r>
              <a:rPr sz="1400" spc="-5" dirty="0">
                <a:solidFill>
                  <a:srgbClr val="333333"/>
                </a:solidFill>
                <a:latin typeface="Times New Roman" panose="02020603050405020304"/>
                <a:cs typeface="Times New Roman" panose="02020603050405020304"/>
              </a:rPr>
              <a:t>cài trên máy. Ngoài </a:t>
            </a:r>
            <a:r>
              <a:rPr sz="1400" dirty="0">
                <a:solidFill>
                  <a:srgbClr val="333333"/>
                </a:solidFill>
                <a:latin typeface="Times New Roman" panose="02020603050405020304"/>
                <a:cs typeface="Times New Roman" panose="02020603050405020304"/>
              </a:rPr>
              <a:t>ra, </a:t>
            </a:r>
            <a:r>
              <a:rPr sz="1400" spc="-5" dirty="0">
                <a:solidFill>
                  <a:srgbClr val="333333"/>
                </a:solidFill>
                <a:latin typeface="Times New Roman" panose="02020603050405020304"/>
                <a:cs typeface="Times New Roman" panose="02020603050405020304"/>
              </a:rPr>
              <a:t>sử </a:t>
            </a:r>
            <a:r>
              <a:rPr sz="1400" dirty="0">
                <a:solidFill>
                  <a:srgbClr val="333333"/>
                </a:solidFill>
                <a:latin typeface="Times New Roman" panose="02020603050405020304"/>
                <a:cs typeface="Times New Roman" panose="02020603050405020304"/>
              </a:rPr>
              <a:t>dụng  </a:t>
            </a:r>
            <a:r>
              <a:rPr sz="1400" b="1" spc="-5" dirty="0">
                <a:solidFill>
                  <a:srgbClr val="333333"/>
                </a:solidFill>
                <a:latin typeface="Times New Roman" panose="02020603050405020304"/>
                <a:cs typeface="Times New Roman" panose="02020603050405020304"/>
              </a:rPr>
              <a:t>driverquery </a:t>
            </a:r>
            <a:r>
              <a:rPr sz="1400" b="1" dirty="0">
                <a:solidFill>
                  <a:srgbClr val="333333"/>
                </a:solidFill>
                <a:latin typeface="Times New Roman" panose="02020603050405020304"/>
                <a:cs typeface="Times New Roman" panose="02020603050405020304"/>
              </a:rPr>
              <a:t>-v </a:t>
            </a:r>
            <a:r>
              <a:rPr sz="1400" spc="-5" dirty="0">
                <a:solidFill>
                  <a:srgbClr val="333333"/>
                </a:solidFill>
                <a:latin typeface="Times New Roman" panose="02020603050405020304"/>
                <a:cs typeface="Times New Roman" panose="02020603050405020304"/>
              </a:rPr>
              <a:t>nếu </a:t>
            </a:r>
            <a:r>
              <a:rPr sz="1400" dirty="0">
                <a:solidFill>
                  <a:srgbClr val="333333"/>
                </a:solidFill>
                <a:latin typeface="Times New Roman" panose="02020603050405020304"/>
                <a:cs typeface="Times New Roman" panose="02020603050405020304"/>
              </a:rPr>
              <a:t>muốn có </a:t>
            </a:r>
            <a:r>
              <a:rPr sz="1400" spc="-5" dirty="0">
                <a:solidFill>
                  <a:srgbClr val="333333"/>
                </a:solidFill>
                <a:latin typeface="Times New Roman" panose="02020603050405020304"/>
                <a:cs typeface="Times New Roman" panose="02020603050405020304"/>
              </a:rPr>
              <a:t>thêm </a:t>
            </a:r>
            <a:r>
              <a:rPr sz="1400" dirty="0">
                <a:solidFill>
                  <a:srgbClr val="333333"/>
                </a:solidFill>
                <a:latin typeface="Times New Roman" panose="02020603050405020304"/>
                <a:cs typeface="Times New Roman" panose="02020603050405020304"/>
              </a:rPr>
              <a:t>các thông tin (như </a:t>
            </a:r>
            <a:r>
              <a:rPr sz="1400" spc="-5" dirty="0">
                <a:solidFill>
                  <a:srgbClr val="333333"/>
                </a:solidFill>
                <a:latin typeface="Times New Roman" panose="02020603050405020304"/>
                <a:cs typeface="Times New Roman" panose="02020603050405020304"/>
              </a:rPr>
              <a:t>đường dẫn đến nơi cài đặt</a:t>
            </a:r>
            <a:r>
              <a:rPr sz="1400" spc="2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driver,…).</a:t>
            </a:r>
            <a:endParaRPr sz="1400">
              <a:latin typeface="Times New Roman" panose="02020603050405020304"/>
              <a:cs typeface="Times New Roman" panose="020206030504050203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457200"/>
            <a:ext cx="6644640" cy="3454907"/>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038600"/>
            <a:ext cx="6672580" cy="202755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21.	</a:t>
            </a:r>
            <a:r>
              <a:rPr sz="1400" spc="-5" dirty="0">
                <a:latin typeface="Times New Roman" panose="02020603050405020304"/>
                <a:cs typeface="Times New Roman" panose="02020603050405020304"/>
              </a:rPr>
              <a:t>Powercfg</a:t>
            </a:r>
            <a:endParaRPr sz="1400">
              <a:latin typeface="Times New Roman" panose="02020603050405020304"/>
              <a:cs typeface="Times New Roman" panose="02020603050405020304"/>
            </a:endParaRPr>
          </a:p>
          <a:p>
            <a:pPr marL="12700" marR="6350" indent="88265" algn="just">
              <a:lnSpc>
                <a:spcPts val="1610"/>
              </a:lnSpc>
              <a:spcBef>
                <a:spcPts val="1240"/>
              </a:spcBef>
            </a:pPr>
            <a:r>
              <a:rPr sz="1400" spc="-5" dirty="0">
                <a:solidFill>
                  <a:srgbClr val="333333"/>
                </a:solidFill>
                <a:latin typeface="Times New Roman" panose="02020603050405020304"/>
                <a:cs typeface="Times New Roman" panose="02020603050405020304"/>
              </a:rPr>
              <a:t>Powercfg là lệnh </a:t>
            </a:r>
            <a:r>
              <a:rPr sz="1400" dirty="0">
                <a:solidFill>
                  <a:srgbClr val="333333"/>
                </a:solidFill>
                <a:latin typeface="Times New Roman" panose="02020603050405020304"/>
                <a:cs typeface="Times New Roman" panose="02020603050405020304"/>
              </a:rPr>
              <a:t>rất hữu </a:t>
            </a:r>
            <a:r>
              <a:rPr sz="1400" spc="-5" dirty="0">
                <a:solidFill>
                  <a:srgbClr val="333333"/>
                </a:solidFill>
                <a:latin typeface="Times New Roman" panose="02020603050405020304"/>
                <a:cs typeface="Times New Roman" panose="02020603050405020304"/>
              </a:rPr>
              <a:t>ích bởi nó giúp bạn quản lý, </a:t>
            </a:r>
            <a:r>
              <a:rPr sz="1400" dirty="0">
                <a:solidFill>
                  <a:srgbClr val="333333"/>
                </a:solidFill>
                <a:latin typeface="Times New Roman" panose="02020603050405020304"/>
                <a:cs typeface="Times New Roman" panose="02020603050405020304"/>
              </a:rPr>
              <a:t>theo </a:t>
            </a:r>
            <a:r>
              <a:rPr sz="1400" spc="-5" dirty="0">
                <a:solidFill>
                  <a:srgbClr val="333333"/>
                </a:solidFill>
                <a:latin typeface="Times New Roman" panose="02020603050405020304"/>
                <a:cs typeface="Times New Roman" panose="02020603050405020304"/>
              </a:rPr>
              <a:t>dõi </a:t>
            </a:r>
            <a:r>
              <a:rPr sz="1400" dirty="0">
                <a:solidFill>
                  <a:srgbClr val="333333"/>
                </a:solidFill>
                <a:latin typeface="Times New Roman" panose="02020603050405020304"/>
                <a:cs typeface="Times New Roman" panose="02020603050405020304"/>
              </a:rPr>
              <a:t>cách mà máy tính </a:t>
            </a:r>
            <a:r>
              <a:rPr sz="1400" spc="-5" dirty="0">
                <a:solidFill>
                  <a:srgbClr val="333333"/>
                </a:solidFill>
                <a:latin typeface="Times New Roman" panose="02020603050405020304"/>
                <a:cs typeface="Times New Roman" panose="02020603050405020304"/>
              </a:rPr>
              <a:t>tiêu thụ  </a:t>
            </a:r>
            <a:r>
              <a:rPr sz="1400" dirty="0">
                <a:solidFill>
                  <a:srgbClr val="333333"/>
                </a:solidFill>
                <a:latin typeface="Times New Roman" panose="02020603050405020304"/>
                <a:cs typeface="Times New Roman" panose="02020603050405020304"/>
              </a:rPr>
              <a:t>năng </a:t>
            </a:r>
            <a:r>
              <a:rPr sz="1400" spc="-5" dirty="0">
                <a:solidFill>
                  <a:srgbClr val="333333"/>
                </a:solidFill>
                <a:latin typeface="Times New Roman" panose="02020603050405020304"/>
                <a:cs typeface="Times New Roman" panose="02020603050405020304"/>
              </a:rPr>
              <a:t>lượng. Bạn </a:t>
            </a:r>
            <a:r>
              <a:rPr sz="1400" dirty="0">
                <a:solidFill>
                  <a:srgbClr val="333333"/>
                </a:solidFill>
                <a:latin typeface="Times New Roman" panose="02020603050405020304"/>
                <a:cs typeface="Times New Roman" panose="02020603050405020304"/>
              </a:rPr>
              <a:t>có </a:t>
            </a:r>
            <a:r>
              <a:rPr sz="1400" spc="-5" dirty="0">
                <a:solidFill>
                  <a:srgbClr val="333333"/>
                </a:solidFill>
                <a:latin typeface="Times New Roman" panose="02020603050405020304"/>
                <a:cs typeface="Times New Roman" panose="02020603050405020304"/>
              </a:rPr>
              <a:t>thể </a:t>
            </a:r>
            <a:r>
              <a:rPr sz="1400" dirty="0">
                <a:solidFill>
                  <a:srgbClr val="333333"/>
                </a:solidFill>
                <a:latin typeface="Times New Roman" panose="02020603050405020304"/>
                <a:cs typeface="Times New Roman" panose="02020603050405020304"/>
              </a:rPr>
              <a:t>sử </a:t>
            </a:r>
            <a:r>
              <a:rPr sz="1400" spc="-5" dirty="0">
                <a:solidFill>
                  <a:srgbClr val="333333"/>
                </a:solidFill>
                <a:latin typeface="Times New Roman" panose="02020603050405020304"/>
                <a:cs typeface="Times New Roman" panose="02020603050405020304"/>
              </a:rPr>
              <a:t>dụng </a:t>
            </a:r>
            <a:r>
              <a:rPr sz="1400" dirty="0">
                <a:solidFill>
                  <a:srgbClr val="333333"/>
                </a:solidFill>
                <a:latin typeface="Times New Roman" panose="02020603050405020304"/>
                <a:cs typeface="Times New Roman" panose="02020603050405020304"/>
              </a:rPr>
              <a:t>powercfg </a:t>
            </a:r>
            <a:r>
              <a:rPr sz="1400" spc="-5" dirty="0">
                <a:solidFill>
                  <a:srgbClr val="333333"/>
                </a:solidFill>
                <a:latin typeface="Times New Roman" panose="02020603050405020304"/>
                <a:cs typeface="Times New Roman" panose="02020603050405020304"/>
              </a:rPr>
              <a:t>hibernate </a:t>
            </a:r>
            <a:r>
              <a:rPr sz="1400" spc="5" dirty="0">
                <a:solidFill>
                  <a:srgbClr val="333333"/>
                </a:solidFill>
                <a:latin typeface="Times New Roman" panose="02020603050405020304"/>
                <a:cs typeface="Times New Roman" panose="02020603050405020304"/>
              </a:rPr>
              <a:t>on </a:t>
            </a:r>
            <a:r>
              <a:rPr sz="1400" spc="-5" dirty="0">
                <a:solidFill>
                  <a:srgbClr val="333333"/>
                </a:solidFill>
                <a:latin typeface="Times New Roman" panose="02020603050405020304"/>
                <a:cs typeface="Times New Roman" panose="02020603050405020304"/>
              </a:rPr>
              <a:t>và </a:t>
            </a:r>
            <a:r>
              <a:rPr sz="1400" dirty="0">
                <a:solidFill>
                  <a:srgbClr val="333333"/>
                </a:solidFill>
                <a:latin typeface="Times New Roman" panose="02020603050405020304"/>
                <a:cs typeface="Times New Roman" panose="02020603050405020304"/>
              </a:rPr>
              <a:t>powercfg </a:t>
            </a:r>
            <a:r>
              <a:rPr sz="1400" spc="-5" dirty="0">
                <a:solidFill>
                  <a:srgbClr val="333333"/>
                </a:solidFill>
                <a:latin typeface="Times New Roman" panose="02020603050405020304"/>
                <a:cs typeface="Times New Roman" panose="02020603050405020304"/>
              </a:rPr>
              <a:t>hibernate off </a:t>
            </a:r>
            <a:r>
              <a:rPr sz="1400" dirty="0">
                <a:solidFill>
                  <a:srgbClr val="333333"/>
                </a:solidFill>
                <a:latin typeface="Times New Roman" panose="02020603050405020304"/>
                <a:cs typeface="Times New Roman" panose="02020603050405020304"/>
              </a:rPr>
              <a:t>để </a:t>
            </a:r>
            <a:r>
              <a:rPr sz="1400" spc="-5" dirty="0">
                <a:solidFill>
                  <a:srgbClr val="333333"/>
                </a:solidFill>
                <a:latin typeface="Times New Roman" panose="02020603050405020304"/>
                <a:cs typeface="Times New Roman" panose="02020603050405020304"/>
              </a:rPr>
              <a:t>bật tắt  tùy chọn </a:t>
            </a:r>
            <a:r>
              <a:rPr sz="1400" dirty="0">
                <a:solidFill>
                  <a:srgbClr val="333333"/>
                </a:solidFill>
                <a:latin typeface="Times New Roman" panose="02020603050405020304"/>
                <a:cs typeface="Times New Roman" panose="02020603050405020304"/>
              </a:rPr>
              <a:t>ngủ đông, </a:t>
            </a:r>
            <a:r>
              <a:rPr sz="1400" spc="-5" dirty="0">
                <a:solidFill>
                  <a:srgbClr val="333333"/>
                </a:solidFill>
                <a:latin typeface="Times New Roman" panose="02020603050405020304"/>
                <a:cs typeface="Times New Roman" panose="02020603050405020304"/>
              </a:rPr>
              <a:t>hoặc </a:t>
            </a:r>
            <a:r>
              <a:rPr sz="1400" dirty="0">
                <a:solidFill>
                  <a:srgbClr val="333333"/>
                </a:solidFill>
                <a:latin typeface="Times New Roman" panose="02020603050405020304"/>
                <a:cs typeface="Times New Roman" panose="02020603050405020304"/>
              </a:rPr>
              <a:t>powercfg /a để xem </a:t>
            </a:r>
            <a:r>
              <a:rPr sz="1400" spc="-5" dirty="0">
                <a:solidFill>
                  <a:srgbClr val="333333"/>
                </a:solidFill>
                <a:latin typeface="Times New Roman" panose="02020603050405020304"/>
                <a:cs typeface="Times New Roman" panose="02020603050405020304"/>
              </a:rPr>
              <a:t>các </a:t>
            </a:r>
            <a:r>
              <a:rPr sz="1400" dirty="0">
                <a:solidFill>
                  <a:srgbClr val="333333"/>
                </a:solidFill>
                <a:latin typeface="Times New Roman" panose="02020603050405020304"/>
                <a:cs typeface="Times New Roman" panose="02020603050405020304"/>
              </a:rPr>
              <a:t>trạng thái tiết </a:t>
            </a:r>
            <a:r>
              <a:rPr sz="1400" spc="-5" dirty="0">
                <a:solidFill>
                  <a:srgbClr val="333333"/>
                </a:solidFill>
                <a:latin typeface="Times New Roman" panose="02020603050405020304"/>
                <a:cs typeface="Times New Roman" panose="02020603050405020304"/>
              </a:rPr>
              <a:t>kiệm </a:t>
            </a:r>
            <a:r>
              <a:rPr sz="1400" dirty="0">
                <a:solidFill>
                  <a:srgbClr val="333333"/>
                </a:solidFill>
                <a:latin typeface="Times New Roman" panose="02020603050405020304"/>
                <a:cs typeface="Times New Roman" panose="02020603050405020304"/>
              </a:rPr>
              <a:t>năng </a:t>
            </a:r>
            <a:r>
              <a:rPr sz="1400" spc="-5" dirty="0">
                <a:solidFill>
                  <a:srgbClr val="333333"/>
                </a:solidFill>
                <a:latin typeface="Times New Roman" panose="02020603050405020304"/>
                <a:cs typeface="Times New Roman" panose="02020603050405020304"/>
              </a:rPr>
              <a:t>lượng của máy  tính.</a:t>
            </a: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2700" marR="5080" indent="88265" algn="just">
              <a:lnSpc>
                <a:spcPts val="1610"/>
              </a:lnSpc>
            </a:pPr>
            <a:r>
              <a:rPr sz="1400" spc="-5" dirty="0">
                <a:solidFill>
                  <a:srgbClr val="333333"/>
                </a:solidFill>
                <a:latin typeface="Times New Roman" panose="02020603050405020304"/>
                <a:cs typeface="Times New Roman" panose="02020603050405020304"/>
              </a:rPr>
              <a:t>Một </a:t>
            </a:r>
            <a:r>
              <a:rPr sz="1400" dirty="0">
                <a:solidFill>
                  <a:srgbClr val="333333"/>
                </a:solidFill>
                <a:latin typeface="Times New Roman" panose="02020603050405020304"/>
                <a:cs typeface="Times New Roman" panose="02020603050405020304"/>
              </a:rPr>
              <a:t>lệnh hữu ích </a:t>
            </a:r>
            <a:r>
              <a:rPr sz="1400" spc="-5" dirty="0">
                <a:solidFill>
                  <a:srgbClr val="333333"/>
                </a:solidFill>
                <a:latin typeface="Times New Roman" panose="02020603050405020304"/>
                <a:cs typeface="Times New Roman" panose="02020603050405020304"/>
              </a:rPr>
              <a:t>khác </a:t>
            </a:r>
            <a:r>
              <a:rPr sz="1400" dirty="0">
                <a:solidFill>
                  <a:srgbClr val="333333"/>
                </a:solidFill>
                <a:latin typeface="Times New Roman" panose="02020603050405020304"/>
                <a:cs typeface="Times New Roman" panose="02020603050405020304"/>
              </a:rPr>
              <a:t>là powercfg </a:t>
            </a:r>
            <a:r>
              <a:rPr sz="1400" spc="-5" dirty="0">
                <a:solidFill>
                  <a:srgbClr val="333333"/>
                </a:solidFill>
                <a:latin typeface="Times New Roman" panose="02020603050405020304"/>
                <a:cs typeface="Times New Roman" panose="02020603050405020304"/>
              </a:rPr>
              <a:t>/devicequery s1_supported giúp hiển </a:t>
            </a:r>
            <a:r>
              <a:rPr sz="1400" dirty="0">
                <a:solidFill>
                  <a:srgbClr val="333333"/>
                </a:solidFill>
                <a:latin typeface="Times New Roman" panose="02020603050405020304"/>
                <a:cs typeface="Times New Roman" panose="02020603050405020304"/>
              </a:rPr>
              <a:t>thị danh sách các  </a:t>
            </a:r>
            <a:r>
              <a:rPr sz="1400" spc="-5" dirty="0">
                <a:solidFill>
                  <a:srgbClr val="333333"/>
                </a:solidFill>
                <a:latin typeface="Times New Roman" panose="02020603050405020304"/>
                <a:cs typeface="Times New Roman" panose="02020603050405020304"/>
              </a:rPr>
              <a:t>thiết bị trên máy tính hỗ trợ Connected </a:t>
            </a:r>
            <a:r>
              <a:rPr sz="1400" dirty="0">
                <a:solidFill>
                  <a:srgbClr val="333333"/>
                </a:solidFill>
                <a:latin typeface="Times New Roman" panose="02020603050405020304"/>
                <a:cs typeface="Times New Roman" panose="02020603050405020304"/>
              </a:rPr>
              <a:t>Standby (khi </a:t>
            </a:r>
            <a:r>
              <a:rPr sz="1400" spc="-5" dirty="0">
                <a:solidFill>
                  <a:srgbClr val="333333"/>
                </a:solidFill>
                <a:latin typeface="Times New Roman" panose="02020603050405020304"/>
                <a:cs typeface="Times New Roman" panose="02020603050405020304"/>
              </a:rPr>
              <a:t>được </a:t>
            </a:r>
            <a:r>
              <a:rPr sz="1400" dirty="0">
                <a:solidFill>
                  <a:srgbClr val="333333"/>
                </a:solidFill>
                <a:latin typeface="Times New Roman" panose="02020603050405020304"/>
                <a:cs typeface="Times New Roman" panose="02020603050405020304"/>
              </a:rPr>
              <a:t>kích </a:t>
            </a:r>
            <a:r>
              <a:rPr sz="1400" spc="-5" dirty="0">
                <a:solidFill>
                  <a:srgbClr val="333333"/>
                </a:solidFill>
                <a:latin typeface="Times New Roman" panose="02020603050405020304"/>
                <a:cs typeface="Times New Roman" panose="02020603050405020304"/>
              </a:rPr>
              <a:t>hoạt, </a:t>
            </a:r>
            <a:r>
              <a:rPr sz="1400" dirty="0">
                <a:solidFill>
                  <a:srgbClr val="333333"/>
                </a:solidFill>
                <a:latin typeface="Times New Roman" panose="02020603050405020304"/>
                <a:cs typeface="Times New Roman" panose="02020603050405020304"/>
              </a:rPr>
              <a:t>chúng có thể “đánh  </a:t>
            </a:r>
            <a:r>
              <a:rPr sz="1400" spc="-5" dirty="0">
                <a:solidFill>
                  <a:srgbClr val="333333"/>
                </a:solidFill>
                <a:latin typeface="Times New Roman" panose="02020603050405020304"/>
                <a:cs typeface="Times New Roman" panose="02020603050405020304"/>
              </a:rPr>
              <a:t>thức” máy tính của bạn từ chế độ</a:t>
            </a:r>
            <a:r>
              <a:rPr sz="1400" spc="1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chờ).</a:t>
            </a:r>
            <a:endParaRPr sz="1400">
              <a:latin typeface="Times New Roman" panose="02020603050405020304"/>
              <a:cs typeface="Times New Roman" panose="02020603050405020304"/>
            </a:endParaRPr>
          </a:p>
        </p:txBody>
      </p:sp>
      <p:sp>
        <p:nvSpPr>
          <p:cNvPr id="4" name="object 4"/>
          <p:cNvSpPr/>
          <p:nvPr/>
        </p:nvSpPr>
        <p:spPr>
          <a:xfrm>
            <a:off x="457200" y="6260592"/>
            <a:ext cx="6644640" cy="3467100"/>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46</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8931" y="1937004"/>
            <a:ext cx="6360897" cy="4035221"/>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31279"/>
            <a:ext cx="6672580" cy="151574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22.	</a:t>
            </a:r>
            <a:r>
              <a:rPr sz="1400" spc="-5" dirty="0">
                <a:latin typeface="Times New Roman" panose="02020603050405020304"/>
                <a:cs typeface="Times New Roman" panose="02020603050405020304"/>
              </a:rPr>
              <a:t>Systeminfo</a:t>
            </a:r>
            <a:endParaRPr sz="1400">
              <a:latin typeface="Times New Roman" panose="02020603050405020304"/>
              <a:cs typeface="Times New Roman" panose="02020603050405020304"/>
            </a:endParaRPr>
          </a:p>
          <a:p>
            <a:pPr marL="12700" marR="5080" indent="88265" algn="just">
              <a:lnSpc>
                <a:spcPts val="1610"/>
              </a:lnSpc>
              <a:spcBef>
                <a:spcPts val="1240"/>
              </a:spcBef>
            </a:pPr>
            <a:r>
              <a:rPr sz="1400" dirty="0">
                <a:solidFill>
                  <a:srgbClr val="333333"/>
                </a:solidFill>
                <a:latin typeface="Times New Roman" panose="02020603050405020304"/>
                <a:cs typeface="Times New Roman" panose="02020603050405020304"/>
              </a:rPr>
              <a:t>Lệnh </a:t>
            </a:r>
            <a:r>
              <a:rPr sz="1400" spc="-5" dirty="0">
                <a:solidFill>
                  <a:srgbClr val="333333"/>
                </a:solidFill>
                <a:latin typeface="Times New Roman" panose="02020603050405020304"/>
                <a:cs typeface="Times New Roman" panose="02020603050405020304"/>
              </a:rPr>
              <a:t>Systeminfo </a:t>
            </a:r>
            <a:r>
              <a:rPr sz="1400" dirty="0">
                <a:solidFill>
                  <a:srgbClr val="333333"/>
                </a:solidFill>
                <a:latin typeface="Times New Roman" panose="02020603050405020304"/>
                <a:cs typeface="Times New Roman" panose="02020603050405020304"/>
              </a:rPr>
              <a:t>cho </a:t>
            </a:r>
            <a:r>
              <a:rPr sz="1400" spc="-5" dirty="0">
                <a:solidFill>
                  <a:srgbClr val="333333"/>
                </a:solidFill>
                <a:latin typeface="Times New Roman" panose="02020603050405020304"/>
                <a:cs typeface="Times New Roman" panose="02020603050405020304"/>
              </a:rPr>
              <a:t>bạn </a:t>
            </a:r>
            <a:r>
              <a:rPr sz="1400" dirty="0">
                <a:solidFill>
                  <a:srgbClr val="333333"/>
                </a:solidFill>
                <a:latin typeface="Times New Roman" panose="02020603050405020304"/>
                <a:cs typeface="Times New Roman" panose="02020603050405020304"/>
              </a:rPr>
              <a:t>biết thông tin cơ </a:t>
            </a:r>
            <a:r>
              <a:rPr sz="1400" spc="-5" dirty="0">
                <a:solidFill>
                  <a:srgbClr val="333333"/>
                </a:solidFill>
                <a:latin typeface="Times New Roman" panose="02020603050405020304"/>
                <a:cs typeface="Times New Roman" panose="02020603050405020304"/>
              </a:rPr>
              <a:t>bản về hệ điều </a:t>
            </a:r>
            <a:r>
              <a:rPr sz="1400" dirty="0">
                <a:solidFill>
                  <a:srgbClr val="333333"/>
                </a:solidFill>
                <a:latin typeface="Times New Roman" panose="02020603050405020304"/>
                <a:cs typeface="Times New Roman" panose="02020603050405020304"/>
              </a:rPr>
              <a:t>hành </a:t>
            </a:r>
            <a:r>
              <a:rPr sz="1400" spc="-5" dirty="0">
                <a:solidFill>
                  <a:srgbClr val="333333"/>
                </a:solidFill>
                <a:latin typeface="Times New Roman" panose="02020603050405020304"/>
                <a:cs typeface="Times New Roman" panose="02020603050405020304"/>
              </a:rPr>
              <a:t>và </a:t>
            </a:r>
            <a:r>
              <a:rPr sz="1400" dirty="0">
                <a:solidFill>
                  <a:srgbClr val="333333"/>
                </a:solidFill>
                <a:latin typeface="Times New Roman" panose="02020603050405020304"/>
                <a:cs typeface="Times New Roman" panose="02020603050405020304"/>
              </a:rPr>
              <a:t>phần cứng máy </a:t>
            </a:r>
            <a:r>
              <a:rPr sz="1400" spc="-5" dirty="0">
                <a:solidFill>
                  <a:srgbClr val="333333"/>
                </a:solidFill>
                <a:latin typeface="Times New Roman" panose="02020603050405020304"/>
                <a:cs typeface="Times New Roman" panose="02020603050405020304"/>
              </a:rPr>
              <a:t>tính. Một  số </a:t>
            </a:r>
            <a:r>
              <a:rPr sz="1400" dirty="0">
                <a:solidFill>
                  <a:srgbClr val="333333"/>
                </a:solidFill>
                <a:latin typeface="Times New Roman" panose="02020603050405020304"/>
                <a:cs typeface="Times New Roman" panose="02020603050405020304"/>
              </a:rPr>
              <a:t>thông tin </a:t>
            </a:r>
            <a:r>
              <a:rPr sz="1400" spc="-5" dirty="0">
                <a:solidFill>
                  <a:srgbClr val="333333"/>
                </a:solidFill>
                <a:latin typeface="Times New Roman" panose="02020603050405020304"/>
                <a:cs typeface="Times New Roman" panose="02020603050405020304"/>
              </a:rPr>
              <a:t>bạn </a:t>
            </a:r>
            <a:r>
              <a:rPr sz="1400" spc="-10" dirty="0">
                <a:solidFill>
                  <a:srgbClr val="333333"/>
                </a:solidFill>
                <a:latin typeface="Times New Roman" panose="02020603050405020304"/>
                <a:cs typeface="Times New Roman" panose="02020603050405020304"/>
              </a:rPr>
              <a:t>có </a:t>
            </a:r>
            <a:r>
              <a:rPr sz="1400" dirty="0">
                <a:solidFill>
                  <a:srgbClr val="333333"/>
                </a:solidFill>
                <a:latin typeface="Times New Roman" panose="02020603050405020304"/>
                <a:cs typeface="Times New Roman" panose="02020603050405020304"/>
              </a:rPr>
              <a:t>thể biết </a:t>
            </a:r>
            <a:r>
              <a:rPr sz="1400" spc="-5" dirty="0">
                <a:solidFill>
                  <a:srgbClr val="333333"/>
                </a:solidFill>
                <a:latin typeface="Times New Roman" panose="02020603050405020304"/>
                <a:cs typeface="Times New Roman" panose="02020603050405020304"/>
              </a:rPr>
              <a:t>với </a:t>
            </a:r>
            <a:r>
              <a:rPr sz="1400" dirty="0">
                <a:solidFill>
                  <a:srgbClr val="333333"/>
                </a:solidFill>
                <a:latin typeface="Times New Roman" panose="02020603050405020304"/>
                <a:cs typeface="Times New Roman" panose="02020603050405020304"/>
              </a:rPr>
              <a:t>systeminfo như ngày cài đặt </a:t>
            </a:r>
            <a:r>
              <a:rPr sz="1400" spc="-5" dirty="0">
                <a:solidFill>
                  <a:srgbClr val="333333"/>
                </a:solidFill>
                <a:latin typeface="Times New Roman" panose="02020603050405020304"/>
                <a:cs typeface="Times New Roman" panose="02020603050405020304"/>
              </a:rPr>
              <a:t>Windows, </a:t>
            </a:r>
            <a:r>
              <a:rPr sz="1400" dirty="0">
                <a:solidFill>
                  <a:srgbClr val="333333"/>
                </a:solidFill>
                <a:latin typeface="Times New Roman" panose="02020603050405020304"/>
                <a:cs typeface="Times New Roman" panose="02020603050405020304"/>
              </a:rPr>
              <a:t>thời gian khởi động  </a:t>
            </a:r>
            <a:r>
              <a:rPr sz="1400" spc="-5" dirty="0">
                <a:solidFill>
                  <a:srgbClr val="333333"/>
                </a:solidFill>
                <a:latin typeface="Times New Roman" panose="02020603050405020304"/>
                <a:cs typeface="Times New Roman" panose="02020603050405020304"/>
              </a:rPr>
              <a:t>gần </a:t>
            </a:r>
            <a:r>
              <a:rPr sz="1400" dirty="0">
                <a:solidFill>
                  <a:srgbClr val="333333"/>
                </a:solidFill>
                <a:latin typeface="Times New Roman" panose="02020603050405020304"/>
                <a:cs typeface="Times New Roman" panose="02020603050405020304"/>
              </a:rPr>
              <a:t>nhất, </a:t>
            </a:r>
            <a:r>
              <a:rPr sz="1400" spc="-5" dirty="0">
                <a:solidFill>
                  <a:srgbClr val="333333"/>
                </a:solidFill>
                <a:latin typeface="Times New Roman" panose="02020603050405020304"/>
                <a:cs typeface="Times New Roman" panose="02020603050405020304"/>
              </a:rPr>
              <a:t>phiên bản BIOS, hãng </a:t>
            </a:r>
            <a:r>
              <a:rPr sz="1400" dirty="0">
                <a:solidFill>
                  <a:srgbClr val="333333"/>
                </a:solidFill>
                <a:latin typeface="Times New Roman" panose="02020603050405020304"/>
                <a:cs typeface="Times New Roman" panose="02020603050405020304"/>
              </a:rPr>
              <a:t>sản xuất máy </a:t>
            </a:r>
            <a:r>
              <a:rPr sz="1400" spc="-5" dirty="0">
                <a:solidFill>
                  <a:srgbClr val="333333"/>
                </a:solidFill>
                <a:latin typeface="Times New Roman" panose="02020603050405020304"/>
                <a:cs typeface="Times New Roman" panose="02020603050405020304"/>
              </a:rPr>
              <a:t>tính, </a:t>
            </a:r>
            <a:r>
              <a:rPr sz="1400" dirty="0">
                <a:solidFill>
                  <a:srgbClr val="333333"/>
                </a:solidFill>
                <a:latin typeface="Times New Roman" panose="02020603050405020304"/>
                <a:cs typeface="Times New Roman" panose="02020603050405020304"/>
              </a:rPr>
              <a:t>cấu hình card </a:t>
            </a:r>
            <a:r>
              <a:rPr sz="1400" spc="-5" dirty="0">
                <a:solidFill>
                  <a:srgbClr val="333333"/>
                </a:solidFill>
                <a:latin typeface="Times New Roman" panose="02020603050405020304"/>
                <a:cs typeface="Times New Roman" panose="02020603050405020304"/>
              </a:rPr>
              <a:t>mạng, </a:t>
            </a:r>
            <a:r>
              <a:rPr sz="1400" spc="5" dirty="0">
                <a:solidFill>
                  <a:srgbClr val="333333"/>
                </a:solidFill>
                <a:latin typeface="Times New Roman" panose="02020603050405020304"/>
                <a:cs typeface="Times New Roman" panose="02020603050405020304"/>
              </a:rPr>
              <a:t>bộ xử</a:t>
            </a:r>
            <a:r>
              <a:rPr sz="1400" spc="-8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lý,…</a:t>
            </a:r>
            <a:endParaRPr sz="1400">
              <a:latin typeface="Times New Roman" panose="02020603050405020304"/>
              <a:cs typeface="Times New Roman" panose="02020603050405020304"/>
            </a:endParaRPr>
          </a:p>
          <a:p>
            <a:pPr marL="12700" marR="5080" indent="88265" algn="just">
              <a:lnSpc>
                <a:spcPts val="1610"/>
              </a:lnSpc>
              <a:spcBef>
                <a:spcPts val="795"/>
              </a:spcBef>
            </a:pPr>
            <a:r>
              <a:rPr sz="1400" spc="-5" dirty="0">
                <a:solidFill>
                  <a:srgbClr val="333333"/>
                </a:solidFill>
                <a:latin typeface="Times New Roman" panose="02020603050405020304"/>
                <a:cs typeface="Times New Roman" panose="02020603050405020304"/>
              </a:rPr>
              <a:t>Nếu </a:t>
            </a:r>
            <a:r>
              <a:rPr sz="1400" dirty="0">
                <a:solidFill>
                  <a:srgbClr val="333333"/>
                </a:solidFill>
                <a:latin typeface="Times New Roman" panose="02020603050405020304"/>
                <a:cs typeface="Times New Roman" panose="02020603050405020304"/>
              </a:rPr>
              <a:t>đang </a:t>
            </a:r>
            <a:r>
              <a:rPr sz="1400" spc="-5" dirty="0">
                <a:solidFill>
                  <a:srgbClr val="333333"/>
                </a:solidFill>
                <a:latin typeface="Times New Roman" panose="02020603050405020304"/>
                <a:cs typeface="Times New Roman" panose="02020603050405020304"/>
              </a:rPr>
              <a:t>kết nối trong hệ </a:t>
            </a:r>
            <a:r>
              <a:rPr sz="1400" dirty="0">
                <a:solidFill>
                  <a:srgbClr val="333333"/>
                </a:solidFill>
                <a:latin typeface="Times New Roman" panose="02020603050405020304"/>
                <a:cs typeface="Times New Roman" panose="02020603050405020304"/>
              </a:rPr>
              <a:t>thống mạng </a:t>
            </a:r>
            <a:r>
              <a:rPr sz="1400" spc="-5" dirty="0">
                <a:solidFill>
                  <a:srgbClr val="333333"/>
                </a:solidFill>
                <a:latin typeface="Times New Roman" panose="02020603050405020304"/>
                <a:cs typeface="Times New Roman" panose="02020603050405020304"/>
              </a:rPr>
              <a:t>nội </a:t>
            </a:r>
            <a:r>
              <a:rPr sz="1400" dirty="0">
                <a:solidFill>
                  <a:srgbClr val="333333"/>
                </a:solidFill>
                <a:latin typeface="Times New Roman" panose="02020603050405020304"/>
                <a:cs typeface="Times New Roman" panose="02020603050405020304"/>
              </a:rPr>
              <a:t>bộ, </a:t>
            </a:r>
            <a:r>
              <a:rPr sz="1400" spc="-5" dirty="0">
                <a:solidFill>
                  <a:srgbClr val="333333"/>
                </a:solidFill>
                <a:latin typeface="Times New Roman" panose="02020603050405020304"/>
                <a:cs typeface="Times New Roman" panose="02020603050405020304"/>
              </a:rPr>
              <a:t>sử </a:t>
            </a:r>
            <a:r>
              <a:rPr sz="1400" dirty="0">
                <a:solidFill>
                  <a:srgbClr val="333333"/>
                </a:solidFill>
                <a:latin typeface="Times New Roman" panose="02020603050405020304"/>
                <a:cs typeface="Times New Roman" panose="02020603050405020304"/>
              </a:rPr>
              <a:t>dụng lệnh </a:t>
            </a:r>
            <a:r>
              <a:rPr sz="1400" spc="-5" dirty="0">
                <a:solidFill>
                  <a:srgbClr val="333333"/>
                </a:solidFill>
                <a:latin typeface="Times New Roman" panose="02020603050405020304"/>
                <a:cs typeface="Times New Roman" panose="02020603050405020304"/>
              </a:rPr>
              <a:t>systeminfo </a:t>
            </a:r>
            <a:r>
              <a:rPr sz="1400" dirty="0">
                <a:solidFill>
                  <a:srgbClr val="333333"/>
                </a:solidFill>
                <a:latin typeface="Times New Roman" panose="02020603050405020304"/>
                <a:cs typeface="Times New Roman" panose="02020603050405020304"/>
              </a:rPr>
              <a:t>/s </a:t>
            </a:r>
            <a:r>
              <a:rPr sz="1400" spc="-5" dirty="0">
                <a:solidFill>
                  <a:srgbClr val="333333"/>
                </a:solidFill>
                <a:latin typeface="Times New Roman" panose="02020603050405020304"/>
                <a:cs typeface="Times New Roman" panose="02020603050405020304"/>
              </a:rPr>
              <a:t>[host_name] </a:t>
            </a:r>
            <a:r>
              <a:rPr sz="1400" dirty="0">
                <a:solidFill>
                  <a:srgbClr val="333333"/>
                </a:solidFill>
                <a:latin typeface="Times New Roman" panose="02020603050405020304"/>
                <a:cs typeface="Times New Roman" panose="02020603050405020304"/>
              </a:rPr>
              <a:t>/u  </a:t>
            </a:r>
            <a:r>
              <a:rPr sz="1400" spc="-5" dirty="0">
                <a:solidFill>
                  <a:srgbClr val="333333"/>
                </a:solidFill>
                <a:latin typeface="Times New Roman" panose="02020603050405020304"/>
                <a:cs typeface="Times New Roman" panose="02020603050405020304"/>
              </a:rPr>
              <a:t>[domain]\[user_name] </a:t>
            </a:r>
            <a:r>
              <a:rPr sz="1400" dirty="0">
                <a:solidFill>
                  <a:srgbClr val="333333"/>
                </a:solidFill>
                <a:latin typeface="Times New Roman" panose="02020603050405020304"/>
                <a:cs typeface="Times New Roman" panose="02020603050405020304"/>
              </a:rPr>
              <a:t>/p </a:t>
            </a:r>
            <a:r>
              <a:rPr sz="1400" spc="-5" dirty="0">
                <a:solidFill>
                  <a:srgbClr val="333333"/>
                </a:solidFill>
                <a:latin typeface="Times New Roman" panose="02020603050405020304"/>
                <a:cs typeface="Times New Roman" panose="02020603050405020304"/>
              </a:rPr>
              <a:t>[user_password] </a:t>
            </a:r>
            <a:r>
              <a:rPr sz="1400" dirty="0">
                <a:solidFill>
                  <a:srgbClr val="333333"/>
                </a:solidFill>
                <a:latin typeface="Times New Roman" panose="02020603050405020304"/>
                <a:cs typeface="Times New Roman" panose="02020603050405020304"/>
              </a:rPr>
              <a:t>để </a:t>
            </a:r>
            <a:r>
              <a:rPr sz="1400" spc="-5" dirty="0">
                <a:solidFill>
                  <a:srgbClr val="333333"/>
                </a:solidFill>
                <a:latin typeface="Times New Roman" panose="02020603050405020304"/>
                <a:cs typeface="Times New Roman" panose="02020603050405020304"/>
              </a:rPr>
              <a:t>nhận </a:t>
            </a:r>
            <a:r>
              <a:rPr sz="1400" dirty="0">
                <a:solidFill>
                  <a:srgbClr val="333333"/>
                </a:solidFill>
                <a:latin typeface="Times New Roman" panose="02020603050405020304"/>
                <a:cs typeface="Times New Roman" panose="02020603050405020304"/>
              </a:rPr>
              <a:t>thông tin </a:t>
            </a:r>
            <a:r>
              <a:rPr sz="1400" spc="-5" dirty="0">
                <a:solidFill>
                  <a:srgbClr val="333333"/>
                </a:solidFill>
                <a:latin typeface="Times New Roman" panose="02020603050405020304"/>
                <a:cs typeface="Times New Roman" panose="02020603050405020304"/>
              </a:rPr>
              <a:t>từ máy tính</a:t>
            </a:r>
            <a:r>
              <a:rPr sz="1400" spc="-20"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đó.</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47</a:t>
            </a:r>
            <a:endParaRPr dirty="0"/>
          </a:p>
        </p:txBody>
      </p:sp>
      <p:sp>
        <p:nvSpPr>
          <p:cNvPr id="4" name="object 4"/>
          <p:cNvSpPr txBox="1"/>
          <p:nvPr/>
        </p:nvSpPr>
        <p:spPr>
          <a:xfrm>
            <a:off x="444500" y="6347460"/>
            <a:ext cx="6671945" cy="192405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23.	Chkdsk</a:t>
            </a:r>
            <a:endParaRPr sz="1400">
              <a:latin typeface="Times New Roman" panose="02020603050405020304"/>
              <a:cs typeface="Times New Roman" panose="02020603050405020304"/>
            </a:endParaRPr>
          </a:p>
          <a:p>
            <a:pPr marL="12700" marR="5715" algn="just">
              <a:lnSpc>
                <a:spcPts val="1610"/>
              </a:lnSpc>
              <a:spcBef>
                <a:spcPts val="1240"/>
              </a:spcBef>
            </a:pPr>
            <a:r>
              <a:rPr sz="1400" spc="-5" dirty="0">
                <a:solidFill>
                  <a:srgbClr val="333333"/>
                </a:solidFill>
                <a:latin typeface="Times New Roman" panose="02020603050405020304"/>
                <a:cs typeface="Times New Roman" panose="02020603050405020304"/>
              </a:rPr>
              <a:t>Windows tự </a:t>
            </a:r>
            <a:r>
              <a:rPr sz="1400" dirty="0">
                <a:solidFill>
                  <a:srgbClr val="333333"/>
                </a:solidFill>
                <a:latin typeface="Times New Roman" panose="02020603050405020304"/>
                <a:cs typeface="Times New Roman" panose="02020603050405020304"/>
              </a:rPr>
              <a:t>động đánh dấu ổ để </a:t>
            </a:r>
            <a:r>
              <a:rPr sz="1400" spc="-5" dirty="0">
                <a:solidFill>
                  <a:srgbClr val="333333"/>
                </a:solidFill>
                <a:latin typeface="Times New Roman" panose="02020603050405020304"/>
                <a:cs typeface="Times New Roman" panose="02020603050405020304"/>
              </a:rPr>
              <a:t>quét chkdsk chẩn </a:t>
            </a:r>
            <a:r>
              <a:rPr sz="1400" dirty="0">
                <a:solidFill>
                  <a:srgbClr val="333333"/>
                </a:solidFill>
                <a:latin typeface="Times New Roman" panose="02020603050405020304"/>
                <a:cs typeface="Times New Roman" panose="02020603050405020304"/>
              </a:rPr>
              <a:t>đoán khi </a:t>
            </a:r>
            <a:r>
              <a:rPr sz="1400" spc="-5" dirty="0">
                <a:solidFill>
                  <a:srgbClr val="333333"/>
                </a:solidFill>
                <a:latin typeface="Times New Roman" panose="02020603050405020304"/>
                <a:cs typeface="Times New Roman" panose="02020603050405020304"/>
              </a:rPr>
              <a:t>những </a:t>
            </a:r>
            <a:r>
              <a:rPr sz="1400" dirty="0">
                <a:solidFill>
                  <a:srgbClr val="333333"/>
                </a:solidFill>
                <a:latin typeface="Times New Roman" panose="02020603050405020304"/>
                <a:cs typeface="Times New Roman" panose="02020603050405020304"/>
              </a:rPr>
              <a:t>triệu chứng </a:t>
            </a:r>
            <a:r>
              <a:rPr sz="1400" spc="-5" dirty="0">
                <a:solidFill>
                  <a:srgbClr val="333333"/>
                </a:solidFill>
                <a:latin typeface="Times New Roman" panose="02020603050405020304"/>
                <a:cs typeface="Times New Roman" panose="02020603050405020304"/>
              </a:rPr>
              <a:t>cho </a:t>
            </a:r>
            <a:r>
              <a:rPr sz="1400" dirty="0">
                <a:solidFill>
                  <a:srgbClr val="333333"/>
                </a:solidFill>
                <a:latin typeface="Times New Roman" panose="02020603050405020304"/>
                <a:cs typeface="Times New Roman" panose="02020603050405020304"/>
              </a:rPr>
              <a:t>thấy ổ  </a:t>
            </a:r>
            <a:r>
              <a:rPr sz="1400" spc="-5" dirty="0">
                <a:solidFill>
                  <a:srgbClr val="333333"/>
                </a:solidFill>
                <a:latin typeface="Times New Roman" panose="02020603050405020304"/>
                <a:cs typeface="Times New Roman" panose="02020603050405020304"/>
              </a:rPr>
              <a:t>cục bộ </a:t>
            </a:r>
            <a:r>
              <a:rPr sz="1400" spc="-10" dirty="0">
                <a:solidFill>
                  <a:srgbClr val="333333"/>
                </a:solidFill>
                <a:latin typeface="Times New Roman" panose="02020603050405020304"/>
                <a:cs typeface="Times New Roman" panose="02020603050405020304"/>
              </a:rPr>
              <a:t>có </a:t>
            </a:r>
            <a:r>
              <a:rPr sz="1400" dirty="0">
                <a:solidFill>
                  <a:srgbClr val="333333"/>
                </a:solidFill>
                <a:latin typeface="Times New Roman" panose="02020603050405020304"/>
                <a:cs typeface="Times New Roman" panose="02020603050405020304"/>
              </a:rPr>
              <a:t>các bad </a:t>
            </a:r>
            <a:r>
              <a:rPr sz="1400" spc="-5" dirty="0">
                <a:solidFill>
                  <a:srgbClr val="333333"/>
                </a:solidFill>
                <a:latin typeface="Times New Roman" panose="02020603050405020304"/>
                <a:cs typeface="Times New Roman" panose="02020603050405020304"/>
              </a:rPr>
              <a:t>sector, mất cụm, </a:t>
            </a:r>
            <a:r>
              <a:rPr sz="1400" dirty="0">
                <a:solidFill>
                  <a:srgbClr val="333333"/>
                </a:solidFill>
                <a:latin typeface="Times New Roman" panose="02020603050405020304"/>
                <a:cs typeface="Times New Roman" panose="02020603050405020304"/>
              </a:rPr>
              <a:t>các lỗi logic hoặc </a:t>
            </a:r>
            <a:r>
              <a:rPr sz="1400" spc="-5" dirty="0">
                <a:solidFill>
                  <a:srgbClr val="333333"/>
                </a:solidFill>
                <a:latin typeface="Times New Roman" panose="02020603050405020304"/>
                <a:cs typeface="Times New Roman" panose="02020603050405020304"/>
              </a:rPr>
              <a:t>vật lý</a:t>
            </a:r>
            <a:r>
              <a:rPr sz="1400" spc="-2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khác.</a:t>
            </a:r>
            <a:endParaRPr sz="1400">
              <a:latin typeface="Times New Roman" panose="02020603050405020304"/>
              <a:cs typeface="Times New Roman" panose="02020603050405020304"/>
            </a:endParaRPr>
          </a:p>
          <a:p>
            <a:pPr marL="12700" marR="5080" algn="just">
              <a:lnSpc>
                <a:spcPts val="1610"/>
              </a:lnSpc>
              <a:spcBef>
                <a:spcPts val="800"/>
              </a:spcBef>
            </a:pPr>
            <a:r>
              <a:rPr sz="1400" spc="-5" dirty="0">
                <a:solidFill>
                  <a:srgbClr val="333333"/>
                </a:solidFill>
                <a:latin typeface="Times New Roman" panose="02020603050405020304"/>
                <a:cs typeface="Times New Roman" panose="02020603050405020304"/>
              </a:rPr>
              <a:t>Nếu nghi </a:t>
            </a:r>
            <a:r>
              <a:rPr sz="1400" dirty="0">
                <a:solidFill>
                  <a:srgbClr val="333333"/>
                </a:solidFill>
                <a:latin typeface="Times New Roman" panose="02020603050405020304"/>
                <a:cs typeface="Times New Roman" panose="02020603050405020304"/>
              </a:rPr>
              <a:t>ngờ ổ cứng </a:t>
            </a:r>
            <a:r>
              <a:rPr sz="1400" spc="-5" dirty="0">
                <a:solidFill>
                  <a:srgbClr val="333333"/>
                </a:solidFill>
                <a:latin typeface="Times New Roman" panose="02020603050405020304"/>
                <a:cs typeface="Times New Roman" panose="02020603050405020304"/>
              </a:rPr>
              <a:t>của </a:t>
            </a:r>
            <a:r>
              <a:rPr sz="1400" dirty="0">
                <a:solidFill>
                  <a:srgbClr val="333333"/>
                </a:solidFill>
                <a:latin typeface="Times New Roman" panose="02020603050405020304"/>
                <a:cs typeface="Times New Roman" panose="02020603050405020304"/>
              </a:rPr>
              <a:t>mình </a:t>
            </a:r>
            <a:r>
              <a:rPr sz="1400" spc="-5" dirty="0">
                <a:solidFill>
                  <a:srgbClr val="333333"/>
                </a:solidFill>
                <a:latin typeface="Times New Roman" panose="02020603050405020304"/>
                <a:cs typeface="Times New Roman" panose="02020603050405020304"/>
              </a:rPr>
              <a:t>bị </a:t>
            </a:r>
            <a:r>
              <a:rPr sz="1400" dirty="0">
                <a:solidFill>
                  <a:srgbClr val="333333"/>
                </a:solidFill>
                <a:latin typeface="Times New Roman" panose="02020603050405020304"/>
                <a:cs typeface="Times New Roman" panose="02020603050405020304"/>
              </a:rPr>
              <a:t>lỗi, </a:t>
            </a:r>
            <a:r>
              <a:rPr sz="1400" spc="-5" dirty="0">
                <a:solidFill>
                  <a:srgbClr val="333333"/>
                </a:solidFill>
                <a:latin typeface="Times New Roman" panose="02020603050405020304"/>
                <a:cs typeface="Times New Roman" panose="02020603050405020304"/>
              </a:rPr>
              <a:t>bạn </a:t>
            </a:r>
            <a:r>
              <a:rPr sz="1400" dirty="0">
                <a:solidFill>
                  <a:srgbClr val="333333"/>
                </a:solidFill>
                <a:latin typeface="Times New Roman" panose="02020603050405020304"/>
                <a:cs typeface="Times New Roman" panose="02020603050405020304"/>
              </a:rPr>
              <a:t>có thể </a:t>
            </a:r>
            <a:r>
              <a:rPr sz="1400" spc="-5" dirty="0">
                <a:solidFill>
                  <a:srgbClr val="333333"/>
                </a:solidFill>
                <a:latin typeface="Times New Roman" panose="02020603050405020304"/>
                <a:cs typeface="Times New Roman" panose="02020603050405020304"/>
              </a:rPr>
              <a:t>bắt </a:t>
            </a:r>
            <a:r>
              <a:rPr sz="1400" dirty="0">
                <a:solidFill>
                  <a:srgbClr val="333333"/>
                </a:solidFill>
                <a:latin typeface="Times New Roman" panose="02020603050405020304"/>
                <a:cs typeface="Times New Roman" panose="02020603050405020304"/>
              </a:rPr>
              <a:t>đầu </a:t>
            </a:r>
            <a:r>
              <a:rPr sz="1400" spc="-5" dirty="0">
                <a:solidFill>
                  <a:srgbClr val="333333"/>
                </a:solidFill>
                <a:latin typeface="Times New Roman" panose="02020603050405020304"/>
                <a:cs typeface="Times New Roman" panose="02020603050405020304"/>
              </a:rPr>
              <a:t>quét </a:t>
            </a:r>
            <a:r>
              <a:rPr sz="1400" dirty="0">
                <a:solidFill>
                  <a:srgbClr val="333333"/>
                </a:solidFill>
                <a:latin typeface="Times New Roman" panose="02020603050405020304"/>
                <a:cs typeface="Times New Roman" panose="02020603050405020304"/>
              </a:rPr>
              <a:t>theo cách thủ </a:t>
            </a:r>
            <a:r>
              <a:rPr sz="1400" spc="-5" dirty="0">
                <a:solidFill>
                  <a:srgbClr val="333333"/>
                </a:solidFill>
                <a:latin typeface="Times New Roman" panose="02020603050405020304"/>
                <a:cs typeface="Times New Roman" panose="02020603050405020304"/>
              </a:rPr>
              <a:t>công. </a:t>
            </a:r>
            <a:r>
              <a:rPr sz="1400" dirty="0">
                <a:solidFill>
                  <a:srgbClr val="333333"/>
                </a:solidFill>
                <a:latin typeface="Times New Roman" panose="02020603050405020304"/>
                <a:cs typeface="Times New Roman" panose="02020603050405020304"/>
              </a:rPr>
              <a:t>Lệnh cơ  </a:t>
            </a:r>
            <a:r>
              <a:rPr sz="1400" spc="-5" dirty="0">
                <a:solidFill>
                  <a:srgbClr val="333333"/>
                </a:solidFill>
                <a:latin typeface="Times New Roman" panose="02020603050405020304"/>
                <a:cs typeface="Times New Roman" panose="02020603050405020304"/>
              </a:rPr>
              <a:t>bản </a:t>
            </a:r>
            <a:r>
              <a:rPr sz="1400" dirty="0">
                <a:solidFill>
                  <a:srgbClr val="333333"/>
                </a:solidFill>
                <a:latin typeface="Times New Roman" panose="02020603050405020304"/>
                <a:cs typeface="Times New Roman" panose="02020603050405020304"/>
              </a:rPr>
              <a:t>nhất </a:t>
            </a:r>
            <a:r>
              <a:rPr sz="1400" spc="-5" dirty="0">
                <a:solidFill>
                  <a:srgbClr val="333333"/>
                </a:solidFill>
                <a:latin typeface="Times New Roman" panose="02020603050405020304"/>
                <a:cs typeface="Times New Roman" panose="02020603050405020304"/>
              </a:rPr>
              <a:t>là </a:t>
            </a:r>
            <a:r>
              <a:rPr sz="1400" dirty="0">
                <a:solidFill>
                  <a:srgbClr val="333333"/>
                </a:solidFill>
                <a:latin typeface="Times New Roman" panose="02020603050405020304"/>
                <a:cs typeface="Times New Roman" panose="02020603050405020304"/>
              </a:rPr>
              <a:t>chkdsk </a:t>
            </a:r>
            <a:r>
              <a:rPr sz="1400" spc="-5" dirty="0">
                <a:solidFill>
                  <a:srgbClr val="333333"/>
                </a:solidFill>
                <a:latin typeface="Times New Roman" panose="02020603050405020304"/>
                <a:cs typeface="Times New Roman" panose="02020603050405020304"/>
              </a:rPr>
              <a:t>c:</a:t>
            </a:r>
            <a:r>
              <a:rPr sz="1400" b="1" spc="-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sẽ quét ngay ổ </a:t>
            </a:r>
            <a:r>
              <a:rPr sz="1400" spc="-5" dirty="0">
                <a:solidFill>
                  <a:srgbClr val="333333"/>
                </a:solidFill>
                <a:latin typeface="Times New Roman" panose="02020603050405020304"/>
                <a:cs typeface="Times New Roman" panose="02020603050405020304"/>
              </a:rPr>
              <a:t>C: </a:t>
            </a:r>
            <a:r>
              <a:rPr sz="1400" dirty="0">
                <a:solidFill>
                  <a:srgbClr val="333333"/>
                </a:solidFill>
                <a:latin typeface="Times New Roman" panose="02020603050405020304"/>
                <a:cs typeface="Times New Roman" panose="02020603050405020304"/>
              </a:rPr>
              <a:t>mà không cần khởi động </a:t>
            </a:r>
            <a:r>
              <a:rPr sz="1400" spc="-5" dirty="0">
                <a:solidFill>
                  <a:srgbClr val="333333"/>
                </a:solidFill>
                <a:latin typeface="Times New Roman" panose="02020603050405020304"/>
                <a:cs typeface="Times New Roman" panose="02020603050405020304"/>
              </a:rPr>
              <a:t>lại máy tính. Nếu bạn </a:t>
            </a:r>
            <a:r>
              <a:rPr sz="1400" dirty="0">
                <a:solidFill>
                  <a:srgbClr val="333333"/>
                </a:solidFill>
                <a:latin typeface="Times New Roman" panose="02020603050405020304"/>
                <a:cs typeface="Times New Roman" panose="02020603050405020304"/>
              </a:rPr>
              <a:t>thêm  </a:t>
            </a:r>
            <a:r>
              <a:rPr sz="1400" spc="-5" dirty="0">
                <a:solidFill>
                  <a:srgbClr val="333333"/>
                </a:solidFill>
                <a:latin typeface="Times New Roman" panose="02020603050405020304"/>
                <a:cs typeface="Times New Roman" panose="02020603050405020304"/>
              </a:rPr>
              <a:t>các </a:t>
            </a:r>
            <a:r>
              <a:rPr sz="1400" dirty="0">
                <a:solidFill>
                  <a:srgbClr val="333333"/>
                </a:solidFill>
                <a:latin typeface="Times New Roman" panose="02020603050405020304"/>
                <a:cs typeface="Times New Roman" panose="02020603050405020304"/>
              </a:rPr>
              <a:t>tham số như /f, /r, /x hoặc /b, chẳng </a:t>
            </a:r>
            <a:r>
              <a:rPr sz="1400" spc="-5" dirty="0">
                <a:solidFill>
                  <a:srgbClr val="333333"/>
                </a:solidFill>
                <a:latin typeface="Times New Roman" panose="02020603050405020304"/>
                <a:cs typeface="Times New Roman" panose="02020603050405020304"/>
              </a:rPr>
              <a:t>hạn </a:t>
            </a:r>
            <a:r>
              <a:rPr sz="1400" dirty="0">
                <a:solidFill>
                  <a:srgbClr val="333333"/>
                </a:solidFill>
                <a:latin typeface="Times New Roman" panose="02020603050405020304"/>
                <a:cs typeface="Times New Roman" panose="02020603050405020304"/>
              </a:rPr>
              <a:t>như </a:t>
            </a:r>
            <a:r>
              <a:rPr sz="1400" spc="-5" dirty="0">
                <a:solidFill>
                  <a:srgbClr val="333333"/>
                </a:solidFill>
                <a:latin typeface="Times New Roman" panose="02020603050405020304"/>
                <a:cs typeface="Times New Roman" panose="02020603050405020304"/>
              </a:rPr>
              <a:t>trong </a:t>
            </a:r>
            <a:r>
              <a:rPr sz="1400" dirty="0">
                <a:solidFill>
                  <a:srgbClr val="333333"/>
                </a:solidFill>
                <a:latin typeface="Times New Roman" panose="02020603050405020304"/>
                <a:cs typeface="Times New Roman" panose="02020603050405020304"/>
              </a:rPr>
              <a:t>chkdsk /f /r /x /b </a:t>
            </a:r>
            <a:r>
              <a:rPr sz="1400" spc="-5" dirty="0">
                <a:solidFill>
                  <a:srgbClr val="333333"/>
                </a:solidFill>
                <a:latin typeface="Times New Roman" panose="02020603050405020304"/>
                <a:cs typeface="Times New Roman" panose="02020603050405020304"/>
              </a:rPr>
              <a:t>c</a:t>
            </a:r>
            <a:r>
              <a:rPr sz="1400" b="1" spc="-5" dirty="0">
                <a:solidFill>
                  <a:srgbClr val="333333"/>
                </a:solidFill>
                <a:latin typeface="Times New Roman" panose="02020603050405020304"/>
                <a:cs typeface="Times New Roman" panose="02020603050405020304"/>
              </a:rPr>
              <a:t>:</a:t>
            </a:r>
            <a:r>
              <a:rPr sz="1400" spc="-5" dirty="0">
                <a:solidFill>
                  <a:srgbClr val="333333"/>
                </a:solidFill>
                <a:latin typeface="Times New Roman" panose="02020603050405020304"/>
                <a:cs typeface="Times New Roman" panose="02020603050405020304"/>
              </a:rPr>
              <a:t>, chkdsk </a:t>
            </a:r>
            <a:r>
              <a:rPr sz="1400" dirty="0">
                <a:solidFill>
                  <a:srgbClr val="333333"/>
                </a:solidFill>
                <a:latin typeface="Times New Roman" panose="02020603050405020304"/>
                <a:cs typeface="Times New Roman" panose="02020603050405020304"/>
              </a:rPr>
              <a:t>cũng </a:t>
            </a:r>
            <a:r>
              <a:rPr sz="1400" spc="-5" dirty="0">
                <a:solidFill>
                  <a:srgbClr val="333333"/>
                </a:solidFill>
                <a:latin typeface="Times New Roman" panose="02020603050405020304"/>
                <a:cs typeface="Times New Roman" panose="02020603050405020304"/>
              </a:rPr>
              <a:t>sẽ  sửa lỗi, khôi phục dữ liệu, bỏ mount </a:t>
            </a:r>
            <a:r>
              <a:rPr sz="1400" dirty="0">
                <a:solidFill>
                  <a:srgbClr val="333333"/>
                </a:solidFill>
                <a:latin typeface="Times New Roman" panose="02020603050405020304"/>
                <a:cs typeface="Times New Roman" panose="02020603050405020304"/>
              </a:rPr>
              <a:t>ổ hoặc </a:t>
            </a:r>
            <a:r>
              <a:rPr sz="1400" spc="-5" dirty="0">
                <a:solidFill>
                  <a:srgbClr val="333333"/>
                </a:solidFill>
                <a:latin typeface="Times New Roman" panose="02020603050405020304"/>
                <a:cs typeface="Times New Roman" panose="02020603050405020304"/>
              </a:rPr>
              <a:t>xóa </a:t>
            </a:r>
            <a:r>
              <a:rPr sz="1400" dirty="0">
                <a:solidFill>
                  <a:srgbClr val="333333"/>
                </a:solidFill>
                <a:latin typeface="Times New Roman" panose="02020603050405020304"/>
                <a:cs typeface="Times New Roman" panose="02020603050405020304"/>
              </a:rPr>
              <a:t>danh </a:t>
            </a:r>
            <a:r>
              <a:rPr sz="1400" spc="-5" dirty="0">
                <a:solidFill>
                  <a:srgbClr val="333333"/>
                </a:solidFill>
                <a:latin typeface="Times New Roman" panose="02020603050405020304"/>
                <a:cs typeface="Times New Roman" panose="02020603050405020304"/>
              </a:rPr>
              <a:t>sách các bad sector, tương ứng. Các tác  vụ này yêu </a:t>
            </a:r>
            <a:r>
              <a:rPr sz="1400" dirty="0">
                <a:solidFill>
                  <a:srgbClr val="333333"/>
                </a:solidFill>
                <a:latin typeface="Times New Roman" panose="02020603050405020304"/>
                <a:cs typeface="Times New Roman" panose="02020603050405020304"/>
              </a:rPr>
              <a:t>cầu </a:t>
            </a:r>
            <a:r>
              <a:rPr sz="1400" spc="-5" dirty="0">
                <a:solidFill>
                  <a:srgbClr val="333333"/>
                </a:solidFill>
                <a:latin typeface="Times New Roman" panose="02020603050405020304"/>
                <a:cs typeface="Times New Roman" panose="02020603050405020304"/>
              </a:rPr>
              <a:t>khởi động </a:t>
            </a:r>
            <a:r>
              <a:rPr sz="1400" dirty="0">
                <a:solidFill>
                  <a:srgbClr val="333333"/>
                </a:solidFill>
                <a:latin typeface="Times New Roman" panose="02020603050405020304"/>
                <a:cs typeface="Times New Roman" panose="02020603050405020304"/>
              </a:rPr>
              <a:t>lại, </a:t>
            </a:r>
            <a:r>
              <a:rPr sz="1400" spc="-5" dirty="0">
                <a:solidFill>
                  <a:srgbClr val="333333"/>
                </a:solidFill>
                <a:latin typeface="Times New Roman" panose="02020603050405020304"/>
                <a:cs typeface="Times New Roman" panose="02020603050405020304"/>
              </a:rPr>
              <a:t>vì chúng </a:t>
            </a:r>
            <a:r>
              <a:rPr sz="1400" dirty="0">
                <a:solidFill>
                  <a:srgbClr val="333333"/>
                </a:solidFill>
                <a:latin typeface="Times New Roman" panose="02020603050405020304"/>
                <a:cs typeface="Times New Roman" panose="02020603050405020304"/>
              </a:rPr>
              <a:t>chỉ có </a:t>
            </a:r>
            <a:r>
              <a:rPr sz="1400" spc="-5" dirty="0">
                <a:solidFill>
                  <a:srgbClr val="333333"/>
                </a:solidFill>
                <a:latin typeface="Times New Roman" panose="02020603050405020304"/>
                <a:cs typeface="Times New Roman" panose="02020603050405020304"/>
              </a:rPr>
              <a:t>thể chạy </a:t>
            </a:r>
            <a:r>
              <a:rPr sz="1400" dirty="0">
                <a:solidFill>
                  <a:srgbClr val="333333"/>
                </a:solidFill>
                <a:latin typeface="Times New Roman" panose="02020603050405020304"/>
                <a:cs typeface="Times New Roman" panose="02020603050405020304"/>
              </a:rPr>
              <a:t>khi </a:t>
            </a:r>
            <a:r>
              <a:rPr sz="1400" spc="-5" dirty="0">
                <a:solidFill>
                  <a:srgbClr val="333333"/>
                </a:solidFill>
                <a:latin typeface="Times New Roman" panose="02020603050405020304"/>
                <a:cs typeface="Times New Roman" panose="02020603050405020304"/>
              </a:rPr>
              <a:t>Windows tắt</a:t>
            </a:r>
            <a:r>
              <a:rPr sz="1400" spc="-1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nguồn.</a:t>
            </a:r>
            <a:endParaRPr sz="1400">
              <a:latin typeface="Times New Roman" panose="02020603050405020304"/>
              <a:cs typeface="Times New Roman" panose="020206030504050203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457200"/>
            <a:ext cx="6644640" cy="3326892"/>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44500" y="4267200"/>
            <a:ext cx="6671945" cy="121031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24.	</a:t>
            </a:r>
            <a:r>
              <a:rPr sz="1400" spc="-5" dirty="0">
                <a:latin typeface="Times New Roman" panose="02020603050405020304"/>
                <a:cs typeface="Times New Roman" panose="02020603050405020304"/>
              </a:rPr>
              <a:t>Schtasks</a:t>
            </a:r>
            <a:endParaRPr sz="1400">
              <a:latin typeface="Times New Roman" panose="02020603050405020304"/>
              <a:cs typeface="Times New Roman" panose="02020603050405020304"/>
            </a:endParaRPr>
          </a:p>
          <a:p>
            <a:pPr marL="12700" marR="5080" algn="just">
              <a:lnSpc>
                <a:spcPts val="1610"/>
              </a:lnSpc>
              <a:spcBef>
                <a:spcPts val="1250"/>
              </a:spcBef>
            </a:pPr>
            <a:r>
              <a:rPr sz="1400" spc="-5" dirty="0">
                <a:solidFill>
                  <a:srgbClr val="333333"/>
                </a:solidFill>
                <a:latin typeface="Times New Roman" panose="02020603050405020304"/>
                <a:cs typeface="Times New Roman" panose="02020603050405020304"/>
              </a:rPr>
              <a:t>Schtasks là quyền </a:t>
            </a:r>
            <a:r>
              <a:rPr sz="1400" dirty="0">
                <a:solidFill>
                  <a:srgbClr val="333333"/>
                </a:solidFill>
                <a:latin typeface="Times New Roman" panose="02020603050405020304"/>
                <a:cs typeface="Times New Roman" panose="02020603050405020304"/>
              </a:rPr>
              <a:t>truy cập </a:t>
            </a:r>
            <a:r>
              <a:rPr sz="1400" spc="-5" dirty="0">
                <a:solidFill>
                  <a:srgbClr val="333333"/>
                </a:solidFill>
                <a:latin typeface="Times New Roman" panose="02020603050405020304"/>
                <a:cs typeface="Times New Roman" panose="02020603050405020304"/>
              </a:rPr>
              <a:t>Command Prompt vào </a:t>
            </a:r>
            <a:r>
              <a:rPr sz="1400" dirty="0">
                <a:solidFill>
                  <a:srgbClr val="333333"/>
                </a:solidFill>
                <a:latin typeface="Times New Roman" panose="02020603050405020304"/>
                <a:cs typeface="Times New Roman" panose="02020603050405020304"/>
              </a:rPr>
              <a:t>Task </a:t>
            </a:r>
            <a:r>
              <a:rPr sz="1400" spc="-5" dirty="0">
                <a:solidFill>
                  <a:srgbClr val="333333"/>
                </a:solidFill>
                <a:latin typeface="Times New Roman" panose="02020603050405020304"/>
                <a:cs typeface="Times New Roman" panose="02020603050405020304"/>
              </a:rPr>
              <a:t>Scheduler, một trong nhiều </a:t>
            </a:r>
            <a:r>
              <a:rPr sz="1400" dirty="0">
                <a:solidFill>
                  <a:srgbClr val="333333"/>
                </a:solidFill>
                <a:latin typeface="Times New Roman" panose="02020603050405020304"/>
                <a:cs typeface="Times New Roman" panose="02020603050405020304"/>
              </a:rPr>
              <a:t>công cụ  </a:t>
            </a:r>
            <a:r>
              <a:rPr sz="1400" spc="-5" dirty="0">
                <a:solidFill>
                  <a:srgbClr val="333333"/>
                </a:solidFill>
                <a:latin typeface="Times New Roman" panose="02020603050405020304"/>
                <a:cs typeface="Times New Roman" panose="02020603050405020304"/>
              </a:rPr>
              <a:t>quản </a:t>
            </a:r>
            <a:r>
              <a:rPr sz="1400" dirty="0">
                <a:solidFill>
                  <a:srgbClr val="333333"/>
                </a:solidFill>
                <a:latin typeface="Times New Roman" panose="02020603050405020304"/>
                <a:cs typeface="Times New Roman" panose="02020603050405020304"/>
              </a:rPr>
              <a:t>trị </a:t>
            </a:r>
            <a:r>
              <a:rPr sz="1400" spc="-5" dirty="0">
                <a:solidFill>
                  <a:srgbClr val="333333"/>
                </a:solidFill>
                <a:latin typeface="Times New Roman" panose="02020603050405020304"/>
                <a:cs typeface="Times New Roman" panose="02020603050405020304"/>
              </a:rPr>
              <a:t>Windows bị </a:t>
            </a:r>
            <a:r>
              <a:rPr sz="1400" dirty="0">
                <a:solidFill>
                  <a:srgbClr val="333333"/>
                </a:solidFill>
                <a:latin typeface="Times New Roman" panose="02020603050405020304"/>
                <a:cs typeface="Times New Roman" panose="02020603050405020304"/>
              </a:rPr>
              <a:t>đánh giá </a:t>
            </a:r>
            <a:r>
              <a:rPr sz="1400" spc="-5" dirty="0">
                <a:solidFill>
                  <a:srgbClr val="333333"/>
                </a:solidFill>
                <a:latin typeface="Times New Roman" panose="02020603050405020304"/>
                <a:cs typeface="Times New Roman" panose="02020603050405020304"/>
              </a:rPr>
              <a:t>thấp. </a:t>
            </a:r>
            <a:r>
              <a:rPr sz="1400" dirty="0">
                <a:solidFill>
                  <a:srgbClr val="333333"/>
                </a:solidFill>
                <a:latin typeface="Times New Roman" panose="02020603050405020304"/>
                <a:cs typeface="Times New Roman" panose="02020603050405020304"/>
              </a:rPr>
              <a:t>Mặc </a:t>
            </a:r>
            <a:r>
              <a:rPr sz="1400" spc="-5" dirty="0">
                <a:solidFill>
                  <a:srgbClr val="333333"/>
                </a:solidFill>
                <a:latin typeface="Times New Roman" panose="02020603050405020304"/>
                <a:cs typeface="Times New Roman" panose="02020603050405020304"/>
              </a:rPr>
              <a:t>dù bạn </a:t>
            </a:r>
            <a:r>
              <a:rPr sz="1400" spc="-10" dirty="0">
                <a:solidFill>
                  <a:srgbClr val="333333"/>
                </a:solidFill>
                <a:latin typeface="Times New Roman" panose="02020603050405020304"/>
                <a:cs typeface="Times New Roman" panose="02020603050405020304"/>
              </a:rPr>
              <a:t>có </a:t>
            </a:r>
            <a:r>
              <a:rPr sz="1400" dirty="0">
                <a:solidFill>
                  <a:srgbClr val="333333"/>
                </a:solidFill>
                <a:latin typeface="Times New Roman" panose="02020603050405020304"/>
                <a:cs typeface="Times New Roman" panose="02020603050405020304"/>
              </a:rPr>
              <a:t>thể </a:t>
            </a:r>
            <a:r>
              <a:rPr sz="1400" spc="-5" dirty="0">
                <a:solidFill>
                  <a:srgbClr val="333333"/>
                </a:solidFill>
                <a:latin typeface="Times New Roman" panose="02020603050405020304"/>
                <a:cs typeface="Times New Roman" panose="02020603050405020304"/>
              </a:rPr>
              <a:t>sử </a:t>
            </a:r>
            <a:r>
              <a:rPr sz="1400" dirty="0">
                <a:solidFill>
                  <a:srgbClr val="333333"/>
                </a:solidFill>
                <a:latin typeface="Times New Roman" panose="02020603050405020304"/>
                <a:cs typeface="Times New Roman" panose="02020603050405020304"/>
              </a:rPr>
              <a:t>dụng </a:t>
            </a:r>
            <a:r>
              <a:rPr sz="1400" spc="-5" dirty="0">
                <a:solidFill>
                  <a:srgbClr val="333333"/>
                </a:solidFill>
                <a:latin typeface="Times New Roman" panose="02020603050405020304"/>
                <a:cs typeface="Times New Roman" panose="02020603050405020304"/>
              </a:rPr>
              <a:t>GUI </a:t>
            </a:r>
            <a:r>
              <a:rPr sz="1400" dirty="0">
                <a:solidFill>
                  <a:srgbClr val="333333"/>
                </a:solidFill>
                <a:latin typeface="Times New Roman" panose="02020603050405020304"/>
                <a:cs typeface="Times New Roman" panose="02020603050405020304"/>
              </a:rPr>
              <a:t>để </a:t>
            </a:r>
            <a:r>
              <a:rPr sz="1400" spc="-5" dirty="0">
                <a:solidFill>
                  <a:srgbClr val="333333"/>
                </a:solidFill>
                <a:latin typeface="Times New Roman" panose="02020603050405020304"/>
                <a:cs typeface="Times New Roman" panose="02020603050405020304"/>
              </a:rPr>
              <a:t>quản </a:t>
            </a:r>
            <a:r>
              <a:rPr sz="1400" dirty="0">
                <a:solidFill>
                  <a:srgbClr val="333333"/>
                </a:solidFill>
                <a:latin typeface="Times New Roman" panose="02020603050405020304"/>
                <a:cs typeface="Times New Roman" panose="02020603050405020304"/>
              </a:rPr>
              <a:t>lý các </a:t>
            </a:r>
            <a:r>
              <a:rPr sz="1400" spc="-5" dirty="0">
                <a:solidFill>
                  <a:srgbClr val="333333"/>
                </a:solidFill>
                <a:latin typeface="Times New Roman" panose="02020603050405020304"/>
                <a:cs typeface="Times New Roman" panose="02020603050405020304"/>
              </a:rPr>
              <a:t>tác </a:t>
            </a:r>
            <a:r>
              <a:rPr sz="1400" spc="5" dirty="0">
                <a:solidFill>
                  <a:srgbClr val="333333"/>
                </a:solidFill>
                <a:latin typeface="Times New Roman" panose="02020603050405020304"/>
                <a:cs typeface="Times New Roman" panose="02020603050405020304"/>
              </a:rPr>
              <a:t>vụ </a:t>
            </a:r>
            <a:r>
              <a:rPr sz="1400" dirty="0">
                <a:solidFill>
                  <a:srgbClr val="333333"/>
                </a:solidFill>
                <a:latin typeface="Times New Roman" panose="02020603050405020304"/>
                <a:cs typeface="Times New Roman" panose="02020603050405020304"/>
              </a:rPr>
              <a:t>đã  </a:t>
            </a:r>
            <a:r>
              <a:rPr sz="1400" spc="-5" dirty="0">
                <a:solidFill>
                  <a:srgbClr val="333333"/>
                </a:solidFill>
                <a:latin typeface="Times New Roman" panose="02020603050405020304"/>
                <a:cs typeface="Times New Roman" panose="02020603050405020304"/>
              </a:rPr>
              <a:t>lên </a:t>
            </a:r>
            <a:r>
              <a:rPr sz="1400" dirty="0">
                <a:solidFill>
                  <a:srgbClr val="333333"/>
                </a:solidFill>
                <a:latin typeface="Times New Roman" panose="02020603050405020304"/>
                <a:cs typeface="Times New Roman" panose="02020603050405020304"/>
              </a:rPr>
              <a:t>lịch của </a:t>
            </a:r>
            <a:r>
              <a:rPr sz="1400" spc="-5" dirty="0">
                <a:solidFill>
                  <a:srgbClr val="333333"/>
                </a:solidFill>
                <a:latin typeface="Times New Roman" panose="02020603050405020304"/>
                <a:cs typeface="Times New Roman" panose="02020603050405020304"/>
              </a:rPr>
              <a:t>mình, nhưng Command Prompt cho </a:t>
            </a:r>
            <a:r>
              <a:rPr sz="1400" dirty="0">
                <a:solidFill>
                  <a:srgbClr val="333333"/>
                </a:solidFill>
                <a:latin typeface="Times New Roman" panose="02020603050405020304"/>
                <a:cs typeface="Times New Roman" panose="02020603050405020304"/>
              </a:rPr>
              <a:t>phép </a:t>
            </a:r>
            <a:r>
              <a:rPr sz="1400" spc="-5" dirty="0">
                <a:solidFill>
                  <a:srgbClr val="333333"/>
                </a:solidFill>
                <a:latin typeface="Times New Roman" panose="02020603050405020304"/>
                <a:cs typeface="Times New Roman" panose="02020603050405020304"/>
              </a:rPr>
              <a:t>bạn sao chép </a:t>
            </a:r>
            <a:r>
              <a:rPr sz="1400" dirty="0">
                <a:solidFill>
                  <a:srgbClr val="333333"/>
                </a:solidFill>
                <a:latin typeface="Times New Roman" panose="02020603050405020304"/>
                <a:cs typeface="Times New Roman" panose="02020603050405020304"/>
              </a:rPr>
              <a:t>và </a:t>
            </a:r>
            <a:r>
              <a:rPr sz="1400" spc="-5" dirty="0">
                <a:solidFill>
                  <a:srgbClr val="333333"/>
                </a:solidFill>
                <a:latin typeface="Times New Roman" panose="02020603050405020304"/>
                <a:cs typeface="Times New Roman" panose="02020603050405020304"/>
              </a:rPr>
              <a:t>dán </a:t>
            </a:r>
            <a:r>
              <a:rPr sz="1400" dirty="0">
                <a:solidFill>
                  <a:srgbClr val="333333"/>
                </a:solidFill>
                <a:latin typeface="Times New Roman" panose="02020603050405020304"/>
                <a:cs typeface="Times New Roman" panose="02020603050405020304"/>
              </a:rPr>
              <a:t>các lệnh </a:t>
            </a:r>
            <a:r>
              <a:rPr sz="1400" spc="-5" dirty="0">
                <a:solidFill>
                  <a:srgbClr val="333333"/>
                </a:solidFill>
                <a:latin typeface="Times New Roman" panose="02020603050405020304"/>
                <a:cs typeface="Times New Roman" panose="02020603050405020304"/>
              </a:rPr>
              <a:t>phức tạp  </a:t>
            </a:r>
            <a:r>
              <a:rPr sz="1400" dirty="0">
                <a:solidFill>
                  <a:srgbClr val="333333"/>
                </a:solidFill>
                <a:latin typeface="Times New Roman" panose="02020603050405020304"/>
                <a:cs typeface="Times New Roman" panose="02020603050405020304"/>
              </a:rPr>
              <a:t>để </a:t>
            </a:r>
            <a:r>
              <a:rPr sz="1400" spc="-5" dirty="0">
                <a:solidFill>
                  <a:srgbClr val="333333"/>
                </a:solidFill>
                <a:latin typeface="Times New Roman" panose="02020603050405020304"/>
                <a:cs typeface="Times New Roman" panose="02020603050405020304"/>
              </a:rPr>
              <a:t>thiết </a:t>
            </a:r>
            <a:r>
              <a:rPr sz="1400" dirty="0">
                <a:solidFill>
                  <a:srgbClr val="333333"/>
                </a:solidFill>
                <a:latin typeface="Times New Roman" panose="02020603050405020304"/>
                <a:cs typeface="Times New Roman" panose="02020603050405020304"/>
              </a:rPr>
              <a:t>lập </a:t>
            </a:r>
            <a:r>
              <a:rPr sz="1400" spc="-5" dirty="0">
                <a:solidFill>
                  <a:srgbClr val="333333"/>
                </a:solidFill>
                <a:latin typeface="Times New Roman" panose="02020603050405020304"/>
                <a:cs typeface="Times New Roman" panose="02020603050405020304"/>
              </a:rPr>
              <a:t>nhiều tác vụ tương tự mà </a:t>
            </a:r>
            <a:r>
              <a:rPr sz="1400" dirty="0">
                <a:solidFill>
                  <a:srgbClr val="333333"/>
                </a:solidFill>
                <a:latin typeface="Times New Roman" panose="02020603050405020304"/>
                <a:cs typeface="Times New Roman" panose="02020603050405020304"/>
              </a:rPr>
              <a:t>không cần phải nhấp qua </a:t>
            </a:r>
            <a:r>
              <a:rPr sz="1400" spc="-5" dirty="0">
                <a:solidFill>
                  <a:srgbClr val="333333"/>
                </a:solidFill>
                <a:latin typeface="Times New Roman" panose="02020603050405020304"/>
                <a:cs typeface="Times New Roman" panose="02020603050405020304"/>
              </a:rPr>
              <a:t>nhiều </a:t>
            </a:r>
            <a:r>
              <a:rPr sz="1400" dirty="0">
                <a:solidFill>
                  <a:srgbClr val="333333"/>
                </a:solidFill>
                <a:latin typeface="Times New Roman" panose="02020603050405020304"/>
                <a:cs typeface="Times New Roman" panose="02020603050405020304"/>
              </a:rPr>
              <a:t>tùy chọn khác</a:t>
            </a:r>
            <a:r>
              <a:rPr sz="1400" spc="-4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nhau.</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48</a:t>
            </a:r>
            <a:endParaRPr dirty="0"/>
          </a:p>
        </p:txBody>
      </p:sp>
      <p:sp>
        <p:nvSpPr>
          <p:cNvPr id="4" name="object 4"/>
          <p:cNvSpPr txBox="1"/>
          <p:nvPr/>
        </p:nvSpPr>
        <p:spPr>
          <a:xfrm>
            <a:off x="444500" y="6309360"/>
            <a:ext cx="6672580" cy="3046730"/>
          </a:xfrm>
          <a:prstGeom prst="rect">
            <a:avLst/>
          </a:prstGeom>
        </p:spPr>
        <p:txBody>
          <a:bodyPr vert="horz" wrap="square" lIns="0" tIns="13335" rIns="0" bIns="0" rtlCol="0">
            <a:spAutoFit/>
          </a:bodyPr>
          <a:lstStyle/>
          <a:p>
            <a:pPr marL="12700" algn="just">
              <a:lnSpc>
                <a:spcPct val="100000"/>
              </a:lnSpc>
              <a:spcBef>
                <a:spcPts val="105"/>
              </a:spcBef>
            </a:pPr>
            <a:r>
              <a:rPr sz="1400" dirty="0">
                <a:latin typeface="Times New Roman" panose="02020603050405020304"/>
                <a:cs typeface="Times New Roman" panose="02020603050405020304"/>
              </a:rPr>
              <a:t>25.</a:t>
            </a:r>
            <a:r>
              <a:rPr sz="1400" spc="85" dirty="0">
                <a:latin typeface="Times New Roman" panose="02020603050405020304"/>
                <a:cs typeface="Times New Roman" panose="02020603050405020304"/>
              </a:rPr>
              <a:t> </a:t>
            </a:r>
            <a:r>
              <a:rPr sz="1400" dirty="0">
                <a:latin typeface="Times New Roman" panose="02020603050405020304"/>
                <a:cs typeface="Times New Roman" panose="02020603050405020304"/>
              </a:rPr>
              <a:t>Assoc</a:t>
            </a:r>
            <a:endParaRPr sz="1400">
              <a:latin typeface="Times New Roman" panose="02020603050405020304"/>
              <a:cs typeface="Times New Roman" panose="02020603050405020304"/>
            </a:endParaRPr>
          </a:p>
          <a:p>
            <a:pPr marL="12700" marR="5080" indent="88265">
              <a:lnSpc>
                <a:spcPts val="1610"/>
              </a:lnSpc>
              <a:spcBef>
                <a:spcPts val="1240"/>
              </a:spcBef>
            </a:pPr>
            <a:r>
              <a:rPr sz="1400" spc="-5" dirty="0">
                <a:latin typeface="Times New Roman" panose="02020603050405020304"/>
                <a:cs typeface="Times New Roman" panose="02020603050405020304"/>
              </a:rPr>
              <a:t>Hầu hết các </a:t>
            </a:r>
            <a:r>
              <a:rPr sz="1400" dirty="0">
                <a:latin typeface="Times New Roman" panose="02020603050405020304"/>
                <a:cs typeface="Times New Roman" panose="02020603050405020304"/>
              </a:rPr>
              <a:t>file </a:t>
            </a:r>
            <a:r>
              <a:rPr sz="1400" spc="-5" dirty="0">
                <a:latin typeface="Times New Roman" panose="02020603050405020304"/>
                <a:cs typeface="Times New Roman" panose="02020603050405020304"/>
              </a:rPr>
              <a:t>trong Windows được liên kết với một </a:t>
            </a:r>
            <a:r>
              <a:rPr sz="1400" dirty="0">
                <a:latin typeface="Times New Roman" panose="02020603050405020304"/>
                <a:cs typeface="Times New Roman" panose="02020603050405020304"/>
              </a:rPr>
              <a:t>chương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cụ thể </a:t>
            </a:r>
            <a:r>
              <a:rPr sz="1400" spc="-5" dirty="0">
                <a:latin typeface="Times New Roman" panose="02020603050405020304"/>
                <a:cs typeface="Times New Roman" panose="02020603050405020304"/>
              </a:rPr>
              <a:t>được gán </a:t>
            </a:r>
            <a:r>
              <a:rPr sz="1400" dirty="0">
                <a:latin typeface="Times New Roman" panose="02020603050405020304"/>
                <a:cs typeface="Times New Roman" panose="02020603050405020304"/>
              </a:rPr>
              <a:t>để mở  file theo </a:t>
            </a:r>
            <a:r>
              <a:rPr sz="1400" spc="-5" dirty="0">
                <a:latin typeface="Times New Roman" panose="02020603050405020304"/>
                <a:cs typeface="Times New Roman" panose="02020603050405020304"/>
              </a:rPr>
              <a:t>mặc </a:t>
            </a:r>
            <a:r>
              <a:rPr sz="1400" dirty="0">
                <a:latin typeface="Times New Roman" panose="02020603050405020304"/>
                <a:cs typeface="Times New Roman" panose="02020603050405020304"/>
              </a:rPr>
              <a:t>định. </a:t>
            </a:r>
            <a:r>
              <a:rPr sz="1400" spc="-5" dirty="0">
                <a:latin typeface="Times New Roman" panose="02020603050405020304"/>
                <a:cs typeface="Times New Roman" panose="02020603050405020304"/>
              </a:rPr>
              <a:t>Đôi khi, </a:t>
            </a:r>
            <a:r>
              <a:rPr sz="1400" dirty="0">
                <a:latin typeface="Times New Roman" panose="02020603050405020304"/>
                <a:cs typeface="Times New Roman" panose="02020603050405020304"/>
              </a:rPr>
              <a:t>việc ghi nhớ </a:t>
            </a:r>
            <a:r>
              <a:rPr sz="1400" spc="-5" dirty="0">
                <a:latin typeface="Times New Roman" panose="02020603050405020304"/>
                <a:cs typeface="Times New Roman" panose="02020603050405020304"/>
              </a:rPr>
              <a:t>những </a:t>
            </a:r>
            <a:r>
              <a:rPr sz="1400" dirty="0">
                <a:latin typeface="Times New Roman" panose="02020603050405020304"/>
                <a:cs typeface="Times New Roman" panose="02020603050405020304"/>
              </a:rPr>
              <a:t>liên kết </a:t>
            </a:r>
            <a:r>
              <a:rPr sz="1400" spc="-5" dirty="0">
                <a:latin typeface="Times New Roman" panose="02020603050405020304"/>
                <a:cs typeface="Times New Roman" panose="02020603050405020304"/>
              </a:rPr>
              <a:t>này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trở nên khó</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hiểu.</a:t>
            </a:r>
            <a:endParaRPr sz="1400">
              <a:latin typeface="Times New Roman" panose="02020603050405020304"/>
              <a:cs typeface="Times New Roman" panose="02020603050405020304"/>
            </a:endParaRPr>
          </a:p>
          <a:p>
            <a:pPr marL="12700" marR="5715" indent="88265">
              <a:lnSpc>
                <a:spcPts val="1610"/>
              </a:lnSpc>
              <a:spcBef>
                <a:spcPts val="800"/>
              </a:spcBef>
            </a:pPr>
            <a:r>
              <a:rPr sz="1400" dirty="0">
                <a:latin typeface="Times New Roman" panose="02020603050405020304"/>
                <a:cs typeface="Times New Roman" panose="02020603050405020304"/>
              </a:rPr>
              <a:t>Bạn có </a:t>
            </a:r>
            <a:r>
              <a:rPr sz="1400" spc="-5" dirty="0">
                <a:latin typeface="Times New Roman" panose="02020603050405020304"/>
                <a:cs typeface="Times New Roman" panose="02020603050405020304"/>
              </a:rPr>
              <a:t>thể </a:t>
            </a:r>
            <a:r>
              <a:rPr sz="1400" dirty="0">
                <a:latin typeface="Times New Roman" panose="02020603050405020304"/>
                <a:cs typeface="Times New Roman" panose="02020603050405020304"/>
              </a:rPr>
              <a:t>tự nhắc mình </a:t>
            </a:r>
            <a:r>
              <a:rPr sz="1400" spc="-5" dirty="0">
                <a:latin typeface="Times New Roman" panose="02020603050405020304"/>
                <a:cs typeface="Times New Roman" panose="02020603050405020304"/>
              </a:rPr>
              <a:t>bằng cách nhập </a:t>
            </a:r>
            <a:r>
              <a:rPr sz="1400" dirty="0">
                <a:latin typeface="Times New Roman" panose="02020603050405020304"/>
                <a:cs typeface="Times New Roman" panose="02020603050405020304"/>
              </a:rPr>
              <a:t>lệnh </a:t>
            </a:r>
            <a:r>
              <a:rPr sz="1400" spc="-5" dirty="0">
                <a:latin typeface="Times New Roman" panose="02020603050405020304"/>
                <a:cs typeface="Times New Roman" panose="02020603050405020304"/>
              </a:rPr>
              <a:t>assoc để hiển </a:t>
            </a:r>
            <a:r>
              <a:rPr sz="1400" dirty="0">
                <a:latin typeface="Times New Roman" panose="02020603050405020304"/>
                <a:cs typeface="Times New Roman" panose="02020603050405020304"/>
              </a:rPr>
              <a:t>thị danh sách </a:t>
            </a:r>
            <a:r>
              <a:rPr sz="1400" spc="-5" dirty="0">
                <a:latin typeface="Times New Roman" panose="02020603050405020304"/>
                <a:cs typeface="Times New Roman" panose="02020603050405020304"/>
              </a:rPr>
              <a:t>đầy </a:t>
            </a:r>
            <a:r>
              <a:rPr sz="1400" spc="5" dirty="0">
                <a:latin typeface="Times New Roman" panose="02020603050405020304"/>
                <a:cs typeface="Times New Roman" panose="02020603050405020304"/>
              </a:rPr>
              <a:t>đủ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phần  mở </a:t>
            </a:r>
            <a:r>
              <a:rPr sz="1400" dirty="0">
                <a:latin typeface="Times New Roman" panose="02020603050405020304"/>
                <a:cs typeface="Times New Roman" panose="02020603050405020304"/>
              </a:rPr>
              <a:t>rộng </a:t>
            </a:r>
            <a:r>
              <a:rPr sz="1400" spc="-5" dirty="0">
                <a:latin typeface="Times New Roman" panose="02020603050405020304"/>
                <a:cs typeface="Times New Roman" panose="02020603050405020304"/>
              </a:rPr>
              <a:t>tên </a:t>
            </a:r>
            <a:r>
              <a:rPr sz="1400" dirty="0">
                <a:latin typeface="Times New Roman" panose="02020603050405020304"/>
                <a:cs typeface="Times New Roman" panose="02020603050405020304"/>
              </a:rPr>
              <a:t>file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liên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chương</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trình.</a:t>
            </a:r>
            <a:endParaRPr sz="1400">
              <a:latin typeface="Times New Roman" panose="02020603050405020304"/>
              <a:cs typeface="Times New Roman" panose="02020603050405020304"/>
            </a:endParaRPr>
          </a:p>
          <a:p>
            <a:pPr marL="100965">
              <a:lnSpc>
                <a:spcPct val="100000"/>
              </a:lnSpc>
              <a:spcBef>
                <a:spcPts val="685"/>
              </a:spcBef>
            </a:pPr>
            <a:r>
              <a:rPr sz="1400" dirty="0">
                <a:latin typeface="Times New Roman" panose="02020603050405020304"/>
                <a:cs typeface="Times New Roman" panose="02020603050405020304"/>
              </a:rPr>
              <a:t>Bạn cũng có thể mở rộng lệnh </a:t>
            </a:r>
            <a:r>
              <a:rPr sz="1400" spc="-5" dirty="0">
                <a:latin typeface="Times New Roman" panose="02020603050405020304"/>
                <a:cs typeface="Times New Roman" panose="02020603050405020304"/>
              </a:rPr>
              <a:t>để </a:t>
            </a:r>
            <a:r>
              <a:rPr sz="1400" dirty="0">
                <a:latin typeface="Times New Roman" panose="02020603050405020304"/>
                <a:cs typeface="Times New Roman" panose="02020603050405020304"/>
              </a:rPr>
              <a:t>thay đổi liên kết file </a:t>
            </a:r>
            <a:r>
              <a:rPr sz="1400" spc="-5" dirty="0">
                <a:latin typeface="Times New Roman" panose="02020603050405020304"/>
                <a:cs typeface="Times New Roman" panose="02020603050405020304"/>
              </a:rPr>
              <a:t>trong</a:t>
            </a:r>
            <a:r>
              <a:rPr sz="1400" spc="-125" dirty="0">
                <a:latin typeface="Times New Roman" panose="02020603050405020304"/>
                <a:cs typeface="Times New Roman" panose="02020603050405020304"/>
              </a:rPr>
              <a:t> </a:t>
            </a:r>
            <a:r>
              <a:rPr sz="1400" dirty="0">
                <a:latin typeface="Times New Roman" panose="02020603050405020304"/>
                <a:cs typeface="Times New Roman" panose="02020603050405020304"/>
              </a:rPr>
              <a:t>cmd.</a:t>
            </a:r>
            <a:endParaRPr sz="1400">
              <a:latin typeface="Times New Roman" panose="02020603050405020304"/>
              <a:cs typeface="Times New Roman" panose="02020603050405020304"/>
            </a:endParaRPr>
          </a:p>
          <a:p>
            <a:pPr marL="12700" marR="5080" indent="88265" algn="just">
              <a:lnSpc>
                <a:spcPts val="1610"/>
              </a:lnSpc>
              <a:spcBef>
                <a:spcPts val="845"/>
              </a:spcBef>
            </a:pPr>
            <a:r>
              <a:rPr sz="1400" spc="-5" dirty="0">
                <a:latin typeface="Times New Roman" panose="02020603050405020304"/>
                <a:cs typeface="Times New Roman" panose="02020603050405020304"/>
              </a:rPr>
              <a:t>Ví </a:t>
            </a:r>
            <a:r>
              <a:rPr sz="1400" dirty="0">
                <a:latin typeface="Times New Roman" panose="02020603050405020304"/>
                <a:cs typeface="Times New Roman" panose="02020603050405020304"/>
              </a:rPr>
              <a:t>dụ: assoc.txt= </a:t>
            </a:r>
            <a:r>
              <a:rPr sz="1400" spc="-5" dirty="0">
                <a:latin typeface="Times New Roman" panose="02020603050405020304"/>
                <a:cs typeface="Times New Roman" panose="02020603050405020304"/>
              </a:rPr>
              <a:t>sẽ </a:t>
            </a:r>
            <a:r>
              <a:rPr sz="1400" dirty="0">
                <a:latin typeface="Times New Roman" panose="02020603050405020304"/>
                <a:cs typeface="Times New Roman" panose="02020603050405020304"/>
              </a:rPr>
              <a:t>thay </a:t>
            </a:r>
            <a:r>
              <a:rPr sz="1400" spc="-5" dirty="0">
                <a:latin typeface="Times New Roman" panose="02020603050405020304"/>
                <a:cs typeface="Times New Roman" panose="02020603050405020304"/>
              </a:rPr>
              <a:t>đổi </a:t>
            </a:r>
            <a:r>
              <a:rPr sz="1400" dirty="0">
                <a:latin typeface="Times New Roman" panose="02020603050405020304"/>
                <a:cs typeface="Times New Roman" panose="02020603050405020304"/>
              </a:rPr>
              <a:t>liên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file </a:t>
            </a:r>
            <a:r>
              <a:rPr sz="1400" spc="-5" dirty="0">
                <a:latin typeface="Times New Roman" panose="02020603050405020304"/>
                <a:cs typeface="Times New Roman" panose="02020603050405020304"/>
              </a:rPr>
              <a:t>văn </a:t>
            </a:r>
            <a:r>
              <a:rPr sz="1400" dirty="0">
                <a:latin typeface="Times New Roman" panose="02020603050405020304"/>
                <a:cs typeface="Times New Roman" panose="02020603050405020304"/>
              </a:rPr>
              <a:t>bản </a:t>
            </a:r>
            <a:r>
              <a:rPr sz="1400" spc="-5" dirty="0">
                <a:latin typeface="Times New Roman" panose="02020603050405020304"/>
                <a:cs typeface="Times New Roman" panose="02020603050405020304"/>
              </a:rPr>
              <a:t>thành bất </a:t>
            </a:r>
            <a:r>
              <a:rPr sz="1400" spc="5" dirty="0">
                <a:latin typeface="Times New Roman" panose="02020603050405020304"/>
                <a:cs typeface="Times New Roman" panose="02020603050405020304"/>
              </a:rPr>
              <a:t>kỳ </a:t>
            </a:r>
            <a:r>
              <a:rPr sz="1400" dirty="0">
                <a:latin typeface="Times New Roman" panose="02020603050405020304"/>
                <a:cs typeface="Times New Roman" panose="02020603050405020304"/>
              </a:rPr>
              <a:t>chương </a:t>
            </a:r>
            <a:r>
              <a:rPr sz="1400" spc="-5" dirty="0">
                <a:latin typeface="Times New Roman" panose="02020603050405020304"/>
                <a:cs typeface="Times New Roman" panose="02020603050405020304"/>
              </a:rPr>
              <a:t>trình nào bạn  nhập </a:t>
            </a:r>
            <a:r>
              <a:rPr sz="1400" dirty="0">
                <a:latin typeface="Times New Roman" panose="02020603050405020304"/>
                <a:cs typeface="Times New Roman" panose="02020603050405020304"/>
              </a:rPr>
              <a:t>sau </a:t>
            </a:r>
            <a:r>
              <a:rPr sz="1400" spc="-5" dirty="0">
                <a:latin typeface="Times New Roman" panose="02020603050405020304"/>
                <a:cs typeface="Times New Roman" panose="02020603050405020304"/>
              </a:rPr>
              <a:t>dấu bằng. </a:t>
            </a:r>
            <a:r>
              <a:rPr sz="1400" dirty="0">
                <a:latin typeface="Times New Roman" panose="02020603050405020304"/>
                <a:cs typeface="Times New Roman" panose="02020603050405020304"/>
              </a:rPr>
              <a:t>Bản thân </a:t>
            </a:r>
            <a:r>
              <a:rPr sz="1400" spc="-5" dirty="0">
                <a:latin typeface="Times New Roman" panose="02020603050405020304"/>
                <a:cs typeface="Times New Roman" panose="02020603050405020304"/>
              </a:rPr>
              <a:t>lệnh </a:t>
            </a:r>
            <a:r>
              <a:rPr sz="1400" dirty="0">
                <a:latin typeface="Times New Roman" panose="02020603050405020304"/>
                <a:cs typeface="Times New Roman" panose="02020603050405020304"/>
              </a:rPr>
              <a:t>Assoc </a:t>
            </a:r>
            <a:r>
              <a:rPr sz="1400" spc="-5" dirty="0">
                <a:latin typeface="Times New Roman" panose="02020603050405020304"/>
                <a:cs typeface="Times New Roman" panose="02020603050405020304"/>
              </a:rPr>
              <a:t>sẽ tiết </a:t>
            </a:r>
            <a:r>
              <a:rPr sz="1400" dirty="0">
                <a:latin typeface="Times New Roman" panose="02020603050405020304"/>
                <a:cs typeface="Times New Roman" panose="02020603050405020304"/>
              </a:rPr>
              <a:t>lộ cả </a:t>
            </a:r>
            <a:r>
              <a:rPr sz="1400" spc="-5" dirty="0">
                <a:latin typeface="Times New Roman" panose="02020603050405020304"/>
                <a:cs typeface="Times New Roman" panose="02020603050405020304"/>
              </a:rPr>
              <a:t>tên </a:t>
            </a:r>
            <a:r>
              <a:rPr sz="1400" dirty="0">
                <a:latin typeface="Times New Roman" panose="02020603050405020304"/>
                <a:cs typeface="Times New Roman" panose="02020603050405020304"/>
              </a:rPr>
              <a:t>phần </a:t>
            </a:r>
            <a:r>
              <a:rPr sz="1400" spc="-5" dirty="0">
                <a:latin typeface="Times New Roman" panose="02020603050405020304"/>
                <a:cs typeface="Times New Roman" panose="02020603050405020304"/>
              </a:rPr>
              <a:t>mở </a:t>
            </a:r>
            <a:r>
              <a:rPr sz="1400" dirty="0">
                <a:latin typeface="Times New Roman" panose="02020603050405020304"/>
                <a:cs typeface="Times New Roman" panose="02020603050405020304"/>
              </a:rPr>
              <a:t>rộng </a:t>
            </a:r>
            <a:r>
              <a:rPr sz="1400" spc="-5" dirty="0">
                <a:latin typeface="Times New Roman" panose="02020603050405020304"/>
                <a:cs typeface="Times New Roman" panose="02020603050405020304"/>
              </a:rPr>
              <a:t>và tên </a:t>
            </a:r>
            <a:r>
              <a:rPr sz="1400" dirty="0">
                <a:latin typeface="Times New Roman" panose="02020603050405020304"/>
                <a:cs typeface="Times New Roman" panose="02020603050405020304"/>
              </a:rPr>
              <a:t>chương trình,  </a:t>
            </a:r>
            <a:r>
              <a:rPr sz="1400" spc="-5" dirty="0">
                <a:latin typeface="Times New Roman" panose="02020603050405020304"/>
                <a:cs typeface="Times New Roman" panose="02020603050405020304"/>
              </a:rPr>
              <a:t>điều này </a:t>
            </a:r>
            <a:r>
              <a:rPr sz="1400" dirty="0">
                <a:latin typeface="Times New Roman" panose="02020603050405020304"/>
                <a:cs typeface="Times New Roman" panose="02020603050405020304"/>
              </a:rPr>
              <a:t>sẽ </a:t>
            </a:r>
            <a:r>
              <a:rPr sz="1400" spc="-5" dirty="0">
                <a:latin typeface="Times New Roman" panose="02020603050405020304"/>
                <a:cs typeface="Times New Roman" panose="02020603050405020304"/>
              </a:rPr>
              <a:t>giúp bạn sử dụng </a:t>
            </a:r>
            <a:r>
              <a:rPr sz="1400" dirty="0">
                <a:latin typeface="Times New Roman" panose="02020603050405020304"/>
                <a:cs typeface="Times New Roman" panose="02020603050405020304"/>
              </a:rPr>
              <a:t>đúng lệnh</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này.</a:t>
            </a:r>
            <a:endParaRPr sz="1400">
              <a:latin typeface="Times New Roman" panose="02020603050405020304"/>
              <a:cs typeface="Times New Roman" panose="02020603050405020304"/>
            </a:endParaRPr>
          </a:p>
          <a:p>
            <a:pPr marL="12700" marR="5080" indent="88265" algn="just">
              <a:lnSpc>
                <a:spcPts val="1610"/>
              </a:lnSpc>
              <a:spcBef>
                <a:spcPts val="800"/>
              </a:spcBef>
            </a:pPr>
            <a:r>
              <a:rPr sz="1400" spc="-5" dirty="0">
                <a:latin typeface="Times New Roman" panose="02020603050405020304"/>
                <a:cs typeface="Times New Roman" panose="02020603050405020304"/>
              </a:rPr>
              <a:t>Trong Windows </a:t>
            </a:r>
            <a:r>
              <a:rPr sz="1400"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có thể xem giao diện </a:t>
            </a:r>
            <a:r>
              <a:rPr sz="1400" spc="-5" dirty="0">
                <a:latin typeface="Times New Roman" panose="02020603050405020304"/>
                <a:cs typeface="Times New Roman" panose="02020603050405020304"/>
              </a:rPr>
              <a:t>thân thiện với người dùng hơn, </a:t>
            </a:r>
            <a:r>
              <a:rPr sz="1400" dirty="0">
                <a:latin typeface="Times New Roman" panose="02020603050405020304"/>
                <a:cs typeface="Times New Roman" panose="02020603050405020304"/>
              </a:rPr>
              <a:t>giao diện </a:t>
            </a:r>
            <a:r>
              <a:rPr sz="1400" spc="-5" dirty="0">
                <a:latin typeface="Times New Roman" panose="02020603050405020304"/>
                <a:cs typeface="Times New Roman" panose="02020603050405020304"/>
              </a:rPr>
              <a:t>này  </a:t>
            </a:r>
            <a:r>
              <a:rPr sz="1400" dirty="0">
                <a:latin typeface="Times New Roman" panose="02020603050405020304"/>
                <a:cs typeface="Times New Roman" panose="02020603050405020304"/>
              </a:rPr>
              <a:t>cũng</a:t>
            </a:r>
            <a:r>
              <a:rPr sz="1400" spc="95" dirty="0">
                <a:latin typeface="Times New Roman" panose="02020603050405020304"/>
                <a:cs typeface="Times New Roman" panose="02020603050405020304"/>
              </a:rPr>
              <a:t> </a:t>
            </a:r>
            <a:r>
              <a:rPr sz="1400" dirty="0">
                <a:latin typeface="Times New Roman" panose="02020603050405020304"/>
                <a:cs typeface="Times New Roman" panose="02020603050405020304"/>
              </a:rPr>
              <a:t>cho</a:t>
            </a:r>
            <a:r>
              <a:rPr sz="1400" spc="114"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phép</a:t>
            </a:r>
            <a:r>
              <a:rPr sz="1400" spc="114" dirty="0">
                <a:latin typeface="Times New Roman" panose="02020603050405020304"/>
                <a:cs typeface="Times New Roman" panose="02020603050405020304"/>
              </a:rPr>
              <a:t> </a:t>
            </a:r>
            <a:r>
              <a:rPr sz="1400" dirty="0">
                <a:latin typeface="Times New Roman" panose="02020603050405020304"/>
                <a:cs typeface="Times New Roman" panose="02020603050405020304"/>
              </a:rPr>
              <a:t>bạn</a:t>
            </a:r>
            <a:r>
              <a:rPr sz="1400" spc="114" dirty="0">
                <a:latin typeface="Times New Roman" panose="02020603050405020304"/>
                <a:cs typeface="Times New Roman" panose="02020603050405020304"/>
              </a:rPr>
              <a:t> </a:t>
            </a:r>
            <a:r>
              <a:rPr sz="1400" dirty="0">
                <a:latin typeface="Times New Roman" panose="02020603050405020304"/>
                <a:cs typeface="Times New Roman" panose="02020603050405020304"/>
              </a:rPr>
              <a:t>thay</a:t>
            </a:r>
            <a:r>
              <a:rPr sz="1400" spc="114"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đổi</a:t>
            </a:r>
            <a:r>
              <a:rPr sz="1400" spc="1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các</a:t>
            </a:r>
            <a:r>
              <a:rPr sz="1400" spc="120" dirty="0">
                <a:latin typeface="Times New Roman" panose="02020603050405020304"/>
                <a:cs typeface="Times New Roman" panose="02020603050405020304"/>
              </a:rPr>
              <a:t> </a:t>
            </a:r>
            <a:r>
              <a:rPr sz="1400" dirty="0">
                <a:latin typeface="Times New Roman" panose="02020603050405020304"/>
                <a:cs typeface="Times New Roman" panose="02020603050405020304"/>
              </a:rPr>
              <a:t>liên</a:t>
            </a:r>
            <a:r>
              <a:rPr sz="1400" spc="114"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kết</a:t>
            </a:r>
            <a:r>
              <a:rPr sz="1400" spc="114" dirty="0">
                <a:latin typeface="Times New Roman" panose="02020603050405020304"/>
                <a:cs typeface="Times New Roman" panose="02020603050405020304"/>
              </a:rPr>
              <a:t> </a:t>
            </a:r>
            <a:r>
              <a:rPr sz="1400" dirty="0">
                <a:latin typeface="Times New Roman" panose="02020603050405020304"/>
                <a:cs typeface="Times New Roman" panose="02020603050405020304"/>
              </a:rPr>
              <a:t>loại</a:t>
            </a:r>
            <a:r>
              <a:rPr sz="1400" spc="110" dirty="0">
                <a:latin typeface="Times New Roman" panose="02020603050405020304"/>
                <a:cs typeface="Times New Roman" panose="02020603050405020304"/>
              </a:rPr>
              <a:t> </a:t>
            </a:r>
            <a:r>
              <a:rPr sz="1400" dirty="0">
                <a:latin typeface="Times New Roman" panose="02020603050405020304"/>
                <a:cs typeface="Times New Roman" panose="02020603050405020304"/>
              </a:rPr>
              <a:t>file</a:t>
            </a:r>
            <a:r>
              <a:rPr sz="1400" spc="110" dirty="0">
                <a:latin typeface="Times New Roman" panose="02020603050405020304"/>
                <a:cs typeface="Times New Roman" panose="02020603050405020304"/>
              </a:rPr>
              <a:t> </a:t>
            </a:r>
            <a:r>
              <a:rPr sz="1400" dirty="0">
                <a:latin typeface="Times New Roman" panose="02020603050405020304"/>
                <a:cs typeface="Times New Roman" panose="02020603050405020304"/>
              </a:rPr>
              <a:t>ngay</a:t>
            </a:r>
            <a:r>
              <a:rPr sz="1400" spc="114"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lập</a:t>
            </a:r>
            <a:r>
              <a:rPr sz="1400" spc="1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tức.</a:t>
            </a:r>
            <a:r>
              <a:rPr sz="1400" spc="114"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Đi</a:t>
            </a:r>
            <a:r>
              <a:rPr sz="1400" spc="1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tới</a:t>
            </a:r>
            <a:r>
              <a:rPr sz="1400" spc="114"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Settings</a:t>
            </a:r>
            <a:r>
              <a:rPr sz="1400" spc="114"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(Windows</a:t>
            </a:r>
            <a:r>
              <a:rPr sz="1400" spc="114" dirty="0">
                <a:latin typeface="Times New Roman" panose="02020603050405020304"/>
                <a:cs typeface="Times New Roman" panose="02020603050405020304"/>
              </a:rPr>
              <a:t> </a:t>
            </a:r>
            <a:r>
              <a:rPr sz="1400"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marL="12700" algn="just">
              <a:lnSpc>
                <a:spcPts val="1565"/>
              </a:lnSpc>
            </a:pPr>
            <a:r>
              <a:rPr sz="1400" dirty="0">
                <a:latin typeface="Times New Roman" panose="02020603050405020304"/>
                <a:cs typeface="Times New Roman" panose="02020603050405020304"/>
              </a:rPr>
              <a:t>I) &gt; </a:t>
            </a:r>
            <a:r>
              <a:rPr sz="1400" spc="-5" dirty="0">
                <a:latin typeface="Times New Roman" panose="02020603050405020304"/>
                <a:cs typeface="Times New Roman" panose="02020603050405020304"/>
              </a:rPr>
              <a:t>Apps </a:t>
            </a:r>
            <a:r>
              <a:rPr sz="1400" dirty="0">
                <a:latin typeface="Times New Roman" panose="02020603050405020304"/>
                <a:cs typeface="Times New Roman" panose="02020603050405020304"/>
              </a:rPr>
              <a:t>&gt; Default apps &gt; Choose </a:t>
            </a:r>
            <a:r>
              <a:rPr sz="1400" spc="-5" dirty="0">
                <a:latin typeface="Times New Roman" panose="02020603050405020304"/>
                <a:cs typeface="Times New Roman" panose="02020603050405020304"/>
              </a:rPr>
              <a:t>default </a:t>
            </a:r>
            <a:r>
              <a:rPr sz="1400" dirty="0">
                <a:latin typeface="Times New Roman" panose="02020603050405020304"/>
                <a:cs typeface="Times New Roman" panose="02020603050405020304"/>
              </a:rPr>
              <a:t>app </a:t>
            </a:r>
            <a:r>
              <a:rPr sz="1400" spc="5" dirty="0">
                <a:latin typeface="Times New Roman" panose="02020603050405020304"/>
                <a:cs typeface="Times New Roman" panose="02020603050405020304"/>
              </a:rPr>
              <a:t>by </a:t>
            </a:r>
            <a:r>
              <a:rPr sz="1400" dirty="0">
                <a:latin typeface="Times New Roman" panose="02020603050405020304"/>
                <a:cs typeface="Times New Roman" panose="02020603050405020304"/>
              </a:rPr>
              <a:t>file</a:t>
            </a:r>
            <a:r>
              <a:rPr sz="1400" spc="-110" dirty="0">
                <a:latin typeface="Times New Roman" panose="02020603050405020304"/>
                <a:cs typeface="Times New Roman" panose="02020603050405020304"/>
              </a:rPr>
              <a:t> </a:t>
            </a:r>
            <a:r>
              <a:rPr sz="1400" dirty="0">
                <a:latin typeface="Times New Roman" panose="02020603050405020304"/>
                <a:cs typeface="Times New Roman" panose="02020603050405020304"/>
              </a:rPr>
              <a:t>type.</a:t>
            </a:r>
            <a:endParaRPr sz="14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r>
              <a:rPr dirty="0"/>
              <a:t>4</a:t>
            </a:r>
            <a:endParaRPr dirty="0"/>
          </a:p>
        </p:txBody>
      </p:sp>
      <p:sp>
        <p:nvSpPr>
          <p:cNvPr id="2" name="object 2"/>
          <p:cNvSpPr txBox="1"/>
          <p:nvPr/>
        </p:nvSpPr>
        <p:spPr>
          <a:xfrm>
            <a:off x="385063" y="431546"/>
            <a:ext cx="6727190" cy="735330"/>
          </a:xfrm>
          <a:prstGeom prst="rect">
            <a:avLst/>
          </a:prstGeom>
        </p:spPr>
        <p:txBody>
          <a:bodyPr vert="horz" wrap="square" lIns="0" tIns="27940" rIns="0" bIns="0" rtlCol="0">
            <a:spAutoFit/>
          </a:bodyPr>
          <a:lstStyle/>
          <a:p>
            <a:pPr marL="12700" marR="5080" indent="59055" algn="just">
              <a:lnSpc>
                <a:spcPts val="1840"/>
              </a:lnSpc>
              <a:spcBef>
                <a:spcPts val="220"/>
              </a:spcBef>
            </a:pPr>
            <a:r>
              <a:rPr sz="1600" b="1" spc="-5" dirty="0">
                <a:latin typeface="Times New Roman" panose="02020603050405020304"/>
                <a:cs typeface="Times New Roman" panose="02020603050405020304"/>
              </a:rPr>
              <a:t>II.28. SYSTEM FILE CHECKER……………………………………………49  II.29. NETUSE…………………………………………………………………50  III. LỜI</a:t>
            </a:r>
            <a:r>
              <a:rPr sz="1600" b="1" spc="-17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KẾT………………………………………………………………….51</a:t>
            </a:r>
            <a:endParaRPr sz="1600">
              <a:latin typeface="Times New Roman" panose="02020603050405020304"/>
              <a:cs typeface="Times New Roman" panose="020206030504050203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500" y="431279"/>
            <a:ext cx="6672580" cy="1210945"/>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latin typeface="Times New Roman" panose="02020603050405020304"/>
                <a:cs typeface="Times New Roman" panose="02020603050405020304"/>
              </a:rPr>
              <a:t>26.	</a:t>
            </a:r>
            <a:r>
              <a:rPr sz="1400" spc="-5" dirty="0">
                <a:latin typeface="Times New Roman" panose="02020603050405020304"/>
                <a:cs typeface="Times New Roman" panose="02020603050405020304"/>
              </a:rPr>
              <a:t>Cipher</a:t>
            </a:r>
            <a:endParaRPr sz="1400">
              <a:latin typeface="Times New Roman" panose="02020603050405020304"/>
              <a:cs typeface="Times New Roman" panose="02020603050405020304"/>
            </a:endParaRPr>
          </a:p>
          <a:p>
            <a:pPr marL="12700" marR="5080" indent="88265" algn="just">
              <a:lnSpc>
                <a:spcPct val="96000"/>
              </a:lnSpc>
              <a:spcBef>
                <a:spcPts val="1195"/>
              </a:spcBef>
            </a:pPr>
            <a:r>
              <a:rPr sz="1400" spc="-5" dirty="0">
                <a:solidFill>
                  <a:srgbClr val="333333"/>
                </a:solidFill>
                <a:latin typeface="Times New Roman" panose="02020603050405020304"/>
                <a:cs typeface="Times New Roman" panose="02020603050405020304"/>
              </a:rPr>
              <a:t>Nếu bạn thực sự muốn </a:t>
            </a:r>
            <a:r>
              <a:rPr sz="1400" dirty="0">
                <a:solidFill>
                  <a:srgbClr val="333333"/>
                </a:solidFill>
                <a:latin typeface="Times New Roman" panose="02020603050405020304"/>
                <a:cs typeface="Times New Roman" panose="02020603050405020304"/>
              </a:rPr>
              <a:t>xóa hoàn </a:t>
            </a:r>
            <a:r>
              <a:rPr sz="1400" spc="-5" dirty="0">
                <a:solidFill>
                  <a:srgbClr val="333333"/>
                </a:solidFill>
                <a:latin typeface="Times New Roman" panose="02020603050405020304"/>
                <a:cs typeface="Times New Roman" panose="02020603050405020304"/>
              </a:rPr>
              <a:t>toàn </a:t>
            </a:r>
            <a:r>
              <a:rPr sz="1400" dirty="0">
                <a:solidFill>
                  <a:srgbClr val="333333"/>
                </a:solidFill>
                <a:latin typeface="Times New Roman" panose="02020603050405020304"/>
                <a:cs typeface="Times New Roman" panose="02020603050405020304"/>
              </a:rPr>
              <a:t>những </a:t>
            </a:r>
            <a:r>
              <a:rPr sz="1400" spc="5" dirty="0">
                <a:solidFill>
                  <a:srgbClr val="333333"/>
                </a:solidFill>
                <a:latin typeface="Times New Roman" panose="02020603050405020304"/>
                <a:cs typeface="Times New Roman" panose="02020603050405020304"/>
              </a:rPr>
              <a:t>dữ </a:t>
            </a:r>
            <a:r>
              <a:rPr sz="1400" spc="-5" dirty="0">
                <a:solidFill>
                  <a:srgbClr val="333333"/>
                </a:solidFill>
                <a:latin typeface="Times New Roman" panose="02020603050405020304"/>
                <a:cs typeface="Times New Roman" panose="02020603050405020304"/>
              </a:rPr>
              <a:t>liệu </a:t>
            </a:r>
            <a:r>
              <a:rPr sz="1400" dirty="0">
                <a:solidFill>
                  <a:srgbClr val="333333"/>
                </a:solidFill>
                <a:latin typeface="Times New Roman" panose="02020603050405020304"/>
                <a:cs typeface="Times New Roman" panose="02020603050405020304"/>
              </a:rPr>
              <a:t>đè, </a:t>
            </a:r>
            <a:r>
              <a:rPr sz="1400" spc="-5" dirty="0">
                <a:solidFill>
                  <a:srgbClr val="333333"/>
                </a:solidFill>
                <a:latin typeface="Times New Roman" panose="02020603050405020304"/>
                <a:cs typeface="Times New Roman" panose="02020603050405020304"/>
              </a:rPr>
              <a:t>bạn </a:t>
            </a:r>
            <a:r>
              <a:rPr sz="1400" dirty="0">
                <a:solidFill>
                  <a:srgbClr val="333333"/>
                </a:solidFill>
                <a:latin typeface="Times New Roman" panose="02020603050405020304"/>
                <a:cs typeface="Times New Roman" panose="02020603050405020304"/>
              </a:rPr>
              <a:t>có thể dùng lệnh </a:t>
            </a:r>
            <a:r>
              <a:rPr sz="1400" spc="-5" dirty="0">
                <a:solidFill>
                  <a:srgbClr val="333333"/>
                </a:solidFill>
                <a:latin typeface="Times New Roman" panose="02020603050405020304"/>
                <a:cs typeface="Times New Roman" panose="02020603050405020304"/>
              </a:rPr>
              <a:t>cipher </a:t>
            </a:r>
            <a:r>
              <a:rPr sz="1400" spc="5" dirty="0">
                <a:solidFill>
                  <a:srgbClr val="333333"/>
                </a:solidFill>
                <a:latin typeface="Times New Roman" panose="02020603050405020304"/>
                <a:cs typeface="Times New Roman" panose="02020603050405020304"/>
              </a:rPr>
              <a:t>/w  </a:t>
            </a:r>
            <a:r>
              <a:rPr sz="1400" spc="-5" dirty="0">
                <a:solidFill>
                  <a:srgbClr val="333333"/>
                </a:solidFill>
                <a:latin typeface="Times New Roman" panose="02020603050405020304"/>
                <a:cs typeface="Times New Roman" panose="02020603050405020304"/>
              </a:rPr>
              <a:t>trong CMD. </a:t>
            </a:r>
            <a:r>
              <a:rPr sz="1400" dirty="0">
                <a:solidFill>
                  <a:srgbClr val="333333"/>
                </a:solidFill>
                <a:latin typeface="Times New Roman" panose="02020603050405020304"/>
                <a:cs typeface="Times New Roman" panose="02020603050405020304"/>
              </a:rPr>
              <a:t>Lệnh </a:t>
            </a:r>
            <a:r>
              <a:rPr sz="1400" spc="-5" dirty="0">
                <a:solidFill>
                  <a:srgbClr val="333333"/>
                </a:solidFill>
                <a:latin typeface="Times New Roman" panose="02020603050405020304"/>
                <a:cs typeface="Times New Roman" panose="02020603050405020304"/>
              </a:rPr>
              <a:t>này </a:t>
            </a:r>
            <a:r>
              <a:rPr sz="1400" dirty="0">
                <a:solidFill>
                  <a:srgbClr val="333333"/>
                </a:solidFill>
                <a:latin typeface="Times New Roman" panose="02020603050405020304"/>
                <a:cs typeface="Times New Roman" panose="02020603050405020304"/>
              </a:rPr>
              <a:t>sẽ ghi đè </a:t>
            </a:r>
            <a:r>
              <a:rPr sz="1400" spc="-5" dirty="0">
                <a:solidFill>
                  <a:srgbClr val="333333"/>
                </a:solidFill>
                <a:latin typeface="Times New Roman" panose="02020603050405020304"/>
                <a:cs typeface="Times New Roman" panose="02020603050405020304"/>
              </a:rPr>
              <a:t>một </a:t>
            </a:r>
            <a:r>
              <a:rPr sz="1400" spc="5" dirty="0">
                <a:solidFill>
                  <a:srgbClr val="333333"/>
                </a:solidFill>
                <a:latin typeface="Times New Roman" panose="02020603050405020304"/>
                <a:cs typeface="Times New Roman" panose="02020603050405020304"/>
              </a:rPr>
              <a:t>dữ </a:t>
            </a:r>
            <a:r>
              <a:rPr sz="1400" spc="-5" dirty="0">
                <a:solidFill>
                  <a:srgbClr val="333333"/>
                </a:solidFill>
                <a:latin typeface="Times New Roman" panose="02020603050405020304"/>
                <a:cs typeface="Times New Roman" panose="02020603050405020304"/>
              </a:rPr>
              <a:t>liệu ngẫu nhiên nào </a:t>
            </a:r>
            <a:r>
              <a:rPr sz="1400" spc="5" dirty="0">
                <a:solidFill>
                  <a:srgbClr val="333333"/>
                </a:solidFill>
                <a:latin typeface="Times New Roman" panose="02020603050405020304"/>
                <a:cs typeface="Times New Roman" panose="02020603050405020304"/>
              </a:rPr>
              <a:t>đó </a:t>
            </a:r>
            <a:r>
              <a:rPr sz="1400" dirty="0">
                <a:solidFill>
                  <a:srgbClr val="333333"/>
                </a:solidFill>
                <a:latin typeface="Times New Roman" panose="02020603050405020304"/>
                <a:cs typeface="Times New Roman" panose="02020603050405020304"/>
              </a:rPr>
              <a:t>lên ô nhớ để </a:t>
            </a:r>
            <a:r>
              <a:rPr sz="1400" spc="-5" dirty="0">
                <a:solidFill>
                  <a:srgbClr val="333333"/>
                </a:solidFill>
                <a:latin typeface="Times New Roman" panose="02020603050405020304"/>
                <a:cs typeface="Times New Roman" panose="02020603050405020304"/>
              </a:rPr>
              <a:t>xóa hẳn dữ liệu  nằm trên </a:t>
            </a:r>
            <a:r>
              <a:rPr sz="1400" spc="5" dirty="0">
                <a:solidFill>
                  <a:srgbClr val="333333"/>
                </a:solidFill>
                <a:latin typeface="Times New Roman" panose="02020603050405020304"/>
                <a:cs typeface="Times New Roman" panose="02020603050405020304"/>
              </a:rPr>
              <a:t>nó </a:t>
            </a:r>
            <a:r>
              <a:rPr sz="1400" spc="-5" dirty="0">
                <a:solidFill>
                  <a:srgbClr val="333333"/>
                </a:solidFill>
                <a:latin typeface="Times New Roman" panose="02020603050405020304"/>
                <a:cs typeface="Times New Roman" panose="02020603050405020304"/>
              </a:rPr>
              <a:t>trước đây. Ví </a:t>
            </a:r>
            <a:r>
              <a:rPr sz="1400" dirty="0">
                <a:solidFill>
                  <a:srgbClr val="333333"/>
                </a:solidFill>
                <a:latin typeface="Times New Roman" panose="02020603050405020304"/>
                <a:cs typeface="Times New Roman" panose="02020603050405020304"/>
              </a:rPr>
              <a:t>dụ, </a:t>
            </a:r>
            <a:r>
              <a:rPr sz="1400" spc="-5" dirty="0">
                <a:solidFill>
                  <a:srgbClr val="333333"/>
                </a:solidFill>
                <a:latin typeface="Times New Roman" panose="02020603050405020304"/>
                <a:cs typeface="Times New Roman" panose="02020603050405020304"/>
              </a:rPr>
              <a:t>cipher /w </a:t>
            </a:r>
            <a:r>
              <a:rPr sz="1400" dirty="0">
                <a:solidFill>
                  <a:srgbClr val="333333"/>
                </a:solidFill>
                <a:latin typeface="Times New Roman" panose="02020603050405020304"/>
                <a:cs typeface="Times New Roman" panose="02020603050405020304"/>
              </a:rPr>
              <a:t>c để </a:t>
            </a:r>
            <a:r>
              <a:rPr sz="1400" spc="-5" dirty="0">
                <a:solidFill>
                  <a:srgbClr val="333333"/>
                </a:solidFill>
                <a:latin typeface="Times New Roman" panose="02020603050405020304"/>
                <a:cs typeface="Times New Roman" panose="02020603050405020304"/>
              </a:rPr>
              <a:t>xóa dữ liệu </a:t>
            </a:r>
            <a:r>
              <a:rPr sz="1400" dirty="0">
                <a:solidFill>
                  <a:srgbClr val="333333"/>
                </a:solidFill>
                <a:latin typeface="Times New Roman" panose="02020603050405020304"/>
                <a:cs typeface="Times New Roman" panose="02020603050405020304"/>
              </a:rPr>
              <a:t>đã xóa </a:t>
            </a:r>
            <a:r>
              <a:rPr sz="1400" spc="-5" dirty="0">
                <a:solidFill>
                  <a:srgbClr val="333333"/>
                </a:solidFill>
                <a:latin typeface="Times New Roman" panose="02020603050405020304"/>
                <a:cs typeface="Times New Roman" panose="02020603050405020304"/>
              </a:rPr>
              <a:t>khỏi </a:t>
            </a:r>
            <a:r>
              <a:rPr sz="1400" dirty="0">
                <a:solidFill>
                  <a:srgbClr val="333333"/>
                </a:solidFill>
                <a:latin typeface="Times New Roman" panose="02020603050405020304"/>
                <a:cs typeface="Times New Roman" panose="02020603050405020304"/>
              </a:rPr>
              <a:t>thùng rác </a:t>
            </a:r>
            <a:r>
              <a:rPr sz="1400" spc="-5" dirty="0">
                <a:solidFill>
                  <a:srgbClr val="333333"/>
                </a:solidFill>
                <a:latin typeface="Times New Roman" panose="02020603050405020304"/>
                <a:cs typeface="Times New Roman" panose="02020603050405020304"/>
              </a:rPr>
              <a:t>trong </a:t>
            </a:r>
            <a:r>
              <a:rPr sz="1400" dirty="0">
                <a:solidFill>
                  <a:srgbClr val="333333"/>
                </a:solidFill>
                <a:latin typeface="Times New Roman" panose="02020603050405020304"/>
                <a:cs typeface="Times New Roman" panose="02020603050405020304"/>
              </a:rPr>
              <a:t>ổ </a:t>
            </a:r>
            <a:r>
              <a:rPr sz="1400" spc="-5" dirty="0">
                <a:solidFill>
                  <a:srgbClr val="333333"/>
                </a:solidFill>
                <a:latin typeface="Times New Roman" panose="02020603050405020304"/>
                <a:cs typeface="Times New Roman" panose="02020603050405020304"/>
              </a:rPr>
              <a:t>C: (dữ  liệu chưa </a:t>
            </a:r>
            <a:r>
              <a:rPr sz="1400" dirty="0">
                <a:solidFill>
                  <a:srgbClr val="333333"/>
                </a:solidFill>
                <a:latin typeface="Times New Roman" panose="02020603050405020304"/>
                <a:cs typeface="Times New Roman" panose="02020603050405020304"/>
              </a:rPr>
              <a:t>xóa </a:t>
            </a:r>
            <a:r>
              <a:rPr sz="1400" spc="-5" dirty="0">
                <a:solidFill>
                  <a:srgbClr val="333333"/>
                </a:solidFill>
                <a:latin typeface="Times New Roman" panose="02020603050405020304"/>
                <a:cs typeface="Times New Roman" panose="02020603050405020304"/>
              </a:rPr>
              <a:t>vẫn </a:t>
            </a:r>
            <a:r>
              <a:rPr sz="1400" dirty="0">
                <a:solidFill>
                  <a:srgbClr val="333333"/>
                </a:solidFill>
                <a:latin typeface="Times New Roman" panose="02020603050405020304"/>
                <a:cs typeface="Times New Roman" panose="02020603050405020304"/>
              </a:rPr>
              <a:t>còn</a:t>
            </a:r>
            <a:r>
              <a:rPr sz="1400" spc="-2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nguyên).</a:t>
            </a:r>
            <a:endParaRPr sz="1400">
              <a:latin typeface="Times New Roman" panose="02020603050405020304"/>
              <a:cs typeface="Times New Roman" panose="02020603050405020304"/>
            </a:endParaRPr>
          </a:p>
        </p:txBody>
      </p:sp>
      <p:sp>
        <p:nvSpPr>
          <p:cNvPr id="3" name="object 3"/>
          <p:cNvSpPr/>
          <p:nvPr/>
        </p:nvSpPr>
        <p:spPr>
          <a:xfrm>
            <a:off x="457200" y="1783080"/>
            <a:ext cx="6644640" cy="4806696"/>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44500" y="6717779"/>
            <a:ext cx="6672580" cy="3098800"/>
          </a:xfrm>
          <a:prstGeom prst="rect">
            <a:avLst/>
          </a:prstGeom>
        </p:spPr>
        <p:txBody>
          <a:bodyPr vert="horz" wrap="square" lIns="0" tIns="13335" rIns="0" bIns="0" rtlCol="0">
            <a:spAutoFit/>
          </a:bodyPr>
          <a:lstStyle/>
          <a:p>
            <a:pPr marL="469900" indent="-457200">
              <a:lnSpc>
                <a:spcPct val="100000"/>
              </a:lnSpc>
              <a:spcBef>
                <a:spcPts val="105"/>
              </a:spcBef>
              <a:buAutoNum type="arabicPeriod" startAt="27"/>
              <a:tabLst>
                <a:tab pos="469265" algn="l"/>
                <a:tab pos="469900" algn="l"/>
              </a:tabLst>
            </a:pPr>
            <a:r>
              <a:rPr sz="1400" spc="-5" dirty="0">
                <a:latin typeface="Times New Roman" panose="02020603050405020304"/>
                <a:cs typeface="Times New Roman" panose="02020603050405020304"/>
              </a:rPr>
              <a:t>File</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Compare</a:t>
            </a:r>
            <a:endParaRPr sz="1400">
              <a:latin typeface="Times New Roman" panose="02020603050405020304"/>
              <a:cs typeface="Times New Roman" panose="02020603050405020304"/>
            </a:endParaRPr>
          </a:p>
          <a:p>
            <a:pPr marL="12700" marR="5080" indent="88265" algn="just">
              <a:lnSpc>
                <a:spcPts val="1610"/>
              </a:lnSpc>
              <a:spcBef>
                <a:spcPts val="1240"/>
              </a:spcBef>
            </a:pPr>
            <a:r>
              <a:rPr sz="1400" dirty="0">
                <a:solidFill>
                  <a:srgbClr val="333333"/>
                </a:solidFill>
                <a:latin typeface="Times New Roman" panose="02020603050405020304"/>
                <a:cs typeface="Times New Roman" panose="02020603050405020304"/>
              </a:rPr>
              <a:t>Lệnh </a:t>
            </a:r>
            <a:r>
              <a:rPr sz="1400" spc="-5" dirty="0">
                <a:solidFill>
                  <a:srgbClr val="333333"/>
                </a:solidFill>
                <a:latin typeface="Times New Roman" panose="02020603050405020304"/>
                <a:cs typeface="Times New Roman" panose="02020603050405020304"/>
              </a:rPr>
              <a:t>File Compare </a:t>
            </a:r>
            <a:r>
              <a:rPr sz="1400" dirty="0">
                <a:solidFill>
                  <a:srgbClr val="333333"/>
                </a:solidFill>
                <a:latin typeface="Times New Roman" panose="02020603050405020304"/>
                <a:cs typeface="Times New Roman" panose="02020603050405020304"/>
              </a:rPr>
              <a:t>được </a:t>
            </a:r>
            <a:r>
              <a:rPr sz="1400" spc="-5" dirty="0">
                <a:solidFill>
                  <a:srgbClr val="333333"/>
                </a:solidFill>
                <a:latin typeface="Times New Roman" panose="02020603050405020304"/>
                <a:cs typeface="Times New Roman" panose="02020603050405020304"/>
              </a:rPr>
              <a:t>sử </a:t>
            </a:r>
            <a:r>
              <a:rPr sz="1400" dirty="0">
                <a:solidFill>
                  <a:srgbClr val="333333"/>
                </a:solidFill>
                <a:latin typeface="Times New Roman" panose="02020603050405020304"/>
                <a:cs typeface="Times New Roman" panose="02020603050405020304"/>
              </a:rPr>
              <a:t>dụng để tìm ra </a:t>
            </a:r>
            <a:r>
              <a:rPr sz="1400" spc="-5" dirty="0">
                <a:solidFill>
                  <a:srgbClr val="333333"/>
                </a:solidFill>
                <a:latin typeface="Times New Roman" panose="02020603050405020304"/>
                <a:cs typeface="Times New Roman" panose="02020603050405020304"/>
              </a:rPr>
              <a:t>sự </a:t>
            </a:r>
            <a:r>
              <a:rPr sz="1400" dirty="0">
                <a:solidFill>
                  <a:srgbClr val="333333"/>
                </a:solidFill>
                <a:latin typeface="Times New Roman" panose="02020603050405020304"/>
                <a:cs typeface="Times New Roman" panose="02020603050405020304"/>
              </a:rPr>
              <a:t>khác nhau </a:t>
            </a:r>
            <a:r>
              <a:rPr sz="1400" spc="-5" dirty="0">
                <a:solidFill>
                  <a:srgbClr val="333333"/>
                </a:solidFill>
                <a:latin typeface="Times New Roman" panose="02020603050405020304"/>
                <a:cs typeface="Times New Roman" panose="02020603050405020304"/>
              </a:rPr>
              <a:t>trong văn bản giữa </a:t>
            </a:r>
            <a:r>
              <a:rPr sz="1400" dirty="0">
                <a:solidFill>
                  <a:srgbClr val="333333"/>
                </a:solidFill>
                <a:latin typeface="Times New Roman" panose="02020603050405020304"/>
                <a:cs typeface="Times New Roman" panose="02020603050405020304"/>
              </a:rPr>
              <a:t>hai file, </a:t>
            </a:r>
            <a:r>
              <a:rPr sz="1400" spc="-5" dirty="0">
                <a:solidFill>
                  <a:srgbClr val="333333"/>
                </a:solidFill>
                <a:latin typeface="Times New Roman" panose="02020603050405020304"/>
                <a:cs typeface="Times New Roman" panose="02020603050405020304"/>
              </a:rPr>
              <a:t>đặc  biệt dành cho các lập </a:t>
            </a:r>
            <a:r>
              <a:rPr sz="1400" dirty="0">
                <a:solidFill>
                  <a:srgbClr val="333333"/>
                </a:solidFill>
                <a:latin typeface="Times New Roman" panose="02020603050405020304"/>
                <a:cs typeface="Times New Roman" panose="02020603050405020304"/>
              </a:rPr>
              <a:t>trình </a:t>
            </a:r>
            <a:r>
              <a:rPr sz="1400" spc="-5" dirty="0">
                <a:solidFill>
                  <a:srgbClr val="333333"/>
                </a:solidFill>
                <a:latin typeface="Times New Roman" panose="02020603050405020304"/>
                <a:cs typeface="Times New Roman" panose="02020603050405020304"/>
              </a:rPr>
              <a:t>viên </a:t>
            </a:r>
            <a:r>
              <a:rPr sz="1400" dirty="0">
                <a:solidFill>
                  <a:srgbClr val="333333"/>
                </a:solidFill>
                <a:latin typeface="Times New Roman" panose="02020603050405020304"/>
                <a:cs typeface="Times New Roman" panose="02020603050405020304"/>
              </a:rPr>
              <a:t>muốn tìm ra điểm khác nhau giữa 2 </a:t>
            </a:r>
            <a:r>
              <a:rPr sz="1400" spc="-5" dirty="0">
                <a:solidFill>
                  <a:srgbClr val="333333"/>
                </a:solidFill>
                <a:latin typeface="Times New Roman" panose="02020603050405020304"/>
                <a:cs typeface="Times New Roman" panose="02020603050405020304"/>
              </a:rPr>
              <a:t>phiên bản của một </a:t>
            </a:r>
            <a:r>
              <a:rPr sz="1400" dirty="0">
                <a:solidFill>
                  <a:srgbClr val="333333"/>
                </a:solidFill>
                <a:latin typeface="Times New Roman" panose="02020603050405020304"/>
                <a:cs typeface="Times New Roman" panose="02020603050405020304"/>
              </a:rPr>
              <a:t>file,  </a:t>
            </a:r>
            <a:r>
              <a:rPr sz="1400" spc="-5" dirty="0">
                <a:solidFill>
                  <a:srgbClr val="333333"/>
                </a:solidFill>
                <a:latin typeface="Times New Roman" panose="02020603050405020304"/>
                <a:cs typeface="Times New Roman" panose="02020603050405020304"/>
              </a:rPr>
              <a:t>chỉ cần </a:t>
            </a:r>
            <a:r>
              <a:rPr sz="1400" spc="5" dirty="0">
                <a:solidFill>
                  <a:srgbClr val="333333"/>
                </a:solidFill>
                <a:latin typeface="Times New Roman" panose="02020603050405020304"/>
                <a:cs typeface="Times New Roman" panose="02020603050405020304"/>
              </a:rPr>
              <a:t>gõ </a:t>
            </a:r>
            <a:r>
              <a:rPr sz="1400" dirty="0">
                <a:solidFill>
                  <a:srgbClr val="333333"/>
                </a:solidFill>
                <a:latin typeface="Times New Roman" panose="02020603050405020304"/>
                <a:cs typeface="Times New Roman" panose="02020603050405020304"/>
              </a:rPr>
              <a:t>fc “[đường </a:t>
            </a:r>
            <a:r>
              <a:rPr sz="1400" spc="-5" dirty="0">
                <a:solidFill>
                  <a:srgbClr val="333333"/>
                </a:solidFill>
                <a:latin typeface="Times New Roman" panose="02020603050405020304"/>
                <a:cs typeface="Times New Roman" panose="02020603050405020304"/>
              </a:rPr>
              <a:t>dẫn </a:t>
            </a:r>
            <a:r>
              <a:rPr sz="1400" dirty="0">
                <a:solidFill>
                  <a:srgbClr val="333333"/>
                </a:solidFill>
                <a:latin typeface="Times New Roman" panose="02020603050405020304"/>
                <a:cs typeface="Times New Roman" panose="02020603050405020304"/>
              </a:rPr>
              <a:t>đến file </a:t>
            </a:r>
            <a:r>
              <a:rPr sz="1400" spc="-5" dirty="0">
                <a:solidFill>
                  <a:srgbClr val="333333"/>
                </a:solidFill>
                <a:latin typeface="Times New Roman" panose="02020603050405020304"/>
                <a:cs typeface="Times New Roman" panose="02020603050405020304"/>
              </a:rPr>
              <a:t>1]” “[đường dẫn đến </a:t>
            </a:r>
            <a:r>
              <a:rPr sz="1400" dirty="0">
                <a:solidFill>
                  <a:srgbClr val="333333"/>
                </a:solidFill>
                <a:latin typeface="Times New Roman" panose="02020603050405020304"/>
                <a:cs typeface="Times New Roman" panose="02020603050405020304"/>
              </a:rPr>
              <a:t>file</a:t>
            </a:r>
            <a:r>
              <a:rPr sz="1400" spc="-6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2]”</a:t>
            </a:r>
            <a:r>
              <a:rPr sz="1400" b="1" dirty="0">
                <a:solidFill>
                  <a:srgbClr val="333333"/>
                </a:solidFill>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marL="12700" marR="5715" algn="just">
              <a:lnSpc>
                <a:spcPts val="1610"/>
              </a:lnSpc>
              <a:spcBef>
                <a:spcPts val="5"/>
              </a:spcBef>
            </a:pPr>
            <a:r>
              <a:rPr sz="1400" spc="-5" dirty="0">
                <a:solidFill>
                  <a:srgbClr val="333333"/>
                </a:solidFill>
                <a:latin typeface="Times New Roman" panose="02020603050405020304"/>
                <a:cs typeface="Times New Roman" panose="02020603050405020304"/>
              </a:rPr>
              <a:t>Một </a:t>
            </a:r>
            <a:r>
              <a:rPr sz="1400" dirty="0">
                <a:solidFill>
                  <a:srgbClr val="333333"/>
                </a:solidFill>
                <a:latin typeface="Times New Roman" panose="02020603050405020304"/>
                <a:cs typeface="Times New Roman" panose="02020603050405020304"/>
              </a:rPr>
              <a:t>số lệnh </a:t>
            </a:r>
            <a:r>
              <a:rPr sz="1400" spc="-5" dirty="0">
                <a:solidFill>
                  <a:srgbClr val="333333"/>
                </a:solidFill>
                <a:latin typeface="Times New Roman" panose="02020603050405020304"/>
                <a:cs typeface="Times New Roman" panose="02020603050405020304"/>
              </a:rPr>
              <a:t>mở </a:t>
            </a:r>
            <a:r>
              <a:rPr sz="1400" dirty="0">
                <a:solidFill>
                  <a:srgbClr val="333333"/>
                </a:solidFill>
                <a:latin typeface="Times New Roman" panose="02020603050405020304"/>
                <a:cs typeface="Times New Roman" panose="02020603050405020304"/>
              </a:rPr>
              <a:t>rộng </a:t>
            </a:r>
            <a:r>
              <a:rPr sz="1400" spc="-5" dirty="0">
                <a:solidFill>
                  <a:srgbClr val="333333"/>
                </a:solidFill>
                <a:latin typeface="Times New Roman" panose="02020603050405020304"/>
                <a:cs typeface="Times New Roman" panose="02020603050405020304"/>
              </a:rPr>
              <a:t>từ </a:t>
            </a:r>
            <a:r>
              <a:rPr sz="1400" dirty="0">
                <a:solidFill>
                  <a:srgbClr val="333333"/>
                </a:solidFill>
                <a:latin typeface="Times New Roman" panose="02020603050405020304"/>
                <a:cs typeface="Times New Roman" panose="02020603050405020304"/>
              </a:rPr>
              <a:t>fc bao </a:t>
            </a:r>
            <a:r>
              <a:rPr sz="1400" spc="-5" dirty="0">
                <a:solidFill>
                  <a:srgbClr val="333333"/>
                </a:solidFill>
                <a:latin typeface="Times New Roman" panose="02020603050405020304"/>
                <a:cs typeface="Times New Roman" panose="02020603050405020304"/>
              </a:rPr>
              <a:t>gồm: </a:t>
            </a:r>
            <a:r>
              <a:rPr sz="1400" dirty="0">
                <a:solidFill>
                  <a:srgbClr val="333333"/>
                </a:solidFill>
                <a:latin typeface="Times New Roman" panose="02020603050405020304"/>
                <a:cs typeface="Times New Roman" panose="02020603050405020304"/>
              </a:rPr>
              <a:t>fc /b </a:t>
            </a:r>
            <a:r>
              <a:rPr sz="1400" spc="-5" dirty="0">
                <a:solidFill>
                  <a:srgbClr val="333333"/>
                </a:solidFill>
                <a:latin typeface="Times New Roman" panose="02020603050405020304"/>
                <a:cs typeface="Times New Roman" panose="02020603050405020304"/>
              </a:rPr>
              <a:t>(chỉ so </a:t>
            </a:r>
            <a:r>
              <a:rPr sz="1400" dirty="0">
                <a:solidFill>
                  <a:srgbClr val="333333"/>
                </a:solidFill>
                <a:latin typeface="Times New Roman" panose="02020603050405020304"/>
                <a:cs typeface="Times New Roman" panose="02020603050405020304"/>
              </a:rPr>
              <a:t>sánh </a:t>
            </a:r>
            <a:r>
              <a:rPr sz="1400" spc="-5" dirty="0">
                <a:solidFill>
                  <a:srgbClr val="333333"/>
                </a:solidFill>
                <a:latin typeface="Times New Roman" panose="02020603050405020304"/>
                <a:cs typeface="Times New Roman" panose="02020603050405020304"/>
              </a:rPr>
              <a:t>đầu </a:t>
            </a:r>
            <a:r>
              <a:rPr sz="1400" dirty="0">
                <a:solidFill>
                  <a:srgbClr val="333333"/>
                </a:solidFill>
                <a:latin typeface="Times New Roman" panose="02020603050405020304"/>
                <a:cs typeface="Times New Roman" panose="02020603050405020304"/>
              </a:rPr>
              <a:t>ra nhị </a:t>
            </a:r>
            <a:r>
              <a:rPr sz="1400" spc="-5" dirty="0">
                <a:solidFill>
                  <a:srgbClr val="333333"/>
                </a:solidFill>
                <a:latin typeface="Times New Roman" panose="02020603050405020304"/>
                <a:cs typeface="Times New Roman" panose="02020603050405020304"/>
              </a:rPr>
              <a:t>phân), </a:t>
            </a:r>
            <a:r>
              <a:rPr sz="1400" b="1" dirty="0">
                <a:solidFill>
                  <a:srgbClr val="333333"/>
                </a:solidFill>
                <a:latin typeface="Times New Roman" panose="02020603050405020304"/>
                <a:cs typeface="Times New Roman" panose="02020603050405020304"/>
              </a:rPr>
              <a:t>fc /c </a:t>
            </a:r>
            <a:r>
              <a:rPr sz="1400" spc="-5" dirty="0">
                <a:solidFill>
                  <a:srgbClr val="333333"/>
                </a:solidFill>
                <a:latin typeface="Times New Roman" panose="02020603050405020304"/>
                <a:cs typeface="Times New Roman" panose="02020603050405020304"/>
              </a:rPr>
              <a:t>(bỏ </a:t>
            </a:r>
            <a:r>
              <a:rPr sz="1400" dirty="0">
                <a:solidFill>
                  <a:srgbClr val="333333"/>
                </a:solidFill>
                <a:latin typeface="Times New Roman" panose="02020603050405020304"/>
                <a:cs typeface="Times New Roman" panose="02020603050405020304"/>
              </a:rPr>
              <a:t>qua </a:t>
            </a:r>
            <a:r>
              <a:rPr sz="1400" spc="-5" dirty="0">
                <a:solidFill>
                  <a:srgbClr val="333333"/>
                </a:solidFill>
                <a:latin typeface="Times New Roman" panose="02020603050405020304"/>
                <a:cs typeface="Times New Roman" panose="02020603050405020304"/>
              </a:rPr>
              <a:t>phân  biệt chữ </a:t>
            </a:r>
            <a:r>
              <a:rPr sz="1400" dirty="0">
                <a:solidFill>
                  <a:srgbClr val="333333"/>
                </a:solidFill>
                <a:latin typeface="Times New Roman" panose="02020603050405020304"/>
                <a:cs typeface="Times New Roman" panose="02020603050405020304"/>
              </a:rPr>
              <a:t>hoa, </a:t>
            </a:r>
            <a:r>
              <a:rPr sz="1400" spc="-5" dirty="0">
                <a:solidFill>
                  <a:srgbClr val="333333"/>
                </a:solidFill>
                <a:latin typeface="Times New Roman" panose="02020603050405020304"/>
                <a:cs typeface="Times New Roman" panose="02020603050405020304"/>
              </a:rPr>
              <a:t>chữ thường) </a:t>
            </a:r>
            <a:r>
              <a:rPr sz="1400" dirty="0">
                <a:solidFill>
                  <a:srgbClr val="333333"/>
                </a:solidFill>
                <a:latin typeface="Times New Roman" panose="02020603050405020304"/>
                <a:cs typeface="Times New Roman" panose="02020603050405020304"/>
              </a:rPr>
              <a:t>hay fc /l </a:t>
            </a:r>
            <a:r>
              <a:rPr sz="1400" spc="-5" dirty="0">
                <a:solidFill>
                  <a:srgbClr val="333333"/>
                </a:solidFill>
                <a:latin typeface="Times New Roman" panose="02020603050405020304"/>
                <a:cs typeface="Times New Roman" panose="02020603050405020304"/>
              </a:rPr>
              <a:t>(chỉ </a:t>
            </a:r>
            <a:r>
              <a:rPr sz="1400" dirty="0">
                <a:solidFill>
                  <a:srgbClr val="333333"/>
                </a:solidFill>
                <a:latin typeface="Times New Roman" panose="02020603050405020304"/>
                <a:cs typeface="Times New Roman" panose="02020603050405020304"/>
              </a:rPr>
              <a:t>so sánh </a:t>
            </a:r>
            <a:r>
              <a:rPr sz="1400" spc="-5" dirty="0">
                <a:solidFill>
                  <a:srgbClr val="333333"/>
                </a:solidFill>
                <a:latin typeface="Times New Roman" panose="02020603050405020304"/>
                <a:cs typeface="Times New Roman" panose="02020603050405020304"/>
              </a:rPr>
              <a:t>văn bản</a:t>
            </a:r>
            <a:r>
              <a:rPr sz="1400" spc="-5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ASCII).</a:t>
            </a:r>
            <a:endParaRPr sz="14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spcBef>
                <a:spcPts val="40"/>
              </a:spcBef>
            </a:pPr>
            <a:endParaRPr sz="1850">
              <a:latin typeface="Times New Roman" panose="02020603050405020304"/>
              <a:cs typeface="Times New Roman" panose="02020603050405020304"/>
            </a:endParaRPr>
          </a:p>
          <a:p>
            <a:pPr marL="469900" indent="-457200">
              <a:lnSpc>
                <a:spcPct val="100000"/>
              </a:lnSpc>
              <a:buAutoNum type="arabicPeriod" startAt="28"/>
              <a:tabLst>
                <a:tab pos="469265" algn="l"/>
                <a:tab pos="469900" algn="l"/>
              </a:tabLst>
            </a:pPr>
            <a:r>
              <a:rPr sz="1400" spc="-5" dirty="0">
                <a:latin typeface="Times New Roman" panose="02020603050405020304"/>
                <a:cs typeface="Times New Roman" panose="02020603050405020304"/>
              </a:rPr>
              <a:t>System </a:t>
            </a:r>
            <a:r>
              <a:rPr sz="1400" dirty="0">
                <a:latin typeface="Times New Roman" panose="02020603050405020304"/>
                <a:cs typeface="Times New Roman" panose="02020603050405020304"/>
              </a:rPr>
              <a:t>file</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checker</a:t>
            </a:r>
            <a:endParaRPr sz="1400">
              <a:latin typeface="Times New Roman" panose="02020603050405020304"/>
              <a:cs typeface="Times New Roman" panose="02020603050405020304"/>
            </a:endParaRPr>
          </a:p>
          <a:p>
            <a:pPr marL="12700" marR="5080" indent="88265" algn="just">
              <a:lnSpc>
                <a:spcPct val="96000"/>
              </a:lnSpc>
              <a:spcBef>
                <a:spcPts val="1195"/>
              </a:spcBef>
            </a:pPr>
            <a:r>
              <a:rPr sz="1400" spc="-5" dirty="0">
                <a:solidFill>
                  <a:srgbClr val="333333"/>
                </a:solidFill>
                <a:latin typeface="Times New Roman" panose="02020603050405020304"/>
                <a:cs typeface="Times New Roman" panose="02020603050405020304"/>
              </a:rPr>
              <a:t>System File Checker là </a:t>
            </a:r>
            <a:r>
              <a:rPr sz="1400" dirty="0">
                <a:solidFill>
                  <a:srgbClr val="333333"/>
                </a:solidFill>
                <a:latin typeface="Times New Roman" panose="02020603050405020304"/>
                <a:cs typeface="Times New Roman" panose="02020603050405020304"/>
              </a:rPr>
              <a:t>công cụ </a:t>
            </a:r>
            <a:r>
              <a:rPr sz="1400" spc="-5" dirty="0">
                <a:solidFill>
                  <a:srgbClr val="333333"/>
                </a:solidFill>
                <a:latin typeface="Times New Roman" panose="02020603050405020304"/>
                <a:cs typeface="Times New Roman" panose="02020603050405020304"/>
              </a:rPr>
              <a:t>quét và </a:t>
            </a:r>
            <a:r>
              <a:rPr sz="1400" dirty="0">
                <a:solidFill>
                  <a:srgbClr val="333333"/>
                </a:solidFill>
                <a:latin typeface="Times New Roman" panose="02020603050405020304"/>
                <a:cs typeface="Times New Roman" panose="02020603050405020304"/>
              </a:rPr>
              <a:t>sửa </a:t>
            </a:r>
            <a:r>
              <a:rPr sz="1400" spc="-5" dirty="0">
                <a:solidFill>
                  <a:srgbClr val="333333"/>
                </a:solidFill>
                <a:latin typeface="Times New Roman" panose="02020603050405020304"/>
                <a:cs typeface="Times New Roman" panose="02020603050405020304"/>
              </a:rPr>
              <a:t>chữa tự </a:t>
            </a:r>
            <a:r>
              <a:rPr sz="1400" dirty="0">
                <a:solidFill>
                  <a:srgbClr val="333333"/>
                </a:solidFill>
                <a:latin typeface="Times New Roman" panose="02020603050405020304"/>
                <a:cs typeface="Times New Roman" panose="02020603050405020304"/>
              </a:rPr>
              <a:t>động cho các file </a:t>
            </a:r>
            <a:r>
              <a:rPr sz="1400" spc="-5" dirty="0">
                <a:solidFill>
                  <a:srgbClr val="333333"/>
                </a:solidFill>
                <a:latin typeface="Times New Roman" panose="02020603050405020304"/>
                <a:cs typeface="Times New Roman" panose="02020603050405020304"/>
              </a:rPr>
              <a:t>hệ </a:t>
            </a:r>
            <a:r>
              <a:rPr sz="1400" dirty="0">
                <a:solidFill>
                  <a:srgbClr val="333333"/>
                </a:solidFill>
                <a:latin typeface="Times New Roman" panose="02020603050405020304"/>
                <a:cs typeface="Times New Roman" panose="02020603050405020304"/>
              </a:rPr>
              <a:t>thống </a:t>
            </a:r>
            <a:r>
              <a:rPr sz="1400" spc="-5" dirty="0">
                <a:solidFill>
                  <a:srgbClr val="333333"/>
                </a:solidFill>
                <a:latin typeface="Times New Roman" panose="02020603050405020304"/>
                <a:cs typeface="Times New Roman" panose="02020603050405020304"/>
              </a:rPr>
              <a:t>của  Windows. Để sử </a:t>
            </a:r>
            <a:r>
              <a:rPr sz="1400" dirty="0">
                <a:solidFill>
                  <a:srgbClr val="333333"/>
                </a:solidFill>
                <a:latin typeface="Times New Roman" panose="02020603050405020304"/>
                <a:cs typeface="Times New Roman" panose="02020603050405020304"/>
              </a:rPr>
              <a:t>dụng, </a:t>
            </a:r>
            <a:r>
              <a:rPr sz="1400" spc="-5" dirty="0">
                <a:solidFill>
                  <a:srgbClr val="333333"/>
                </a:solidFill>
                <a:latin typeface="Times New Roman" panose="02020603050405020304"/>
                <a:cs typeface="Times New Roman" panose="02020603050405020304"/>
              </a:rPr>
              <a:t>bạn cần chạy </a:t>
            </a:r>
            <a:r>
              <a:rPr sz="1400" dirty="0">
                <a:solidFill>
                  <a:srgbClr val="333333"/>
                </a:solidFill>
                <a:latin typeface="Times New Roman" panose="02020603050405020304"/>
                <a:cs typeface="Times New Roman" panose="02020603050405020304"/>
              </a:rPr>
              <a:t>CMD </a:t>
            </a:r>
            <a:r>
              <a:rPr sz="1400" spc="-5" dirty="0">
                <a:solidFill>
                  <a:srgbClr val="333333"/>
                </a:solidFill>
                <a:latin typeface="Times New Roman" panose="02020603050405020304"/>
                <a:cs typeface="Times New Roman" panose="02020603050405020304"/>
              </a:rPr>
              <a:t>với quyền admin, </a:t>
            </a:r>
            <a:r>
              <a:rPr sz="1400" dirty="0">
                <a:solidFill>
                  <a:srgbClr val="333333"/>
                </a:solidFill>
                <a:latin typeface="Times New Roman" panose="02020603050405020304"/>
                <a:cs typeface="Times New Roman" panose="02020603050405020304"/>
              </a:rPr>
              <a:t>sau </a:t>
            </a:r>
            <a:r>
              <a:rPr sz="1400" spc="5" dirty="0">
                <a:solidFill>
                  <a:srgbClr val="333333"/>
                </a:solidFill>
                <a:latin typeface="Times New Roman" panose="02020603050405020304"/>
                <a:cs typeface="Times New Roman" panose="02020603050405020304"/>
              </a:rPr>
              <a:t>đó </a:t>
            </a:r>
            <a:r>
              <a:rPr sz="1400" spc="-5" dirty="0">
                <a:solidFill>
                  <a:srgbClr val="333333"/>
                </a:solidFill>
                <a:latin typeface="Times New Roman" panose="02020603050405020304"/>
                <a:cs typeface="Times New Roman" panose="02020603050405020304"/>
              </a:rPr>
              <a:t>nhập </a:t>
            </a:r>
            <a:r>
              <a:rPr sz="1400" dirty="0">
                <a:solidFill>
                  <a:srgbClr val="333333"/>
                </a:solidFill>
                <a:latin typeface="Times New Roman" panose="02020603050405020304"/>
                <a:cs typeface="Times New Roman" panose="02020603050405020304"/>
              </a:rPr>
              <a:t>sfc </a:t>
            </a:r>
            <a:r>
              <a:rPr sz="1400" spc="-5" dirty="0">
                <a:solidFill>
                  <a:srgbClr val="333333"/>
                </a:solidFill>
                <a:latin typeface="Times New Roman" panose="02020603050405020304"/>
                <a:cs typeface="Times New Roman" panose="02020603050405020304"/>
              </a:rPr>
              <a:t>/scannow. Nếu  </a:t>
            </a:r>
            <a:r>
              <a:rPr sz="1400" dirty="0">
                <a:solidFill>
                  <a:srgbClr val="333333"/>
                </a:solidFill>
                <a:latin typeface="Times New Roman" panose="02020603050405020304"/>
                <a:cs typeface="Times New Roman" panose="02020603050405020304"/>
              </a:rPr>
              <a:t>tìm </a:t>
            </a:r>
            <a:r>
              <a:rPr sz="1400" spc="-5" dirty="0">
                <a:solidFill>
                  <a:srgbClr val="333333"/>
                </a:solidFill>
                <a:latin typeface="Times New Roman" panose="02020603050405020304"/>
                <a:cs typeface="Times New Roman" panose="02020603050405020304"/>
              </a:rPr>
              <a:t>thấy bất </a:t>
            </a:r>
            <a:r>
              <a:rPr sz="1400" spc="5" dirty="0">
                <a:solidFill>
                  <a:srgbClr val="333333"/>
                </a:solidFill>
                <a:latin typeface="Times New Roman" panose="02020603050405020304"/>
                <a:cs typeface="Times New Roman" panose="02020603050405020304"/>
              </a:rPr>
              <a:t>kỳ </a:t>
            </a:r>
            <a:r>
              <a:rPr sz="1400" dirty="0">
                <a:solidFill>
                  <a:srgbClr val="333333"/>
                </a:solidFill>
                <a:latin typeface="Times New Roman" panose="02020603050405020304"/>
                <a:cs typeface="Times New Roman" panose="02020603050405020304"/>
              </a:rPr>
              <a:t>file </a:t>
            </a:r>
            <a:r>
              <a:rPr sz="1400" spc="-5" dirty="0">
                <a:solidFill>
                  <a:srgbClr val="333333"/>
                </a:solidFill>
                <a:latin typeface="Times New Roman" panose="02020603050405020304"/>
                <a:cs typeface="Times New Roman" panose="02020603050405020304"/>
              </a:rPr>
              <a:t>bị hỏng hoặc </a:t>
            </a:r>
            <a:r>
              <a:rPr sz="1400" dirty="0">
                <a:solidFill>
                  <a:srgbClr val="333333"/>
                </a:solidFill>
                <a:latin typeface="Times New Roman" panose="02020603050405020304"/>
                <a:cs typeface="Times New Roman" panose="02020603050405020304"/>
              </a:rPr>
              <a:t>thiếu, công </a:t>
            </a:r>
            <a:r>
              <a:rPr sz="1400" spc="-10" dirty="0">
                <a:solidFill>
                  <a:srgbClr val="333333"/>
                </a:solidFill>
                <a:latin typeface="Times New Roman" panose="02020603050405020304"/>
                <a:cs typeface="Times New Roman" panose="02020603050405020304"/>
              </a:rPr>
              <a:t>cụ </a:t>
            </a:r>
            <a:r>
              <a:rPr sz="1400" spc="-5" dirty="0">
                <a:solidFill>
                  <a:srgbClr val="333333"/>
                </a:solidFill>
                <a:latin typeface="Times New Roman" panose="02020603050405020304"/>
                <a:cs typeface="Times New Roman" panose="02020603050405020304"/>
              </a:rPr>
              <a:t>sẽ tự </a:t>
            </a:r>
            <a:r>
              <a:rPr sz="1400" dirty="0">
                <a:solidFill>
                  <a:srgbClr val="333333"/>
                </a:solidFill>
                <a:latin typeface="Times New Roman" panose="02020603050405020304"/>
                <a:cs typeface="Times New Roman" panose="02020603050405020304"/>
              </a:rPr>
              <a:t>thay thế </a:t>
            </a:r>
            <a:r>
              <a:rPr sz="1400" spc="-5" dirty="0">
                <a:solidFill>
                  <a:srgbClr val="333333"/>
                </a:solidFill>
                <a:latin typeface="Times New Roman" panose="02020603050405020304"/>
                <a:cs typeface="Times New Roman" panose="02020603050405020304"/>
              </a:rPr>
              <a:t>chúng </a:t>
            </a:r>
            <a:r>
              <a:rPr sz="1400" dirty="0">
                <a:solidFill>
                  <a:srgbClr val="333333"/>
                </a:solidFill>
                <a:latin typeface="Times New Roman" panose="02020603050405020304"/>
                <a:cs typeface="Times New Roman" panose="02020603050405020304"/>
              </a:rPr>
              <a:t>bằng </a:t>
            </a:r>
            <a:r>
              <a:rPr sz="1400" spc="-5" dirty="0">
                <a:solidFill>
                  <a:srgbClr val="333333"/>
                </a:solidFill>
                <a:latin typeface="Times New Roman" panose="02020603050405020304"/>
                <a:cs typeface="Times New Roman" panose="02020603050405020304"/>
              </a:rPr>
              <a:t>bản </a:t>
            </a:r>
            <a:r>
              <a:rPr sz="1400" dirty="0">
                <a:solidFill>
                  <a:srgbClr val="333333"/>
                </a:solidFill>
                <a:latin typeface="Times New Roman" panose="02020603050405020304"/>
                <a:cs typeface="Times New Roman" panose="02020603050405020304"/>
              </a:rPr>
              <a:t>sao được  </a:t>
            </a:r>
            <a:r>
              <a:rPr sz="1400" spc="-5" dirty="0">
                <a:solidFill>
                  <a:srgbClr val="333333"/>
                </a:solidFill>
                <a:latin typeface="Times New Roman" panose="02020603050405020304"/>
                <a:cs typeface="Times New Roman" panose="02020603050405020304"/>
              </a:rPr>
              <a:t>Windows </a:t>
            </a:r>
            <a:r>
              <a:rPr sz="1400" dirty="0">
                <a:solidFill>
                  <a:srgbClr val="333333"/>
                </a:solidFill>
                <a:latin typeface="Times New Roman" panose="02020603050405020304"/>
                <a:cs typeface="Times New Roman" panose="02020603050405020304"/>
              </a:rPr>
              <a:t>lưu </a:t>
            </a:r>
            <a:r>
              <a:rPr sz="1400" spc="-5" dirty="0">
                <a:solidFill>
                  <a:srgbClr val="333333"/>
                </a:solidFill>
                <a:latin typeface="Times New Roman" panose="02020603050405020304"/>
                <a:cs typeface="Times New Roman" panose="02020603050405020304"/>
              </a:rPr>
              <a:t>trữ </a:t>
            </a:r>
            <a:r>
              <a:rPr sz="1400" dirty="0">
                <a:solidFill>
                  <a:srgbClr val="333333"/>
                </a:solidFill>
                <a:latin typeface="Times New Roman" panose="02020603050405020304"/>
                <a:cs typeface="Times New Roman" panose="02020603050405020304"/>
              </a:rPr>
              <a:t>riêng </a:t>
            </a:r>
            <a:r>
              <a:rPr sz="1400" spc="-5" dirty="0">
                <a:solidFill>
                  <a:srgbClr val="333333"/>
                </a:solidFill>
                <a:latin typeface="Times New Roman" panose="02020603050405020304"/>
                <a:cs typeface="Times New Roman" panose="02020603050405020304"/>
              </a:rPr>
              <a:t>cho </a:t>
            </a:r>
            <a:r>
              <a:rPr sz="1400" spc="-10" dirty="0">
                <a:solidFill>
                  <a:srgbClr val="333333"/>
                </a:solidFill>
                <a:latin typeface="Times New Roman" panose="02020603050405020304"/>
                <a:cs typeface="Times New Roman" panose="02020603050405020304"/>
              </a:rPr>
              <a:t>mục </a:t>
            </a:r>
            <a:r>
              <a:rPr sz="1400" spc="-5" dirty="0">
                <a:solidFill>
                  <a:srgbClr val="333333"/>
                </a:solidFill>
                <a:latin typeface="Times New Roman" panose="02020603050405020304"/>
                <a:cs typeface="Times New Roman" panose="02020603050405020304"/>
              </a:rPr>
              <a:t>đích này (thời </a:t>
            </a:r>
            <a:r>
              <a:rPr sz="1400" dirty="0">
                <a:solidFill>
                  <a:srgbClr val="333333"/>
                </a:solidFill>
                <a:latin typeface="Times New Roman" panose="02020603050405020304"/>
                <a:cs typeface="Times New Roman" panose="02020603050405020304"/>
              </a:rPr>
              <a:t>gian </a:t>
            </a:r>
            <a:r>
              <a:rPr sz="1400" spc="-5" dirty="0">
                <a:solidFill>
                  <a:srgbClr val="333333"/>
                </a:solidFill>
                <a:latin typeface="Times New Roman" panose="02020603050405020304"/>
                <a:cs typeface="Times New Roman" panose="02020603050405020304"/>
              </a:rPr>
              <a:t>chạy SFC </a:t>
            </a:r>
            <a:r>
              <a:rPr sz="1400" dirty="0">
                <a:solidFill>
                  <a:srgbClr val="333333"/>
                </a:solidFill>
                <a:latin typeface="Times New Roman" panose="02020603050405020304"/>
                <a:cs typeface="Times New Roman" panose="02020603050405020304"/>
              </a:rPr>
              <a:t>có thể mất nửa</a:t>
            </a:r>
            <a:r>
              <a:rPr sz="1400" spc="-1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giờ).</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49</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65987" y="6598920"/>
            <a:ext cx="6182868" cy="3145536"/>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457200" y="457200"/>
            <a:ext cx="6644640" cy="3467100"/>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444500" y="4050779"/>
            <a:ext cx="6672580" cy="2282190"/>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400" dirty="0">
                <a:solidFill>
                  <a:srgbClr val="333333"/>
                </a:solidFill>
                <a:latin typeface="Times New Roman" panose="02020603050405020304"/>
                <a:cs typeface="Times New Roman" panose="02020603050405020304"/>
              </a:rPr>
              <a:t>29.	NetUse</a:t>
            </a:r>
            <a:endParaRPr sz="1400">
              <a:latin typeface="Times New Roman" panose="02020603050405020304"/>
              <a:cs typeface="Times New Roman" panose="02020603050405020304"/>
            </a:endParaRPr>
          </a:p>
          <a:p>
            <a:pPr marL="12700" marR="5080" indent="88265" algn="just">
              <a:lnSpc>
                <a:spcPts val="1610"/>
              </a:lnSpc>
              <a:spcBef>
                <a:spcPts val="1240"/>
              </a:spcBef>
            </a:pPr>
            <a:r>
              <a:rPr sz="1400" spc="-5" dirty="0">
                <a:solidFill>
                  <a:srgbClr val="333333"/>
                </a:solidFill>
                <a:latin typeface="Times New Roman" panose="02020603050405020304"/>
                <a:cs typeface="Times New Roman" panose="02020603050405020304"/>
              </a:rPr>
              <a:t>Nếu </a:t>
            </a:r>
            <a:r>
              <a:rPr sz="1400" dirty="0">
                <a:solidFill>
                  <a:srgbClr val="333333"/>
                </a:solidFill>
                <a:latin typeface="Times New Roman" panose="02020603050405020304"/>
                <a:cs typeface="Times New Roman" panose="02020603050405020304"/>
              </a:rPr>
              <a:t>muốn ánh </a:t>
            </a:r>
            <a:r>
              <a:rPr sz="1400" spc="-5" dirty="0">
                <a:solidFill>
                  <a:srgbClr val="333333"/>
                </a:solidFill>
                <a:latin typeface="Times New Roman" panose="02020603050405020304"/>
                <a:cs typeface="Times New Roman" panose="02020603050405020304"/>
              </a:rPr>
              <a:t>xạ một </a:t>
            </a:r>
            <a:r>
              <a:rPr sz="1400" dirty="0">
                <a:solidFill>
                  <a:srgbClr val="333333"/>
                </a:solidFill>
                <a:latin typeface="Times New Roman" panose="02020603050405020304"/>
                <a:cs typeface="Times New Roman" panose="02020603050405020304"/>
              </a:rPr>
              <a:t>ổ mới, </a:t>
            </a:r>
            <a:r>
              <a:rPr sz="1400" spc="-5" dirty="0">
                <a:solidFill>
                  <a:srgbClr val="333333"/>
                </a:solidFill>
                <a:latin typeface="Times New Roman" panose="02020603050405020304"/>
                <a:cs typeface="Times New Roman" panose="02020603050405020304"/>
              </a:rPr>
              <a:t>bạn luôn </a:t>
            </a:r>
            <a:r>
              <a:rPr sz="1400" dirty="0">
                <a:solidFill>
                  <a:srgbClr val="333333"/>
                </a:solidFill>
                <a:latin typeface="Times New Roman" panose="02020603050405020304"/>
                <a:cs typeface="Times New Roman" panose="02020603050405020304"/>
              </a:rPr>
              <a:t>có thể </a:t>
            </a:r>
            <a:r>
              <a:rPr sz="1400" spc="-5" dirty="0">
                <a:solidFill>
                  <a:srgbClr val="333333"/>
                </a:solidFill>
                <a:latin typeface="Times New Roman" panose="02020603050405020304"/>
                <a:cs typeface="Times New Roman" panose="02020603050405020304"/>
              </a:rPr>
              <a:t>mở File Explorer, nhấp chuột phải vào </a:t>
            </a:r>
            <a:r>
              <a:rPr sz="1400" dirty="0">
                <a:solidFill>
                  <a:srgbClr val="333333"/>
                </a:solidFill>
                <a:latin typeface="Times New Roman" panose="02020603050405020304"/>
                <a:cs typeface="Times New Roman" panose="02020603050405020304"/>
              </a:rPr>
              <a:t>This  PC </a:t>
            </a:r>
            <a:r>
              <a:rPr sz="1400" spc="-5" dirty="0">
                <a:solidFill>
                  <a:srgbClr val="333333"/>
                </a:solidFill>
                <a:latin typeface="Times New Roman" panose="02020603050405020304"/>
                <a:cs typeface="Times New Roman" panose="02020603050405020304"/>
              </a:rPr>
              <a:t>và đi </a:t>
            </a:r>
            <a:r>
              <a:rPr sz="1400" dirty="0">
                <a:solidFill>
                  <a:srgbClr val="333333"/>
                </a:solidFill>
                <a:latin typeface="Times New Roman" panose="02020603050405020304"/>
                <a:cs typeface="Times New Roman" panose="02020603050405020304"/>
              </a:rPr>
              <a:t>qua </a:t>
            </a:r>
            <a:r>
              <a:rPr sz="1400" spc="-5" dirty="0">
                <a:solidFill>
                  <a:srgbClr val="333333"/>
                </a:solidFill>
                <a:latin typeface="Times New Roman" panose="02020603050405020304"/>
                <a:cs typeface="Times New Roman" panose="02020603050405020304"/>
              </a:rPr>
              <a:t>các bước trong trình hướng </a:t>
            </a:r>
            <a:r>
              <a:rPr sz="1400" dirty="0">
                <a:solidFill>
                  <a:srgbClr val="333333"/>
                </a:solidFill>
                <a:latin typeface="Times New Roman" panose="02020603050405020304"/>
                <a:cs typeface="Times New Roman" panose="02020603050405020304"/>
              </a:rPr>
              <a:t>dẫn Map </a:t>
            </a:r>
            <a:r>
              <a:rPr sz="1400" spc="-5" dirty="0">
                <a:solidFill>
                  <a:srgbClr val="333333"/>
                </a:solidFill>
                <a:latin typeface="Times New Roman" panose="02020603050405020304"/>
                <a:cs typeface="Times New Roman" panose="02020603050405020304"/>
              </a:rPr>
              <a:t>Network Drive. </a:t>
            </a:r>
            <a:r>
              <a:rPr sz="1400" dirty="0">
                <a:solidFill>
                  <a:srgbClr val="333333"/>
                </a:solidFill>
                <a:latin typeface="Times New Roman" panose="02020603050405020304"/>
                <a:cs typeface="Times New Roman" panose="02020603050405020304"/>
              </a:rPr>
              <a:t>Tuy </a:t>
            </a:r>
            <a:r>
              <a:rPr sz="1400" spc="-5" dirty="0">
                <a:solidFill>
                  <a:srgbClr val="333333"/>
                </a:solidFill>
                <a:latin typeface="Times New Roman" panose="02020603050405020304"/>
                <a:cs typeface="Times New Roman" panose="02020603050405020304"/>
              </a:rPr>
              <a:t>nhiên, </a:t>
            </a:r>
            <a:r>
              <a:rPr sz="1400" dirty="0">
                <a:solidFill>
                  <a:srgbClr val="333333"/>
                </a:solidFill>
                <a:latin typeface="Times New Roman" panose="02020603050405020304"/>
                <a:cs typeface="Times New Roman" panose="02020603050405020304"/>
              </a:rPr>
              <a:t>bằng cách </a:t>
            </a:r>
            <a:r>
              <a:rPr sz="1400" spc="-5" dirty="0">
                <a:solidFill>
                  <a:srgbClr val="333333"/>
                </a:solidFill>
                <a:latin typeface="Times New Roman" panose="02020603050405020304"/>
                <a:cs typeface="Times New Roman" panose="02020603050405020304"/>
              </a:rPr>
              <a:t>sử  dụng </a:t>
            </a:r>
            <a:r>
              <a:rPr sz="1400" dirty="0">
                <a:solidFill>
                  <a:srgbClr val="333333"/>
                </a:solidFill>
                <a:latin typeface="Times New Roman" panose="02020603050405020304"/>
                <a:cs typeface="Times New Roman" panose="02020603050405020304"/>
              </a:rPr>
              <a:t>lệnh </a:t>
            </a:r>
            <a:r>
              <a:rPr sz="1400" spc="-5" dirty="0">
                <a:solidFill>
                  <a:srgbClr val="333333"/>
                </a:solidFill>
                <a:latin typeface="Times New Roman" panose="02020603050405020304"/>
                <a:cs typeface="Times New Roman" panose="02020603050405020304"/>
              </a:rPr>
              <a:t>Net </a:t>
            </a:r>
            <a:r>
              <a:rPr sz="1400" dirty="0">
                <a:solidFill>
                  <a:srgbClr val="333333"/>
                </a:solidFill>
                <a:latin typeface="Times New Roman" panose="02020603050405020304"/>
                <a:cs typeface="Times New Roman" panose="02020603050405020304"/>
              </a:rPr>
              <a:t>Use, </a:t>
            </a:r>
            <a:r>
              <a:rPr sz="1400" spc="-5" dirty="0">
                <a:solidFill>
                  <a:srgbClr val="333333"/>
                </a:solidFill>
                <a:latin typeface="Times New Roman" panose="02020603050405020304"/>
                <a:cs typeface="Times New Roman" panose="02020603050405020304"/>
              </a:rPr>
              <a:t>bạn </a:t>
            </a:r>
            <a:r>
              <a:rPr sz="1400" dirty="0">
                <a:solidFill>
                  <a:srgbClr val="333333"/>
                </a:solidFill>
                <a:latin typeface="Times New Roman" panose="02020603050405020304"/>
                <a:cs typeface="Times New Roman" panose="02020603050405020304"/>
              </a:rPr>
              <a:t>có </a:t>
            </a:r>
            <a:r>
              <a:rPr sz="1400" spc="-5" dirty="0">
                <a:solidFill>
                  <a:srgbClr val="333333"/>
                </a:solidFill>
                <a:latin typeface="Times New Roman" panose="02020603050405020304"/>
                <a:cs typeface="Times New Roman" panose="02020603050405020304"/>
              </a:rPr>
              <a:t>thể làm </a:t>
            </a:r>
            <a:r>
              <a:rPr sz="1400" dirty="0">
                <a:solidFill>
                  <a:srgbClr val="333333"/>
                </a:solidFill>
                <a:latin typeface="Times New Roman" panose="02020603050405020304"/>
                <a:cs typeface="Times New Roman" panose="02020603050405020304"/>
              </a:rPr>
              <a:t>điều </a:t>
            </a:r>
            <a:r>
              <a:rPr sz="1400" spc="-5" dirty="0">
                <a:solidFill>
                  <a:srgbClr val="333333"/>
                </a:solidFill>
                <a:latin typeface="Times New Roman" panose="02020603050405020304"/>
                <a:cs typeface="Times New Roman" panose="02020603050405020304"/>
              </a:rPr>
              <a:t>tương </a:t>
            </a:r>
            <a:r>
              <a:rPr sz="1400" dirty="0">
                <a:solidFill>
                  <a:srgbClr val="333333"/>
                </a:solidFill>
                <a:latin typeface="Times New Roman" panose="02020603050405020304"/>
                <a:cs typeface="Times New Roman" panose="02020603050405020304"/>
              </a:rPr>
              <a:t>tự </a:t>
            </a:r>
            <a:r>
              <a:rPr sz="1400" spc="-5" dirty="0">
                <a:solidFill>
                  <a:srgbClr val="333333"/>
                </a:solidFill>
                <a:latin typeface="Times New Roman" panose="02020603050405020304"/>
                <a:cs typeface="Times New Roman" panose="02020603050405020304"/>
              </a:rPr>
              <a:t>với một </a:t>
            </a:r>
            <a:r>
              <a:rPr sz="1400" dirty="0">
                <a:solidFill>
                  <a:srgbClr val="333333"/>
                </a:solidFill>
                <a:latin typeface="Times New Roman" panose="02020603050405020304"/>
                <a:cs typeface="Times New Roman" panose="02020603050405020304"/>
              </a:rPr>
              <a:t>chuỗi</a:t>
            </a:r>
            <a:r>
              <a:rPr sz="1400" spc="-50"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lệnh.</a:t>
            </a:r>
            <a:endParaRPr sz="1400">
              <a:latin typeface="Times New Roman" panose="02020603050405020304"/>
              <a:cs typeface="Times New Roman" panose="02020603050405020304"/>
            </a:endParaRPr>
          </a:p>
          <a:p>
            <a:pPr marL="100965" algn="just">
              <a:lnSpc>
                <a:spcPts val="1645"/>
              </a:lnSpc>
              <a:spcBef>
                <a:spcPts val="685"/>
              </a:spcBef>
            </a:pPr>
            <a:r>
              <a:rPr sz="1400" spc="-5" dirty="0">
                <a:solidFill>
                  <a:srgbClr val="333333"/>
                </a:solidFill>
                <a:latin typeface="Times New Roman" panose="02020603050405020304"/>
                <a:cs typeface="Times New Roman" panose="02020603050405020304"/>
              </a:rPr>
              <a:t>Ví </a:t>
            </a:r>
            <a:r>
              <a:rPr sz="1400" dirty="0">
                <a:solidFill>
                  <a:srgbClr val="333333"/>
                </a:solidFill>
                <a:latin typeface="Times New Roman" panose="02020603050405020304"/>
                <a:cs typeface="Times New Roman" panose="02020603050405020304"/>
              </a:rPr>
              <a:t>dụ, </a:t>
            </a:r>
            <a:r>
              <a:rPr sz="1400" spc="-5" dirty="0">
                <a:solidFill>
                  <a:srgbClr val="333333"/>
                </a:solidFill>
                <a:latin typeface="Times New Roman" panose="02020603050405020304"/>
                <a:cs typeface="Times New Roman" panose="02020603050405020304"/>
              </a:rPr>
              <a:t>nếu bạn </a:t>
            </a:r>
            <a:r>
              <a:rPr sz="1400" spc="-10" dirty="0">
                <a:solidFill>
                  <a:srgbClr val="333333"/>
                </a:solidFill>
                <a:latin typeface="Times New Roman" panose="02020603050405020304"/>
                <a:cs typeface="Times New Roman" panose="02020603050405020304"/>
              </a:rPr>
              <a:t>có </a:t>
            </a:r>
            <a:r>
              <a:rPr sz="1400" spc="-5" dirty="0">
                <a:solidFill>
                  <a:srgbClr val="333333"/>
                </a:solidFill>
                <a:latin typeface="Times New Roman" panose="02020603050405020304"/>
                <a:cs typeface="Times New Roman" panose="02020603050405020304"/>
              </a:rPr>
              <a:t>một </a:t>
            </a:r>
            <a:r>
              <a:rPr sz="1400" dirty="0">
                <a:solidFill>
                  <a:srgbClr val="333333"/>
                </a:solidFill>
                <a:latin typeface="Times New Roman" panose="02020603050405020304"/>
                <a:cs typeface="Times New Roman" panose="02020603050405020304"/>
              </a:rPr>
              <a:t>thư </a:t>
            </a:r>
            <a:r>
              <a:rPr sz="1400" spc="-5" dirty="0">
                <a:solidFill>
                  <a:srgbClr val="333333"/>
                </a:solidFill>
                <a:latin typeface="Times New Roman" panose="02020603050405020304"/>
                <a:cs typeface="Times New Roman" panose="02020603050405020304"/>
              </a:rPr>
              <a:t>mục </a:t>
            </a:r>
            <a:r>
              <a:rPr sz="1400" dirty="0">
                <a:solidFill>
                  <a:srgbClr val="333333"/>
                </a:solidFill>
                <a:latin typeface="Times New Roman" panose="02020603050405020304"/>
                <a:cs typeface="Times New Roman" panose="02020603050405020304"/>
              </a:rPr>
              <a:t>chia </a:t>
            </a:r>
            <a:r>
              <a:rPr sz="1400" spc="-5" dirty="0">
                <a:solidFill>
                  <a:srgbClr val="333333"/>
                </a:solidFill>
                <a:latin typeface="Times New Roman" panose="02020603050405020304"/>
                <a:cs typeface="Times New Roman" panose="02020603050405020304"/>
              </a:rPr>
              <a:t>sẻ trên một máy </a:t>
            </a:r>
            <a:r>
              <a:rPr sz="1400" dirty="0">
                <a:solidFill>
                  <a:srgbClr val="333333"/>
                </a:solidFill>
                <a:latin typeface="Times New Roman" panose="02020603050405020304"/>
                <a:cs typeface="Times New Roman" panose="02020603050405020304"/>
              </a:rPr>
              <a:t>tính </a:t>
            </a:r>
            <a:r>
              <a:rPr sz="1400" spc="-5" dirty="0">
                <a:solidFill>
                  <a:srgbClr val="333333"/>
                </a:solidFill>
                <a:latin typeface="Times New Roman" panose="02020603050405020304"/>
                <a:cs typeface="Times New Roman" panose="02020603050405020304"/>
              </a:rPr>
              <a:t>trong mạng của</a:t>
            </a:r>
            <a:r>
              <a:rPr sz="1400" spc="-75" dirty="0">
                <a:solidFill>
                  <a:srgbClr val="333333"/>
                </a:solidFill>
                <a:latin typeface="Times New Roman" panose="02020603050405020304"/>
                <a:cs typeface="Times New Roman" panose="02020603050405020304"/>
              </a:rPr>
              <a:t> </a:t>
            </a:r>
            <a:r>
              <a:rPr sz="1400" dirty="0">
                <a:solidFill>
                  <a:srgbClr val="333333"/>
                </a:solidFill>
                <a:latin typeface="Times New Roman" panose="02020603050405020304"/>
                <a:cs typeface="Times New Roman" panose="02020603050405020304"/>
              </a:rPr>
              <a:t>mình </a:t>
            </a:r>
            <a:r>
              <a:rPr sz="1400" spc="5" dirty="0">
                <a:solidFill>
                  <a:srgbClr val="333333"/>
                </a:solidFill>
                <a:latin typeface="Times New Roman" panose="02020603050405020304"/>
                <a:cs typeface="Times New Roman" panose="02020603050405020304"/>
              </a:rPr>
              <a:t>có </a:t>
            </a:r>
            <a:r>
              <a:rPr sz="1400" spc="-5" dirty="0">
                <a:solidFill>
                  <a:srgbClr val="333333"/>
                </a:solidFill>
                <a:latin typeface="Times New Roman" panose="02020603050405020304"/>
                <a:cs typeface="Times New Roman" panose="02020603050405020304"/>
              </a:rPr>
              <a:t>tên</a:t>
            </a:r>
            <a:endParaRPr sz="1400">
              <a:latin typeface="Times New Roman" panose="02020603050405020304"/>
              <a:cs typeface="Times New Roman" panose="02020603050405020304"/>
            </a:endParaRPr>
          </a:p>
          <a:p>
            <a:pPr marL="12700" marR="6350" algn="just">
              <a:lnSpc>
                <a:spcPts val="1620"/>
              </a:lnSpc>
              <a:spcBef>
                <a:spcPts val="70"/>
              </a:spcBef>
            </a:pPr>
            <a:r>
              <a:rPr sz="1400" spc="-5" dirty="0">
                <a:solidFill>
                  <a:srgbClr val="333333"/>
                </a:solidFill>
                <a:latin typeface="Times New Roman" panose="02020603050405020304"/>
                <a:cs typeface="Times New Roman" panose="02020603050405020304"/>
              </a:rPr>
              <a:t>\\OTHER-COMPUTER\SHARE\</a:t>
            </a:r>
            <a:r>
              <a:rPr sz="1400" b="1" spc="-5" dirty="0">
                <a:solidFill>
                  <a:srgbClr val="333333"/>
                </a:solidFill>
                <a:latin typeface="Times New Roman" panose="02020603050405020304"/>
                <a:cs typeface="Times New Roman" panose="02020603050405020304"/>
              </a:rPr>
              <a:t>, </a:t>
            </a:r>
            <a:r>
              <a:rPr sz="1400" spc="-5" dirty="0">
                <a:solidFill>
                  <a:srgbClr val="333333"/>
                </a:solidFill>
                <a:latin typeface="Times New Roman" panose="02020603050405020304"/>
                <a:cs typeface="Times New Roman" panose="02020603050405020304"/>
              </a:rPr>
              <a:t>bạn </a:t>
            </a:r>
            <a:r>
              <a:rPr sz="1400" dirty="0">
                <a:solidFill>
                  <a:srgbClr val="333333"/>
                </a:solidFill>
                <a:latin typeface="Times New Roman" panose="02020603050405020304"/>
                <a:cs typeface="Times New Roman" panose="02020603050405020304"/>
              </a:rPr>
              <a:t>có thể </a:t>
            </a:r>
            <a:r>
              <a:rPr sz="1400" spc="-5" dirty="0">
                <a:solidFill>
                  <a:srgbClr val="333333"/>
                </a:solidFill>
                <a:latin typeface="Times New Roman" panose="02020603050405020304"/>
                <a:cs typeface="Times New Roman" panose="02020603050405020304"/>
              </a:rPr>
              <a:t>ánh xạ </a:t>
            </a:r>
            <a:r>
              <a:rPr sz="1400" spc="5" dirty="0">
                <a:solidFill>
                  <a:srgbClr val="333333"/>
                </a:solidFill>
                <a:latin typeface="Times New Roman" panose="02020603050405020304"/>
                <a:cs typeface="Times New Roman" panose="02020603050405020304"/>
              </a:rPr>
              <a:t>nó </a:t>
            </a:r>
            <a:r>
              <a:rPr sz="1400" spc="-5" dirty="0">
                <a:solidFill>
                  <a:srgbClr val="333333"/>
                </a:solidFill>
                <a:latin typeface="Times New Roman" panose="02020603050405020304"/>
                <a:cs typeface="Times New Roman" panose="02020603050405020304"/>
              </a:rPr>
              <a:t>thành </a:t>
            </a:r>
            <a:r>
              <a:rPr sz="1400" dirty="0">
                <a:solidFill>
                  <a:srgbClr val="333333"/>
                </a:solidFill>
                <a:latin typeface="Times New Roman" panose="02020603050405020304"/>
                <a:cs typeface="Times New Roman" panose="02020603050405020304"/>
              </a:rPr>
              <a:t>ổ </a:t>
            </a:r>
            <a:r>
              <a:rPr sz="1400" spc="-5" dirty="0">
                <a:solidFill>
                  <a:srgbClr val="333333"/>
                </a:solidFill>
                <a:latin typeface="Times New Roman" panose="02020603050405020304"/>
                <a:cs typeface="Times New Roman" panose="02020603050405020304"/>
              </a:rPr>
              <a:t>Z: của </a:t>
            </a:r>
            <a:r>
              <a:rPr sz="1400" dirty="0">
                <a:solidFill>
                  <a:srgbClr val="333333"/>
                </a:solidFill>
                <a:latin typeface="Times New Roman" panose="02020603050405020304"/>
                <a:cs typeface="Times New Roman" panose="02020603050405020304"/>
              </a:rPr>
              <a:t>riêng mình bằng </a:t>
            </a:r>
            <a:r>
              <a:rPr sz="1400" spc="-5" dirty="0">
                <a:solidFill>
                  <a:srgbClr val="333333"/>
                </a:solidFill>
                <a:latin typeface="Times New Roman" panose="02020603050405020304"/>
                <a:cs typeface="Times New Roman" panose="02020603050405020304"/>
              </a:rPr>
              <a:t>cách  gõ lệnh:</a:t>
            </a:r>
            <a:endParaRPr sz="1400">
              <a:latin typeface="Times New Roman" panose="02020603050405020304"/>
              <a:cs typeface="Times New Roman" panose="02020603050405020304"/>
            </a:endParaRPr>
          </a:p>
          <a:p>
            <a:pPr marL="12700" marR="5080" indent="88265" algn="just">
              <a:lnSpc>
                <a:spcPts val="1610"/>
              </a:lnSpc>
              <a:spcBef>
                <a:spcPts val="1195"/>
              </a:spcBef>
            </a:pPr>
            <a:r>
              <a:rPr sz="1400" spc="-5" dirty="0">
                <a:solidFill>
                  <a:srgbClr val="333333"/>
                </a:solidFill>
                <a:latin typeface="Times New Roman" panose="02020603050405020304"/>
                <a:cs typeface="Times New Roman" panose="02020603050405020304"/>
              </a:rPr>
              <a:t>Switch </a:t>
            </a:r>
            <a:r>
              <a:rPr sz="1400" spc="-5" dirty="0">
                <a:latin typeface="Times New Roman" panose="02020603050405020304"/>
                <a:cs typeface="Times New Roman" panose="02020603050405020304"/>
              </a:rPr>
              <a:t>persistent cho máy tính biết rằng bạn </a:t>
            </a:r>
            <a:r>
              <a:rPr sz="1400" dirty="0">
                <a:latin typeface="Times New Roman" panose="02020603050405020304"/>
                <a:cs typeface="Times New Roman" panose="02020603050405020304"/>
              </a:rPr>
              <a:t>muốn ổ </a:t>
            </a:r>
            <a:r>
              <a:rPr sz="1400" spc="-5" dirty="0">
                <a:latin typeface="Times New Roman" panose="02020603050405020304"/>
                <a:cs typeface="Times New Roman" panose="02020603050405020304"/>
              </a:rPr>
              <a:t>này được ánh xạ lại mỗi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đăng  </a:t>
            </a:r>
            <a:r>
              <a:rPr sz="1400" spc="-5" dirty="0">
                <a:latin typeface="Times New Roman" panose="02020603050405020304"/>
                <a:cs typeface="Times New Roman" panose="02020603050405020304"/>
              </a:rPr>
              <a:t>nhập lại vào </a:t>
            </a:r>
            <a:r>
              <a:rPr sz="1400" dirty="0">
                <a:latin typeface="Times New Roman" panose="02020603050405020304"/>
                <a:cs typeface="Times New Roman" panose="02020603050405020304"/>
              </a:rPr>
              <a:t>máy tính </a:t>
            </a:r>
            <a:r>
              <a:rPr sz="1400" spc="-5" dirty="0">
                <a:latin typeface="Times New Roman" panose="02020603050405020304"/>
                <a:cs typeface="Times New Roman" panose="02020603050405020304"/>
              </a:rPr>
              <a:t>của</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mình.</a:t>
            </a:r>
            <a:endParaRPr sz="14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50</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51</a:t>
            </a:r>
            <a:endParaRPr dirty="0"/>
          </a:p>
        </p:txBody>
      </p:sp>
      <p:sp>
        <p:nvSpPr>
          <p:cNvPr id="2" name="object 2"/>
          <p:cNvSpPr txBox="1"/>
          <p:nvPr/>
        </p:nvSpPr>
        <p:spPr>
          <a:xfrm>
            <a:off x="444500" y="431279"/>
            <a:ext cx="6672580" cy="3969385"/>
          </a:xfrm>
          <a:prstGeom prst="rect">
            <a:avLst/>
          </a:prstGeom>
        </p:spPr>
        <p:txBody>
          <a:bodyPr vert="horz" wrap="square" lIns="0" tIns="13335" rIns="0" bIns="0" rtlCol="0">
            <a:spAutoFit/>
          </a:bodyPr>
          <a:lstStyle/>
          <a:p>
            <a:pPr marL="12700" algn="just">
              <a:lnSpc>
                <a:spcPct val="100000"/>
              </a:lnSpc>
              <a:spcBef>
                <a:spcPts val="105"/>
              </a:spcBef>
            </a:pPr>
            <a:r>
              <a:rPr sz="1400" i="1" spc="-5" dirty="0">
                <a:latin typeface="Times New Roman" panose="02020603050405020304"/>
                <a:cs typeface="Times New Roman" panose="02020603050405020304"/>
              </a:rPr>
              <a:t>Lời</a:t>
            </a:r>
            <a:r>
              <a:rPr sz="1400" i="1" spc="-15" dirty="0">
                <a:latin typeface="Times New Roman" panose="02020603050405020304"/>
                <a:cs typeface="Times New Roman" panose="02020603050405020304"/>
              </a:rPr>
              <a:t> </a:t>
            </a:r>
            <a:r>
              <a:rPr sz="1400" i="1" dirty="0">
                <a:latin typeface="Times New Roman" panose="02020603050405020304"/>
                <a:cs typeface="Times New Roman" panose="02020603050405020304"/>
              </a:rPr>
              <a:t>kết:</a:t>
            </a:r>
            <a:endParaRPr sz="1400">
              <a:latin typeface="Times New Roman" panose="02020603050405020304"/>
              <a:cs typeface="Times New Roman" panose="02020603050405020304"/>
            </a:endParaRPr>
          </a:p>
          <a:p>
            <a:pPr marL="12700" marR="5080" indent="88265" algn="just">
              <a:lnSpc>
                <a:spcPct val="96000"/>
              </a:lnSpc>
              <a:spcBef>
                <a:spcPts val="1195"/>
              </a:spcBef>
            </a:pPr>
            <a:r>
              <a:rPr sz="1400" dirty="0">
                <a:latin typeface="Times New Roman" panose="02020603050405020304"/>
                <a:cs typeface="Times New Roman" panose="02020603050405020304"/>
              </a:rPr>
              <a:t>Tổng </a:t>
            </a:r>
            <a:r>
              <a:rPr sz="1400" spc="-5" dirty="0">
                <a:latin typeface="Times New Roman" panose="02020603050405020304"/>
                <a:cs typeface="Times New Roman" panose="02020603050405020304"/>
              </a:rPr>
              <a:t>quát </a:t>
            </a:r>
            <a:r>
              <a:rPr sz="1400" dirty="0">
                <a:latin typeface="Times New Roman" panose="02020603050405020304"/>
                <a:cs typeface="Times New Roman" panose="02020603050405020304"/>
              </a:rPr>
              <a:t>lại, các hệ điều hành nói </a:t>
            </a:r>
            <a:r>
              <a:rPr sz="1400" spc="-5" dirty="0">
                <a:latin typeface="Times New Roman" panose="02020603050405020304"/>
                <a:cs typeface="Times New Roman" panose="02020603050405020304"/>
              </a:rPr>
              <a:t>chung và </a:t>
            </a:r>
            <a:r>
              <a:rPr sz="1400" dirty="0">
                <a:latin typeface="Times New Roman" panose="02020603050405020304"/>
                <a:cs typeface="Times New Roman" panose="02020603050405020304"/>
              </a:rPr>
              <a:t>hệ điều hành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nói riêng </a:t>
            </a:r>
            <a:r>
              <a:rPr sz="1400" spc="-5" dirty="0">
                <a:latin typeface="Times New Roman" panose="02020603050405020304"/>
                <a:cs typeface="Times New Roman" panose="02020603050405020304"/>
              </a:rPr>
              <a:t>đều </a:t>
            </a:r>
            <a:r>
              <a:rPr sz="1400" dirty="0">
                <a:latin typeface="Times New Roman" panose="02020603050405020304"/>
                <a:cs typeface="Times New Roman" panose="02020603050405020304"/>
              </a:rPr>
              <a:t>là những  </a:t>
            </a:r>
            <a:r>
              <a:rPr sz="1400" spc="-5" dirty="0">
                <a:latin typeface="Times New Roman" panose="02020603050405020304"/>
                <a:cs typeface="Times New Roman" panose="02020603050405020304"/>
              </a:rPr>
              <a:t>hệ điều </a:t>
            </a:r>
            <a:r>
              <a:rPr sz="1400" dirty="0">
                <a:latin typeface="Times New Roman" panose="02020603050405020304"/>
                <a:cs typeface="Times New Roman" panose="02020603050405020304"/>
              </a:rPr>
              <a:t>hành đáng quan </a:t>
            </a:r>
            <a:r>
              <a:rPr sz="1400" spc="-5" dirty="0">
                <a:latin typeface="Times New Roman" panose="02020603050405020304"/>
                <a:cs typeface="Times New Roman" panose="02020603050405020304"/>
              </a:rPr>
              <a:t>tâm </a:t>
            </a:r>
            <a:r>
              <a:rPr sz="1400" dirty="0">
                <a:latin typeface="Times New Roman" panose="02020603050405020304"/>
                <a:cs typeface="Times New Roman" panose="02020603050405020304"/>
              </a:rPr>
              <a:t>và theo dõi hành </a:t>
            </a:r>
            <a:r>
              <a:rPr sz="1400" spc="-5" dirty="0">
                <a:latin typeface="Times New Roman" panose="02020603050405020304"/>
                <a:cs typeface="Times New Roman" panose="02020603050405020304"/>
              </a:rPr>
              <a:t>trình phát </a:t>
            </a:r>
            <a:r>
              <a:rPr sz="1400" dirty="0">
                <a:latin typeface="Times New Roman" panose="02020603050405020304"/>
                <a:cs typeface="Times New Roman" panose="02020603050405020304"/>
              </a:rPr>
              <a:t>triển </a:t>
            </a:r>
            <a:r>
              <a:rPr sz="1400" spc="-5" dirty="0">
                <a:latin typeface="Times New Roman" panose="02020603050405020304"/>
                <a:cs typeface="Times New Roman" panose="02020603050405020304"/>
              </a:rPr>
              <a:t>chúng </a:t>
            </a:r>
            <a:r>
              <a:rPr sz="1400" dirty="0">
                <a:latin typeface="Times New Roman" panose="02020603050405020304"/>
                <a:cs typeface="Times New Roman" panose="02020603050405020304"/>
              </a:rPr>
              <a:t>từ những nhà </a:t>
            </a:r>
            <a:r>
              <a:rPr sz="1400" spc="-5" dirty="0">
                <a:latin typeface="Times New Roman" panose="02020603050405020304"/>
                <a:cs typeface="Times New Roman" panose="02020603050405020304"/>
              </a:rPr>
              <a:t>phát hành.  Mỗi hệ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đều </a:t>
            </a:r>
            <a:r>
              <a:rPr sz="1400" dirty="0">
                <a:latin typeface="Times New Roman" panose="02020603050405020304"/>
                <a:cs typeface="Times New Roman" panose="02020603050405020304"/>
              </a:rPr>
              <a:t>mang </a:t>
            </a:r>
            <a:r>
              <a:rPr sz="1400" spc="-5" dirty="0">
                <a:latin typeface="Times New Roman" panose="02020603050405020304"/>
                <a:cs typeface="Times New Roman" panose="02020603050405020304"/>
              </a:rPr>
              <a:t>lại </a:t>
            </a:r>
            <a:r>
              <a:rPr sz="1400" dirty="0">
                <a:latin typeface="Times New Roman" panose="02020603050405020304"/>
                <a:cs typeface="Times New Roman" panose="02020603050405020304"/>
              </a:rPr>
              <a:t>nhưng </a:t>
            </a:r>
            <a:r>
              <a:rPr sz="1400" spc="-5" dirty="0">
                <a:latin typeface="Times New Roman" panose="02020603050405020304"/>
                <a:cs typeface="Times New Roman" panose="02020603050405020304"/>
              </a:rPr>
              <a:t>ưu và nhược </a:t>
            </a:r>
            <a:r>
              <a:rPr sz="1400" dirty="0">
                <a:latin typeface="Times New Roman" panose="02020603050405020304"/>
                <a:cs typeface="Times New Roman" panose="02020603050405020304"/>
              </a:rPr>
              <a:t>điểm </a:t>
            </a:r>
            <a:r>
              <a:rPr sz="1400" spc="-5" dirty="0">
                <a:latin typeface="Times New Roman" panose="02020603050405020304"/>
                <a:cs typeface="Times New Roman" panose="02020603050405020304"/>
              </a:rPr>
              <a:t>riêng vì chúng </a:t>
            </a:r>
            <a:r>
              <a:rPr sz="1400" dirty="0">
                <a:latin typeface="Times New Roman" panose="02020603050405020304"/>
                <a:cs typeface="Times New Roman" panose="02020603050405020304"/>
              </a:rPr>
              <a:t>là </a:t>
            </a:r>
            <a:r>
              <a:rPr sz="1400" spc="-5" dirty="0">
                <a:latin typeface="Times New Roman" panose="02020603050405020304"/>
                <a:cs typeface="Times New Roman" panose="02020603050405020304"/>
              </a:rPr>
              <a:t>một khối kiến </a:t>
            </a:r>
            <a:r>
              <a:rPr sz="1400" dirty="0">
                <a:latin typeface="Times New Roman" panose="02020603050405020304"/>
                <a:cs typeface="Times New Roman" panose="02020603050405020304"/>
              </a:rPr>
              <a:t>trúc  </a:t>
            </a:r>
            <a:r>
              <a:rPr sz="1400" spc="5" dirty="0">
                <a:latin typeface="Times New Roman" panose="02020603050405020304"/>
                <a:cs typeface="Times New Roman" panose="02020603050405020304"/>
              </a:rPr>
              <a:t>đồ </a:t>
            </a:r>
            <a:r>
              <a:rPr sz="1400" dirty="0">
                <a:latin typeface="Times New Roman" panose="02020603050405020304"/>
                <a:cs typeface="Times New Roman" panose="02020603050405020304"/>
              </a:rPr>
              <a:t>sộ </a:t>
            </a:r>
            <a:r>
              <a:rPr sz="1400" spc="-5" dirty="0">
                <a:latin typeface="Times New Roman" panose="02020603050405020304"/>
                <a:cs typeface="Times New Roman" panose="02020603050405020304"/>
              </a:rPr>
              <a:t>được </a:t>
            </a:r>
            <a:r>
              <a:rPr sz="1400" dirty="0">
                <a:latin typeface="Times New Roman" panose="02020603050405020304"/>
                <a:cs typeface="Times New Roman" panose="02020603050405020304"/>
              </a:rPr>
              <a:t>xây </a:t>
            </a:r>
            <a:r>
              <a:rPr sz="1400" spc="-5" dirty="0">
                <a:latin typeface="Times New Roman" panose="02020603050405020304"/>
                <a:cs typeface="Times New Roman" panose="02020603050405020304"/>
              </a:rPr>
              <a:t>dựng nên bởi </a:t>
            </a:r>
            <a:r>
              <a:rPr sz="1400" dirty="0">
                <a:latin typeface="Times New Roman" panose="02020603050405020304"/>
                <a:cs typeface="Times New Roman" panose="02020603050405020304"/>
              </a:rPr>
              <a:t>những </a:t>
            </a:r>
            <a:r>
              <a:rPr sz="1400" spc="-5" dirty="0">
                <a:latin typeface="Times New Roman" panose="02020603050405020304"/>
                <a:cs typeface="Times New Roman" panose="02020603050405020304"/>
              </a:rPr>
              <a:t>lập </a:t>
            </a:r>
            <a:r>
              <a:rPr sz="1400" dirty="0">
                <a:latin typeface="Times New Roman" panose="02020603050405020304"/>
                <a:cs typeface="Times New Roman" panose="02020603050405020304"/>
              </a:rPr>
              <a:t>trình </a:t>
            </a:r>
            <a:r>
              <a:rPr sz="1400" spc="-5" dirty="0">
                <a:latin typeface="Times New Roman" panose="02020603050405020304"/>
                <a:cs typeface="Times New Roman" panose="02020603050405020304"/>
              </a:rPr>
              <a:t>viên và kỹ sư </a:t>
            </a:r>
            <a:r>
              <a:rPr sz="1400" dirty="0">
                <a:latin typeface="Times New Roman" panose="02020603050405020304"/>
                <a:cs typeface="Times New Roman" panose="02020603050405020304"/>
              </a:rPr>
              <a:t>máy tính </a:t>
            </a:r>
            <a:r>
              <a:rPr sz="1400" spc="-5" dirty="0">
                <a:latin typeface="Times New Roman" panose="02020603050405020304"/>
                <a:cs typeface="Times New Roman" panose="02020603050405020304"/>
              </a:rPr>
              <a:t>tài năng. Ngoài </a:t>
            </a:r>
            <a:r>
              <a:rPr sz="1400" dirty="0">
                <a:latin typeface="Times New Roman" panose="02020603050405020304"/>
                <a:cs typeface="Times New Roman" panose="02020603050405020304"/>
              </a:rPr>
              <a:t>ra hệ  </a:t>
            </a:r>
            <a:r>
              <a:rPr sz="1400" spc="-5" dirty="0">
                <a:latin typeface="Times New Roman" panose="02020603050405020304"/>
                <a:cs typeface="Times New Roman" panose="02020603050405020304"/>
              </a:rPr>
              <a:t>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còn tương trưng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một hệ </a:t>
            </a:r>
            <a:r>
              <a:rPr sz="1400" dirty="0">
                <a:latin typeface="Times New Roman" panose="02020603050405020304"/>
                <a:cs typeface="Times New Roman" panose="02020603050405020304"/>
              </a:rPr>
              <a:t>sinh </a:t>
            </a:r>
            <a:r>
              <a:rPr sz="1400" spc="-5" dirty="0">
                <a:latin typeface="Times New Roman" panose="02020603050405020304"/>
                <a:cs typeface="Times New Roman" panose="02020603050405020304"/>
              </a:rPr>
              <a:t>thái trong nhiều môi trường làm việc </a:t>
            </a:r>
            <a:r>
              <a:rPr sz="1400" dirty="0">
                <a:latin typeface="Times New Roman" panose="02020603050405020304"/>
                <a:cs typeface="Times New Roman" panose="02020603050405020304"/>
              </a:rPr>
              <a:t>khác  </a:t>
            </a:r>
            <a:r>
              <a:rPr sz="1400" spc="-5" dirty="0">
                <a:latin typeface="Times New Roman" panose="02020603050405020304"/>
                <a:cs typeface="Times New Roman" panose="02020603050405020304"/>
              </a:rPr>
              <a:t>nhau, với từng sự </a:t>
            </a:r>
            <a:r>
              <a:rPr sz="1400" dirty="0">
                <a:latin typeface="Times New Roman" panose="02020603050405020304"/>
                <a:cs typeface="Times New Roman" panose="02020603050405020304"/>
              </a:rPr>
              <a:t>thích ứng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từng </a:t>
            </a:r>
            <a:r>
              <a:rPr sz="1400" spc="-5" dirty="0">
                <a:latin typeface="Times New Roman" panose="02020603050405020304"/>
                <a:cs typeface="Times New Roman" panose="02020603050405020304"/>
              </a:rPr>
              <a:t>môi trường hoạt </a:t>
            </a:r>
            <a:r>
              <a:rPr sz="1400" dirty="0">
                <a:latin typeface="Times New Roman" panose="02020603050405020304"/>
                <a:cs typeface="Times New Roman" panose="02020603050405020304"/>
              </a:rPr>
              <a:t>động, </a:t>
            </a:r>
            <a:r>
              <a:rPr sz="1400" spc="-5" dirty="0">
                <a:latin typeface="Times New Roman" panose="02020603050405020304"/>
                <a:cs typeface="Times New Roman" panose="02020603050405020304"/>
              </a:rPr>
              <a:t>tất </a:t>
            </a:r>
            <a:r>
              <a:rPr sz="140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tạo </a:t>
            </a:r>
            <a:r>
              <a:rPr sz="1400" dirty="0">
                <a:latin typeface="Times New Roman" panose="02020603050405020304"/>
                <a:cs typeface="Times New Roman" panose="02020603050405020304"/>
              </a:rPr>
              <a:t>ra </a:t>
            </a:r>
            <a:r>
              <a:rPr sz="1400" spc="-5" dirty="0">
                <a:latin typeface="Times New Roman" panose="02020603050405020304"/>
                <a:cs typeface="Times New Roman" panose="02020603050405020304"/>
              </a:rPr>
              <a:t>sự </a:t>
            </a:r>
            <a:r>
              <a:rPr sz="1400" dirty="0">
                <a:latin typeface="Times New Roman" panose="02020603050405020304"/>
                <a:cs typeface="Times New Roman" panose="02020603050405020304"/>
              </a:rPr>
              <a:t>phong </a:t>
            </a:r>
            <a:r>
              <a:rPr sz="1400" spc="-5" dirty="0">
                <a:latin typeface="Times New Roman" panose="02020603050405020304"/>
                <a:cs typeface="Times New Roman" panose="02020603050405020304"/>
              </a:rPr>
              <a:t>phú, </a:t>
            </a:r>
            <a:r>
              <a:rPr sz="1400" dirty="0">
                <a:latin typeface="Times New Roman" panose="02020603050405020304"/>
                <a:cs typeface="Times New Roman" panose="02020603050405020304"/>
              </a:rPr>
              <a:t>đa  </a:t>
            </a:r>
            <a:r>
              <a:rPr sz="1400" spc="-5" dirty="0">
                <a:latin typeface="Times New Roman" panose="02020603050405020304"/>
                <a:cs typeface="Times New Roman" panose="02020603050405020304"/>
              </a:rPr>
              <a:t>nhiệm và </a:t>
            </a:r>
            <a:r>
              <a:rPr sz="1400" dirty="0">
                <a:latin typeface="Times New Roman" panose="02020603050405020304"/>
                <a:cs typeface="Times New Roman" panose="02020603050405020304"/>
              </a:rPr>
              <a:t>đa dạng nhằm </a:t>
            </a:r>
            <a:r>
              <a:rPr sz="1400" spc="-5" dirty="0">
                <a:latin typeface="Times New Roman" panose="02020603050405020304"/>
                <a:cs typeface="Times New Roman" panose="02020603050405020304"/>
              </a:rPr>
              <a:t>mục </a:t>
            </a:r>
            <a:r>
              <a:rPr sz="1400" dirty="0">
                <a:latin typeface="Times New Roman" panose="02020603050405020304"/>
                <a:cs typeface="Times New Roman" panose="02020603050405020304"/>
              </a:rPr>
              <a:t>đích </a:t>
            </a:r>
            <a:r>
              <a:rPr sz="1400" spc="-5" dirty="0">
                <a:latin typeface="Times New Roman" panose="02020603050405020304"/>
                <a:cs typeface="Times New Roman" panose="02020603050405020304"/>
              </a:rPr>
              <a:t>hướng tới </a:t>
            </a: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đáp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đa </a:t>
            </a:r>
            <a:r>
              <a:rPr sz="1400" dirty="0">
                <a:latin typeface="Times New Roman" panose="02020603050405020304"/>
                <a:cs typeface="Times New Roman" panose="02020603050405020304"/>
              </a:rPr>
              <a:t>nhu cầu từ các </a:t>
            </a:r>
            <a:r>
              <a:rPr sz="1400" spc="-5" dirty="0">
                <a:latin typeface="Times New Roman" panose="02020603050405020304"/>
                <a:cs typeface="Times New Roman" panose="02020603050405020304"/>
              </a:rPr>
              <a:t>người dùng </a:t>
            </a: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nghệ.</a:t>
            </a:r>
            <a:endParaRPr sz="1400">
              <a:latin typeface="Times New Roman" panose="02020603050405020304"/>
              <a:cs typeface="Times New Roman" panose="02020603050405020304"/>
            </a:endParaRPr>
          </a:p>
          <a:p>
            <a:pPr marL="12700" marR="5080" indent="88265" algn="just">
              <a:lnSpc>
                <a:spcPct val="96000"/>
              </a:lnSpc>
              <a:spcBef>
                <a:spcPts val="1195"/>
              </a:spcBef>
            </a:pPr>
            <a:r>
              <a:rPr sz="1400" dirty="0">
                <a:latin typeface="Times New Roman" panose="02020603050405020304"/>
                <a:cs typeface="Times New Roman" panose="02020603050405020304"/>
              </a:rPr>
              <a:t>Thông qua </a:t>
            </a:r>
            <a:r>
              <a:rPr sz="1400" spc="-5" dirty="0">
                <a:latin typeface="Times New Roman" panose="02020603050405020304"/>
                <a:cs typeface="Times New Roman" panose="02020603050405020304"/>
              </a:rPr>
              <a:t>bài tiểu </a:t>
            </a:r>
            <a:r>
              <a:rPr sz="1400" dirty="0">
                <a:latin typeface="Times New Roman" panose="02020603050405020304"/>
                <a:cs typeface="Times New Roman" panose="02020603050405020304"/>
              </a:rPr>
              <a:t>luận </a:t>
            </a:r>
            <a:r>
              <a:rPr sz="1400" spc="-10" dirty="0">
                <a:latin typeface="Times New Roman" panose="02020603050405020304"/>
                <a:cs typeface="Times New Roman" panose="02020603050405020304"/>
              </a:rPr>
              <a:t>này, </a:t>
            </a:r>
            <a:r>
              <a:rPr sz="1400" dirty="0">
                <a:latin typeface="Times New Roman" panose="02020603050405020304"/>
                <a:cs typeface="Times New Roman" panose="02020603050405020304"/>
              </a:rPr>
              <a:t>chúng ta </a:t>
            </a:r>
            <a:r>
              <a:rPr sz="1400" spc="-5" dirty="0">
                <a:latin typeface="Times New Roman" panose="02020603050405020304"/>
                <a:cs typeface="Times New Roman" panose="02020603050405020304"/>
              </a:rPr>
              <a:t>đã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nắm được </a:t>
            </a:r>
            <a:r>
              <a:rPr sz="1400" dirty="0">
                <a:latin typeface="Times New Roman" panose="02020603050405020304"/>
                <a:cs typeface="Times New Roman" panose="02020603050405020304"/>
              </a:rPr>
              <a:t>khái quát </a:t>
            </a:r>
            <a:r>
              <a:rPr sz="1400" spc="-5" dirty="0">
                <a:latin typeface="Times New Roman" panose="02020603050405020304"/>
                <a:cs typeface="Times New Roman" panose="02020603050405020304"/>
              </a:rPr>
              <a:t>về khái </a:t>
            </a:r>
            <a:r>
              <a:rPr sz="1400" dirty="0">
                <a:latin typeface="Times New Roman" panose="02020603050405020304"/>
                <a:cs typeface="Times New Roman" panose="02020603050405020304"/>
              </a:rPr>
              <a:t>niệm </a:t>
            </a:r>
            <a:r>
              <a:rPr sz="1400" spc="-5" dirty="0">
                <a:latin typeface="Times New Roman" panose="02020603050405020304"/>
                <a:cs typeface="Times New Roman" panose="02020603050405020304"/>
              </a:rPr>
              <a:t>,lý thuyết  và </a:t>
            </a:r>
            <a:r>
              <a:rPr sz="1400" dirty="0">
                <a:latin typeface="Times New Roman" panose="02020603050405020304"/>
                <a:cs typeface="Times New Roman" panose="02020603050405020304"/>
              </a:rPr>
              <a:t>tính năng </a:t>
            </a:r>
            <a:r>
              <a:rPr sz="1400" spc="-5" dirty="0">
                <a:latin typeface="Times New Roman" panose="02020603050405020304"/>
                <a:cs typeface="Times New Roman" panose="02020603050405020304"/>
              </a:rPr>
              <a:t>thuộc </a:t>
            </a:r>
            <a:r>
              <a:rPr sz="1400" dirty="0">
                <a:latin typeface="Times New Roman" panose="02020603050405020304"/>
                <a:cs typeface="Times New Roman" panose="02020603050405020304"/>
              </a:rPr>
              <a:t>về </a:t>
            </a:r>
            <a:r>
              <a:rPr sz="1400" spc="-5" dirty="0">
                <a:latin typeface="Times New Roman" panose="02020603050405020304"/>
                <a:cs typeface="Times New Roman" panose="02020603050405020304"/>
              </a:rPr>
              <a:t>lĩnh </a:t>
            </a:r>
            <a:r>
              <a:rPr sz="1400" dirty="0">
                <a:latin typeface="Times New Roman" panose="02020603050405020304"/>
                <a:cs typeface="Times New Roman" panose="02020603050405020304"/>
              </a:rPr>
              <a:t>vực </a:t>
            </a:r>
            <a:r>
              <a:rPr sz="1400" spc="-5" dirty="0">
                <a:latin typeface="Times New Roman" panose="02020603050405020304"/>
                <a:cs typeface="Times New Roman" panose="02020603050405020304"/>
              </a:rPr>
              <a:t>hệ 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Windows 11 </a:t>
            </a:r>
            <a:r>
              <a:rPr sz="1400" dirty="0">
                <a:latin typeface="Times New Roman" panose="02020603050405020304"/>
                <a:cs typeface="Times New Roman" panose="02020603050405020304"/>
              </a:rPr>
              <a:t>và đôi </a:t>
            </a:r>
            <a:r>
              <a:rPr sz="1400" spc="-5" dirty="0">
                <a:latin typeface="Times New Roman" panose="02020603050405020304"/>
                <a:cs typeface="Times New Roman" panose="02020603050405020304"/>
              </a:rPr>
              <a:t>chút về những </a:t>
            </a:r>
            <a:r>
              <a:rPr sz="1400" dirty="0">
                <a:latin typeface="Times New Roman" panose="02020603050405020304"/>
                <a:cs typeface="Times New Roman" panose="02020603050405020304"/>
              </a:rPr>
              <a:t>hệ </a:t>
            </a:r>
            <a:r>
              <a:rPr sz="1400" spc="-5" dirty="0">
                <a:latin typeface="Times New Roman" panose="02020603050405020304"/>
                <a:cs typeface="Times New Roman" panose="02020603050405020304"/>
              </a:rPr>
              <a:t>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tiền</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nhiệm.</a:t>
            </a:r>
            <a:endParaRPr sz="1400">
              <a:latin typeface="Times New Roman" panose="02020603050405020304"/>
              <a:cs typeface="Times New Roman" panose="02020603050405020304"/>
            </a:endParaRPr>
          </a:p>
          <a:p>
            <a:pPr marL="12700" marR="5715" indent="88265" algn="just">
              <a:lnSpc>
                <a:spcPct val="96000"/>
              </a:lnSpc>
              <a:spcBef>
                <a:spcPts val="1195"/>
              </a:spcBef>
            </a:pPr>
            <a:r>
              <a:rPr sz="1400" spc="-5" dirty="0">
                <a:latin typeface="Times New Roman" panose="02020603050405020304"/>
                <a:cs typeface="Times New Roman" panose="02020603050405020304"/>
              </a:rPr>
              <a:t>Với sự phát </a:t>
            </a:r>
            <a:r>
              <a:rPr sz="1400" dirty="0">
                <a:latin typeface="Times New Roman" panose="02020603050405020304"/>
                <a:cs typeface="Times New Roman" panose="02020603050405020304"/>
              </a:rPr>
              <a:t>triển </a:t>
            </a:r>
            <a:r>
              <a:rPr sz="1400" spc="-5" dirty="0">
                <a:latin typeface="Times New Roman" panose="02020603050405020304"/>
                <a:cs typeface="Times New Roman" panose="02020603050405020304"/>
              </a:rPr>
              <a:t>mạnh </a:t>
            </a:r>
            <a:r>
              <a:rPr sz="1400" dirty="0">
                <a:latin typeface="Times New Roman" panose="02020603050405020304"/>
                <a:cs typeface="Times New Roman" panose="02020603050405020304"/>
              </a:rPr>
              <a:t>mẽ </a:t>
            </a:r>
            <a:r>
              <a:rPr sz="1400" spc="-5" dirty="0">
                <a:latin typeface="Times New Roman" panose="02020603050405020304"/>
                <a:cs typeface="Times New Roman" panose="02020603050405020304"/>
              </a:rPr>
              <a:t>của cuộc </a:t>
            </a:r>
            <a:r>
              <a:rPr sz="1400" dirty="0">
                <a:latin typeface="Times New Roman" panose="02020603050405020304"/>
                <a:cs typeface="Times New Roman" panose="02020603050405020304"/>
              </a:rPr>
              <a:t>cách </a:t>
            </a:r>
            <a:r>
              <a:rPr sz="1400" spc="-5" dirty="0">
                <a:latin typeface="Times New Roman" panose="02020603050405020304"/>
                <a:cs typeface="Times New Roman" panose="02020603050405020304"/>
              </a:rPr>
              <a:t>mạnh </a:t>
            </a:r>
            <a:r>
              <a:rPr sz="1400" dirty="0">
                <a:latin typeface="Times New Roman" panose="02020603050405020304"/>
                <a:cs typeface="Times New Roman" panose="02020603050405020304"/>
              </a:rPr>
              <a:t>công nghiệp 4.0 ( The </a:t>
            </a:r>
            <a:r>
              <a:rPr sz="1400" spc="-5" dirty="0">
                <a:latin typeface="Times New Roman" panose="02020603050405020304"/>
                <a:cs typeface="Times New Roman" panose="02020603050405020304"/>
              </a:rPr>
              <a:t>Fourth Industrial  Revolution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trong nền </a:t>
            </a:r>
            <a:r>
              <a:rPr sz="1400" dirty="0">
                <a:latin typeface="Times New Roman" panose="02020603050405020304"/>
                <a:cs typeface="Times New Roman" panose="02020603050405020304"/>
              </a:rPr>
              <a:t>tảng công </a:t>
            </a:r>
            <a:r>
              <a:rPr sz="1400" spc="-5" dirty="0">
                <a:latin typeface="Times New Roman" panose="02020603050405020304"/>
                <a:cs typeface="Times New Roman" panose="02020603050405020304"/>
              </a:rPr>
              <a:t>nghệ </a:t>
            </a:r>
            <a:r>
              <a:rPr sz="1400" dirty="0">
                <a:latin typeface="Times New Roman" panose="02020603050405020304"/>
                <a:cs typeface="Times New Roman" panose="02020603050405020304"/>
              </a:rPr>
              <a:t>và thông </a:t>
            </a:r>
            <a:r>
              <a:rPr sz="1400" spc="-5" dirty="0">
                <a:latin typeface="Times New Roman" panose="02020603050405020304"/>
                <a:cs typeface="Times New Roman" panose="02020603050405020304"/>
              </a:rPr>
              <a:t>tin, chúng ta luôn luôn được tiếp </a:t>
            </a:r>
            <a:r>
              <a:rPr sz="1400" dirty="0">
                <a:latin typeface="Times New Roman" panose="02020603050405020304"/>
                <a:cs typeface="Times New Roman" panose="02020603050405020304"/>
              </a:rPr>
              <a:t>cận </a:t>
            </a:r>
            <a:r>
              <a:rPr sz="1400" spc="-5" dirty="0">
                <a:latin typeface="Times New Roman" panose="02020603050405020304"/>
                <a:cs typeface="Times New Roman" panose="02020603050405020304"/>
              </a:rPr>
              <a:t>với sự  </a:t>
            </a:r>
            <a:r>
              <a:rPr sz="1400" dirty="0">
                <a:latin typeface="Times New Roman" panose="02020603050405020304"/>
                <a:cs typeface="Times New Roman" panose="02020603050405020304"/>
              </a:rPr>
              <a:t>thay đổi từng </a:t>
            </a:r>
            <a:r>
              <a:rPr sz="1400" spc="-5" dirty="0">
                <a:latin typeface="Times New Roman" panose="02020603050405020304"/>
                <a:cs typeface="Times New Roman" panose="02020603050405020304"/>
              </a:rPr>
              <a:t>ngày của xã hội </a:t>
            </a:r>
            <a:r>
              <a:rPr sz="1400" dirty="0">
                <a:latin typeface="Times New Roman" panose="02020603050405020304"/>
                <a:cs typeface="Times New Roman" panose="02020603050405020304"/>
              </a:rPr>
              <a:t>nói </a:t>
            </a:r>
            <a:r>
              <a:rPr sz="1400" spc="-5" dirty="0">
                <a:latin typeface="Times New Roman" panose="02020603050405020304"/>
                <a:cs typeface="Times New Roman" panose="02020603050405020304"/>
              </a:rPr>
              <a:t>chung và cuộc </a:t>
            </a:r>
            <a:r>
              <a:rPr sz="1400" dirty="0">
                <a:latin typeface="Times New Roman" panose="02020603050405020304"/>
                <a:cs typeface="Times New Roman" panose="02020603050405020304"/>
              </a:rPr>
              <a:t>cách mạng </a:t>
            </a:r>
            <a:r>
              <a:rPr sz="1400" spc="-5" dirty="0">
                <a:latin typeface="Times New Roman" panose="02020603050405020304"/>
                <a:cs typeface="Times New Roman" panose="02020603050405020304"/>
              </a:rPr>
              <a:t>công </a:t>
            </a:r>
            <a:r>
              <a:rPr sz="1400" dirty="0">
                <a:latin typeface="Times New Roman" panose="02020603050405020304"/>
                <a:cs typeface="Times New Roman" panose="02020603050405020304"/>
              </a:rPr>
              <a:t>nghiệp nói </a:t>
            </a:r>
            <a:r>
              <a:rPr sz="1400" spc="-5" dirty="0">
                <a:latin typeface="Times New Roman" panose="02020603050405020304"/>
                <a:cs typeface="Times New Roman" panose="02020603050405020304"/>
              </a:rPr>
              <a:t>riêng. Trong  tương </a:t>
            </a:r>
            <a:r>
              <a:rPr sz="1400" dirty="0">
                <a:latin typeface="Times New Roman" panose="02020603050405020304"/>
                <a:cs typeface="Times New Roman" panose="02020603050405020304"/>
              </a:rPr>
              <a:t>lai </a:t>
            </a:r>
            <a:r>
              <a:rPr sz="1400" spc="-5" dirty="0">
                <a:latin typeface="Times New Roman" panose="02020603050405020304"/>
                <a:cs typeface="Times New Roman" panose="02020603050405020304"/>
              </a:rPr>
              <a:t>xa, sự tiến </a:t>
            </a:r>
            <a:r>
              <a:rPr sz="1400" dirty="0">
                <a:latin typeface="Times New Roman" panose="02020603050405020304"/>
                <a:cs typeface="Times New Roman" panose="02020603050405020304"/>
              </a:rPr>
              <a:t>xa </a:t>
            </a:r>
            <a:r>
              <a:rPr sz="1400" spc="-5" dirty="0">
                <a:latin typeface="Times New Roman" panose="02020603050405020304"/>
                <a:cs typeface="Times New Roman" panose="02020603050405020304"/>
              </a:rPr>
              <a:t>trong lĩnh vực </a:t>
            </a: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nghệ </a:t>
            </a:r>
            <a:r>
              <a:rPr sz="1400" dirty="0">
                <a:latin typeface="Times New Roman" panose="02020603050405020304"/>
                <a:cs typeface="Times New Roman" panose="02020603050405020304"/>
              </a:rPr>
              <a:t>thông tin sẽ </a:t>
            </a:r>
            <a:r>
              <a:rPr sz="1400" spc="-5" dirty="0">
                <a:latin typeface="Times New Roman" panose="02020603050405020304"/>
                <a:cs typeface="Times New Roman" panose="02020603050405020304"/>
              </a:rPr>
              <a:t>thúc đẩy sự phát </a:t>
            </a:r>
            <a:r>
              <a:rPr sz="1400" dirty="0">
                <a:latin typeface="Times New Roman" panose="02020603050405020304"/>
                <a:cs typeface="Times New Roman" panose="02020603050405020304"/>
              </a:rPr>
              <a:t>triển </a:t>
            </a:r>
            <a:r>
              <a:rPr sz="1400" spc="-5" dirty="0">
                <a:latin typeface="Times New Roman" panose="02020603050405020304"/>
                <a:cs typeface="Times New Roman" panose="02020603050405020304"/>
              </a:rPr>
              <a:t>của </a:t>
            </a:r>
            <a:r>
              <a:rPr sz="1400" dirty="0">
                <a:latin typeface="Times New Roman" panose="02020603050405020304"/>
                <a:cs typeface="Times New Roman" panose="02020603050405020304"/>
              </a:rPr>
              <a:t>hệ  </a:t>
            </a:r>
            <a:r>
              <a:rPr sz="1400" spc="-5" dirty="0">
                <a:latin typeface="Times New Roman" panose="02020603050405020304"/>
                <a:cs typeface="Times New Roman" panose="02020603050405020304"/>
              </a:rPr>
              <a:t>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với nhiều sự </a:t>
            </a:r>
            <a:r>
              <a:rPr sz="1400" dirty="0">
                <a:latin typeface="Times New Roman" panose="02020603050405020304"/>
                <a:cs typeface="Times New Roman" panose="02020603050405020304"/>
              </a:rPr>
              <a:t>mong</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đợi.</a:t>
            </a:r>
            <a:endParaRPr sz="1400">
              <a:latin typeface="Times New Roman" panose="02020603050405020304"/>
              <a:cs typeface="Times New Roman" panose="020206030504050203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52</a:t>
            </a:r>
            <a:endParaRPr dirty="0"/>
          </a:p>
        </p:txBody>
      </p:sp>
      <p:sp>
        <p:nvSpPr>
          <p:cNvPr id="2" name="object 2"/>
          <p:cNvSpPr txBox="1"/>
          <p:nvPr/>
        </p:nvSpPr>
        <p:spPr>
          <a:xfrm>
            <a:off x="444500" y="426720"/>
            <a:ext cx="6670040" cy="6911975"/>
          </a:xfrm>
          <a:prstGeom prst="rect">
            <a:avLst/>
          </a:prstGeom>
        </p:spPr>
        <p:txBody>
          <a:bodyPr vert="horz" wrap="square" lIns="0" tIns="13335" rIns="0" bIns="0" rtlCol="0">
            <a:spAutoFit/>
          </a:bodyPr>
          <a:lstStyle/>
          <a:p>
            <a:pPr marL="635" algn="ctr">
              <a:lnSpc>
                <a:spcPct val="100000"/>
              </a:lnSpc>
              <a:spcBef>
                <a:spcPts val="105"/>
              </a:spcBef>
            </a:pPr>
            <a:r>
              <a:rPr sz="2000" b="1" spc="-5" dirty="0">
                <a:latin typeface="Times New Roman" panose="02020603050405020304"/>
                <a:cs typeface="Times New Roman" panose="02020603050405020304"/>
              </a:rPr>
              <a:t>Tài </a:t>
            </a:r>
            <a:r>
              <a:rPr sz="2000" b="1" dirty="0">
                <a:latin typeface="Times New Roman" panose="02020603050405020304"/>
                <a:cs typeface="Times New Roman" panose="02020603050405020304"/>
              </a:rPr>
              <a:t>Liệu Tham</a:t>
            </a:r>
            <a:r>
              <a:rPr sz="2000" b="1" spc="-3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Khảo</a:t>
            </a:r>
            <a:endParaRPr sz="2000">
              <a:latin typeface="Times New Roman" panose="02020603050405020304"/>
              <a:cs typeface="Times New Roman" panose="02020603050405020304"/>
            </a:endParaRPr>
          </a:p>
          <a:p>
            <a:pPr marL="264160" indent="-251460">
              <a:lnSpc>
                <a:spcPct val="100000"/>
              </a:lnSpc>
              <a:spcBef>
                <a:spcPts val="1140"/>
              </a:spcBef>
              <a:buAutoNum type="arabicPlain"/>
              <a:tabLst>
                <a:tab pos="264160" algn="l"/>
              </a:tabLst>
            </a:pPr>
            <a:r>
              <a:rPr sz="1400" spc="-5" dirty="0">
                <a:latin typeface="Times New Roman" panose="02020603050405020304"/>
                <a:cs typeface="Times New Roman" panose="02020603050405020304"/>
              </a:rPr>
              <a:t>Stephen </a:t>
            </a:r>
            <a:r>
              <a:rPr sz="1400" dirty="0">
                <a:latin typeface="Times New Roman" panose="02020603050405020304"/>
                <a:cs typeface="Times New Roman" panose="02020603050405020304"/>
              </a:rPr>
              <a:t>J.</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Bigelow,”techtarget”.[Online].</a:t>
            </a:r>
            <a:endParaRPr sz="1400">
              <a:latin typeface="Times New Roman" panose="02020603050405020304"/>
              <a:cs typeface="Times New Roman" panose="02020603050405020304"/>
            </a:endParaRPr>
          </a:p>
          <a:p>
            <a:pPr marL="12700">
              <a:lnSpc>
                <a:spcPct val="100000"/>
              </a:lnSpc>
              <a:spcBef>
                <a:spcPts val="1125"/>
              </a:spcBef>
            </a:pPr>
            <a:r>
              <a:rPr sz="1400" spc="-5" dirty="0">
                <a:latin typeface="Times New Roman" panose="02020603050405020304"/>
                <a:cs typeface="Times New Roman" panose="02020603050405020304"/>
              </a:rPr>
              <a:t>Available: </a:t>
            </a:r>
            <a:r>
              <a:rPr sz="1400" u="sng" spc="-5" dirty="0">
                <a:solidFill>
                  <a:srgbClr val="1154CC"/>
                </a:solidFill>
                <a:uFill>
                  <a:solidFill>
                    <a:srgbClr val="1154CC"/>
                  </a:solidFill>
                </a:uFill>
                <a:latin typeface="Times New Roman" panose="02020603050405020304"/>
                <a:cs typeface="Times New Roman" panose="02020603050405020304"/>
                <a:hlinkClick r:id="rId1"/>
              </a:rPr>
              <a:t>https://www.techtarget.com/whatis/definition/operating-system-OS</a:t>
            </a:r>
            <a:endParaRPr sz="1400">
              <a:latin typeface="Times New Roman" panose="02020603050405020304"/>
              <a:cs typeface="Times New Roman" panose="02020603050405020304"/>
            </a:endParaRPr>
          </a:p>
          <a:p>
            <a:pPr marL="264160" indent="-251460">
              <a:lnSpc>
                <a:spcPct val="100000"/>
              </a:lnSpc>
              <a:spcBef>
                <a:spcPts val="1130"/>
              </a:spcBef>
              <a:buAutoNum type="arabicPlain" startAt="2"/>
              <a:tabLst>
                <a:tab pos="264160" algn="l"/>
              </a:tabLst>
            </a:pPr>
            <a:r>
              <a:rPr sz="1400" spc="-5" dirty="0">
                <a:latin typeface="Times New Roman" panose="02020603050405020304"/>
                <a:cs typeface="Times New Roman" panose="02020603050405020304"/>
              </a:rPr>
              <a:t>Microsoft, “microsoft”.</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[Online].</a:t>
            </a:r>
            <a:endParaRPr sz="1400">
              <a:latin typeface="Times New Roman" panose="02020603050405020304"/>
              <a:cs typeface="Times New Roman" panose="02020603050405020304"/>
            </a:endParaRPr>
          </a:p>
          <a:p>
            <a:pPr marL="12700">
              <a:lnSpc>
                <a:spcPct val="100000"/>
              </a:lnSpc>
              <a:spcBef>
                <a:spcPts val="1130"/>
              </a:spcBef>
            </a:pPr>
            <a:r>
              <a:rPr sz="1400" spc="-5" dirty="0">
                <a:latin typeface="Times New Roman" panose="02020603050405020304"/>
                <a:cs typeface="Times New Roman" panose="02020603050405020304"/>
              </a:rPr>
              <a:t>Available:</a:t>
            </a:r>
            <a:r>
              <a:rPr sz="1400" spc="4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https://learn.microsoft.com/en-us/windows/whats-new/windows-11-requirements</a:t>
            </a:r>
            <a:endParaRPr sz="1400">
              <a:latin typeface="Times New Roman" panose="02020603050405020304"/>
              <a:cs typeface="Times New Roman" panose="02020603050405020304"/>
            </a:endParaRPr>
          </a:p>
          <a:p>
            <a:pPr marL="307975" indent="-252095">
              <a:lnSpc>
                <a:spcPct val="100000"/>
              </a:lnSpc>
              <a:spcBef>
                <a:spcPts val="1125"/>
              </a:spcBef>
              <a:buAutoNum type="arabicPlain" startAt="3"/>
              <a:tabLst>
                <a:tab pos="308610" algn="l"/>
              </a:tabLst>
            </a:pPr>
            <a:r>
              <a:rPr sz="1400" spc="-5" dirty="0">
                <a:latin typeface="Times New Roman" panose="02020603050405020304"/>
                <a:cs typeface="Times New Roman" panose="02020603050405020304"/>
              </a:rPr>
              <a:t>Microsoft, “microsoft”.</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[Online].</a:t>
            </a:r>
            <a:endParaRPr sz="1400">
              <a:latin typeface="Times New Roman" panose="02020603050405020304"/>
              <a:cs typeface="Times New Roman" panose="02020603050405020304"/>
            </a:endParaRPr>
          </a:p>
          <a:p>
            <a:pPr marL="12700" marR="5080">
              <a:lnSpc>
                <a:spcPct val="96000"/>
              </a:lnSpc>
              <a:spcBef>
                <a:spcPts val="1195"/>
              </a:spcBef>
              <a:tabLst>
                <a:tab pos="1472565" algn="l"/>
              </a:tabLst>
            </a:pPr>
            <a:r>
              <a:rPr sz="1400" spc="-5" dirty="0">
                <a:latin typeface="Times New Roman" panose="02020603050405020304"/>
                <a:cs typeface="Times New Roman" panose="02020603050405020304"/>
              </a:rPr>
              <a:t>Available:</a:t>
            </a:r>
            <a:r>
              <a:rPr lang="en-US" sz="1400" spc="-5" dirty="0">
                <a:latin typeface="Times New Roman" panose="02020603050405020304"/>
                <a:cs typeface="Times New Roman" panose="02020603050405020304"/>
              </a:rPr>
              <a:t> </a:t>
            </a:r>
            <a:r>
              <a:rPr sz="1400" u="sng" spc="-5" dirty="0">
                <a:solidFill>
                  <a:srgbClr val="1154CC"/>
                </a:solidFill>
                <a:uFill>
                  <a:solidFill>
                    <a:srgbClr val="1154CC"/>
                  </a:solidFill>
                </a:uFill>
                <a:latin typeface="Times New Roman" panose="02020603050405020304"/>
                <a:cs typeface="Times New Roman" panose="02020603050405020304"/>
                <a:hlinkClick r:id="rId2"/>
              </a:rPr>
              <a:t>https://support.microsoft.com/vi-vn/topic/windows-11-s%E1%BB%AD- </a:t>
            </a:r>
            <a:r>
              <a:rPr sz="1400" spc="-5" dirty="0">
                <a:solidFill>
                  <a:srgbClr val="1154CC"/>
                </a:solidFill>
                <a:latin typeface="Times New Roman" panose="02020603050405020304"/>
                <a:cs typeface="Times New Roman" panose="02020603050405020304"/>
              </a:rPr>
              <a:t> </a:t>
            </a:r>
            <a:r>
              <a:rPr sz="1400" u="sng" spc="-5" dirty="0">
                <a:solidFill>
                  <a:srgbClr val="1154CC"/>
                </a:solidFill>
                <a:uFill>
                  <a:solidFill>
                    <a:srgbClr val="1154CC"/>
                  </a:solidFill>
                </a:uFill>
                <a:latin typeface="Times New Roman" panose="02020603050405020304"/>
                <a:cs typeface="Times New Roman" panose="02020603050405020304"/>
              </a:rPr>
              <a:t>c%E1%BA%ADp-nh%E1%BA%ADt-phi%C3%AAn-b%E1%BA%A3n-21h2- </a:t>
            </a:r>
            <a:r>
              <a:rPr sz="1400" spc="-5" dirty="0">
                <a:solidFill>
                  <a:srgbClr val="1154CC"/>
                </a:solidFill>
                <a:latin typeface="Times New Roman" panose="02020603050405020304"/>
                <a:cs typeface="Times New Roman" panose="02020603050405020304"/>
              </a:rPr>
              <a:t> </a:t>
            </a:r>
            <a:r>
              <a:rPr sz="1400" u="sng" spc="-5" dirty="0">
                <a:solidFill>
                  <a:srgbClr val="1154CC"/>
                </a:solidFill>
                <a:uFill>
                  <a:solidFill>
                    <a:srgbClr val="1154CC"/>
                  </a:solidFill>
                </a:uFill>
                <a:latin typeface="Times New Roman" panose="02020603050405020304"/>
                <a:cs typeface="Times New Roman" panose="02020603050405020304"/>
              </a:rPr>
              <a:t>phi%C3%AAn-b%E1%BA%A3n-21-a19cd327-b57f-44b9-84e0-26ced7109ba9</a:t>
            </a:r>
            <a:endParaRPr sz="1400">
              <a:latin typeface="Times New Roman" panose="02020603050405020304"/>
              <a:cs typeface="Times New Roman" panose="02020603050405020304"/>
            </a:endParaRPr>
          </a:p>
          <a:p>
            <a:pPr marL="264160" indent="-251460">
              <a:lnSpc>
                <a:spcPct val="100000"/>
              </a:lnSpc>
              <a:spcBef>
                <a:spcPts val="1125"/>
              </a:spcBef>
              <a:buAutoNum type="arabicPlain" startAt="4"/>
              <a:tabLst>
                <a:tab pos="264160" algn="l"/>
              </a:tabLst>
            </a:pPr>
            <a:r>
              <a:rPr sz="1400" spc="-5" dirty="0">
                <a:latin typeface="Times New Roman" panose="02020603050405020304"/>
                <a:cs typeface="Times New Roman" panose="02020603050405020304"/>
              </a:rPr>
              <a:t>Microsoft, “microsoft”.</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[Online].</a:t>
            </a:r>
            <a:endParaRPr sz="1400">
              <a:latin typeface="Times New Roman" panose="02020603050405020304"/>
              <a:cs typeface="Times New Roman" panose="02020603050405020304"/>
            </a:endParaRPr>
          </a:p>
          <a:p>
            <a:pPr marL="12700" marR="5080">
              <a:lnSpc>
                <a:spcPts val="1610"/>
              </a:lnSpc>
              <a:spcBef>
                <a:spcPts val="1240"/>
              </a:spcBef>
              <a:tabLst>
                <a:tab pos="1472565" algn="l"/>
              </a:tabLst>
            </a:pPr>
            <a:r>
              <a:rPr sz="1400" spc="-5" dirty="0">
                <a:latin typeface="Times New Roman" panose="02020603050405020304"/>
                <a:cs typeface="Times New Roman" panose="02020603050405020304"/>
              </a:rPr>
              <a:t>Available:</a:t>
            </a:r>
            <a:r>
              <a:rPr lang="en-US"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https://support.microsoft.com/vi-vn/topic/windows-11-s%E1%BB%AD-  c%E1%BA%ADp-nh%E1%BA%ADt-phi%C3%AAn-b%E1%BA%A3n-22h2-ec4229c3-</a:t>
            </a:r>
            <a:endParaRPr sz="1400">
              <a:latin typeface="Times New Roman" panose="02020603050405020304"/>
              <a:cs typeface="Times New Roman" panose="02020603050405020304"/>
            </a:endParaRPr>
          </a:p>
          <a:p>
            <a:pPr marL="12700">
              <a:lnSpc>
                <a:spcPts val="1565"/>
              </a:lnSpc>
            </a:pPr>
            <a:r>
              <a:rPr sz="1400" spc="-5" dirty="0">
                <a:latin typeface="Times New Roman" panose="02020603050405020304"/>
                <a:cs typeface="Times New Roman" panose="02020603050405020304"/>
              </a:rPr>
              <a:t>9c5f-4e75-9d6d-9025ab70fcce</a:t>
            </a:r>
            <a:endParaRPr sz="1400">
              <a:latin typeface="Times New Roman" panose="02020603050405020304"/>
              <a:cs typeface="Times New Roman" panose="02020603050405020304"/>
            </a:endParaRPr>
          </a:p>
          <a:p>
            <a:pPr marL="264160" indent="-251460">
              <a:lnSpc>
                <a:spcPct val="100000"/>
              </a:lnSpc>
              <a:spcBef>
                <a:spcPts val="1140"/>
              </a:spcBef>
              <a:buAutoNum type="arabicPlain" startAt="5"/>
              <a:tabLst>
                <a:tab pos="264160" algn="l"/>
              </a:tabLst>
            </a:pPr>
            <a:r>
              <a:rPr sz="1400" spc="-5" dirty="0">
                <a:latin typeface="Times New Roman" panose="02020603050405020304"/>
                <a:cs typeface="Times New Roman" panose="02020603050405020304"/>
              </a:rPr>
              <a:t>Soft365.vn, “Soft365”.</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[Online]</a:t>
            </a:r>
            <a:endParaRPr sz="1400">
              <a:latin typeface="Times New Roman" panose="02020603050405020304"/>
              <a:cs typeface="Times New Roman" panose="02020603050405020304"/>
            </a:endParaRPr>
          </a:p>
          <a:p>
            <a:pPr marL="12700">
              <a:lnSpc>
                <a:spcPct val="100000"/>
              </a:lnSpc>
              <a:spcBef>
                <a:spcPts val="1130"/>
              </a:spcBef>
            </a:pPr>
            <a:r>
              <a:rPr sz="1400" spc="-5" dirty="0">
                <a:latin typeface="Times New Roman" panose="02020603050405020304"/>
                <a:cs typeface="Times New Roman" panose="02020603050405020304"/>
              </a:rPr>
              <a:t>Available:</a:t>
            </a:r>
            <a:r>
              <a:rPr sz="1400" dirty="0">
                <a:latin typeface="Times New Roman" panose="02020603050405020304"/>
                <a:cs typeface="Times New Roman" panose="02020603050405020304"/>
              </a:rPr>
              <a:t> </a:t>
            </a:r>
            <a:r>
              <a:rPr sz="1400" u="sng" spc="-5" dirty="0">
                <a:solidFill>
                  <a:srgbClr val="1154CC"/>
                </a:solidFill>
                <a:uFill>
                  <a:solidFill>
                    <a:srgbClr val="1154CC"/>
                  </a:solidFill>
                </a:uFill>
                <a:latin typeface="Times New Roman" panose="02020603050405020304"/>
                <a:cs typeface="Times New Roman" panose="02020603050405020304"/>
                <a:hlinkClick r:id="rId3"/>
              </a:rPr>
              <a:t>https://store.soft365.vn/so-sanh-tong-quan-cac-phien-ban-windows-11.html</a:t>
            </a:r>
            <a:endParaRPr sz="1400">
              <a:latin typeface="Times New Roman" panose="02020603050405020304"/>
              <a:cs typeface="Times New Roman" panose="02020603050405020304"/>
            </a:endParaRPr>
          </a:p>
          <a:p>
            <a:pPr marL="264160" indent="-251460">
              <a:lnSpc>
                <a:spcPct val="100000"/>
              </a:lnSpc>
              <a:spcBef>
                <a:spcPts val="1130"/>
              </a:spcBef>
              <a:buAutoNum type="arabicPlain" startAt="6"/>
              <a:tabLst>
                <a:tab pos="264160" algn="l"/>
              </a:tabLst>
            </a:pPr>
            <a:r>
              <a:rPr sz="1400" spc="-5" dirty="0">
                <a:latin typeface="Times New Roman" panose="02020603050405020304"/>
                <a:cs typeface="Times New Roman" panose="02020603050405020304"/>
              </a:rPr>
              <a:t>Michael Muchmore, “pcmag”.</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[Online]</a:t>
            </a:r>
            <a:endParaRPr sz="1400">
              <a:latin typeface="Times New Roman" panose="02020603050405020304"/>
              <a:cs typeface="Times New Roman" panose="02020603050405020304"/>
            </a:endParaRPr>
          </a:p>
          <a:p>
            <a:pPr marL="12700">
              <a:lnSpc>
                <a:spcPct val="100000"/>
              </a:lnSpc>
              <a:spcBef>
                <a:spcPts val="1125"/>
              </a:spcBef>
            </a:pPr>
            <a:r>
              <a:rPr sz="1400" spc="-5" dirty="0">
                <a:latin typeface="Times New Roman" panose="02020603050405020304"/>
                <a:cs typeface="Times New Roman" panose="02020603050405020304"/>
              </a:rPr>
              <a:t>Available:</a:t>
            </a:r>
            <a:r>
              <a:rPr sz="1400" spc="30" dirty="0">
                <a:latin typeface="Times New Roman" panose="02020603050405020304"/>
                <a:cs typeface="Times New Roman" panose="02020603050405020304"/>
              </a:rPr>
              <a:t> </a:t>
            </a:r>
            <a:r>
              <a:rPr sz="1400" u="sng" spc="-5" dirty="0">
                <a:solidFill>
                  <a:srgbClr val="1154CC"/>
                </a:solidFill>
                <a:uFill>
                  <a:solidFill>
                    <a:srgbClr val="1154CC"/>
                  </a:solidFill>
                </a:uFill>
                <a:latin typeface="Times New Roman" panose="02020603050405020304"/>
                <a:cs typeface="Times New Roman" panose="02020603050405020304"/>
                <a:hlinkClick r:id="rId4"/>
              </a:rPr>
              <a:t>https://www.pcmag.com/news/everything-you-need-to-know-about-windows-11</a:t>
            </a:r>
            <a:endParaRPr sz="1400">
              <a:latin typeface="Times New Roman" panose="02020603050405020304"/>
              <a:cs typeface="Times New Roman" panose="02020603050405020304"/>
            </a:endParaRPr>
          </a:p>
          <a:p>
            <a:pPr marL="264160" indent="-251460">
              <a:lnSpc>
                <a:spcPct val="100000"/>
              </a:lnSpc>
              <a:spcBef>
                <a:spcPts val="1130"/>
              </a:spcBef>
              <a:buAutoNum type="arabicPlain" startAt="7"/>
              <a:tabLst>
                <a:tab pos="264160" algn="l"/>
              </a:tabLst>
            </a:pPr>
            <a:r>
              <a:rPr sz="1400" spc="-5" dirty="0">
                <a:latin typeface="Times New Roman" panose="02020603050405020304"/>
                <a:cs typeface="Times New Roman" panose="02020603050405020304"/>
              </a:rPr>
              <a:t>Microsoft, “microsoft”.</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[Online].</a:t>
            </a:r>
            <a:endParaRPr sz="1400">
              <a:latin typeface="Times New Roman" panose="02020603050405020304"/>
              <a:cs typeface="Times New Roman" panose="02020603050405020304"/>
            </a:endParaRPr>
          </a:p>
          <a:p>
            <a:pPr marL="12700">
              <a:lnSpc>
                <a:spcPct val="100000"/>
              </a:lnSpc>
              <a:spcBef>
                <a:spcPts val="1125"/>
              </a:spcBef>
            </a:pPr>
            <a:r>
              <a:rPr sz="1400" spc="-5" dirty="0">
                <a:latin typeface="Times New Roman" panose="02020603050405020304"/>
                <a:cs typeface="Times New Roman" panose="02020603050405020304"/>
              </a:rPr>
              <a:t>Available:</a:t>
            </a:r>
            <a:r>
              <a:rPr sz="1400" spc="5" dirty="0">
                <a:latin typeface="Times New Roman" panose="02020603050405020304"/>
                <a:cs typeface="Times New Roman" panose="02020603050405020304"/>
              </a:rPr>
              <a:t> </a:t>
            </a:r>
            <a:r>
              <a:rPr sz="1400" u="sng" spc="-5" dirty="0">
                <a:solidFill>
                  <a:srgbClr val="1154CC"/>
                </a:solidFill>
                <a:uFill>
                  <a:solidFill>
                    <a:srgbClr val="1154CC"/>
                  </a:solidFill>
                </a:uFill>
                <a:latin typeface="Times New Roman" panose="02020603050405020304"/>
                <a:cs typeface="Times New Roman" panose="02020603050405020304"/>
                <a:hlinkClick r:id="rId5"/>
              </a:rPr>
              <a:t>https://learn.microsoft.com/en-us/windows/whats-new/windows-11-overview</a:t>
            </a:r>
            <a:endParaRPr sz="1400">
              <a:latin typeface="Times New Roman" panose="02020603050405020304"/>
              <a:cs typeface="Times New Roman" panose="02020603050405020304"/>
            </a:endParaRPr>
          </a:p>
          <a:p>
            <a:pPr marL="264160" indent="-251460">
              <a:lnSpc>
                <a:spcPct val="100000"/>
              </a:lnSpc>
              <a:spcBef>
                <a:spcPts val="1140"/>
              </a:spcBef>
              <a:buAutoNum type="arabicPlain" startAt="8"/>
              <a:tabLst>
                <a:tab pos="264160" algn="l"/>
              </a:tabLst>
            </a:pPr>
            <a:r>
              <a:rPr sz="1400" dirty="0">
                <a:latin typeface="Times New Roman" panose="02020603050405020304"/>
                <a:cs typeface="Times New Roman" panose="02020603050405020304"/>
              </a:rPr>
              <a:t>Tim </a:t>
            </a:r>
            <a:r>
              <a:rPr sz="1400" spc="-5" dirty="0">
                <a:latin typeface="Times New Roman" panose="02020603050405020304"/>
                <a:cs typeface="Times New Roman" panose="02020603050405020304"/>
              </a:rPr>
              <a:t>Fisher, “Lifewire tech for humans”.</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[Online].</a:t>
            </a:r>
            <a:endParaRPr sz="1400">
              <a:latin typeface="Times New Roman" panose="02020603050405020304"/>
              <a:cs typeface="Times New Roman" panose="02020603050405020304"/>
            </a:endParaRPr>
          </a:p>
          <a:p>
            <a:pPr marL="12700">
              <a:lnSpc>
                <a:spcPct val="100000"/>
              </a:lnSpc>
              <a:spcBef>
                <a:spcPts val="1130"/>
              </a:spcBef>
            </a:pPr>
            <a:r>
              <a:rPr sz="1400" spc="-5" dirty="0">
                <a:latin typeface="Times New Roman" panose="02020603050405020304"/>
                <a:cs typeface="Times New Roman" panose="02020603050405020304"/>
              </a:rPr>
              <a:t>Available: </a:t>
            </a:r>
            <a:r>
              <a:rPr sz="1400" u="sng" dirty="0">
                <a:solidFill>
                  <a:srgbClr val="0000FF"/>
                </a:solidFill>
                <a:uFill>
                  <a:solidFill>
                    <a:srgbClr val="0000FF"/>
                  </a:solidFill>
                </a:uFill>
                <a:latin typeface="Times New Roman" panose="02020603050405020304"/>
                <a:cs typeface="Times New Roman" panose="02020603050405020304"/>
                <a:hlinkClick r:id="rId6"/>
              </a:rPr>
              <a:t>The </a:t>
            </a:r>
            <a:r>
              <a:rPr sz="1400" u="sng" spc="-5" dirty="0">
                <a:solidFill>
                  <a:srgbClr val="0000FF"/>
                </a:solidFill>
                <a:uFill>
                  <a:solidFill>
                    <a:srgbClr val="0000FF"/>
                  </a:solidFill>
                </a:uFill>
                <a:latin typeface="Times New Roman" panose="02020603050405020304"/>
                <a:cs typeface="Times New Roman" panose="02020603050405020304"/>
                <a:hlinkClick r:id="rId6"/>
              </a:rPr>
              <a:t>Complete </a:t>
            </a:r>
            <a:r>
              <a:rPr sz="1400" u="sng" dirty="0">
                <a:solidFill>
                  <a:srgbClr val="0000FF"/>
                </a:solidFill>
                <a:uFill>
                  <a:solidFill>
                    <a:srgbClr val="0000FF"/>
                  </a:solidFill>
                </a:uFill>
                <a:latin typeface="Times New Roman" panose="02020603050405020304"/>
                <a:cs typeface="Times New Roman" panose="02020603050405020304"/>
                <a:hlinkClick r:id="rId6"/>
              </a:rPr>
              <a:t>List of </a:t>
            </a:r>
            <a:r>
              <a:rPr sz="1400" u="sng" spc="-5" dirty="0">
                <a:solidFill>
                  <a:srgbClr val="0000FF"/>
                </a:solidFill>
                <a:uFill>
                  <a:solidFill>
                    <a:srgbClr val="0000FF"/>
                  </a:solidFill>
                </a:uFill>
                <a:latin typeface="Times New Roman" panose="02020603050405020304"/>
                <a:cs typeface="Times New Roman" panose="02020603050405020304"/>
                <a:hlinkClick r:id="rId6"/>
              </a:rPr>
              <a:t>Command Prompt (CMD) Commands</a:t>
            </a:r>
            <a:r>
              <a:rPr sz="1400" u="sng" spc="10" dirty="0">
                <a:solidFill>
                  <a:srgbClr val="0000FF"/>
                </a:solidFill>
                <a:uFill>
                  <a:solidFill>
                    <a:srgbClr val="0000FF"/>
                  </a:solidFill>
                </a:uFill>
                <a:latin typeface="Times New Roman" panose="02020603050405020304"/>
                <a:cs typeface="Times New Roman" panose="02020603050405020304"/>
                <a:hlinkClick r:id="rId6"/>
              </a:rPr>
              <a:t> </a:t>
            </a:r>
            <a:r>
              <a:rPr sz="1400" u="sng" spc="-5" dirty="0">
                <a:solidFill>
                  <a:srgbClr val="0000FF"/>
                </a:solidFill>
                <a:uFill>
                  <a:solidFill>
                    <a:srgbClr val="0000FF"/>
                  </a:solidFill>
                </a:uFill>
                <a:latin typeface="Times New Roman" panose="02020603050405020304"/>
                <a:cs typeface="Times New Roman" panose="02020603050405020304"/>
                <a:hlinkClick r:id="rId6"/>
              </a:rPr>
              <a:t>(lifewire.com)</a:t>
            </a:r>
            <a:endParaRPr sz="14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r>
              <a:rPr dirty="0"/>
              <a:t>5</a:t>
            </a:r>
            <a:endParaRPr dirty="0"/>
          </a:p>
        </p:txBody>
      </p:sp>
      <p:sp>
        <p:nvSpPr>
          <p:cNvPr id="2" name="object 2"/>
          <p:cNvSpPr txBox="1"/>
          <p:nvPr/>
        </p:nvSpPr>
        <p:spPr>
          <a:xfrm>
            <a:off x="444500" y="426974"/>
            <a:ext cx="6716395" cy="5038725"/>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Times New Roman" panose="02020603050405020304"/>
                <a:cs typeface="Times New Roman" panose="02020603050405020304"/>
              </a:rPr>
              <a:t>Chương I: Tổng quan hệ điều hành windows</a:t>
            </a:r>
            <a:r>
              <a:rPr sz="2200" b="1" dirty="0">
                <a:latin typeface="Times New Roman" panose="02020603050405020304"/>
                <a:cs typeface="Times New Roman" panose="02020603050405020304"/>
              </a:rPr>
              <a:t> 11</a:t>
            </a:r>
            <a:endParaRPr sz="2200">
              <a:latin typeface="Times New Roman" panose="02020603050405020304"/>
              <a:cs typeface="Times New Roman" panose="02020603050405020304"/>
            </a:endParaRPr>
          </a:p>
          <a:p>
            <a:pPr marL="12700">
              <a:lnSpc>
                <a:spcPct val="100000"/>
              </a:lnSpc>
              <a:spcBef>
                <a:spcPts val="1540"/>
              </a:spcBef>
            </a:pPr>
            <a:r>
              <a:rPr sz="1400" i="1" spc="-5" dirty="0">
                <a:latin typeface="Times New Roman" panose="02020603050405020304"/>
                <a:cs typeface="Times New Roman" panose="02020603050405020304"/>
              </a:rPr>
              <a:t>I.Khái niệm hệ </a:t>
            </a:r>
            <a:r>
              <a:rPr sz="1400" i="1" dirty="0">
                <a:latin typeface="Times New Roman" panose="02020603050405020304"/>
                <a:cs typeface="Times New Roman" panose="02020603050405020304"/>
              </a:rPr>
              <a:t>điều hành.</a:t>
            </a:r>
            <a:r>
              <a:rPr sz="1400" i="1" spc="-15" dirty="0">
                <a:latin typeface="Times New Roman" panose="02020603050405020304"/>
                <a:cs typeface="Times New Roman" panose="02020603050405020304"/>
              </a:rPr>
              <a:t> </a:t>
            </a:r>
            <a:r>
              <a:rPr sz="140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2700" marR="48260" indent="177800" algn="just">
              <a:lnSpc>
                <a:spcPct val="96000"/>
              </a:lnSpc>
            </a:pPr>
            <a:r>
              <a:rPr sz="1400" spc="-5" dirty="0">
                <a:latin typeface="Times New Roman" panose="02020603050405020304"/>
                <a:cs typeface="Times New Roman" panose="02020603050405020304"/>
              </a:rPr>
              <a:t>Nhìn </a:t>
            </a:r>
            <a:r>
              <a:rPr sz="1400" dirty="0">
                <a:latin typeface="Times New Roman" panose="02020603050405020304"/>
                <a:cs typeface="Times New Roman" panose="02020603050405020304"/>
              </a:rPr>
              <a:t>chung, </a:t>
            </a:r>
            <a:r>
              <a:rPr sz="1400" spc="-5" dirty="0">
                <a:latin typeface="Times New Roman" panose="02020603050405020304"/>
                <a:cs typeface="Times New Roman" panose="02020603050405020304"/>
              </a:rPr>
              <a:t>hệ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là một </a:t>
            </a:r>
            <a:r>
              <a:rPr sz="1400" dirty="0">
                <a:latin typeface="Times New Roman" panose="02020603050405020304"/>
                <a:cs typeface="Times New Roman" panose="02020603050405020304"/>
              </a:rPr>
              <a:t>phần mềm máy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nhưng </a:t>
            </a:r>
            <a:r>
              <a:rPr sz="1400" spc="-5" dirty="0">
                <a:latin typeface="Times New Roman" panose="02020603050405020304"/>
                <a:cs typeface="Times New Roman" panose="02020603050405020304"/>
              </a:rPr>
              <a:t>không </a:t>
            </a:r>
            <a:r>
              <a:rPr sz="1400" dirty="0">
                <a:latin typeface="Times New Roman" panose="02020603050405020304"/>
                <a:cs typeface="Times New Roman" panose="02020603050405020304"/>
              </a:rPr>
              <a:t>giống như các </a:t>
            </a:r>
            <a:r>
              <a:rPr sz="1400" spc="-5" dirty="0">
                <a:latin typeface="Times New Roman" panose="02020603050405020304"/>
                <a:cs typeface="Times New Roman" panose="02020603050405020304"/>
              </a:rPr>
              <a:t>phần  mềm </a:t>
            </a:r>
            <a:r>
              <a:rPr sz="1400" dirty="0">
                <a:latin typeface="Times New Roman" panose="02020603050405020304"/>
                <a:cs typeface="Times New Roman" panose="02020603050405020304"/>
              </a:rPr>
              <a:t>quen thuộc mà chúng ta hay dùng hằng </a:t>
            </a:r>
            <a:r>
              <a:rPr sz="1400" spc="-5" dirty="0">
                <a:latin typeface="Times New Roman" panose="02020603050405020304"/>
                <a:cs typeface="Times New Roman" panose="02020603050405020304"/>
              </a:rPr>
              <a:t>ngày </a:t>
            </a:r>
            <a:r>
              <a:rPr sz="1400" dirty="0">
                <a:latin typeface="Times New Roman" panose="02020603050405020304"/>
                <a:cs typeface="Times New Roman" panose="02020603050405020304"/>
              </a:rPr>
              <a:t>như tình </a:t>
            </a:r>
            <a:r>
              <a:rPr sz="1400" spc="-5" dirty="0">
                <a:latin typeface="Times New Roman" panose="02020603050405020304"/>
                <a:cs typeface="Times New Roman" panose="02020603050405020304"/>
              </a:rPr>
              <a:t>duyệt, </a:t>
            </a:r>
            <a:r>
              <a:rPr sz="1400" dirty="0">
                <a:latin typeface="Times New Roman" panose="02020603050405020304"/>
                <a:cs typeface="Times New Roman" panose="02020603050405020304"/>
              </a:rPr>
              <a:t>soạn thảo </a:t>
            </a:r>
            <a:r>
              <a:rPr sz="1400" spc="-5" dirty="0">
                <a:latin typeface="Times New Roman" panose="02020603050405020304"/>
                <a:cs typeface="Times New Roman" panose="02020603050405020304"/>
              </a:rPr>
              <a:t>văn </a:t>
            </a:r>
            <a:r>
              <a:rPr sz="1400" dirty="0">
                <a:latin typeface="Times New Roman" panose="02020603050405020304"/>
                <a:cs typeface="Times New Roman" panose="02020603050405020304"/>
              </a:rPr>
              <a:t>bản, hay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biên </a:t>
            </a:r>
            <a:r>
              <a:rPr sz="1400" spc="-5" dirty="0">
                <a:latin typeface="Times New Roman" panose="02020603050405020304"/>
                <a:cs typeface="Times New Roman" panose="02020603050405020304"/>
              </a:rPr>
              <a:t>tập </a:t>
            </a:r>
            <a:r>
              <a:rPr sz="1400" dirty="0">
                <a:latin typeface="Times New Roman" panose="02020603050405020304"/>
                <a:cs typeface="Times New Roman" panose="02020603050405020304"/>
              </a:rPr>
              <a:t>file. </a:t>
            </a:r>
            <a:r>
              <a:rPr sz="1400" spc="-5" dirty="0">
                <a:latin typeface="Times New Roman" panose="02020603050405020304"/>
                <a:cs typeface="Times New Roman" panose="02020603050405020304"/>
              </a:rPr>
              <a:t>Hệ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là tập hợp </a:t>
            </a:r>
            <a:r>
              <a:rPr sz="1400" dirty="0">
                <a:latin typeface="Times New Roman" panose="02020603050405020304"/>
                <a:cs typeface="Times New Roman" panose="02020603050405020304"/>
              </a:rPr>
              <a:t>các chương trình có chức năng quản lý </a:t>
            </a:r>
            <a:r>
              <a:rPr sz="1400" spc="-5" dirty="0">
                <a:latin typeface="Times New Roman" panose="02020603050405020304"/>
                <a:cs typeface="Times New Roman" panose="02020603050405020304"/>
              </a:rPr>
              <a:t>phần </a:t>
            </a:r>
            <a:r>
              <a:rPr sz="1400" dirty="0">
                <a:latin typeface="Times New Roman" panose="02020603050405020304"/>
                <a:cs typeface="Times New Roman" panose="02020603050405020304"/>
              </a:rPr>
              <a:t>cứng  cũng như cung cấp dịch </a:t>
            </a:r>
            <a:r>
              <a:rPr sz="1400" spc="5" dirty="0">
                <a:latin typeface="Times New Roman" panose="02020603050405020304"/>
                <a:cs typeface="Times New Roman" panose="02020603050405020304"/>
              </a:rPr>
              <a:t>vụ </a:t>
            </a:r>
            <a:r>
              <a:rPr sz="1400" dirty="0">
                <a:latin typeface="Times New Roman" panose="02020603050405020304"/>
                <a:cs typeface="Times New Roman" panose="02020603050405020304"/>
              </a:rPr>
              <a:t>cần </a:t>
            </a:r>
            <a:r>
              <a:rPr sz="1400" spc="-5" dirty="0">
                <a:latin typeface="Times New Roman" panose="02020603050405020304"/>
                <a:cs typeface="Times New Roman" panose="02020603050405020304"/>
              </a:rPr>
              <a:t>thiết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phần mềm </a:t>
            </a:r>
            <a:r>
              <a:rPr sz="1400" spc="-5" dirty="0">
                <a:latin typeface="Times New Roman" panose="02020603050405020304"/>
                <a:cs typeface="Times New Roman" panose="02020603050405020304"/>
              </a:rPr>
              <a:t>hoạt </a:t>
            </a:r>
            <a:r>
              <a:rPr sz="1400" dirty="0">
                <a:latin typeface="Times New Roman" panose="02020603050405020304"/>
                <a:cs typeface="Times New Roman" panose="02020603050405020304"/>
              </a:rPr>
              <a:t>động. </a:t>
            </a:r>
            <a:r>
              <a:rPr sz="1400" spc="-5" dirty="0">
                <a:latin typeface="Times New Roman" panose="02020603050405020304"/>
                <a:cs typeface="Times New Roman" panose="02020603050405020304"/>
              </a:rPr>
              <a:t>Ngoài </a:t>
            </a:r>
            <a:r>
              <a:rPr sz="1400" dirty="0">
                <a:latin typeface="Times New Roman" panose="02020603050405020304"/>
                <a:cs typeface="Times New Roman" panose="02020603050405020304"/>
              </a:rPr>
              <a:t>ra, hệ </a:t>
            </a:r>
            <a:r>
              <a:rPr sz="1400" spc="-5" dirty="0">
                <a:latin typeface="Times New Roman" panose="02020603050405020304"/>
                <a:cs typeface="Times New Roman" panose="02020603050405020304"/>
              </a:rPr>
              <a:t>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hầu hết </a:t>
            </a:r>
            <a:r>
              <a:rPr sz="1400" dirty="0">
                <a:latin typeface="Times New Roman" panose="02020603050405020304"/>
                <a:cs typeface="Times New Roman" panose="02020603050405020304"/>
              </a:rPr>
              <a:t>sẽ </a:t>
            </a:r>
            <a:r>
              <a:rPr sz="1400" spc="-5" dirty="0">
                <a:latin typeface="Times New Roman" panose="02020603050405020304"/>
                <a:cs typeface="Times New Roman" panose="02020603050405020304"/>
              </a:rPr>
              <a:t>che giấu đi </a:t>
            </a:r>
            <a:r>
              <a:rPr sz="1400" dirty="0">
                <a:latin typeface="Times New Roman" panose="02020603050405020304"/>
                <a:cs typeface="Times New Roman" panose="02020603050405020304"/>
              </a:rPr>
              <a:t>những </a:t>
            </a:r>
            <a:r>
              <a:rPr sz="1400" spc="-5" dirty="0">
                <a:latin typeface="Times New Roman" panose="02020603050405020304"/>
                <a:cs typeface="Times New Roman" panose="02020603050405020304"/>
              </a:rPr>
              <a:t>xử lí tính </a:t>
            </a:r>
            <a:r>
              <a:rPr sz="1400" dirty="0">
                <a:latin typeface="Times New Roman" panose="02020603050405020304"/>
                <a:cs typeface="Times New Roman" panose="02020603050405020304"/>
              </a:rPr>
              <a:t>toán </a:t>
            </a:r>
            <a:r>
              <a:rPr sz="1400" spc="-5" dirty="0">
                <a:latin typeface="Times New Roman" panose="02020603050405020304"/>
                <a:cs typeface="Times New Roman" panose="02020603050405020304"/>
              </a:rPr>
              <a:t>phức </a:t>
            </a:r>
            <a:r>
              <a:rPr sz="1400" dirty="0">
                <a:latin typeface="Times New Roman" panose="02020603050405020304"/>
                <a:cs typeface="Times New Roman" panose="02020603050405020304"/>
              </a:rPr>
              <a:t>tạp, tính toán việc </a:t>
            </a:r>
            <a:r>
              <a:rPr sz="1400" spc="-5" dirty="0">
                <a:latin typeface="Times New Roman" panose="02020603050405020304"/>
                <a:cs typeface="Times New Roman" panose="02020603050405020304"/>
              </a:rPr>
              <a:t>sử dụng tài nguyên </a:t>
            </a:r>
            <a:r>
              <a:rPr sz="1400" dirty="0">
                <a:latin typeface="Times New Roman" panose="02020603050405020304"/>
                <a:cs typeface="Times New Roman" panose="02020603050405020304"/>
              </a:rPr>
              <a:t>cũng  như cung cấp các </a:t>
            </a:r>
            <a:r>
              <a:rPr sz="1400" spc="-5" dirty="0">
                <a:latin typeface="Times New Roman" panose="02020603050405020304"/>
                <a:cs typeface="Times New Roman" panose="02020603050405020304"/>
              </a:rPr>
              <a:t>chức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về cách </a:t>
            </a:r>
            <a:r>
              <a:rPr sz="1400" dirty="0">
                <a:latin typeface="Times New Roman" panose="02020603050405020304"/>
                <a:cs typeface="Times New Roman" panose="02020603050405020304"/>
              </a:rPr>
              <a:t>ly (để </a:t>
            </a:r>
            <a:r>
              <a:rPr sz="1400" spc="-5" dirty="0">
                <a:latin typeface="Times New Roman" panose="02020603050405020304"/>
                <a:cs typeface="Times New Roman" panose="02020603050405020304"/>
              </a:rPr>
              <a:t>tránh </a:t>
            </a:r>
            <a:r>
              <a:rPr sz="1400" dirty="0">
                <a:latin typeface="Times New Roman" panose="02020603050405020304"/>
                <a:cs typeface="Times New Roman" panose="02020603050405020304"/>
              </a:rPr>
              <a:t>tói đa </a:t>
            </a:r>
            <a:r>
              <a:rPr sz="1400" spc="-5" dirty="0">
                <a:latin typeface="Times New Roman" panose="02020603050405020304"/>
                <a:cs typeface="Times New Roman" panose="02020603050405020304"/>
              </a:rPr>
              <a:t>xung </a:t>
            </a:r>
            <a:r>
              <a:rPr sz="1400" dirty="0">
                <a:latin typeface="Times New Roman" panose="02020603050405020304"/>
                <a:cs typeface="Times New Roman" panose="02020603050405020304"/>
              </a:rPr>
              <a:t>đột </a:t>
            </a:r>
            <a:r>
              <a:rPr sz="1400" spc="-5" dirty="0">
                <a:latin typeface="Times New Roman" panose="02020603050405020304"/>
                <a:cs typeface="Times New Roman" panose="02020603050405020304"/>
              </a:rPr>
              <a:t>giữa phần </a:t>
            </a:r>
            <a:r>
              <a:rPr sz="1400" spc="5" dirty="0">
                <a:latin typeface="Times New Roman" panose="02020603050405020304"/>
                <a:cs typeface="Times New Roman" panose="02020603050405020304"/>
              </a:rPr>
              <a:t>cứng </a:t>
            </a:r>
            <a:r>
              <a:rPr sz="1400" spc="-5" dirty="0">
                <a:latin typeface="Times New Roman" panose="02020603050405020304"/>
                <a:cs typeface="Times New Roman" panose="02020603050405020304"/>
              </a:rPr>
              <a:t>với phần  mềm) và tạo một </a:t>
            </a:r>
            <a:r>
              <a:rPr sz="1400" dirty="0">
                <a:latin typeface="Times New Roman" panose="02020603050405020304"/>
                <a:cs typeface="Times New Roman" panose="02020603050405020304"/>
              </a:rPr>
              <a:t>vài </a:t>
            </a:r>
            <a:r>
              <a:rPr sz="1400" spc="-5" dirty="0">
                <a:latin typeface="Times New Roman" panose="02020603050405020304"/>
                <a:cs typeface="Times New Roman" panose="02020603050405020304"/>
              </a:rPr>
              <a:t>lớp bảo </a:t>
            </a:r>
            <a:r>
              <a:rPr sz="1400" dirty="0">
                <a:latin typeface="Times New Roman" panose="02020603050405020304"/>
                <a:cs typeface="Times New Roman" panose="02020603050405020304"/>
              </a:rPr>
              <a:t>vệ tránh tấn công </a:t>
            </a:r>
            <a:r>
              <a:rPr sz="1400" spc="-5" dirty="0">
                <a:latin typeface="Times New Roman" panose="02020603050405020304"/>
                <a:cs typeface="Times New Roman" panose="02020603050405020304"/>
              </a:rPr>
              <a:t>từ </a:t>
            </a:r>
            <a:r>
              <a:rPr sz="1400" dirty="0">
                <a:latin typeface="Times New Roman" panose="02020603050405020304"/>
                <a:cs typeface="Times New Roman" panose="02020603050405020304"/>
              </a:rPr>
              <a:t>ngoài (điển </a:t>
            </a:r>
            <a:r>
              <a:rPr sz="1400" spc="-5" dirty="0">
                <a:latin typeface="Times New Roman" panose="02020603050405020304"/>
                <a:cs typeface="Times New Roman" panose="02020603050405020304"/>
              </a:rPr>
              <a:t>hình </a:t>
            </a:r>
            <a:r>
              <a:rPr sz="1400" dirty="0">
                <a:latin typeface="Times New Roman" panose="02020603050405020304"/>
                <a:cs typeface="Times New Roman" panose="02020603050405020304"/>
              </a:rPr>
              <a:t>nhất là </a:t>
            </a:r>
            <a:r>
              <a:rPr sz="1400" spc="-5" dirty="0">
                <a:latin typeface="Times New Roman" panose="02020603050405020304"/>
                <a:cs typeface="Times New Roman" panose="02020603050405020304"/>
              </a:rPr>
              <a:t>Firewall). </a:t>
            </a:r>
            <a:r>
              <a:rPr sz="1400" spc="5" dirty="0">
                <a:latin typeface="Times New Roman" panose="02020603050405020304"/>
                <a:cs typeface="Times New Roman" panose="02020603050405020304"/>
              </a:rPr>
              <a:t>Hệ </a:t>
            </a:r>
            <a:r>
              <a:rPr sz="1400" spc="-5" dirty="0">
                <a:latin typeface="Times New Roman" panose="02020603050405020304"/>
                <a:cs typeface="Times New Roman" panose="02020603050405020304"/>
              </a:rPr>
              <a:t>điều  </a:t>
            </a:r>
            <a:r>
              <a:rPr sz="1400" dirty="0">
                <a:latin typeface="Times New Roman" panose="02020603050405020304"/>
                <a:cs typeface="Times New Roman" panose="02020603050405020304"/>
              </a:rPr>
              <a:t>hành </a:t>
            </a:r>
            <a:r>
              <a:rPr sz="1400" spc="-5" dirty="0">
                <a:latin typeface="Times New Roman" panose="02020603050405020304"/>
                <a:cs typeface="Times New Roman" panose="02020603050405020304"/>
              </a:rPr>
              <a:t>gồm </a:t>
            </a:r>
            <a:r>
              <a:rPr sz="1400" dirty="0">
                <a:latin typeface="Times New Roman" panose="02020603050405020304"/>
                <a:cs typeface="Times New Roman" panose="02020603050405020304"/>
              </a:rPr>
              <a:t>ba thành </a:t>
            </a:r>
            <a:r>
              <a:rPr sz="1400" spc="-5" dirty="0">
                <a:latin typeface="Times New Roman" panose="02020603050405020304"/>
                <a:cs typeface="Times New Roman" panose="02020603050405020304"/>
              </a:rPr>
              <a:t>phần, </a:t>
            </a:r>
            <a:r>
              <a:rPr sz="1400" dirty="0">
                <a:latin typeface="Times New Roman" panose="02020603050405020304"/>
                <a:cs typeface="Times New Roman" panose="02020603050405020304"/>
              </a:rPr>
              <a:t>ba yếu tố </a:t>
            </a:r>
            <a:r>
              <a:rPr sz="1400" spc="-5" dirty="0">
                <a:latin typeface="Times New Roman" panose="02020603050405020304"/>
                <a:cs typeface="Times New Roman" panose="02020603050405020304"/>
              </a:rPr>
              <a:t>cấu thành </a:t>
            </a:r>
            <a:r>
              <a:rPr sz="1400" dirty="0">
                <a:latin typeface="Times New Roman" panose="02020603050405020304"/>
                <a:cs typeface="Times New Roman" panose="02020603050405020304"/>
              </a:rPr>
              <a:t>và hai </a:t>
            </a:r>
            <a:r>
              <a:rPr sz="1400" spc="-5" dirty="0">
                <a:latin typeface="Times New Roman" panose="02020603050405020304"/>
                <a:cs typeface="Times New Roman" panose="02020603050405020304"/>
              </a:rPr>
              <a:t>nguyên tắc thiết</a:t>
            </a:r>
            <a:r>
              <a:rPr sz="1400" spc="-6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kế:</a:t>
            </a:r>
            <a:endParaRPr sz="1400">
              <a:latin typeface="Times New Roman" panose="02020603050405020304"/>
              <a:cs typeface="Times New Roman" panose="02020603050405020304"/>
            </a:endParaRPr>
          </a:p>
          <a:p>
            <a:pPr>
              <a:lnSpc>
                <a:spcPct val="100000"/>
              </a:lnSpc>
            </a:pPr>
            <a:endParaRPr sz="1850">
              <a:latin typeface="Times New Roman" panose="02020603050405020304"/>
              <a:cs typeface="Times New Roman" panose="02020603050405020304"/>
            </a:endParaRPr>
          </a:p>
          <a:p>
            <a:pPr marL="279400" marR="49530" indent="-266700" algn="just">
              <a:lnSpc>
                <a:spcPts val="1610"/>
              </a:lnSpc>
              <a:buFont typeface="Arial" panose="020B0604020202020204"/>
              <a:buChar char="●"/>
              <a:tabLst>
                <a:tab pos="279400" algn="l"/>
              </a:tabLst>
            </a:pPr>
            <a:r>
              <a:rPr sz="1400" dirty="0">
                <a:latin typeface="Times New Roman" panose="02020603050405020304"/>
                <a:cs typeface="Times New Roman" panose="02020603050405020304"/>
              </a:rPr>
              <a:t>Ba </a:t>
            </a:r>
            <a:r>
              <a:rPr sz="1400" spc="-5" dirty="0">
                <a:latin typeface="Times New Roman" panose="02020603050405020304"/>
                <a:cs typeface="Times New Roman" panose="02020603050405020304"/>
              </a:rPr>
              <a:t>thành phần chính là File </a:t>
            </a:r>
            <a:r>
              <a:rPr sz="1400" dirty="0">
                <a:latin typeface="Times New Roman" panose="02020603050405020304"/>
                <a:cs typeface="Times New Roman" panose="02020603050405020304"/>
              </a:rPr>
              <a:t>system (các </a:t>
            </a:r>
            <a:r>
              <a:rPr sz="1400" spc="-5" dirty="0">
                <a:latin typeface="Times New Roman" panose="02020603050405020304"/>
                <a:cs typeface="Times New Roman" panose="02020603050405020304"/>
              </a:rPr>
              <a:t>tập </a:t>
            </a:r>
            <a:r>
              <a:rPr sz="1400" dirty="0">
                <a:latin typeface="Times New Roman" panose="02020603050405020304"/>
                <a:cs typeface="Times New Roman" panose="02020603050405020304"/>
              </a:rPr>
              <a:t>tin </a:t>
            </a:r>
            <a:r>
              <a:rPr sz="1400" spc="-5" dirty="0">
                <a:latin typeface="Times New Roman" panose="02020603050405020304"/>
                <a:cs typeface="Times New Roman" panose="02020603050405020304"/>
              </a:rPr>
              <a:t>hệ thống), Scheduler (bộ lập </a:t>
            </a:r>
            <a:r>
              <a:rPr sz="1400" dirty="0">
                <a:latin typeface="Times New Roman" panose="02020603050405020304"/>
                <a:cs typeface="Times New Roman" panose="02020603050405020304"/>
              </a:rPr>
              <a:t>lịch) và  </a:t>
            </a:r>
            <a:r>
              <a:rPr sz="1400" spc="-5" dirty="0">
                <a:latin typeface="Times New Roman" panose="02020603050405020304"/>
                <a:cs typeface="Times New Roman" panose="02020603050405020304"/>
              </a:rPr>
              <a:t>Device driver (trình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khiển thiết</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bị).</a:t>
            </a:r>
            <a:endParaRPr sz="1400">
              <a:latin typeface="Times New Roman" panose="02020603050405020304"/>
              <a:cs typeface="Times New Roman" panose="02020603050405020304"/>
            </a:endParaRPr>
          </a:p>
          <a:p>
            <a:pPr>
              <a:lnSpc>
                <a:spcPct val="100000"/>
              </a:lnSpc>
              <a:spcBef>
                <a:spcPts val="15"/>
              </a:spcBef>
              <a:buFont typeface="Arial" panose="020B0604020202020204"/>
              <a:buChar char="●"/>
            </a:pPr>
            <a:endParaRPr sz="1800">
              <a:latin typeface="Times New Roman" panose="02020603050405020304"/>
              <a:cs typeface="Times New Roman" panose="02020603050405020304"/>
            </a:endParaRPr>
          </a:p>
          <a:p>
            <a:pPr marL="279400" marR="5080" indent="-266700" algn="just">
              <a:lnSpc>
                <a:spcPts val="1610"/>
              </a:lnSpc>
              <a:buFont typeface="Arial" panose="020B0604020202020204"/>
              <a:buChar char="●"/>
              <a:tabLst>
                <a:tab pos="279400" algn="l"/>
              </a:tabLst>
            </a:pPr>
            <a:r>
              <a:rPr sz="1400" dirty="0">
                <a:latin typeface="Times New Roman" panose="02020603050405020304"/>
                <a:cs typeface="Times New Roman" panose="02020603050405020304"/>
              </a:rPr>
              <a:t>Ba yếu tố cấu thành bao gồm Abstraction (yếu tố trừu tượng, gồm có process, thread, file,  </a:t>
            </a:r>
            <a:r>
              <a:rPr sz="1400" spc="-5" dirty="0">
                <a:latin typeface="Times New Roman" panose="02020603050405020304"/>
                <a:cs typeface="Times New Roman" panose="02020603050405020304"/>
              </a:rPr>
              <a:t>socket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memory), Mechaninms (yếu tố </a:t>
            </a:r>
            <a:r>
              <a:rPr sz="1400" dirty="0">
                <a:latin typeface="Times New Roman" panose="02020603050405020304"/>
                <a:cs typeface="Times New Roman" panose="02020603050405020304"/>
              </a:rPr>
              <a:t>cơ </a:t>
            </a:r>
            <a:r>
              <a:rPr sz="1400" spc="-5" dirty="0">
                <a:latin typeface="Times New Roman" panose="02020603050405020304"/>
                <a:cs typeface="Times New Roman" panose="02020603050405020304"/>
              </a:rPr>
              <a:t>chế, </a:t>
            </a:r>
            <a:r>
              <a:rPr sz="1400" dirty="0">
                <a:latin typeface="Times New Roman" panose="02020603050405020304"/>
                <a:cs typeface="Times New Roman" panose="02020603050405020304"/>
              </a:rPr>
              <a:t>gồm có create, </a:t>
            </a:r>
            <a:r>
              <a:rPr sz="1400" spc="-5" dirty="0">
                <a:latin typeface="Times New Roman" panose="02020603050405020304"/>
                <a:cs typeface="Times New Roman" panose="02020603050405020304"/>
              </a:rPr>
              <a:t>schedule, open, write,  allocate) </a:t>
            </a:r>
            <a:r>
              <a:rPr sz="1400" dirty="0">
                <a:latin typeface="Times New Roman" panose="02020603050405020304"/>
                <a:cs typeface="Times New Roman" panose="02020603050405020304"/>
              </a:rPr>
              <a:t>và Policies </a:t>
            </a:r>
            <a:r>
              <a:rPr sz="1400" spc="-5" dirty="0">
                <a:latin typeface="Times New Roman" panose="02020603050405020304"/>
                <a:cs typeface="Times New Roman" panose="02020603050405020304"/>
              </a:rPr>
              <a:t>(yếu tố chính sách gồm LRU và</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EDF).</a:t>
            </a:r>
            <a:endParaRPr sz="1400">
              <a:latin typeface="Times New Roman" panose="02020603050405020304"/>
              <a:cs typeface="Times New Roman" panose="02020603050405020304"/>
            </a:endParaRPr>
          </a:p>
          <a:p>
            <a:pPr>
              <a:lnSpc>
                <a:spcPct val="100000"/>
              </a:lnSpc>
              <a:spcBef>
                <a:spcPts val="10"/>
              </a:spcBef>
              <a:buFont typeface="Arial" panose="020B0604020202020204"/>
              <a:buChar char="●"/>
            </a:pPr>
            <a:endParaRPr sz="1750">
              <a:latin typeface="Times New Roman" panose="02020603050405020304"/>
              <a:cs typeface="Times New Roman" panose="02020603050405020304"/>
            </a:endParaRPr>
          </a:p>
          <a:p>
            <a:pPr marL="279400" marR="49530" indent="-266700" algn="just">
              <a:lnSpc>
                <a:spcPct val="96000"/>
              </a:lnSpc>
              <a:buFont typeface="Arial" panose="020B0604020202020204"/>
              <a:buChar char="●"/>
              <a:tabLst>
                <a:tab pos="279400" algn="l"/>
              </a:tabLst>
            </a:pPr>
            <a:r>
              <a:rPr sz="1400" spc="-5" dirty="0">
                <a:latin typeface="Times New Roman" panose="02020603050405020304"/>
                <a:cs typeface="Times New Roman" panose="02020603050405020304"/>
              </a:rPr>
              <a:t>Hai nguyên tắc thiết </a:t>
            </a:r>
            <a:r>
              <a:rPr sz="1400" dirty="0">
                <a:latin typeface="Times New Roman" panose="02020603050405020304"/>
                <a:cs typeface="Times New Roman" panose="02020603050405020304"/>
              </a:rPr>
              <a:t>kế </a:t>
            </a:r>
            <a:r>
              <a:rPr sz="1400" spc="-5" dirty="0">
                <a:latin typeface="Times New Roman" panose="02020603050405020304"/>
                <a:cs typeface="Times New Roman" panose="02020603050405020304"/>
              </a:rPr>
              <a:t>bao </a:t>
            </a:r>
            <a:r>
              <a:rPr sz="1400" spc="-10" dirty="0">
                <a:latin typeface="Times New Roman" panose="02020603050405020304"/>
                <a:cs typeface="Times New Roman" panose="02020603050405020304"/>
              </a:rPr>
              <a:t>gồm: </a:t>
            </a:r>
            <a:r>
              <a:rPr sz="1400" spc="-5" dirty="0">
                <a:latin typeface="Times New Roman" panose="02020603050405020304"/>
                <a:cs typeface="Times New Roman" panose="02020603050405020304"/>
              </a:rPr>
              <a:t>Separation </a:t>
            </a:r>
            <a:r>
              <a:rPr sz="1400" dirty="0">
                <a:latin typeface="Times New Roman" panose="02020603050405020304"/>
                <a:cs typeface="Times New Roman" panose="02020603050405020304"/>
              </a:rPr>
              <a:t>ò </a:t>
            </a:r>
            <a:r>
              <a:rPr sz="1400" spc="-5" dirty="0">
                <a:latin typeface="Times New Roman" panose="02020603050405020304"/>
                <a:cs typeface="Times New Roman" panose="02020603050405020304"/>
              </a:rPr>
              <a:t>mechanism </a:t>
            </a:r>
            <a:r>
              <a:rPr sz="1400" dirty="0">
                <a:latin typeface="Times New Roman" panose="02020603050405020304"/>
                <a:cs typeface="Times New Roman" panose="02020603050405020304"/>
              </a:rPr>
              <a:t>and policy (đảm </a:t>
            </a:r>
            <a:r>
              <a:rPr sz="1400" spc="-5" dirty="0">
                <a:latin typeface="Times New Roman" panose="02020603050405020304"/>
                <a:cs typeface="Times New Roman" panose="02020603050405020304"/>
              </a:rPr>
              <a:t>bảo thiết </a:t>
            </a:r>
            <a:r>
              <a:rPr sz="1400" dirty="0">
                <a:latin typeface="Times New Roman" panose="02020603050405020304"/>
                <a:cs typeface="Times New Roman" panose="02020603050405020304"/>
              </a:rPr>
              <a:t>kế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cơ </a:t>
            </a:r>
            <a:r>
              <a:rPr sz="1400" spc="-5" dirty="0">
                <a:latin typeface="Times New Roman" panose="02020603050405020304"/>
                <a:cs typeface="Times New Roman" panose="02020603050405020304"/>
              </a:rPr>
              <a:t>chế dễ đáp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việc bổ </a:t>
            </a:r>
            <a:r>
              <a:rPr sz="1400" dirty="0">
                <a:latin typeface="Times New Roman" panose="02020603050405020304"/>
                <a:cs typeface="Times New Roman" panose="02020603050405020304"/>
              </a:rPr>
              <a:t>sung chính sách) </a:t>
            </a:r>
            <a:r>
              <a:rPr sz="1400" spc="-5" dirty="0">
                <a:latin typeface="Times New Roman" panose="02020603050405020304"/>
                <a:cs typeface="Times New Roman" panose="02020603050405020304"/>
              </a:rPr>
              <a:t>và Optimization for common case (Tối  ưu </a:t>
            </a:r>
            <a:r>
              <a:rPr sz="1400" dirty="0">
                <a:latin typeface="Times New Roman" panose="02020603050405020304"/>
                <a:cs typeface="Times New Roman" panose="02020603050405020304"/>
              </a:rPr>
              <a:t>cho các trường </a:t>
            </a:r>
            <a:r>
              <a:rPr sz="1400" spc="-5" dirty="0">
                <a:latin typeface="Times New Roman" panose="02020603050405020304"/>
                <a:cs typeface="Times New Roman" panose="02020603050405020304"/>
              </a:rPr>
              <a:t>hợp </a:t>
            </a:r>
            <a:r>
              <a:rPr sz="1400" dirty="0">
                <a:latin typeface="Times New Roman" panose="02020603050405020304"/>
                <a:cs typeface="Times New Roman" panose="02020603050405020304"/>
              </a:rPr>
              <a:t>phổ</a:t>
            </a:r>
            <a:r>
              <a:rPr sz="1400" spc="-6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biến).</a:t>
            </a:r>
            <a:endParaRPr sz="1400">
              <a:latin typeface="Times New Roman" panose="02020603050405020304"/>
              <a:cs typeface="Times New Roman" panose="02020603050405020304"/>
            </a:endParaRPr>
          </a:p>
        </p:txBody>
      </p:sp>
      <p:sp>
        <p:nvSpPr>
          <p:cNvPr id="3" name="object 3"/>
          <p:cNvSpPr txBox="1"/>
          <p:nvPr/>
        </p:nvSpPr>
        <p:spPr>
          <a:xfrm>
            <a:off x="425450" y="5956173"/>
            <a:ext cx="6671945" cy="3101975"/>
          </a:xfrm>
          <a:prstGeom prst="rect">
            <a:avLst/>
          </a:prstGeom>
        </p:spPr>
        <p:txBody>
          <a:bodyPr vert="horz" wrap="square" lIns="0" tIns="13335" rIns="0" bIns="0" rtlCol="0">
            <a:spAutoFit/>
          </a:bodyPr>
          <a:lstStyle/>
          <a:p>
            <a:pPr marL="176530" indent="-164465">
              <a:lnSpc>
                <a:spcPct val="100000"/>
              </a:lnSpc>
              <a:spcBef>
                <a:spcPts val="105"/>
              </a:spcBef>
              <a:buSzPct val="93000"/>
              <a:buAutoNum type="romanUcPeriod" startAt="2"/>
              <a:tabLst>
                <a:tab pos="177165" algn="l"/>
              </a:tabLst>
            </a:pPr>
            <a:r>
              <a:rPr sz="1400" i="1" dirty="0">
                <a:latin typeface="Times New Roman" panose="02020603050405020304"/>
                <a:cs typeface="Times New Roman" panose="02020603050405020304"/>
              </a:rPr>
              <a:t>Tổng </a:t>
            </a:r>
            <a:r>
              <a:rPr sz="1400" i="1" spc="-5" dirty="0">
                <a:latin typeface="Times New Roman" panose="02020603050405020304"/>
                <a:cs typeface="Times New Roman" panose="02020603050405020304"/>
              </a:rPr>
              <a:t>quan Windows</a:t>
            </a:r>
            <a:r>
              <a:rPr sz="1400" i="1" spc="-30"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spcBef>
                <a:spcPts val="40"/>
              </a:spcBef>
              <a:buFont typeface="Times New Roman" panose="02020603050405020304"/>
              <a:buAutoNum type="romanUcPeriod" startAt="2"/>
            </a:pPr>
            <a:endParaRPr sz="1300">
              <a:latin typeface="Times New Roman" panose="02020603050405020304"/>
              <a:cs typeface="Times New Roman" panose="02020603050405020304"/>
            </a:endParaRPr>
          </a:p>
          <a:p>
            <a:pPr marL="147320" lvl="1" indent="-135255">
              <a:lnSpc>
                <a:spcPct val="100000"/>
              </a:lnSpc>
              <a:buSzPct val="93000"/>
              <a:buAutoNum type="arabicPeriod"/>
              <a:tabLst>
                <a:tab pos="147955" algn="l"/>
              </a:tabLst>
            </a:pP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là gì </a:t>
            </a:r>
            <a:r>
              <a:rPr sz="1400" dirty="0">
                <a:latin typeface="Times New Roman" panose="02020603050405020304"/>
                <a:cs typeface="Times New Roman" panose="02020603050405020304"/>
              </a:rPr>
              <a:t>?</a:t>
            </a:r>
            <a:r>
              <a:rPr sz="1400" spc="-2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a:p>
            <a:pPr>
              <a:lnSpc>
                <a:spcPct val="100000"/>
              </a:lnSpc>
              <a:spcBef>
                <a:spcPts val="50"/>
              </a:spcBef>
            </a:pPr>
            <a:endParaRPr sz="1400">
              <a:latin typeface="Times New Roman" panose="02020603050405020304"/>
              <a:cs typeface="Times New Roman" panose="02020603050405020304"/>
            </a:endParaRPr>
          </a:p>
          <a:p>
            <a:pPr marL="12700" marR="5080" indent="43815" algn="just">
              <a:lnSpc>
                <a:spcPts val="1610"/>
              </a:lnSpc>
            </a:pP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là hệ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của Microsoft được </a:t>
            </a: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bố vào </a:t>
            </a:r>
            <a:r>
              <a:rPr sz="1400" dirty="0">
                <a:latin typeface="Times New Roman" panose="02020603050405020304"/>
                <a:cs typeface="Times New Roman" panose="02020603050405020304"/>
              </a:rPr>
              <a:t>ngày </a:t>
            </a:r>
            <a:r>
              <a:rPr sz="1400" spc="5" dirty="0">
                <a:latin typeface="Times New Roman" panose="02020603050405020304"/>
                <a:cs typeface="Times New Roman" panose="02020603050405020304"/>
              </a:rPr>
              <a:t>24 </a:t>
            </a:r>
            <a:r>
              <a:rPr sz="1400" spc="-5" dirty="0">
                <a:latin typeface="Times New Roman" panose="02020603050405020304"/>
                <a:cs typeface="Times New Roman" panose="02020603050405020304"/>
              </a:rPr>
              <a:t>tháng </a:t>
            </a:r>
            <a:r>
              <a:rPr sz="1400" dirty="0">
                <a:latin typeface="Times New Roman" panose="02020603050405020304"/>
                <a:cs typeface="Times New Roman" panose="02020603050405020304"/>
              </a:rPr>
              <a:t>6 </a:t>
            </a:r>
            <a:r>
              <a:rPr sz="1400" spc="-5" dirty="0">
                <a:latin typeface="Times New Roman" panose="02020603050405020304"/>
                <a:cs typeface="Times New Roman" panose="02020603050405020304"/>
              </a:rPr>
              <a:t>năm </a:t>
            </a:r>
            <a:r>
              <a:rPr sz="1400" dirty="0">
                <a:latin typeface="Times New Roman" panose="02020603050405020304"/>
                <a:cs typeface="Times New Roman" panose="02020603050405020304"/>
              </a:rPr>
              <a:t>2021, là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phần </a:t>
            </a:r>
            <a:r>
              <a:rPr sz="1400" spc="-5" dirty="0">
                <a:latin typeface="Times New Roman" panose="02020603050405020304"/>
                <a:cs typeface="Times New Roman" panose="02020603050405020304"/>
              </a:rPr>
              <a:t>họ của hệ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Windows NT. Windows 11 </a:t>
            </a:r>
            <a:r>
              <a:rPr sz="1400" dirty="0">
                <a:latin typeface="Times New Roman" panose="02020603050405020304"/>
                <a:cs typeface="Times New Roman" panose="02020603050405020304"/>
              </a:rPr>
              <a:t>được phát hành rộng rãi </a:t>
            </a:r>
            <a:r>
              <a:rPr sz="1400" spc="-5" dirty="0">
                <a:latin typeface="Times New Roman" panose="02020603050405020304"/>
                <a:cs typeface="Times New Roman" panose="02020603050405020304"/>
              </a:rPr>
              <a:t>vào ngày  </a:t>
            </a:r>
            <a:r>
              <a:rPr sz="1400" dirty="0">
                <a:latin typeface="Times New Roman" panose="02020603050405020304"/>
                <a:cs typeface="Times New Roman" panose="02020603050405020304"/>
              </a:rPr>
              <a:t>5 </a:t>
            </a:r>
            <a:r>
              <a:rPr sz="1400" spc="-5" dirty="0">
                <a:latin typeface="Times New Roman" panose="02020603050405020304"/>
                <a:cs typeface="Times New Roman" panose="02020603050405020304"/>
              </a:rPr>
              <a:t>tháng </a:t>
            </a:r>
            <a:r>
              <a:rPr sz="1400" spc="5"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năm 2021 dưới </a:t>
            </a:r>
            <a:r>
              <a:rPr sz="1400" dirty="0">
                <a:latin typeface="Times New Roman" panose="02020603050405020304"/>
                <a:cs typeface="Times New Roman" panose="02020603050405020304"/>
              </a:rPr>
              <a:t>bảng </a:t>
            </a:r>
            <a:r>
              <a:rPr sz="1400" spc="-5" dirty="0">
                <a:latin typeface="Times New Roman" panose="02020603050405020304"/>
                <a:cs typeface="Times New Roman" panose="02020603050405020304"/>
              </a:rPr>
              <a:t>nâng cấp miễn </a:t>
            </a:r>
            <a:r>
              <a:rPr sz="1400" dirty="0">
                <a:latin typeface="Times New Roman" panose="02020603050405020304"/>
                <a:cs typeface="Times New Roman" panose="02020603050405020304"/>
              </a:rPr>
              <a:t>phí thông qua </a:t>
            </a: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update cho các </a:t>
            </a:r>
            <a:r>
              <a:rPr sz="1400" spc="-5" dirty="0">
                <a:latin typeface="Times New Roman" panose="02020603050405020304"/>
                <a:cs typeface="Times New Roman" panose="02020603050405020304"/>
              </a:rPr>
              <a:t>thiết  bị đủ </a:t>
            </a:r>
            <a:r>
              <a:rPr sz="1400" dirty="0">
                <a:latin typeface="Times New Roman" panose="02020603050405020304"/>
                <a:cs typeface="Times New Roman" panose="02020603050405020304"/>
              </a:rPr>
              <a:t>điều kiện </a:t>
            </a:r>
            <a:r>
              <a:rPr sz="1400" spc="-5" dirty="0">
                <a:latin typeface="Times New Roman" panose="02020603050405020304"/>
                <a:cs typeface="Times New Roman" panose="02020603050405020304"/>
              </a:rPr>
              <a:t>chạy Windows</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10.</a:t>
            </a: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2700" marR="5715" indent="88265" algn="just">
              <a:lnSpc>
                <a:spcPts val="1610"/>
              </a:lnSpc>
            </a:pPr>
            <a:r>
              <a:rPr sz="1400" spc="-5" dirty="0">
                <a:latin typeface="Times New Roman" panose="02020603050405020304"/>
                <a:cs typeface="Times New Roman" panose="02020603050405020304"/>
              </a:rPr>
              <a:t>Microsoft </a:t>
            </a:r>
            <a:r>
              <a:rPr sz="1400" dirty="0">
                <a:latin typeface="Times New Roman" panose="02020603050405020304"/>
                <a:cs typeface="Times New Roman" panose="02020603050405020304"/>
              </a:rPr>
              <a:t>phổ biến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sẽ được </a:t>
            </a:r>
            <a:r>
              <a:rPr sz="1400" dirty="0">
                <a:latin typeface="Times New Roman" panose="02020603050405020304"/>
                <a:cs typeface="Times New Roman" panose="02020603050405020304"/>
              </a:rPr>
              <a:t>cải </a:t>
            </a:r>
            <a:r>
              <a:rPr sz="1400" spc="-5" dirty="0">
                <a:latin typeface="Times New Roman" panose="02020603050405020304"/>
                <a:cs typeface="Times New Roman" panose="02020603050405020304"/>
              </a:rPr>
              <a:t>thiện hiệu suất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dễ sử dụng hơn Windows  </a:t>
            </a:r>
            <a:r>
              <a:rPr sz="1400" dirty="0">
                <a:latin typeface="Times New Roman" panose="02020603050405020304"/>
                <a:cs typeface="Times New Roman" panose="02020603050405020304"/>
              </a:rPr>
              <a:t>10l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nhưng </a:t>
            </a:r>
            <a:r>
              <a:rPr sz="1400" dirty="0">
                <a:latin typeface="Times New Roman" panose="02020603050405020304"/>
                <a:cs typeface="Times New Roman" panose="02020603050405020304"/>
              </a:rPr>
              <a:t>thay đổi lớn đối </a:t>
            </a:r>
            <a:r>
              <a:rPr sz="1400" spc="-5" dirty="0">
                <a:latin typeface="Times New Roman" panose="02020603050405020304"/>
                <a:cs typeface="Times New Roman" panose="02020603050405020304"/>
              </a:rPr>
              <a:t>với Windows </a:t>
            </a:r>
            <a:r>
              <a:rPr sz="1400" dirty="0">
                <a:latin typeface="Times New Roman" panose="02020603050405020304"/>
                <a:cs typeface="Times New Roman" panose="02020603050405020304"/>
              </a:rPr>
              <a:t>Shell </a:t>
            </a:r>
            <a:r>
              <a:rPr sz="1400" spc="-5" dirty="0">
                <a:latin typeface="Times New Roman" panose="02020603050405020304"/>
                <a:cs typeface="Times New Roman" panose="02020603050405020304"/>
              </a:rPr>
              <a:t>của Windows</a:t>
            </a:r>
            <a:r>
              <a:rPr sz="1400" spc="-6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10X.</a:t>
            </a:r>
            <a:endParaRPr sz="1400">
              <a:latin typeface="Times New Roman" panose="02020603050405020304"/>
              <a:cs typeface="Times New Roman" panose="02020603050405020304"/>
            </a:endParaRPr>
          </a:p>
          <a:p>
            <a:pPr>
              <a:lnSpc>
                <a:spcPct val="100000"/>
              </a:lnSpc>
              <a:spcBef>
                <a:spcPts val="55"/>
              </a:spcBef>
            </a:pPr>
            <a:endParaRPr sz="1350">
              <a:latin typeface="Times New Roman" panose="02020603050405020304"/>
              <a:cs typeface="Times New Roman" panose="02020603050405020304"/>
            </a:endParaRPr>
          </a:p>
          <a:p>
            <a:pPr marL="12700" marR="5715" indent="88265" algn="just">
              <a:lnSpc>
                <a:spcPts val="1610"/>
              </a:lnSpc>
            </a:pP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các yêu </a:t>
            </a:r>
            <a:r>
              <a:rPr sz="1400" dirty="0">
                <a:latin typeface="Times New Roman" panose="02020603050405020304"/>
                <a:cs typeface="Times New Roman" panose="02020603050405020304"/>
              </a:rPr>
              <a:t>cầu phần cứng </a:t>
            </a:r>
            <a:r>
              <a:rPr sz="1400" spc="-5" dirty="0">
                <a:latin typeface="Times New Roman" panose="02020603050405020304"/>
                <a:cs typeface="Times New Roman" panose="02020603050405020304"/>
              </a:rPr>
              <a:t>nghiêm ngặt hơn Windows </a:t>
            </a:r>
            <a:r>
              <a:rPr sz="1400" dirty="0">
                <a:latin typeface="Times New Roman" panose="02020603050405020304"/>
                <a:cs typeface="Times New Roman" panose="02020603050405020304"/>
              </a:rPr>
              <a:t>10, </a:t>
            </a:r>
            <a:r>
              <a:rPr sz="1400" spc="-5" dirty="0">
                <a:latin typeface="Times New Roman" panose="02020603050405020304"/>
                <a:cs typeface="Times New Roman" panose="02020603050405020304"/>
              </a:rPr>
              <a:t>trong </a:t>
            </a:r>
            <a:r>
              <a:rPr sz="1400" spc="5" dirty="0">
                <a:latin typeface="Times New Roman" panose="02020603050405020304"/>
                <a:cs typeface="Times New Roman" panose="02020603050405020304"/>
              </a:rPr>
              <a:t>đó </a:t>
            </a:r>
            <a:r>
              <a:rPr sz="1400" spc="-5" dirty="0">
                <a:latin typeface="Times New Roman" panose="02020603050405020304"/>
                <a:cs typeface="Times New Roman" panose="02020603050405020304"/>
              </a:rPr>
              <a:t>Microsoft  chỉ </a:t>
            </a:r>
            <a:r>
              <a:rPr sz="1400" spc="5" dirty="0">
                <a:latin typeface="Times New Roman" panose="02020603050405020304"/>
                <a:cs typeface="Times New Roman" panose="02020603050405020304"/>
              </a:rPr>
              <a:t>hỗ </a:t>
            </a:r>
            <a:r>
              <a:rPr sz="1400" spc="-5" dirty="0">
                <a:latin typeface="Times New Roman" panose="02020603050405020304"/>
                <a:cs typeface="Times New Roman" panose="02020603050405020304"/>
              </a:rPr>
              <a:t>trợ hệ điều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này với các bản </a:t>
            </a:r>
            <a:r>
              <a:rPr sz="1400" dirty="0">
                <a:latin typeface="Times New Roman" panose="02020603050405020304"/>
                <a:cs typeface="Times New Roman" panose="02020603050405020304"/>
              </a:rPr>
              <a:t>cập </a:t>
            </a:r>
            <a:r>
              <a:rPr sz="1400" spc="-5" dirty="0">
                <a:latin typeface="Times New Roman" panose="02020603050405020304"/>
                <a:cs typeface="Times New Roman" panose="02020603050405020304"/>
              </a:rPr>
              <a:t>nhật trên các thiết </a:t>
            </a:r>
            <a:r>
              <a:rPr sz="1400" dirty="0">
                <a:latin typeface="Times New Roman" panose="02020603050405020304"/>
                <a:cs typeface="Times New Roman" panose="02020603050405020304"/>
              </a:rPr>
              <a:t>bị </a:t>
            </a:r>
            <a:r>
              <a:rPr sz="1400" spc="-5" dirty="0">
                <a:latin typeface="Times New Roman" panose="02020603050405020304"/>
                <a:cs typeface="Times New Roman" panose="02020603050405020304"/>
              </a:rPr>
              <a:t>đáp </a:t>
            </a:r>
            <a:r>
              <a:rPr sz="1400" dirty="0">
                <a:latin typeface="Times New Roman" panose="02020603050405020304"/>
                <a:cs typeface="Times New Roman" panose="02020603050405020304"/>
              </a:rPr>
              <a:t>ứng các </a:t>
            </a:r>
            <a:r>
              <a:rPr sz="1400" spc="-5" dirty="0">
                <a:latin typeface="Times New Roman" panose="02020603050405020304"/>
                <a:cs typeface="Times New Roman" panose="02020603050405020304"/>
              </a:rPr>
              <a:t>yêu cầu  mà nhà phát </a:t>
            </a:r>
            <a:r>
              <a:rPr sz="1400" dirty="0">
                <a:latin typeface="Times New Roman" panose="02020603050405020304"/>
                <a:cs typeface="Times New Roman" panose="02020603050405020304"/>
              </a:rPr>
              <a:t>hành đưa</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ra.</a:t>
            </a:r>
            <a:endParaRPr sz="140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r>
              <a:rPr dirty="0"/>
              <a:t>6</a:t>
            </a:r>
            <a:endParaRPr dirty="0"/>
          </a:p>
        </p:txBody>
      </p:sp>
      <p:sp>
        <p:nvSpPr>
          <p:cNvPr id="2" name="object 2"/>
          <p:cNvSpPr txBox="1"/>
          <p:nvPr/>
        </p:nvSpPr>
        <p:spPr>
          <a:xfrm>
            <a:off x="393700" y="839724"/>
            <a:ext cx="6762115" cy="8827770"/>
          </a:xfrm>
          <a:prstGeom prst="rect">
            <a:avLst/>
          </a:prstGeom>
        </p:spPr>
        <p:txBody>
          <a:bodyPr vert="horz" wrap="square" lIns="0" tIns="13335" rIns="0" bIns="0" rtlCol="0">
            <a:spAutoFit/>
          </a:bodyPr>
          <a:lstStyle/>
          <a:p>
            <a:pPr marL="63500">
              <a:lnSpc>
                <a:spcPct val="100000"/>
              </a:lnSpc>
              <a:spcBef>
                <a:spcPts val="105"/>
              </a:spcBef>
            </a:pPr>
            <a:r>
              <a:rPr sz="1400" i="1" spc="-5" dirty="0">
                <a:latin typeface="Times New Roman" panose="02020603050405020304"/>
                <a:cs typeface="Times New Roman" panose="02020603050405020304"/>
              </a:rPr>
              <a:t>Những </a:t>
            </a:r>
            <a:r>
              <a:rPr sz="1400" i="1" dirty="0">
                <a:latin typeface="Times New Roman" panose="02020603050405020304"/>
                <a:cs typeface="Times New Roman" panose="02020603050405020304"/>
              </a:rPr>
              <a:t>yêu </a:t>
            </a:r>
            <a:r>
              <a:rPr sz="1400" i="1" spc="-5" dirty="0">
                <a:latin typeface="Times New Roman" panose="02020603050405020304"/>
                <a:cs typeface="Times New Roman" panose="02020603050405020304"/>
              </a:rPr>
              <a:t>cầu </a:t>
            </a:r>
            <a:r>
              <a:rPr sz="1400" i="1" dirty="0">
                <a:latin typeface="Times New Roman" panose="02020603050405020304"/>
                <a:cs typeface="Times New Roman" panose="02020603050405020304"/>
              </a:rPr>
              <a:t>tối </a:t>
            </a:r>
            <a:r>
              <a:rPr sz="1400" i="1" spc="-5" dirty="0">
                <a:latin typeface="Times New Roman" panose="02020603050405020304"/>
                <a:cs typeface="Times New Roman" panose="02020603050405020304"/>
              </a:rPr>
              <a:t>thiểu </a:t>
            </a:r>
            <a:r>
              <a:rPr sz="1400" i="1" dirty="0">
                <a:latin typeface="Times New Roman" panose="02020603050405020304"/>
                <a:cs typeface="Times New Roman" panose="02020603050405020304"/>
              </a:rPr>
              <a:t>về </a:t>
            </a:r>
            <a:r>
              <a:rPr sz="1400" i="1" spc="-5" dirty="0">
                <a:latin typeface="Times New Roman" panose="02020603050405020304"/>
                <a:cs typeface="Times New Roman" panose="02020603050405020304"/>
              </a:rPr>
              <a:t>hệ </a:t>
            </a:r>
            <a:r>
              <a:rPr sz="1400" i="1" dirty="0">
                <a:latin typeface="Times New Roman" panose="02020603050405020304"/>
                <a:cs typeface="Times New Roman" panose="02020603050405020304"/>
              </a:rPr>
              <a:t>thống để </a:t>
            </a:r>
            <a:r>
              <a:rPr sz="1400" i="1" spc="-5" dirty="0">
                <a:latin typeface="Times New Roman" panose="02020603050405020304"/>
                <a:cs typeface="Times New Roman" panose="02020603050405020304"/>
              </a:rPr>
              <a:t>cài đặt Windows </a:t>
            </a:r>
            <a:r>
              <a:rPr sz="1400" i="1" spc="5" dirty="0">
                <a:latin typeface="Times New Roman" panose="02020603050405020304"/>
                <a:cs typeface="Times New Roman" panose="02020603050405020304"/>
              </a:rPr>
              <a:t>11 </a:t>
            </a:r>
            <a:r>
              <a:rPr sz="1400" i="1" spc="-5" dirty="0">
                <a:latin typeface="Times New Roman" panose="02020603050405020304"/>
                <a:cs typeface="Times New Roman" panose="02020603050405020304"/>
              </a:rPr>
              <a:t>trên PC hoặc</a:t>
            </a:r>
            <a:r>
              <a:rPr sz="1400" i="1" spc="-25"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Laptop</a:t>
            </a:r>
            <a:endParaRPr sz="1400">
              <a:latin typeface="Times New Roman" panose="02020603050405020304"/>
              <a:cs typeface="Times New Roman" panose="02020603050405020304"/>
            </a:endParaRPr>
          </a:p>
          <a:p>
            <a:pPr>
              <a:lnSpc>
                <a:spcPct val="100000"/>
              </a:lnSpc>
              <a:spcBef>
                <a:spcPts val="50"/>
              </a:spcBef>
            </a:pPr>
            <a:endParaRPr sz="1400">
              <a:latin typeface="Times New Roman" panose="02020603050405020304"/>
              <a:cs typeface="Times New Roman" panose="02020603050405020304"/>
            </a:endParaRPr>
          </a:p>
          <a:p>
            <a:pPr marL="63500" marR="43815">
              <a:lnSpc>
                <a:spcPts val="1610"/>
              </a:lnSpc>
              <a:buChar char="-"/>
              <a:tabLst>
                <a:tab pos="172085" algn="l"/>
              </a:tabLst>
            </a:pPr>
            <a:r>
              <a:rPr sz="1400" dirty="0">
                <a:latin typeface="Times New Roman" panose="02020603050405020304"/>
                <a:cs typeface="Times New Roman" panose="02020603050405020304"/>
              </a:rPr>
              <a:t>Bộ </a:t>
            </a:r>
            <a:r>
              <a:rPr sz="1400" spc="5" dirty="0">
                <a:latin typeface="Times New Roman" panose="02020603050405020304"/>
                <a:cs typeface="Times New Roman" panose="02020603050405020304"/>
              </a:rPr>
              <a:t>xữ </a:t>
            </a:r>
            <a:r>
              <a:rPr sz="1400" spc="-5" dirty="0">
                <a:latin typeface="Times New Roman" panose="02020603050405020304"/>
                <a:cs typeface="Times New Roman" panose="02020603050405020304"/>
              </a:rPr>
              <a:t>lý: </a:t>
            </a:r>
            <a:r>
              <a:rPr sz="1400" dirty="0">
                <a:latin typeface="Times New Roman" panose="02020603050405020304"/>
                <a:cs typeface="Times New Roman" panose="02020603050405020304"/>
              </a:rPr>
              <a:t>1 </a:t>
            </a:r>
            <a:r>
              <a:rPr sz="1400" spc="-5" dirty="0">
                <a:latin typeface="Times New Roman" panose="02020603050405020304"/>
                <a:cs typeface="Times New Roman" panose="02020603050405020304"/>
              </a:rPr>
              <a:t>gigahertz(GHZ) hoặc </a:t>
            </a:r>
            <a:r>
              <a:rPr sz="1400" dirty="0">
                <a:latin typeface="Times New Roman" panose="02020603050405020304"/>
                <a:cs typeface="Times New Roman" panose="02020603050405020304"/>
              </a:rPr>
              <a:t>tốc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cao </a:t>
            </a:r>
            <a:r>
              <a:rPr sz="1400" spc="-5" dirty="0">
                <a:latin typeface="Times New Roman" panose="02020603050405020304"/>
                <a:cs typeface="Times New Roman" panose="02020603050405020304"/>
              </a:rPr>
              <a:t>hơn </a:t>
            </a:r>
            <a:r>
              <a:rPr sz="1400" dirty="0">
                <a:latin typeface="Times New Roman" panose="02020603050405020304"/>
                <a:cs typeface="Times New Roman" panose="02020603050405020304"/>
              </a:rPr>
              <a:t>có 2 lõi </a:t>
            </a:r>
            <a:r>
              <a:rPr sz="1400" spc="-5" dirty="0">
                <a:latin typeface="Times New Roman" panose="02020603050405020304"/>
                <a:cs typeface="Times New Roman" panose="02020603050405020304"/>
              </a:rPr>
              <a:t>trở lên trên bộ xử lý </a:t>
            </a:r>
            <a:r>
              <a:rPr sz="1400" spc="5" dirty="0">
                <a:latin typeface="Times New Roman" panose="02020603050405020304"/>
                <a:cs typeface="Times New Roman" panose="02020603050405020304"/>
              </a:rPr>
              <a:t>64 </a:t>
            </a:r>
            <a:r>
              <a:rPr sz="1400" dirty="0">
                <a:latin typeface="Times New Roman" panose="02020603050405020304"/>
                <a:cs typeface="Times New Roman" panose="02020603050405020304"/>
              </a:rPr>
              <a:t>bit </a:t>
            </a:r>
            <a:r>
              <a:rPr sz="1400" spc="-5" dirty="0">
                <a:latin typeface="Times New Roman" panose="02020603050405020304"/>
                <a:cs typeface="Times New Roman" panose="02020603050405020304"/>
              </a:rPr>
              <a:t>tương  </a:t>
            </a:r>
            <a:r>
              <a:rPr sz="1400" dirty="0">
                <a:latin typeface="Times New Roman" panose="02020603050405020304"/>
                <a:cs typeface="Times New Roman" panose="02020603050405020304"/>
              </a:rPr>
              <a:t>thích hoặc </a:t>
            </a:r>
            <a:r>
              <a:rPr sz="1400" spc="-5" dirty="0">
                <a:latin typeface="Times New Roman" panose="02020603050405020304"/>
                <a:cs typeface="Times New Roman" panose="02020603050405020304"/>
              </a:rPr>
              <a:t>hộ </a:t>
            </a:r>
            <a:r>
              <a:rPr sz="1400" dirty="0">
                <a:latin typeface="Times New Roman" panose="02020603050405020304"/>
                <a:cs typeface="Times New Roman" panose="02020603050405020304"/>
              </a:rPr>
              <a:t>thông </a:t>
            </a:r>
            <a:r>
              <a:rPr sz="1400" spc="-5" dirty="0">
                <a:latin typeface="Times New Roman" panose="02020603050405020304"/>
                <a:cs typeface="Times New Roman" panose="02020603050405020304"/>
              </a:rPr>
              <a:t>trên Chip</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(SoC).</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250">
              <a:latin typeface="Times New Roman" panose="02020603050405020304"/>
              <a:cs typeface="Times New Roman" panose="02020603050405020304"/>
            </a:endParaRPr>
          </a:p>
          <a:p>
            <a:pPr marL="167005" indent="-104140">
              <a:lnSpc>
                <a:spcPct val="100000"/>
              </a:lnSpc>
              <a:spcBef>
                <a:spcPts val="5"/>
              </a:spcBef>
              <a:buChar char="-"/>
              <a:tabLst>
                <a:tab pos="167640" algn="l"/>
              </a:tabLst>
            </a:pPr>
            <a:r>
              <a:rPr sz="1400" spc="-5" dirty="0">
                <a:latin typeface="Times New Roman" panose="02020603050405020304"/>
                <a:cs typeface="Times New Roman" panose="02020603050405020304"/>
              </a:rPr>
              <a:t>RAM </a:t>
            </a:r>
            <a:r>
              <a:rPr sz="1400" dirty="0">
                <a:latin typeface="Times New Roman" panose="02020603050405020304"/>
                <a:cs typeface="Times New Roman" panose="02020603050405020304"/>
              </a:rPr>
              <a:t>: 4 </a:t>
            </a:r>
            <a:r>
              <a:rPr sz="1400" spc="-5" dirty="0">
                <a:latin typeface="Times New Roman" panose="02020603050405020304"/>
                <a:cs typeface="Times New Roman" panose="02020603050405020304"/>
              </a:rPr>
              <a:t>gigabyte</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(GB).</a:t>
            </a:r>
            <a:endParaRPr sz="1400">
              <a:latin typeface="Times New Roman" panose="02020603050405020304"/>
              <a:cs typeface="Times New Roman" panose="02020603050405020304"/>
            </a:endParaRPr>
          </a:p>
          <a:p>
            <a:pPr>
              <a:lnSpc>
                <a:spcPct val="100000"/>
              </a:lnSpc>
              <a:spcBef>
                <a:spcPts val="40"/>
              </a:spcBef>
              <a:buFont typeface="Times New Roman" panose="02020603050405020304"/>
              <a:buChar char="-"/>
            </a:pPr>
            <a:endParaRPr sz="1300">
              <a:latin typeface="Times New Roman" panose="02020603050405020304"/>
              <a:cs typeface="Times New Roman" panose="02020603050405020304"/>
            </a:endParaRPr>
          </a:p>
          <a:p>
            <a:pPr marL="167005" indent="-104140">
              <a:lnSpc>
                <a:spcPct val="100000"/>
              </a:lnSpc>
              <a:buChar char="-"/>
              <a:tabLst>
                <a:tab pos="167640" algn="l"/>
              </a:tabLst>
            </a:pPr>
            <a:r>
              <a:rPr sz="1400" spc="-5" dirty="0">
                <a:latin typeface="Times New Roman" panose="02020603050405020304"/>
                <a:cs typeface="Times New Roman" panose="02020603050405020304"/>
              </a:rPr>
              <a:t>Dung </a:t>
            </a:r>
            <a:r>
              <a:rPr sz="1400" dirty="0">
                <a:latin typeface="Times New Roman" panose="02020603050405020304"/>
                <a:cs typeface="Times New Roman" panose="02020603050405020304"/>
              </a:rPr>
              <a:t>lượng </a:t>
            </a:r>
            <a:r>
              <a:rPr sz="1400" spc="-5" dirty="0">
                <a:latin typeface="Times New Roman" panose="02020603050405020304"/>
                <a:cs typeface="Times New Roman" panose="02020603050405020304"/>
              </a:rPr>
              <a:t>lưu </a:t>
            </a:r>
            <a:r>
              <a:rPr sz="1400" dirty="0">
                <a:latin typeface="Times New Roman" panose="02020603050405020304"/>
                <a:cs typeface="Times New Roman" panose="02020603050405020304"/>
              </a:rPr>
              <a:t>trữ: </a:t>
            </a:r>
            <a:r>
              <a:rPr sz="1400" spc="-5" dirty="0">
                <a:latin typeface="Times New Roman" panose="02020603050405020304"/>
                <a:cs typeface="Times New Roman" panose="02020603050405020304"/>
              </a:rPr>
              <a:t>thiết bị </a:t>
            </a:r>
            <a:r>
              <a:rPr sz="1400" dirty="0">
                <a:latin typeface="Times New Roman" panose="02020603050405020304"/>
                <a:cs typeface="Times New Roman" panose="02020603050405020304"/>
              </a:rPr>
              <a:t>lưu trữ </a:t>
            </a:r>
            <a:r>
              <a:rPr sz="1400" spc="-5" dirty="0">
                <a:latin typeface="Times New Roman" panose="02020603050405020304"/>
                <a:cs typeface="Times New Roman" panose="02020603050405020304"/>
              </a:rPr>
              <a:t>64 GB trở</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lên.</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300">
              <a:latin typeface="Times New Roman" panose="02020603050405020304"/>
              <a:cs typeface="Times New Roman" panose="02020603050405020304"/>
            </a:endParaRPr>
          </a:p>
          <a:p>
            <a:pPr marL="167005" indent="-104140">
              <a:lnSpc>
                <a:spcPct val="100000"/>
              </a:lnSpc>
              <a:spcBef>
                <a:spcPts val="5"/>
              </a:spcBef>
              <a:buChar char="-"/>
              <a:tabLst>
                <a:tab pos="167640" algn="l"/>
              </a:tabLst>
            </a:pPr>
            <a:r>
              <a:rPr sz="1400" spc="-5" dirty="0">
                <a:latin typeface="Times New Roman" panose="02020603050405020304"/>
                <a:cs typeface="Times New Roman" panose="02020603050405020304"/>
              </a:rPr>
              <a:t>Vi </a:t>
            </a:r>
            <a:r>
              <a:rPr sz="1400" dirty="0">
                <a:latin typeface="Times New Roman" panose="02020603050405020304"/>
                <a:cs typeface="Times New Roman" panose="02020603050405020304"/>
              </a:rPr>
              <a:t>chương </a:t>
            </a:r>
            <a:r>
              <a:rPr sz="1400" spc="-5" dirty="0">
                <a:latin typeface="Times New Roman" panose="02020603050405020304"/>
                <a:cs typeface="Times New Roman" panose="02020603050405020304"/>
              </a:rPr>
              <a:t>trình hệ thống: UEFI, </a:t>
            </a:r>
            <a:r>
              <a:rPr sz="1400" spc="5" dirty="0">
                <a:latin typeface="Times New Roman" panose="02020603050405020304"/>
                <a:cs typeface="Times New Roman" panose="02020603050405020304"/>
              </a:rPr>
              <a:t>hỗ </a:t>
            </a:r>
            <a:r>
              <a:rPr sz="1400" spc="-5" dirty="0">
                <a:latin typeface="Times New Roman" panose="02020603050405020304"/>
                <a:cs typeface="Times New Roman" panose="02020603050405020304"/>
              </a:rPr>
              <a:t>trợ Khởi </a:t>
            </a:r>
            <a:r>
              <a:rPr sz="1400" dirty="0">
                <a:latin typeface="Times New Roman" panose="02020603050405020304"/>
                <a:cs typeface="Times New Roman" panose="02020603050405020304"/>
              </a:rPr>
              <a:t>động an</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toàn.</a:t>
            </a:r>
            <a:endParaRPr sz="1400">
              <a:latin typeface="Times New Roman" panose="02020603050405020304"/>
              <a:cs typeface="Times New Roman" panose="02020603050405020304"/>
            </a:endParaRPr>
          </a:p>
          <a:p>
            <a:pPr>
              <a:lnSpc>
                <a:spcPct val="100000"/>
              </a:lnSpc>
              <a:spcBef>
                <a:spcPts val="40"/>
              </a:spcBef>
              <a:buFont typeface="Times New Roman" panose="02020603050405020304"/>
              <a:buChar char="-"/>
            </a:pPr>
            <a:endParaRPr sz="1300">
              <a:latin typeface="Times New Roman" panose="02020603050405020304"/>
              <a:cs typeface="Times New Roman" panose="02020603050405020304"/>
            </a:endParaRPr>
          </a:p>
          <a:p>
            <a:pPr marL="167005" indent="-104140">
              <a:lnSpc>
                <a:spcPct val="100000"/>
              </a:lnSpc>
              <a:buChar char="-"/>
              <a:tabLst>
                <a:tab pos="167640" algn="l"/>
              </a:tabLst>
            </a:pPr>
            <a:r>
              <a:rPr sz="1400" spc="-5" dirty="0">
                <a:latin typeface="Times New Roman" panose="02020603050405020304"/>
                <a:cs typeface="Times New Roman" panose="02020603050405020304"/>
              </a:rPr>
              <a:t>TPM: </a:t>
            </a:r>
            <a:r>
              <a:rPr sz="1400" spc="-5" dirty="0">
                <a:latin typeface="Times New Roman" panose="02020603050405020304"/>
                <a:cs typeface="Times New Roman" panose="02020603050405020304"/>
                <a:hlinkClick r:id="rId1"/>
              </a:rPr>
              <a:t>Mô-đun </a:t>
            </a:r>
            <a:r>
              <a:rPr sz="1400" dirty="0">
                <a:latin typeface="Times New Roman" panose="02020603050405020304"/>
                <a:cs typeface="Times New Roman" panose="02020603050405020304"/>
                <a:hlinkClick r:id="rId1"/>
              </a:rPr>
              <a:t>nền tảng đáng tin cậy </a:t>
            </a:r>
            <a:r>
              <a:rPr sz="1400" spc="-5" dirty="0">
                <a:latin typeface="Times New Roman" panose="02020603050405020304"/>
                <a:cs typeface="Times New Roman" panose="02020603050405020304"/>
                <a:hlinkClick r:id="rId1"/>
              </a:rPr>
              <a:t>(TPM) </a:t>
            </a:r>
            <a:r>
              <a:rPr sz="1400" spc="-5" dirty="0">
                <a:latin typeface="Times New Roman" panose="02020603050405020304"/>
                <a:cs typeface="Times New Roman" panose="02020603050405020304"/>
              </a:rPr>
              <a:t>phiên bản</a:t>
            </a:r>
            <a:r>
              <a:rPr sz="1400" spc="-6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2.0.</a:t>
            </a:r>
            <a:endParaRPr sz="1400">
              <a:latin typeface="Times New Roman" panose="02020603050405020304"/>
              <a:cs typeface="Times New Roman" panose="02020603050405020304"/>
            </a:endParaRPr>
          </a:p>
          <a:p>
            <a:pPr>
              <a:lnSpc>
                <a:spcPct val="100000"/>
              </a:lnSpc>
              <a:spcBef>
                <a:spcPts val="40"/>
              </a:spcBef>
              <a:buFont typeface="Times New Roman" panose="02020603050405020304"/>
              <a:buChar char="-"/>
            </a:pPr>
            <a:endParaRPr sz="1300">
              <a:latin typeface="Times New Roman" panose="02020603050405020304"/>
              <a:cs typeface="Times New Roman" panose="02020603050405020304"/>
            </a:endParaRPr>
          </a:p>
          <a:p>
            <a:pPr marL="167005" indent="-104140">
              <a:lnSpc>
                <a:spcPct val="100000"/>
              </a:lnSpc>
              <a:buChar char="-"/>
              <a:tabLst>
                <a:tab pos="167640" algn="l"/>
              </a:tabLst>
            </a:pPr>
            <a:r>
              <a:rPr sz="1400" dirty="0">
                <a:latin typeface="Times New Roman" panose="02020603050405020304"/>
                <a:cs typeface="Times New Roman" panose="02020603050405020304"/>
              </a:rPr>
              <a:t>Card </a:t>
            </a:r>
            <a:r>
              <a:rPr sz="1400" spc="5" dirty="0">
                <a:latin typeface="Times New Roman" panose="02020603050405020304"/>
                <a:cs typeface="Times New Roman" panose="02020603050405020304"/>
              </a:rPr>
              <a:t>đồ </a:t>
            </a:r>
            <a:r>
              <a:rPr sz="1400" spc="-5" dirty="0">
                <a:latin typeface="Times New Roman" panose="02020603050405020304"/>
                <a:cs typeface="Times New Roman" panose="02020603050405020304"/>
              </a:rPr>
              <a:t>họa: Tương </a:t>
            </a:r>
            <a:r>
              <a:rPr sz="1400" dirty="0">
                <a:latin typeface="Times New Roman" panose="02020603050405020304"/>
                <a:cs typeface="Times New Roman" panose="02020603050405020304"/>
              </a:rPr>
              <a:t>thích </a:t>
            </a:r>
            <a:r>
              <a:rPr sz="1400" spc="-5" dirty="0">
                <a:latin typeface="Times New Roman" panose="02020603050405020304"/>
                <a:cs typeface="Times New Roman" panose="02020603050405020304"/>
              </a:rPr>
              <a:t>với DiẻctX 12 </a:t>
            </a:r>
            <a:r>
              <a:rPr sz="1400" dirty="0">
                <a:latin typeface="Times New Roman" panose="02020603050405020304"/>
                <a:cs typeface="Times New Roman" panose="02020603050405020304"/>
              </a:rPr>
              <a:t>trở </a:t>
            </a:r>
            <a:r>
              <a:rPr sz="1400" spc="-5" dirty="0">
                <a:latin typeface="Times New Roman" panose="02020603050405020304"/>
                <a:cs typeface="Times New Roman" panose="02020603050405020304"/>
              </a:rPr>
              <a:t>lên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điều kiển </a:t>
            </a:r>
            <a:r>
              <a:rPr sz="1400" spc="-5" dirty="0">
                <a:latin typeface="Times New Roman" panose="02020603050405020304"/>
                <a:cs typeface="Times New Roman" panose="02020603050405020304"/>
              </a:rPr>
              <a:t>WDDM</a:t>
            </a:r>
            <a:r>
              <a:rPr sz="1400" spc="-5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2.0.</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400">
              <a:latin typeface="Times New Roman" panose="02020603050405020304"/>
              <a:cs typeface="Times New Roman" panose="02020603050405020304"/>
            </a:endParaRPr>
          </a:p>
          <a:p>
            <a:pPr marL="63500" marR="45085">
              <a:lnSpc>
                <a:spcPts val="1610"/>
              </a:lnSpc>
              <a:buChar char="-"/>
              <a:tabLst>
                <a:tab pos="184150" algn="l"/>
              </a:tabLst>
            </a:pPr>
            <a:r>
              <a:rPr sz="1400" spc="-5" dirty="0">
                <a:latin typeface="Times New Roman" panose="02020603050405020304"/>
                <a:cs typeface="Times New Roman" panose="02020603050405020304"/>
              </a:rPr>
              <a:t>Màn </a:t>
            </a:r>
            <a:r>
              <a:rPr sz="1400" dirty="0">
                <a:latin typeface="Times New Roman" panose="02020603050405020304"/>
                <a:cs typeface="Times New Roman" panose="02020603050405020304"/>
              </a:rPr>
              <a:t>hình </a:t>
            </a:r>
            <a:r>
              <a:rPr sz="1400" spc="-5" dirty="0">
                <a:latin typeface="Times New Roman" panose="02020603050405020304"/>
                <a:cs typeface="Times New Roman" panose="02020603050405020304"/>
              </a:rPr>
              <a:t>hiển </a:t>
            </a:r>
            <a:r>
              <a:rPr sz="1400" dirty="0">
                <a:latin typeface="Times New Roman" panose="02020603050405020304"/>
                <a:cs typeface="Times New Roman" panose="02020603050405020304"/>
              </a:rPr>
              <a:t>thị: Màn hình </a:t>
            </a:r>
            <a:r>
              <a:rPr sz="1400" spc="5" dirty="0">
                <a:latin typeface="Times New Roman" panose="02020603050405020304"/>
                <a:cs typeface="Times New Roman" panose="02020603050405020304"/>
              </a:rPr>
              <a:t>độ </a:t>
            </a:r>
            <a:r>
              <a:rPr sz="1400" spc="-5" dirty="0">
                <a:latin typeface="Times New Roman" panose="02020603050405020304"/>
                <a:cs typeface="Times New Roman" panose="02020603050405020304"/>
              </a:rPr>
              <a:t>phân giải </a:t>
            </a:r>
            <a:r>
              <a:rPr sz="1400" dirty="0">
                <a:latin typeface="Times New Roman" panose="02020603050405020304"/>
                <a:cs typeface="Times New Roman" panose="02020603050405020304"/>
              </a:rPr>
              <a:t>cao (720p) </a:t>
            </a:r>
            <a:r>
              <a:rPr sz="1400" spc="-5" dirty="0">
                <a:latin typeface="Times New Roman" panose="02020603050405020304"/>
                <a:cs typeface="Times New Roman" panose="02020603050405020304"/>
              </a:rPr>
              <a:t>lớn hơn 9” </a:t>
            </a:r>
            <a:r>
              <a:rPr sz="1400" dirty="0">
                <a:latin typeface="Times New Roman" panose="02020603050405020304"/>
                <a:cs typeface="Times New Roman" panose="02020603050405020304"/>
              </a:rPr>
              <a:t>theo </a:t>
            </a:r>
            <a:r>
              <a:rPr sz="1400" spc="-5" dirty="0">
                <a:latin typeface="Times New Roman" panose="02020603050405020304"/>
                <a:cs typeface="Times New Roman" panose="02020603050405020304"/>
              </a:rPr>
              <a:t>đường chéo, </a:t>
            </a:r>
            <a:r>
              <a:rPr sz="1400" dirty="0">
                <a:latin typeface="Times New Roman" panose="02020603050405020304"/>
                <a:cs typeface="Times New Roman" panose="02020603050405020304"/>
              </a:rPr>
              <a:t>8 bit  </a:t>
            </a:r>
            <a:r>
              <a:rPr sz="1400" spc="-5" dirty="0">
                <a:latin typeface="Times New Roman" panose="02020603050405020304"/>
                <a:cs typeface="Times New Roman" panose="02020603050405020304"/>
              </a:rPr>
              <a:t>mỗi </a:t>
            </a:r>
            <a:r>
              <a:rPr sz="1400" dirty="0">
                <a:latin typeface="Times New Roman" panose="02020603050405020304"/>
                <a:cs typeface="Times New Roman" panose="02020603050405020304"/>
              </a:rPr>
              <a:t>kênh</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màu.</a:t>
            </a:r>
            <a:endParaRPr sz="1400">
              <a:latin typeface="Times New Roman" panose="02020603050405020304"/>
              <a:cs typeface="Times New Roman" panose="02020603050405020304"/>
            </a:endParaRPr>
          </a:p>
          <a:p>
            <a:pPr>
              <a:lnSpc>
                <a:spcPct val="100000"/>
              </a:lnSpc>
              <a:spcBef>
                <a:spcPts val="55"/>
              </a:spcBef>
              <a:buFont typeface="Times New Roman" panose="02020603050405020304"/>
              <a:buChar char="-"/>
            </a:pPr>
            <a:endParaRPr sz="1250">
              <a:latin typeface="Times New Roman" panose="02020603050405020304"/>
              <a:cs typeface="Times New Roman" panose="02020603050405020304"/>
            </a:endParaRPr>
          </a:p>
          <a:p>
            <a:pPr marL="167005" indent="-104140">
              <a:lnSpc>
                <a:spcPts val="1645"/>
              </a:lnSpc>
              <a:buChar char="-"/>
              <a:tabLst>
                <a:tab pos="167640" algn="l"/>
              </a:tabLst>
            </a:pPr>
            <a:r>
              <a:rPr sz="1400" spc="-5" dirty="0">
                <a:latin typeface="Times New Roman" panose="02020603050405020304"/>
                <a:cs typeface="Times New Roman" panose="02020603050405020304"/>
              </a:rPr>
              <a:t>Tài khoản Microsoft và kết </a:t>
            </a:r>
            <a:r>
              <a:rPr sz="1400" dirty="0">
                <a:latin typeface="Times New Roman" panose="02020603050405020304"/>
                <a:cs typeface="Times New Roman" panose="02020603050405020304"/>
              </a:rPr>
              <a:t>nối</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Internet:</a:t>
            </a:r>
            <a:endParaRPr sz="1400">
              <a:latin typeface="Times New Roman" panose="02020603050405020304"/>
              <a:cs typeface="Times New Roman" panose="02020603050405020304"/>
            </a:endParaRPr>
          </a:p>
          <a:p>
            <a:pPr marL="63500" marR="45085">
              <a:lnSpc>
                <a:spcPts val="1620"/>
              </a:lnSpc>
              <a:spcBef>
                <a:spcPts val="65"/>
              </a:spcBef>
            </a:pPr>
            <a:r>
              <a:rPr sz="1400" spc="-5" dirty="0">
                <a:latin typeface="Times New Roman" panose="02020603050405020304"/>
                <a:cs typeface="Times New Roman" panose="02020603050405020304"/>
              </a:rPr>
              <a:t>Windows 11 </a:t>
            </a:r>
            <a:r>
              <a:rPr sz="1400" dirty="0">
                <a:latin typeface="Times New Roman" panose="02020603050405020304"/>
                <a:cs typeface="Times New Roman" panose="02020603050405020304"/>
              </a:rPr>
              <a:t>Pro </a:t>
            </a:r>
            <a:r>
              <a:rPr sz="1400" spc="-5" dirty="0">
                <a:latin typeface="Times New Roman" panose="02020603050405020304"/>
                <a:cs typeface="Times New Roman" panose="02020603050405020304"/>
              </a:rPr>
              <a:t>cho mục </a:t>
            </a:r>
            <a:r>
              <a:rPr sz="1400" dirty="0">
                <a:latin typeface="Times New Roman" panose="02020603050405020304"/>
                <a:cs typeface="Times New Roman" panose="02020603050405020304"/>
              </a:rPr>
              <a:t>đích </a:t>
            </a:r>
            <a:r>
              <a:rPr sz="1400" spc="-5" dirty="0">
                <a:latin typeface="Times New Roman" panose="02020603050405020304"/>
                <a:cs typeface="Times New Roman" panose="02020603050405020304"/>
              </a:rPr>
              <a:t>sử </a:t>
            </a:r>
            <a:r>
              <a:rPr sz="1400" dirty="0">
                <a:latin typeface="Times New Roman" panose="02020603050405020304"/>
                <a:cs typeface="Times New Roman" panose="02020603050405020304"/>
              </a:rPr>
              <a:t>dụng cá nhân </a:t>
            </a:r>
            <a:r>
              <a:rPr sz="1400" spc="-5" dirty="0">
                <a:latin typeface="Times New Roman" panose="02020603050405020304"/>
                <a:cs typeface="Times New Roman" panose="02020603050405020304"/>
              </a:rPr>
              <a:t>và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Home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phải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kết nối Internet và tài khoản Microsoft </a:t>
            </a:r>
            <a:r>
              <a:rPr sz="1400" dirty="0">
                <a:latin typeface="Times New Roman" panose="02020603050405020304"/>
                <a:cs typeface="Times New Roman" panose="02020603050405020304"/>
              </a:rPr>
              <a:t>cho </a:t>
            </a:r>
            <a:r>
              <a:rPr sz="1400" spc="-5" dirty="0">
                <a:latin typeface="Times New Roman" panose="02020603050405020304"/>
                <a:cs typeface="Times New Roman" panose="02020603050405020304"/>
              </a:rPr>
              <a:t>lần thiết lập thiết bị đầu</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tiên.</a:t>
            </a:r>
            <a:endParaRPr sz="1400">
              <a:latin typeface="Times New Roman" panose="02020603050405020304"/>
              <a:cs typeface="Times New Roman" panose="02020603050405020304"/>
            </a:endParaRPr>
          </a:p>
          <a:p>
            <a:pPr>
              <a:lnSpc>
                <a:spcPct val="100000"/>
              </a:lnSpc>
              <a:spcBef>
                <a:spcPts val="55"/>
              </a:spcBef>
            </a:pPr>
            <a:endParaRPr sz="1350">
              <a:latin typeface="Times New Roman" panose="02020603050405020304"/>
              <a:cs typeface="Times New Roman" panose="02020603050405020304"/>
            </a:endParaRPr>
          </a:p>
          <a:p>
            <a:pPr marL="63500" marR="45085" indent="88265">
              <a:lnSpc>
                <a:spcPts val="1610"/>
              </a:lnSpc>
            </a:pP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chuyển thiết bị </a:t>
            </a:r>
            <a:r>
              <a:rPr sz="1400" dirty="0">
                <a:latin typeface="Times New Roman" panose="02020603050405020304"/>
                <a:cs typeface="Times New Roman" panose="02020603050405020304"/>
              </a:rPr>
              <a:t>ra </a:t>
            </a:r>
            <a:r>
              <a:rPr sz="1400" spc="-5" dirty="0">
                <a:latin typeface="Times New Roman" panose="02020603050405020304"/>
                <a:cs typeface="Times New Roman" panose="02020603050405020304"/>
              </a:rPr>
              <a:t>khỏi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Home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chết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S </a:t>
            </a:r>
            <a:r>
              <a:rPr sz="1400" spc="-5" dirty="0">
                <a:latin typeface="Times New Roman" panose="02020603050405020304"/>
                <a:cs typeface="Times New Roman" panose="02020603050405020304"/>
              </a:rPr>
              <a:t>(chế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S mode </a:t>
            </a:r>
            <a:r>
              <a:rPr sz="1400" spc="-5" dirty="0">
                <a:latin typeface="Times New Roman" panose="02020603050405020304"/>
                <a:cs typeface="Times New Roman" panose="02020603050405020304"/>
              </a:rPr>
              <a:t>là phiên bản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được sắp xếp hợp lý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đảm bảo hiệu suất và </a:t>
            </a:r>
            <a:r>
              <a:rPr sz="1400" dirty="0">
                <a:latin typeface="Times New Roman" panose="02020603050405020304"/>
                <a:cs typeface="Times New Roman" panose="02020603050405020304"/>
              </a:rPr>
              <a:t>bảo </a:t>
            </a:r>
            <a:r>
              <a:rPr sz="1400" spc="-5" dirty="0">
                <a:latin typeface="Times New Roman" panose="02020603050405020304"/>
                <a:cs typeface="Times New Roman" panose="02020603050405020304"/>
              </a:rPr>
              <a:t>mật, đồng </a:t>
            </a:r>
            <a:r>
              <a:rPr sz="1400" dirty="0">
                <a:latin typeface="Times New Roman" panose="02020603050405020304"/>
                <a:cs typeface="Times New Roman" panose="02020603050405020304"/>
              </a:rPr>
              <a:t>thời cung cấp </a:t>
            </a:r>
            <a:r>
              <a:rPr sz="1400" spc="-5" dirty="0">
                <a:latin typeface="Times New Roman" panose="02020603050405020304"/>
                <a:cs typeface="Times New Roman" panose="02020603050405020304"/>
              </a:rPr>
              <a:t>trải  nghiệm Windows </a:t>
            </a:r>
            <a:r>
              <a:rPr sz="1400" dirty="0">
                <a:latin typeface="Times New Roman" panose="02020603050405020304"/>
                <a:cs typeface="Times New Roman" panose="02020603050405020304"/>
              </a:rPr>
              <a:t>quen thuộc) cũng yêu </a:t>
            </a:r>
            <a:r>
              <a:rPr sz="1400" spc="-5" dirty="0">
                <a:latin typeface="Times New Roman" panose="02020603050405020304"/>
                <a:cs typeface="Times New Roman" panose="02020603050405020304"/>
              </a:rPr>
              <a:t>cầu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nối</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Internet.</a:t>
            </a: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63500" marR="45085" indent="88265" algn="just">
              <a:lnSpc>
                <a:spcPts val="1610"/>
              </a:lnSpc>
              <a:spcBef>
                <a:spcPts val="5"/>
              </a:spcBef>
            </a:pPr>
            <a:r>
              <a:rPr sz="1400" dirty="0">
                <a:latin typeface="Times New Roman" panose="02020603050405020304"/>
                <a:cs typeface="Times New Roman" panose="02020603050405020304"/>
              </a:rPr>
              <a:t>Đối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tất cả các </a:t>
            </a:r>
            <a:r>
              <a:rPr sz="1400" spc="-5" dirty="0">
                <a:latin typeface="Times New Roman" panose="02020603050405020304"/>
                <a:cs typeface="Times New Roman" panose="02020603050405020304"/>
              </a:rPr>
              <a:t>phiên bản Windows </a:t>
            </a:r>
            <a:r>
              <a:rPr sz="1400"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cần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quyền </a:t>
            </a:r>
            <a:r>
              <a:rPr sz="1400" dirty="0">
                <a:latin typeface="Times New Roman" panose="02020603050405020304"/>
                <a:cs typeface="Times New Roman" panose="02020603050405020304"/>
              </a:rPr>
              <a:t>truy cập Internet </a:t>
            </a:r>
            <a:r>
              <a:rPr sz="1400" spc="-5" dirty="0">
                <a:latin typeface="Times New Roman" panose="02020603050405020304"/>
                <a:cs typeface="Times New Roman" panose="02020603050405020304"/>
              </a:rPr>
              <a:t>để thực hiện cập  nhật và tải </a:t>
            </a:r>
            <a:r>
              <a:rPr sz="1400" dirty="0">
                <a:latin typeface="Times New Roman" panose="02020603050405020304"/>
                <a:cs typeface="Times New Roman" panose="02020603050405020304"/>
              </a:rPr>
              <a:t>xuống cũng như </a:t>
            </a:r>
            <a:r>
              <a:rPr sz="1400" spc="-5" dirty="0">
                <a:latin typeface="Times New Roman" panose="02020603050405020304"/>
                <a:cs typeface="Times New Roman" panose="02020603050405020304"/>
              </a:rPr>
              <a:t>tận dụng một số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năng. Cần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tài khoản Microsoft </a:t>
            </a:r>
            <a:r>
              <a:rPr sz="1400" dirty="0">
                <a:latin typeface="Times New Roman" panose="02020603050405020304"/>
                <a:cs typeface="Times New Roman" panose="02020603050405020304"/>
              </a:rPr>
              <a:t>để </a:t>
            </a:r>
            <a:r>
              <a:rPr sz="1400" spc="-5" dirty="0">
                <a:latin typeface="Times New Roman" panose="02020603050405020304"/>
                <a:cs typeface="Times New Roman" panose="02020603050405020304"/>
              </a:rPr>
              <a:t>sử  dụng một số </a:t>
            </a:r>
            <a:r>
              <a:rPr sz="1400" dirty="0">
                <a:latin typeface="Times New Roman" panose="02020603050405020304"/>
                <a:cs typeface="Times New Roman" panose="02020603050405020304"/>
              </a:rPr>
              <a:t>tính</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năng.</a:t>
            </a:r>
            <a:endParaRPr sz="1400">
              <a:latin typeface="Times New Roman" panose="02020603050405020304"/>
              <a:cs typeface="Times New Roman" panose="02020603050405020304"/>
            </a:endParaRPr>
          </a:p>
          <a:p>
            <a:pPr>
              <a:lnSpc>
                <a:spcPct val="100000"/>
              </a:lnSpc>
              <a:spcBef>
                <a:spcPts val="50"/>
              </a:spcBef>
            </a:pPr>
            <a:endParaRPr sz="1250">
              <a:latin typeface="Times New Roman" panose="02020603050405020304"/>
              <a:cs typeface="Times New Roman" panose="02020603050405020304"/>
            </a:endParaRPr>
          </a:p>
          <a:p>
            <a:pPr marL="63500">
              <a:lnSpc>
                <a:spcPct val="100000"/>
              </a:lnSpc>
            </a:pPr>
            <a:r>
              <a:rPr sz="1400" i="1" spc="-5" dirty="0">
                <a:latin typeface="Times New Roman" panose="02020603050405020304"/>
                <a:cs typeface="Times New Roman" panose="02020603050405020304"/>
              </a:rPr>
              <a:t>Các yêu cầu </a:t>
            </a:r>
            <a:r>
              <a:rPr sz="1400" i="1" dirty="0">
                <a:latin typeface="Times New Roman" panose="02020603050405020304"/>
                <a:cs typeface="Times New Roman" panose="02020603050405020304"/>
              </a:rPr>
              <a:t>cụ </a:t>
            </a:r>
            <a:r>
              <a:rPr sz="1400" i="1" spc="-5" dirty="0">
                <a:latin typeface="Times New Roman" panose="02020603050405020304"/>
                <a:cs typeface="Times New Roman" panose="02020603050405020304"/>
              </a:rPr>
              <a:t>thể </a:t>
            </a:r>
            <a:r>
              <a:rPr sz="1400" i="1" spc="-10" dirty="0">
                <a:latin typeface="Times New Roman" panose="02020603050405020304"/>
                <a:cs typeface="Times New Roman" panose="02020603050405020304"/>
              </a:rPr>
              <a:t>về </a:t>
            </a:r>
            <a:r>
              <a:rPr sz="1400" i="1" dirty="0">
                <a:latin typeface="Times New Roman" panose="02020603050405020304"/>
                <a:cs typeface="Times New Roman" panose="02020603050405020304"/>
              </a:rPr>
              <a:t>tính </a:t>
            </a:r>
            <a:r>
              <a:rPr sz="1400" i="1" spc="-5" dirty="0">
                <a:latin typeface="Times New Roman" panose="02020603050405020304"/>
                <a:cs typeface="Times New Roman" panose="02020603050405020304"/>
              </a:rPr>
              <a:t>năng </a:t>
            </a:r>
            <a:r>
              <a:rPr sz="1400" i="1" dirty="0">
                <a:latin typeface="Times New Roman" panose="02020603050405020304"/>
                <a:cs typeface="Times New Roman" panose="02020603050405020304"/>
              </a:rPr>
              <a:t>dành cho </a:t>
            </a:r>
            <a:r>
              <a:rPr sz="1400" i="1" spc="-5" dirty="0">
                <a:latin typeface="Times New Roman" panose="02020603050405020304"/>
                <a:cs typeface="Times New Roman" panose="02020603050405020304"/>
              </a:rPr>
              <a:t>Windows 11</a:t>
            </a:r>
            <a:r>
              <a:rPr sz="1400" i="1"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a:p>
            <a:pPr>
              <a:lnSpc>
                <a:spcPct val="100000"/>
              </a:lnSpc>
              <a:spcBef>
                <a:spcPts val="50"/>
              </a:spcBef>
            </a:pPr>
            <a:endParaRPr sz="1400">
              <a:latin typeface="Times New Roman" panose="02020603050405020304"/>
              <a:cs typeface="Times New Roman" panose="02020603050405020304"/>
            </a:endParaRPr>
          </a:p>
          <a:p>
            <a:pPr marL="63500" marR="45085" indent="88265" algn="just">
              <a:lnSpc>
                <a:spcPts val="1610"/>
              </a:lnSpc>
            </a:pP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hệ điều </a:t>
            </a:r>
            <a:r>
              <a:rPr sz="1400" spc="-5" dirty="0">
                <a:latin typeface="Times New Roman" panose="02020603050405020304"/>
                <a:cs typeface="Times New Roman" panose="02020603050405020304"/>
              </a:rPr>
              <a:t>hànhWindows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số </a:t>
            </a:r>
            <a:r>
              <a:rPr sz="1400" spc="-5" dirty="0">
                <a:latin typeface="Times New Roman" panose="02020603050405020304"/>
                <a:cs typeface="Times New Roman" panose="02020603050405020304"/>
              </a:rPr>
              <a:t>tính năng cần </a:t>
            </a:r>
            <a:r>
              <a:rPr sz="1400" dirty="0">
                <a:latin typeface="Times New Roman" panose="02020603050405020304"/>
                <a:cs typeface="Times New Roman" panose="02020603050405020304"/>
              </a:rPr>
              <a:t>thêm </a:t>
            </a:r>
            <a:r>
              <a:rPr sz="1400" spc="-5" dirty="0">
                <a:latin typeface="Times New Roman" panose="02020603050405020304"/>
                <a:cs typeface="Times New Roman" panose="02020603050405020304"/>
              </a:rPr>
              <a:t>yêu cầu ngoài những yêu cầu  tối thiểu mà </a:t>
            </a:r>
            <a:r>
              <a:rPr sz="1400" dirty="0">
                <a:latin typeface="Times New Roman" panose="02020603050405020304"/>
                <a:cs typeface="Times New Roman" panose="02020603050405020304"/>
              </a:rPr>
              <a:t>nhà </a:t>
            </a:r>
            <a:r>
              <a:rPr sz="1400" spc="-5" dirty="0">
                <a:latin typeface="Times New Roman" panose="02020603050405020304"/>
                <a:cs typeface="Times New Roman" panose="02020603050405020304"/>
              </a:rPr>
              <a:t>phát </a:t>
            </a:r>
            <a:r>
              <a:rPr sz="1400" dirty="0">
                <a:latin typeface="Times New Roman" panose="02020603050405020304"/>
                <a:cs typeface="Times New Roman" panose="02020603050405020304"/>
              </a:rPr>
              <a:t>hành đã đưa ra</a:t>
            </a:r>
            <a:r>
              <a:rPr sz="1400" spc="-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như:</a:t>
            </a:r>
            <a:endParaRPr sz="1400">
              <a:latin typeface="Times New Roman" panose="02020603050405020304"/>
              <a:cs typeface="Times New Roman" panose="02020603050405020304"/>
            </a:endParaRPr>
          </a:p>
          <a:p>
            <a:pPr>
              <a:lnSpc>
                <a:spcPct val="100000"/>
              </a:lnSpc>
              <a:spcBef>
                <a:spcPts val="55"/>
              </a:spcBef>
            </a:pPr>
            <a:endParaRPr sz="1250">
              <a:latin typeface="Times New Roman" panose="02020603050405020304"/>
              <a:cs typeface="Times New Roman" panose="02020603050405020304"/>
            </a:endParaRPr>
          </a:p>
          <a:p>
            <a:pPr marL="167005" indent="-104140">
              <a:lnSpc>
                <a:spcPct val="100000"/>
              </a:lnSpc>
              <a:buChar char="-"/>
              <a:tabLst>
                <a:tab pos="167640" algn="l"/>
              </a:tabLst>
            </a:pPr>
            <a:r>
              <a:rPr sz="1400" spc="-5" dirty="0">
                <a:latin typeface="Times New Roman" panose="02020603050405020304"/>
                <a:cs typeface="Times New Roman" panose="02020603050405020304"/>
              </a:rPr>
              <a:t>Windows Subsystem </a:t>
            </a:r>
            <a:r>
              <a:rPr sz="1400" dirty="0">
                <a:latin typeface="Times New Roman" panose="02020603050405020304"/>
                <a:cs typeface="Times New Roman" panose="02020603050405020304"/>
              </a:rPr>
              <a:t>for </a:t>
            </a:r>
            <a:r>
              <a:rPr sz="1400" spc="-5" dirty="0">
                <a:latin typeface="Times New Roman" panose="02020603050405020304"/>
                <a:cs typeface="Times New Roman" panose="02020603050405020304"/>
              </a:rPr>
              <a:t>Android</a:t>
            </a:r>
            <a:r>
              <a:rPr sz="1350" spc="-7" baseline="28000" dirty="0">
                <a:latin typeface="Times New Roman" panose="02020603050405020304"/>
                <a:cs typeface="Times New Roman" panose="02020603050405020304"/>
              </a:rPr>
              <a:t>TM</a:t>
            </a:r>
            <a:r>
              <a:rPr sz="1350" spc="-15" baseline="28000" dirty="0">
                <a:latin typeface="Times New Roman" panose="02020603050405020304"/>
                <a:cs typeface="Times New Roman" panose="02020603050405020304"/>
              </a:rPr>
              <a:t> </a:t>
            </a:r>
            <a:r>
              <a:rPr sz="1400"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a:lnSpc>
                <a:spcPct val="100000"/>
              </a:lnSpc>
              <a:spcBef>
                <a:spcPts val="50"/>
              </a:spcBef>
            </a:pPr>
            <a:endParaRPr sz="1350">
              <a:latin typeface="Times New Roman" panose="02020603050405020304"/>
              <a:cs typeface="Times New Roman" panose="02020603050405020304"/>
            </a:endParaRPr>
          </a:p>
          <a:p>
            <a:pPr marL="63500" marR="43180" indent="88265" algn="just">
              <a:lnSpc>
                <a:spcPct val="96000"/>
              </a:lnSpc>
              <a:spcBef>
                <a:spcPts val="5"/>
              </a:spcBef>
            </a:pPr>
            <a:r>
              <a:rPr sz="1400" dirty="0">
                <a:latin typeface="Times New Roman" panose="02020603050405020304"/>
                <a:cs typeface="Times New Roman" panose="02020603050405020304"/>
              </a:rPr>
              <a:t>Các 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trên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được cấp </a:t>
            </a:r>
            <a:r>
              <a:rPr sz="1400" dirty="0">
                <a:latin typeface="Times New Roman" panose="02020603050405020304"/>
                <a:cs typeface="Times New Roman" panose="02020603050405020304"/>
              </a:rPr>
              <a:t>qua </a:t>
            </a:r>
            <a:r>
              <a:rPr sz="1400" spc="-5" dirty="0">
                <a:latin typeface="Times New Roman" panose="02020603050405020304"/>
                <a:cs typeface="Times New Roman" panose="02020603050405020304"/>
              </a:rPr>
              <a:t>Amazon Appstore trong Micrsoft </a:t>
            </a:r>
            <a:r>
              <a:rPr sz="1400" dirty="0">
                <a:latin typeface="Times New Roman" panose="02020603050405020304"/>
                <a:cs typeface="Times New Roman" panose="02020603050405020304"/>
              </a:rPr>
              <a:t>Store  </a:t>
            </a:r>
            <a:r>
              <a:rPr sz="1400" spc="-5" dirty="0">
                <a:latin typeface="Times New Roman" panose="02020603050405020304"/>
                <a:cs typeface="Times New Roman" panose="02020603050405020304"/>
              </a:rPr>
              <a:t>cần </a:t>
            </a:r>
            <a:r>
              <a:rPr sz="1400" dirty="0">
                <a:latin typeface="Times New Roman" panose="02020603050405020304"/>
                <a:cs typeface="Times New Roman" panose="02020603050405020304"/>
              </a:rPr>
              <a:t>phải có </a:t>
            </a:r>
            <a:r>
              <a:rPr sz="1400" spc="-5" dirty="0">
                <a:latin typeface="Times New Roman" panose="02020603050405020304"/>
                <a:cs typeface="Times New Roman" panose="02020603050405020304"/>
              </a:rPr>
              <a:t>RAM </a:t>
            </a:r>
            <a:r>
              <a:rPr sz="1400" dirty="0">
                <a:latin typeface="Times New Roman" panose="02020603050405020304"/>
                <a:cs typeface="Times New Roman" panose="02020603050405020304"/>
              </a:rPr>
              <a:t>8 </a:t>
            </a:r>
            <a:r>
              <a:rPr sz="1400" spc="-5" dirty="0">
                <a:latin typeface="Times New Roman" panose="02020603050405020304"/>
                <a:cs typeface="Times New Roman" panose="02020603050405020304"/>
              </a:rPr>
              <a:t>GB và bộ </a:t>
            </a:r>
            <a:r>
              <a:rPr sz="1400" spc="5" dirty="0">
                <a:latin typeface="Times New Roman" panose="02020603050405020304"/>
                <a:cs typeface="Times New Roman" panose="02020603050405020304"/>
              </a:rPr>
              <a:t>xử </a:t>
            </a:r>
            <a:r>
              <a:rPr sz="1400" dirty="0">
                <a:latin typeface="Times New Roman" panose="02020603050405020304"/>
                <a:cs typeface="Times New Roman" panose="02020603050405020304"/>
              </a:rPr>
              <a:t>lý </a:t>
            </a:r>
            <a:r>
              <a:rPr sz="1400" spc="-5" dirty="0">
                <a:latin typeface="Times New Roman" panose="02020603050405020304"/>
                <a:cs typeface="Times New Roman" panose="02020603050405020304"/>
              </a:rPr>
              <a:t>được hỗ </a:t>
            </a:r>
            <a:r>
              <a:rPr sz="1400" dirty="0">
                <a:latin typeface="Times New Roman" panose="02020603050405020304"/>
                <a:cs typeface="Times New Roman" panose="02020603050405020304"/>
              </a:rPr>
              <a:t>trợ </a:t>
            </a:r>
            <a:r>
              <a:rPr sz="1400" spc="-5" dirty="0">
                <a:latin typeface="Times New Roman" panose="02020603050405020304"/>
                <a:cs typeface="Times New Roman" panose="02020603050405020304"/>
              </a:rPr>
              <a:t>(Intel</a:t>
            </a:r>
            <a:r>
              <a:rPr sz="1350" spc="-7" baseline="28000" dirty="0">
                <a:latin typeface="Times New Roman" panose="02020603050405020304"/>
                <a:cs typeface="Times New Roman" panose="02020603050405020304"/>
              </a:rPr>
              <a:t>TM </a:t>
            </a:r>
            <a:r>
              <a:rPr sz="1400" dirty="0">
                <a:latin typeface="Times New Roman" panose="02020603050405020304"/>
                <a:cs typeface="Times New Roman" panose="02020603050405020304"/>
              </a:rPr>
              <a:t>i3 thế hệ 8, </a:t>
            </a:r>
            <a:r>
              <a:rPr sz="1400" spc="-5" dirty="0">
                <a:latin typeface="Times New Roman" panose="02020603050405020304"/>
                <a:cs typeface="Times New Roman" panose="02020603050405020304"/>
              </a:rPr>
              <a:t>AMD Ryzen</a:t>
            </a:r>
            <a:r>
              <a:rPr sz="1350" spc="-7" baseline="28000" dirty="0">
                <a:latin typeface="Times New Roman" panose="02020603050405020304"/>
                <a:cs typeface="Times New Roman" panose="02020603050405020304"/>
              </a:rPr>
              <a:t>TM </a:t>
            </a:r>
            <a:r>
              <a:rPr sz="1400" dirty="0">
                <a:latin typeface="Times New Roman" panose="02020603050405020304"/>
                <a:cs typeface="Times New Roman" panose="02020603050405020304"/>
              </a:rPr>
              <a:t>3000,  </a:t>
            </a:r>
            <a:r>
              <a:rPr sz="1400" spc="-5" dirty="0">
                <a:latin typeface="Times New Roman" panose="02020603050405020304"/>
                <a:cs typeface="Times New Roman" panose="02020603050405020304"/>
              </a:rPr>
              <a:t>Snapdragon</a:t>
            </a:r>
            <a:r>
              <a:rPr sz="1350" spc="-7" baseline="28000" dirty="0">
                <a:latin typeface="Times New Roman" panose="02020603050405020304"/>
                <a:cs typeface="Times New Roman" panose="02020603050405020304"/>
              </a:rPr>
              <a:t>TM </a:t>
            </a:r>
            <a:r>
              <a:rPr sz="1400" spc="5" dirty="0">
                <a:latin typeface="Times New Roman" panose="02020603050405020304"/>
                <a:cs typeface="Times New Roman" panose="02020603050405020304"/>
              </a:rPr>
              <a:t>8C </a:t>
            </a:r>
            <a:r>
              <a:rPr sz="1400" spc="-5" dirty="0">
                <a:latin typeface="Times New Roman" panose="02020603050405020304"/>
                <a:cs typeface="Times New Roman" panose="02020603050405020304"/>
              </a:rPr>
              <a:t>trở </a:t>
            </a:r>
            <a:r>
              <a:rPr sz="1400" dirty="0">
                <a:latin typeface="Times New Roman" panose="02020603050405020304"/>
                <a:cs typeface="Times New Roman" panose="02020603050405020304"/>
              </a:rPr>
              <a:t>lên). Không </a:t>
            </a:r>
            <a:r>
              <a:rPr sz="1400" spc="-1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trên các thiết bị chạy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ở </a:t>
            </a:r>
            <a:r>
              <a:rPr sz="1400" spc="-5" dirty="0">
                <a:latin typeface="Times New Roman" panose="02020603050405020304"/>
                <a:cs typeface="Times New Roman" panose="02020603050405020304"/>
              </a:rPr>
              <a:t>chế </a:t>
            </a:r>
            <a:r>
              <a:rPr sz="1400" spc="5" dirty="0">
                <a:latin typeface="Times New Roman" panose="02020603050405020304"/>
                <a:cs typeface="Times New Roman" panose="02020603050405020304"/>
              </a:rPr>
              <a:t>độ </a:t>
            </a:r>
            <a:r>
              <a:rPr sz="1400" spc="-5" dirty="0">
                <a:latin typeface="Times New Roman" panose="02020603050405020304"/>
                <a:cs typeface="Times New Roman" panose="02020603050405020304"/>
              </a:rPr>
              <a:t>S. Mọi  </a:t>
            </a:r>
            <a:r>
              <a:rPr sz="1400" dirty="0">
                <a:latin typeface="Times New Roman" panose="02020603050405020304"/>
                <a:cs typeface="Times New Roman" panose="02020603050405020304"/>
              </a:rPr>
              <a:t>thông tin cập nhập về </a:t>
            </a:r>
            <a:r>
              <a:rPr sz="1400" spc="-5" dirty="0">
                <a:latin typeface="Times New Roman" panose="02020603050405020304"/>
                <a:cs typeface="Times New Roman" panose="02020603050405020304"/>
              </a:rPr>
              <a:t>yêu cầu của hệ </a:t>
            </a:r>
            <a:r>
              <a:rPr sz="1400" dirty="0">
                <a:latin typeface="Times New Roman" panose="02020603050405020304"/>
                <a:cs typeface="Times New Roman" panose="02020603050405020304"/>
              </a:rPr>
              <a:t>thống đang </a:t>
            </a:r>
            <a:r>
              <a:rPr sz="1400" spc="-5" dirty="0">
                <a:latin typeface="Times New Roman" panose="02020603050405020304"/>
                <a:cs typeface="Times New Roman" panose="02020603050405020304"/>
              </a:rPr>
              <a:t>được sử dụng </a:t>
            </a:r>
            <a:r>
              <a:rPr sz="1400" dirty="0">
                <a:latin typeface="Times New Roman" panose="02020603050405020304"/>
                <a:cs typeface="Times New Roman" panose="02020603050405020304"/>
              </a:rPr>
              <a:t>sẽ được thông </a:t>
            </a:r>
            <a:r>
              <a:rPr sz="1400" spc="-5" dirty="0">
                <a:latin typeface="Times New Roman" panose="02020603050405020304"/>
                <a:cs typeface="Times New Roman" panose="02020603050405020304"/>
              </a:rPr>
              <a:t>báo </a:t>
            </a:r>
            <a:r>
              <a:rPr sz="1400" dirty="0">
                <a:latin typeface="Times New Roman" panose="02020603050405020304"/>
                <a:cs typeface="Times New Roman" panose="02020603050405020304"/>
              </a:rPr>
              <a:t>khi </a:t>
            </a:r>
            <a:r>
              <a:rPr sz="1400" spc="-5" dirty="0">
                <a:latin typeface="Times New Roman" panose="02020603050405020304"/>
                <a:cs typeface="Times New Roman" panose="02020603050405020304"/>
              </a:rPr>
              <a:t>sản  phẩm được </a:t>
            </a:r>
            <a:r>
              <a:rPr sz="1400" dirty="0">
                <a:latin typeface="Times New Roman" panose="02020603050405020304"/>
                <a:cs typeface="Times New Roman" panose="02020603050405020304"/>
              </a:rPr>
              <a:t>triển </a:t>
            </a:r>
            <a:r>
              <a:rPr sz="1400" spc="-5" dirty="0">
                <a:latin typeface="Times New Roman" panose="02020603050405020304"/>
                <a:cs typeface="Times New Roman" panose="02020603050405020304"/>
              </a:rPr>
              <a:t>khai. </a:t>
            </a:r>
            <a:r>
              <a:rPr sz="1400" dirty="0">
                <a:latin typeface="Times New Roman" panose="02020603050405020304"/>
                <a:cs typeface="Times New Roman" panose="02020603050405020304"/>
              </a:rPr>
              <a:t>Bảm xem </a:t>
            </a:r>
            <a:r>
              <a:rPr sz="1400" spc="-5" dirty="0">
                <a:latin typeface="Times New Roman" panose="02020603050405020304"/>
                <a:cs typeface="Times New Roman" panose="02020603050405020304"/>
              </a:rPr>
              <a:t>trước </a:t>
            </a:r>
            <a:r>
              <a:rPr sz="1400" dirty="0">
                <a:latin typeface="Times New Roman" panose="02020603050405020304"/>
                <a:cs typeface="Times New Roman" panose="02020603050405020304"/>
              </a:rPr>
              <a:t>công khai </a:t>
            </a:r>
            <a:r>
              <a:rPr sz="1400" spc="-5" dirty="0">
                <a:latin typeface="Times New Roman" panose="02020603050405020304"/>
                <a:cs typeface="Times New Roman" panose="02020603050405020304"/>
              </a:rPr>
              <a:t>chỉ </a:t>
            </a:r>
            <a:r>
              <a:rPr sz="1400" dirty="0">
                <a:latin typeface="Times New Roman" panose="02020603050405020304"/>
                <a:cs typeface="Times New Roman" panose="02020603050405020304"/>
              </a:rPr>
              <a:t>có wor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số thị trường. </a:t>
            </a:r>
            <a:r>
              <a:rPr sz="1400" spc="-5" dirty="0">
                <a:latin typeface="Times New Roman" panose="02020603050405020304"/>
                <a:cs typeface="Times New Roman" panose="02020603050405020304"/>
              </a:rPr>
              <a:t>Phạm </a:t>
            </a:r>
            <a:r>
              <a:rPr sz="1400" dirty="0">
                <a:latin typeface="Times New Roman" panose="02020603050405020304"/>
                <a:cs typeface="Times New Roman" panose="02020603050405020304"/>
              </a:rPr>
              <a:t>vi cung  </a:t>
            </a:r>
            <a:r>
              <a:rPr sz="1400" spc="-5" dirty="0">
                <a:latin typeface="Times New Roman" panose="02020603050405020304"/>
                <a:cs typeface="Times New Roman" panose="02020603050405020304"/>
              </a:rPr>
              <a:t>cấp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thay đổi </a:t>
            </a:r>
            <a:r>
              <a:rPr sz="1400" spc="-5" dirty="0">
                <a:latin typeface="Times New Roman" panose="02020603050405020304"/>
                <a:cs typeface="Times New Roman" panose="02020603050405020304"/>
              </a:rPr>
              <a:t>tùy </a:t>
            </a:r>
            <a:r>
              <a:rPr sz="1400" dirty="0">
                <a:latin typeface="Times New Roman" panose="02020603050405020304"/>
                <a:cs typeface="Times New Roman" panose="02020603050405020304"/>
              </a:rPr>
              <a:t>theo </a:t>
            </a:r>
            <a:r>
              <a:rPr sz="1400" spc="-5" dirty="0">
                <a:latin typeface="Times New Roman" panose="02020603050405020304"/>
                <a:cs typeface="Times New Roman" panose="02020603050405020304"/>
              </a:rPr>
              <a:t>vị trí địa</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lý.</a:t>
            </a:r>
            <a:endParaRPr sz="14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95885">
              <a:lnSpc>
                <a:spcPts val="955"/>
              </a:lnSpc>
            </a:pPr>
            <a:r>
              <a:rPr dirty="0"/>
              <a:t>7</a:t>
            </a:r>
            <a:endParaRPr dirty="0"/>
          </a:p>
        </p:txBody>
      </p:sp>
      <p:sp>
        <p:nvSpPr>
          <p:cNvPr id="2" name="object 2"/>
          <p:cNvSpPr txBox="1"/>
          <p:nvPr/>
        </p:nvSpPr>
        <p:spPr>
          <a:xfrm>
            <a:off x="444500" y="431279"/>
            <a:ext cx="6672580" cy="9644380"/>
          </a:xfrm>
          <a:prstGeom prst="rect">
            <a:avLst/>
          </a:prstGeom>
        </p:spPr>
        <p:txBody>
          <a:bodyPr vert="horz" wrap="square" lIns="0" tIns="27305" rIns="0" bIns="0" rtlCol="0">
            <a:spAutoFit/>
          </a:bodyPr>
          <a:lstStyle/>
          <a:p>
            <a:pPr marL="12700" marR="5715" indent="88265" algn="just">
              <a:lnSpc>
                <a:spcPts val="1610"/>
              </a:lnSpc>
              <a:spcBef>
                <a:spcPts val="215"/>
              </a:spcBef>
            </a:pPr>
            <a:r>
              <a:rPr sz="1400" spc="-5" dirty="0">
                <a:latin typeface="Times New Roman" panose="02020603050405020304"/>
                <a:cs typeface="Times New Roman" panose="02020603050405020304"/>
              </a:rPr>
              <a:t>Android là một </a:t>
            </a:r>
            <a:r>
              <a:rPr sz="1400" dirty="0">
                <a:latin typeface="Times New Roman" panose="02020603050405020304"/>
                <a:cs typeface="Times New Roman" panose="02020603050405020304"/>
              </a:rPr>
              <a:t>nhãn hiệu </a:t>
            </a:r>
            <a:r>
              <a:rPr sz="1400" spc="-5" dirty="0">
                <a:latin typeface="Times New Roman" panose="02020603050405020304"/>
                <a:cs typeface="Times New Roman" panose="02020603050405020304"/>
              </a:rPr>
              <a:t>của Google LLC. Amazon và tất </a:t>
            </a:r>
            <a:r>
              <a:rPr sz="140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nhãn hiệu có liên quan là  </a:t>
            </a:r>
            <a:r>
              <a:rPr sz="1400" spc="-5" dirty="0">
                <a:latin typeface="Times New Roman" panose="02020603050405020304"/>
                <a:cs typeface="Times New Roman" panose="02020603050405020304"/>
              </a:rPr>
              <a:t>nhãn </a:t>
            </a:r>
            <a:r>
              <a:rPr sz="1400" dirty="0">
                <a:latin typeface="Times New Roman" panose="02020603050405020304"/>
                <a:cs typeface="Times New Roman" panose="02020603050405020304"/>
              </a:rPr>
              <a:t>hiệu </a:t>
            </a:r>
            <a:r>
              <a:rPr sz="1400" spc="-5" dirty="0">
                <a:latin typeface="Times New Roman" panose="02020603050405020304"/>
                <a:cs typeface="Times New Roman" panose="02020603050405020304"/>
              </a:rPr>
              <a:t>của Amazon.com, Inc,.. hoặc các đơn </a:t>
            </a:r>
            <a:r>
              <a:rPr sz="1400" dirty="0">
                <a:latin typeface="Times New Roman" panose="02020603050405020304"/>
                <a:cs typeface="Times New Roman" panose="02020603050405020304"/>
              </a:rPr>
              <a:t>vị </a:t>
            </a:r>
            <a:r>
              <a:rPr sz="1400" spc="-5" dirty="0">
                <a:latin typeface="Times New Roman" panose="02020603050405020304"/>
                <a:cs typeface="Times New Roman" panose="02020603050405020304"/>
              </a:rPr>
              <a:t>liên kết </a:t>
            </a:r>
            <a:r>
              <a:rPr sz="1400" dirty="0">
                <a:latin typeface="Times New Roman" panose="02020603050405020304"/>
                <a:cs typeface="Times New Roman" panose="02020603050405020304"/>
              </a:rPr>
              <a:t>vủa Amazon. </a:t>
            </a:r>
            <a:r>
              <a:rPr sz="1400" spc="-5" dirty="0">
                <a:latin typeface="Times New Roman" panose="02020603050405020304"/>
                <a:cs typeface="Times New Roman" panose="02020603050405020304"/>
              </a:rPr>
              <a:t>Tất </a:t>
            </a:r>
            <a:r>
              <a:rPr sz="140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các nhãn  hiệu khác </a:t>
            </a:r>
            <a:r>
              <a:rPr sz="1400" dirty="0">
                <a:latin typeface="Times New Roman" panose="02020603050405020304"/>
                <a:cs typeface="Times New Roman" panose="02020603050405020304"/>
              </a:rPr>
              <a:t>là tài </a:t>
            </a:r>
            <a:r>
              <a:rPr sz="1400" spc="-5" dirty="0">
                <a:latin typeface="Times New Roman" panose="02020603050405020304"/>
                <a:cs typeface="Times New Roman" panose="02020603050405020304"/>
              </a:rPr>
              <a:t>sản của chủ sở </a:t>
            </a:r>
            <a:r>
              <a:rPr sz="1400" dirty="0">
                <a:latin typeface="Times New Roman" panose="02020603050405020304"/>
                <a:cs typeface="Times New Roman" panose="02020603050405020304"/>
              </a:rPr>
              <a:t>hữu </a:t>
            </a:r>
            <a:r>
              <a:rPr sz="1400" spc="-5" dirty="0">
                <a:latin typeface="Times New Roman" panose="02020603050405020304"/>
                <a:cs typeface="Times New Roman" panose="02020603050405020304"/>
              </a:rPr>
              <a:t>tương</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ứng.</a:t>
            </a:r>
            <a:endParaRPr sz="1400">
              <a:latin typeface="Times New Roman" panose="02020603050405020304"/>
              <a:cs typeface="Times New Roman" panose="02020603050405020304"/>
            </a:endParaRPr>
          </a:p>
          <a:p>
            <a:pPr>
              <a:lnSpc>
                <a:spcPct val="100000"/>
              </a:lnSpc>
              <a:spcBef>
                <a:spcPts val="5"/>
              </a:spcBef>
            </a:pPr>
            <a:endParaRPr sz="1300">
              <a:latin typeface="Times New Roman" panose="02020603050405020304"/>
              <a:cs typeface="Times New Roman" panose="02020603050405020304"/>
            </a:endParaRPr>
          </a:p>
          <a:p>
            <a:pPr marL="116205" indent="-104140">
              <a:lnSpc>
                <a:spcPct val="100000"/>
              </a:lnSpc>
              <a:spcBef>
                <a:spcPts val="5"/>
              </a:spcBef>
              <a:buChar char="-"/>
              <a:tabLst>
                <a:tab pos="116205" algn="l"/>
              </a:tabLst>
            </a:pPr>
            <a:r>
              <a:rPr sz="1400" spc="-5" dirty="0">
                <a:latin typeface="Times New Roman" panose="02020603050405020304"/>
                <a:cs typeface="Times New Roman" panose="02020603050405020304"/>
              </a:rPr>
              <a:t>Hỗ trợ 5G: Yêu cầu </a:t>
            </a:r>
            <a:r>
              <a:rPr sz="1400" dirty="0">
                <a:latin typeface="Times New Roman" panose="02020603050405020304"/>
                <a:cs typeface="Times New Roman" panose="02020603050405020304"/>
              </a:rPr>
              <a:t>modem </a:t>
            </a:r>
            <a:r>
              <a:rPr sz="1400" spc="-5" dirty="0">
                <a:latin typeface="Times New Roman" panose="02020603050405020304"/>
                <a:cs typeface="Times New Roman" panose="02020603050405020304"/>
              </a:rPr>
              <a:t>hỗ </a:t>
            </a:r>
            <a:r>
              <a:rPr sz="1400" dirty="0">
                <a:latin typeface="Times New Roman" panose="02020603050405020304"/>
                <a:cs typeface="Times New Roman" panose="02020603050405020304"/>
              </a:rPr>
              <a:t>trợ </a:t>
            </a:r>
            <a:r>
              <a:rPr sz="1400" spc="5" dirty="0">
                <a:latin typeface="Times New Roman" panose="02020603050405020304"/>
                <a:cs typeface="Times New Roman" panose="02020603050405020304"/>
              </a:rPr>
              <a:t>5G </a:t>
            </a:r>
            <a:r>
              <a:rPr sz="1400" dirty="0">
                <a:latin typeface="Times New Roman" panose="02020603050405020304"/>
                <a:cs typeface="Times New Roman" panose="02020603050405020304"/>
              </a:rPr>
              <a:t>khi</a:t>
            </a:r>
            <a:r>
              <a:rPr sz="1400" spc="-4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có.</a:t>
            </a:r>
            <a:endParaRPr sz="1400">
              <a:latin typeface="Times New Roman" panose="02020603050405020304"/>
              <a:cs typeface="Times New Roman" panose="02020603050405020304"/>
            </a:endParaRPr>
          </a:p>
          <a:p>
            <a:pPr>
              <a:lnSpc>
                <a:spcPct val="100000"/>
              </a:lnSpc>
              <a:spcBef>
                <a:spcPts val="40"/>
              </a:spcBef>
              <a:buFont typeface="Times New Roman" panose="02020603050405020304"/>
              <a:buChar char="-"/>
            </a:pPr>
            <a:endParaRPr sz="1300">
              <a:latin typeface="Times New Roman" panose="02020603050405020304"/>
              <a:cs typeface="Times New Roman" panose="02020603050405020304"/>
            </a:endParaRPr>
          </a:p>
          <a:p>
            <a:pPr marL="116205" indent="-104140">
              <a:lnSpc>
                <a:spcPct val="100000"/>
              </a:lnSpc>
              <a:buChar char="-"/>
              <a:tabLst>
                <a:tab pos="116205" algn="l"/>
              </a:tabLst>
            </a:pPr>
            <a:r>
              <a:rPr sz="1400" spc="-5" dirty="0">
                <a:latin typeface="Times New Roman" panose="02020603050405020304"/>
                <a:cs typeface="Times New Roman" panose="02020603050405020304"/>
              </a:rPr>
              <a:t>HDR </a:t>
            </a:r>
            <a:r>
              <a:rPr sz="1400" dirty="0">
                <a:latin typeface="Times New Roman" panose="02020603050405020304"/>
                <a:cs typeface="Times New Roman" panose="02020603050405020304"/>
              </a:rPr>
              <a:t>tự động: </a:t>
            </a:r>
            <a:r>
              <a:rPr sz="1400" spc="-5" dirty="0">
                <a:latin typeface="Times New Roman" panose="02020603050405020304"/>
                <a:cs typeface="Times New Roman" panose="02020603050405020304"/>
              </a:rPr>
              <a:t>yêu cầu màn hình</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HDR.</a:t>
            </a:r>
            <a:endParaRPr sz="1400">
              <a:latin typeface="Times New Roman" panose="02020603050405020304"/>
              <a:cs typeface="Times New Roman" panose="02020603050405020304"/>
            </a:endParaRPr>
          </a:p>
          <a:p>
            <a:pPr>
              <a:lnSpc>
                <a:spcPct val="100000"/>
              </a:lnSpc>
              <a:spcBef>
                <a:spcPts val="35"/>
              </a:spcBef>
              <a:buFont typeface="Times New Roman" panose="02020603050405020304"/>
              <a:buChar char="-"/>
            </a:pPr>
            <a:endParaRPr sz="1400">
              <a:latin typeface="Times New Roman" panose="02020603050405020304"/>
              <a:cs typeface="Times New Roman" panose="02020603050405020304"/>
            </a:endParaRPr>
          </a:p>
          <a:p>
            <a:pPr marL="12700" marR="5080" algn="just">
              <a:lnSpc>
                <a:spcPts val="1610"/>
              </a:lnSpc>
              <a:buChar char="-"/>
              <a:tabLst>
                <a:tab pos="132080" algn="l"/>
              </a:tabLst>
            </a:pPr>
            <a:r>
              <a:rPr sz="1400" spc="-5" dirty="0">
                <a:latin typeface="Times New Roman" panose="02020603050405020304"/>
                <a:cs typeface="Times New Roman" panose="02020603050405020304"/>
              </a:rPr>
              <a:t>BitLocker </a:t>
            </a:r>
            <a:r>
              <a:rPr sz="1400" dirty="0">
                <a:latin typeface="Times New Roman" panose="02020603050405020304"/>
                <a:cs typeface="Times New Roman" panose="02020603050405020304"/>
              </a:rPr>
              <a:t>to Go: </a:t>
            </a:r>
            <a:r>
              <a:rPr sz="1400" spc="-5" dirty="0">
                <a:latin typeface="Times New Roman" panose="02020603050405020304"/>
                <a:cs typeface="Times New Roman" panose="02020603050405020304"/>
              </a:rPr>
              <a:t>Yêu cầu </a:t>
            </a:r>
            <a:r>
              <a:rPr sz="1400" dirty="0">
                <a:latin typeface="Times New Roman" panose="02020603050405020304"/>
                <a:cs typeface="Times New Roman" panose="02020603050405020304"/>
              </a:rPr>
              <a:t>ổ đĩa flash </a:t>
            </a:r>
            <a:r>
              <a:rPr sz="1400" spc="-5" dirty="0">
                <a:latin typeface="Times New Roman" panose="02020603050405020304"/>
                <a:cs typeface="Times New Roman" panose="02020603050405020304"/>
              </a:rPr>
              <a:t>USB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trong Windows </a:t>
            </a:r>
            <a:r>
              <a:rPr sz="1400" dirty="0">
                <a:latin typeface="Times New Roman" panose="02020603050405020304"/>
                <a:cs typeface="Times New Roman" panose="02020603050405020304"/>
              </a:rPr>
              <a:t>Pro </a:t>
            </a:r>
            <a:r>
              <a:rPr sz="1400" spc="-5" dirty="0">
                <a:latin typeface="Times New Roman" panose="02020603050405020304"/>
                <a:cs typeface="Times New Roman" panose="02020603050405020304"/>
              </a:rPr>
              <a:t>và các phiên bản </a:t>
            </a:r>
            <a:r>
              <a:rPr sz="1400" dirty="0">
                <a:latin typeface="Times New Roman" panose="02020603050405020304"/>
                <a:cs typeface="Times New Roman" panose="02020603050405020304"/>
              </a:rPr>
              <a:t>cao  hơn)</a:t>
            </a:r>
            <a:endParaRPr sz="1400">
              <a:latin typeface="Times New Roman" panose="02020603050405020304"/>
              <a:cs typeface="Times New Roman" panose="02020603050405020304"/>
            </a:endParaRPr>
          </a:p>
          <a:p>
            <a:pPr>
              <a:lnSpc>
                <a:spcPct val="100000"/>
              </a:lnSpc>
              <a:spcBef>
                <a:spcPts val="5"/>
              </a:spcBef>
              <a:buFont typeface="Times New Roman" panose="02020603050405020304"/>
              <a:buChar char="-"/>
            </a:pPr>
            <a:endParaRPr sz="1400">
              <a:latin typeface="Times New Roman" panose="02020603050405020304"/>
              <a:cs typeface="Times New Roman" panose="02020603050405020304"/>
            </a:endParaRPr>
          </a:p>
          <a:p>
            <a:pPr marL="12700" marR="6350" algn="just">
              <a:lnSpc>
                <a:spcPts val="1610"/>
              </a:lnSpc>
              <a:spcBef>
                <a:spcPts val="5"/>
              </a:spcBef>
              <a:buChar char="-"/>
              <a:tabLst>
                <a:tab pos="187960" algn="l"/>
              </a:tabLst>
            </a:pPr>
            <a:r>
              <a:rPr sz="1400" dirty="0">
                <a:latin typeface="Times New Roman" panose="02020603050405020304"/>
                <a:cs typeface="Times New Roman" panose="02020603050405020304"/>
              </a:rPr>
              <a:t>Máy </a:t>
            </a:r>
            <a:r>
              <a:rPr sz="1400" spc="-5" dirty="0">
                <a:latin typeface="Times New Roman" panose="02020603050405020304"/>
                <a:cs typeface="Times New Roman" panose="02020603050405020304"/>
              </a:rPr>
              <a:t>khách Hyper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bộ xử </a:t>
            </a:r>
            <a:r>
              <a:rPr sz="1400" dirty="0">
                <a:latin typeface="Times New Roman" panose="02020603050405020304"/>
                <a:cs typeface="Times New Roman" panose="02020603050405020304"/>
              </a:rPr>
              <a:t>lý có khả năng </a:t>
            </a:r>
            <a:r>
              <a:rPr sz="1400" spc="5" dirty="0">
                <a:latin typeface="Times New Roman" panose="02020603050405020304"/>
                <a:cs typeface="Times New Roman" panose="02020603050405020304"/>
              </a:rPr>
              <a:t>xử </a:t>
            </a:r>
            <a:r>
              <a:rPr sz="1400" dirty="0">
                <a:latin typeface="Times New Roman" panose="02020603050405020304"/>
                <a:cs typeface="Times New Roman" panose="02020603050405020304"/>
              </a:rPr>
              <a:t>dịch </a:t>
            </a:r>
            <a:r>
              <a:rPr sz="1400" spc="-5" dirty="0">
                <a:latin typeface="Times New Roman" panose="02020603050405020304"/>
                <a:cs typeface="Times New Roman" panose="02020603050405020304"/>
              </a:rPr>
              <a:t>địa chỉ cấp </a:t>
            </a:r>
            <a:r>
              <a:rPr sz="1400" dirty="0">
                <a:latin typeface="Times New Roman" panose="02020603050405020304"/>
                <a:cs typeface="Times New Roman" panose="02020603050405020304"/>
              </a:rPr>
              <a:t>2 </a:t>
            </a:r>
            <a:r>
              <a:rPr sz="1400" spc="-5" dirty="0">
                <a:latin typeface="Times New Roman" panose="02020603050405020304"/>
                <a:cs typeface="Times New Roman" panose="02020603050405020304"/>
              </a:rPr>
              <a:t>(SLAT) (có  trong Windows </a:t>
            </a:r>
            <a:r>
              <a:rPr sz="1400" dirty="0">
                <a:latin typeface="Times New Roman" panose="02020603050405020304"/>
                <a:cs typeface="Times New Roman" panose="02020603050405020304"/>
              </a:rPr>
              <a:t>Pro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phiên bản </a:t>
            </a:r>
            <a:r>
              <a:rPr sz="1400" dirty="0">
                <a:latin typeface="Times New Roman" panose="02020603050405020304"/>
                <a:cs typeface="Times New Roman" panose="02020603050405020304"/>
              </a:rPr>
              <a:t>cao</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hơn)</a:t>
            </a:r>
            <a:endParaRPr sz="1400">
              <a:latin typeface="Times New Roman" panose="02020603050405020304"/>
              <a:cs typeface="Times New Roman" panose="02020603050405020304"/>
            </a:endParaRPr>
          </a:p>
          <a:p>
            <a:pPr>
              <a:lnSpc>
                <a:spcPct val="100000"/>
              </a:lnSpc>
              <a:buFont typeface="Times New Roman" panose="02020603050405020304"/>
              <a:buChar char="-"/>
            </a:pPr>
            <a:endParaRPr sz="1350">
              <a:latin typeface="Times New Roman" panose="02020603050405020304"/>
              <a:cs typeface="Times New Roman" panose="02020603050405020304"/>
            </a:endParaRPr>
          </a:p>
          <a:p>
            <a:pPr marL="12700" marR="5715" algn="just">
              <a:lnSpc>
                <a:spcPct val="96000"/>
              </a:lnSpc>
              <a:spcBef>
                <a:spcPts val="5"/>
              </a:spcBef>
              <a:buChar char="-"/>
              <a:tabLst>
                <a:tab pos="137795" algn="l"/>
              </a:tabLst>
            </a:pPr>
            <a:r>
              <a:rPr sz="1400" spc="-5" dirty="0">
                <a:latin typeface="Times New Roman" panose="02020603050405020304"/>
                <a:cs typeface="Times New Roman" panose="02020603050405020304"/>
              </a:rPr>
              <a:t>Cortana: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micrô, </a:t>
            </a:r>
            <a:r>
              <a:rPr sz="1400" dirty="0">
                <a:latin typeface="Times New Roman" panose="02020603050405020304"/>
                <a:cs typeface="Times New Roman" panose="02020603050405020304"/>
              </a:rPr>
              <a:t>loa </a:t>
            </a:r>
            <a:r>
              <a:rPr sz="1400" spc="-5" dirty="0">
                <a:latin typeface="Times New Roman" panose="02020603050405020304"/>
                <a:cs typeface="Times New Roman" panose="02020603050405020304"/>
              </a:rPr>
              <a:t>và hiện </a:t>
            </a:r>
            <a:r>
              <a:rPr sz="1400" dirty="0">
                <a:latin typeface="Times New Roman" panose="02020603050405020304"/>
                <a:cs typeface="Times New Roman" panose="02020603050405020304"/>
              </a:rPr>
              <a:t>có </a:t>
            </a:r>
            <a:r>
              <a:rPr sz="1400" spc="-5" dirty="0">
                <a:latin typeface="Times New Roman" panose="02020603050405020304"/>
                <a:cs typeface="Times New Roman" panose="02020603050405020304"/>
              </a:rPr>
              <a:t>trên 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dành cho </a:t>
            </a:r>
            <a:r>
              <a:rPr sz="1400" spc="-5" dirty="0">
                <a:latin typeface="Times New Roman" panose="02020603050405020304"/>
                <a:cs typeface="Times New Roman" panose="02020603050405020304"/>
              </a:rPr>
              <a:t>Úc, </a:t>
            </a:r>
            <a:r>
              <a:rPr sz="1400" dirty="0">
                <a:latin typeface="Times New Roman" panose="02020603050405020304"/>
                <a:cs typeface="Times New Roman" panose="02020603050405020304"/>
              </a:rPr>
              <a:t>Brazil, </a:t>
            </a:r>
            <a:r>
              <a:rPr sz="1400" spc="-5" dirty="0">
                <a:latin typeface="Times New Roman" panose="02020603050405020304"/>
                <a:cs typeface="Times New Roman" panose="02020603050405020304"/>
              </a:rPr>
              <a:t>Canada,  Trung Quốc, </a:t>
            </a:r>
            <a:r>
              <a:rPr sz="1400" dirty="0">
                <a:latin typeface="Times New Roman" panose="02020603050405020304"/>
                <a:cs typeface="Times New Roman" panose="02020603050405020304"/>
              </a:rPr>
              <a:t>Pháp, </a:t>
            </a:r>
            <a:r>
              <a:rPr sz="1400" spc="-5" dirty="0">
                <a:latin typeface="Times New Roman" panose="02020603050405020304"/>
                <a:cs typeface="Times New Roman" panose="02020603050405020304"/>
              </a:rPr>
              <a:t>Đức, Ấn </a:t>
            </a:r>
            <a:r>
              <a:rPr sz="1400" dirty="0">
                <a:latin typeface="Times New Roman" panose="02020603050405020304"/>
                <a:cs typeface="Times New Roman" panose="02020603050405020304"/>
              </a:rPr>
              <a:t>Độ, </a:t>
            </a:r>
            <a:r>
              <a:rPr sz="1400" spc="-5" dirty="0">
                <a:latin typeface="Times New Roman" panose="02020603050405020304"/>
                <a:cs typeface="Times New Roman" panose="02020603050405020304"/>
              </a:rPr>
              <a:t>Ý, Nhật Bản, Mexico, Tây </a:t>
            </a:r>
            <a:r>
              <a:rPr sz="1400" dirty="0">
                <a:latin typeface="Times New Roman" panose="02020603050405020304"/>
                <a:cs typeface="Times New Roman" panose="02020603050405020304"/>
              </a:rPr>
              <a:t>Ban Nha, </a:t>
            </a:r>
            <a:r>
              <a:rPr sz="1400" spc="-5" dirty="0">
                <a:latin typeface="Times New Roman" panose="02020603050405020304"/>
                <a:cs typeface="Times New Roman" panose="02020603050405020304"/>
              </a:rPr>
              <a:t>Vương Quốc </a:t>
            </a:r>
            <a:r>
              <a:rPr sz="1400" dirty="0">
                <a:latin typeface="Times New Roman" panose="02020603050405020304"/>
                <a:cs typeface="Times New Roman" panose="02020603050405020304"/>
              </a:rPr>
              <a:t>Anh và  Hoa</a:t>
            </a:r>
            <a:r>
              <a:rPr sz="1400" spc="-20" dirty="0">
                <a:latin typeface="Times New Roman" panose="02020603050405020304"/>
                <a:cs typeface="Times New Roman" panose="02020603050405020304"/>
              </a:rPr>
              <a:t> </a:t>
            </a:r>
            <a:r>
              <a:rPr sz="1400" dirty="0">
                <a:latin typeface="Times New Roman" panose="02020603050405020304"/>
                <a:cs typeface="Times New Roman" panose="02020603050405020304"/>
              </a:rPr>
              <a:t>Kỳ.</a:t>
            </a:r>
            <a:endParaRPr sz="1400">
              <a:latin typeface="Times New Roman" panose="02020603050405020304"/>
              <a:cs typeface="Times New Roman" panose="02020603050405020304"/>
            </a:endParaRPr>
          </a:p>
          <a:p>
            <a:pPr>
              <a:lnSpc>
                <a:spcPct val="100000"/>
              </a:lnSpc>
              <a:spcBef>
                <a:spcPts val="35"/>
              </a:spcBef>
              <a:buFont typeface="Times New Roman" panose="02020603050405020304"/>
              <a:buChar char="-"/>
            </a:pPr>
            <a:endParaRPr sz="1400">
              <a:latin typeface="Times New Roman" panose="02020603050405020304"/>
              <a:cs typeface="Times New Roman" panose="02020603050405020304"/>
            </a:endParaRPr>
          </a:p>
          <a:p>
            <a:pPr marL="12700" marR="6350" algn="just">
              <a:lnSpc>
                <a:spcPts val="1610"/>
              </a:lnSpc>
              <a:buChar char="-"/>
              <a:tabLst>
                <a:tab pos="133350" algn="l"/>
              </a:tabLst>
            </a:pPr>
            <a:r>
              <a:rPr sz="1400" spc="-5" dirty="0">
                <a:latin typeface="Times New Roman" panose="02020603050405020304"/>
                <a:cs typeface="Times New Roman" panose="02020603050405020304"/>
              </a:rPr>
              <a:t>DirectStorage: </a:t>
            </a:r>
            <a:r>
              <a:rPr sz="1400" dirty="0">
                <a:latin typeface="Times New Roman" panose="02020603050405020304"/>
                <a:cs typeface="Times New Roman" panose="02020603050405020304"/>
              </a:rPr>
              <a:t>Cần có ổ </a:t>
            </a:r>
            <a:r>
              <a:rPr sz="1400" spc="-5" dirty="0">
                <a:latin typeface="Times New Roman" panose="02020603050405020304"/>
                <a:cs typeface="Times New Roman" panose="02020603050405020304"/>
              </a:rPr>
              <a:t>SSD NVMe </a:t>
            </a:r>
            <a:r>
              <a:rPr sz="1400" dirty="0">
                <a:latin typeface="Times New Roman" panose="02020603050405020304"/>
                <a:cs typeface="Times New Roman" panose="02020603050405020304"/>
              </a:rPr>
              <a:t>để lưu trữ và </a:t>
            </a:r>
            <a:r>
              <a:rPr sz="1400" spc="-5" dirty="0">
                <a:latin typeface="Times New Roman" panose="02020603050405020304"/>
                <a:cs typeface="Times New Roman" panose="02020603050405020304"/>
              </a:rPr>
              <a:t>chạy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trò chơi </a:t>
            </a:r>
            <a:r>
              <a:rPr sz="1400" dirty="0">
                <a:latin typeface="Times New Roman" panose="02020603050405020304"/>
                <a:cs typeface="Times New Roman" panose="02020603050405020304"/>
              </a:rPr>
              <a:t>sử dụng </a:t>
            </a:r>
            <a:r>
              <a:rPr sz="1400" spc="-5" dirty="0">
                <a:latin typeface="Times New Roman" panose="02020603050405020304"/>
                <a:cs typeface="Times New Roman" panose="02020603050405020304"/>
              </a:rPr>
              <a:t>trình điều  khiển NVM Express Controller tiêu chuẩn và GPU </a:t>
            </a:r>
            <a:r>
              <a:rPr sz="1400" dirty="0">
                <a:latin typeface="Times New Roman" panose="02020603050405020304"/>
                <a:cs typeface="Times New Roman" panose="02020603050405020304"/>
              </a:rPr>
              <a:t>DirectX12 có </a:t>
            </a:r>
            <a:r>
              <a:rPr sz="1400" spc="5" dirty="0">
                <a:latin typeface="Times New Roman" panose="02020603050405020304"/>
                <a:cs typeface="Times New Roman" panose="02020603050405020304"/>
              </a:rPr>
              <a:t>hỗ </a:t>
            </a:r>
            <a:r>
              <a:rPr sz="1400" spc="-5" dirty="0">
                <a:latin typeface="Times New Roman" panose="02020603050405020304"/>
                <a:cs typeface="Times New Roman" panose="02020603050405020304"/>
              </a:rPr>
              <a:t>trợ </a:t>
            </a:r>
            <a:r>
              <a:rPr sz="1400" dirty="0">
                <a:latin typeface="Times New Roman" panose="02020603050405020304"/>
                <a:cs typeface="Times New Roman" panose="02020603050405020304"/>
              </a:rPr>
              <a:t>Shader Model</a:t>
            </a:r>
            <a:r>
              <a:rPr sz="1400" spc="-5" dirty="0">
                <a:latin typeface="Times New Roman" panose="02020603050405020304"/>
                <a:cs typeface="Times New Roman" panose="02020603050405020304"/>
              </a:rPr>
              <a:t> 6.0.</a:t>
            </a:r>
            <a:endParaRPr sz="1400">
              <a:latin typeface="Times New Roman" panose="02020603050405020304"/>
              <a:cs typeface="Times New Roman" panose="02020603050405020304"/>
            </a:endParaRPr>
          </a:p>
          <a:p>
            <a:pPr>
              <a:lnSpc>
                <a:spcPct val="100000"/>
              </a:lnSpc>
              <a:buFont typeface="Times New Roman" panose="02020603050405020304"/>
              <a:buChar char="-"/>
            </a:pPr>
            <a:endParaRPr sz="1300">
              <a:latin typeface="Times New Roman" panose="02020603050405020304"/>
              <a:cs typeface="Times New Roman" panose="02020603050405020304"/>
            </a:endParaRPr>
          </a:p>
          <a:p>
            <a:pPr marL="116205" indent="-104140">
              <a:lnSpc>
                <a:spcPct val="100000"/>
              </a:lnSpc>
              <a:buChar char="-"/>
              <a:tabLst>
                <a:tab pos="116205" algn="l"/>
              </a:tabLst>
            </a:pPr>
            <a:r>
              <a:rPr sz="1400" dirty="0">
                <a:latin typeface="Times New Roman" panose="02020603050405020304"/>
                <a:cs typeface="Times New Roman" panose="02020603050405020304"/>
              </a:rPr>
              <a:t>DirectX </a:t>
            </a:r>
            <a:r>
              <a:rPr sz="1400" spc="5" dirty="0">
                <a:latin typeface="Times New Roman" panose="02020603050405020304"/>
                <a:cs typeface="Times New Roman" panose="02020603050405020304"/>
              </a:rPr>
              <a:t>12 </a:t>
            </a:r>
            <a:r>
              <a:rPr sz="1400" spc="-5" dirty="0">
                <a:latin typeface="Times New Roman" panose="02020603050405020304"/>
                <a:cs typeface="Times New Roman" panose="02020603050405020304"/>
              </a:rPr>
              <a:t>Ultimate: </a:t>
            </a:r>
            <a:r>
              <a:rPr sz="1400" dirty="0">
                <a:latin typeface="Times New Roman" panose="02020603050405020304"/>
                <a:cs typeface="Times New Roman" panose="02020603050405020304"/>
              </a:rPr>
              <a:t>Chỉ dùng </a:t>
            </a:r>
            <a:r>
              <a:rPr sz="1400" spc="-5" dirty="0">
                <a:latin typeface="Times New Roman" panose="02020603050405020304"/>
                <a:cs typeface="Times New Roman" panose="02020603050405020304"/>
              </a:rPr>
              <a:t>được với </a:t>
            </a:r>
            <a:r>
              <a:rPr sz="1400" dirty="0">
                <a:latin typeface="Times New Roman" panose="02020603050405020304"/>
                <a:cs typeface="Times New Roman" panose="02020603050405020304"/>
              </a:rPr>
              <a:t>chip </a:t>
            </a:r>
            <a:r>
              <a:rPr sz="1400" spc="-5" dirty="0">
                <a:latin typeface="Times New Roman" panose="02020603050405020304"/>
                <a:cs typeface="Times New Roman" panose="02020603050405020304"/>
              </a:rPr>
              <a:t>đồ </a:t>
            </a:r>
            <a:r>
              <a:rPr sz="1400" dirty="0">
                <a:latin typeface="Times New Roman" panose="02020603050405020304"/>
                <a:cs typeface="Times New Roman" panose="02020603050405020304"/>
              </a:rPr>
              <a:t>họa </a:t>
            </a:r>
            <a:r>
              <a:rPr sz="1400" spc="-5" dirty="0">
                <a:latin typeface="Times New Roman" panose="02020603050405020304"/>
                <a:cs typeface="Times New Roman" panose="02020603050405020304"/>
              </a:rPr>
              <a:t>và trò chơi được </a:t>
            </a:r>
            <a:r>
              <a:rPr sz="1400" spc="5" dirty="0">
                <a:latin typeface="Times New Roman" panose="02020603050405020304"/>
                <a:cs typeface="Times New Roman" panose="02020603050405020304"/>
              </a:rPr>
              <a:t>hỗ</a:t>
            </a:r>
            <a:r>
              <a:rPr sz="1400" spc="-6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trợ.</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400">
              <a:latin typeface="Times New Roman" panose="02020603050405020304"/>
              <a:cs typeface="Times New Roman" panose="02020603050405020304"/>
            </a:endParaRPr>
          </a:p>
          <a:p>
            <a:pPr marL="12700" marR="5715" algn="just">
              <a:lnSpc>
                <a:spcPts val="1610"/>
              </a:lnSpc>
              <a:buChar char="-"/>
              <a:tabLst>
                <a:tab pos="130175" algn="l"/>
              </a:tabLst>
            </a:pPr>
            <a:r>
              <a:rPr sz="1400" dirty="0">
                <a:latin typeface="Times New Roman" panose="02020603050405020304"/>
                <a:cs typeface="Times New Roman" panose="02020603050405020304"/>
              </a:rPr>
              <a:t>Tính năng Hiện </a:t>
            </a:r>
            <a:r>
              <a:rPr sz="1400" spc="-5" dirty="0">
                <a:latin typeface="Times New Roman" panose="02020603050405020304"/>
                <a:cs typeface="Times New Roman" panose="02020603050405020304"/>
              </a:rPr>
              <a:t>diện: </a:t>
            </a:r>
            <a:r>
              <a:rPr sz="1400" dirty="0">
                <a:latin typeface="Times New Roman" panose="02020603050405020304"/>
                <a:cs typeface="Times New Roman" panose="02020603050405020304"/>
              </a:rPr>
              <a:t>Yêu cầu </a:t>
            </a:r>
            <a:r>
              <a:rPr sz="1400" spc="-5" dirty="0">
                <a:latin typeface="Times New Roman" panose="02020603050405020304"/>
                <a:cs typeface="Times New Roman" panose="02020603050405020304"/>
              </a:rPr>
              <a:t>cảm biến </a:t>
            </a:r>
            <a:r>
              <a:rPr sz="1400" dirty="0">
                <a:latin typeface="Times New Roman" panose="02020603050405020304"/>
                <a:cs typeface="Times New Roman" panose="02020603050405020304"/>
              </a:rPr>
              <a:t>có thể </a:t>
            </a:r>
            <a:r>
              <a:rPr sz="1400" spc="-5" dirty="0">
                <a:latin typeface="Times New Roman" panose="02020603050405020304"/>
                <a:cs typeface="Times New Roman" panose="02020603050405020304"/>
              </a:rPr>
              <a:t>phát hiện </a:t>
            </a:r>
            <a:r>
              <a:rPr sz="1400" dirty="0">
                <a:latin typeface="Times New Roman" panose="02020603050405020304"/>
                <a:cs typeface="Times New Roman" panose="02020603050405020304"/>
              </a:rPr>
              <a:t>khoảng cách </a:t>
            </a:r>
            <a:r>
              <a:rPr sz="1400" spc="-10" dirty="0">
                <a:latin typeface="Times New Roman" panose="02020603050405020304"/>
                <a:cs typeface="Times New Roman" panose="02020603050405020304"/>
              </a:rPr>
              <a:t>giữa </a:t>
            </a:r>
            <a:r>
              <a:rPr sz="1400" spc="-5" dirty="0">
                <a:latin typeface="Times New Roman" panose="02020603050405020304"/>
                <a:cs typeface="Times New Roman" panose="02020603050405020304"/>
              </a:rPr>
              <a:t>con người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thiết </a:t>
            </a:r>
            <a:r>
              <a:rPr sz="1400" dirty="0">
                <a:latin typeface="Times New Roman" panose="02020603050405020304"/>
                <a:cs typeface="Times New Roman" panose="02020603050405020304"/>
              </a:rPr>
              <a:t>bị hoặc ý định </a:t>
            </a:r>
            <a:r>
              <a:rPr sz="1400" spc="-5" dirty="0">
                <a:latin typeface="Times New Roman" panose="02020603050405020304"/>
                <a:cs typeface="Times New Roman" panose="02020603050405020304"/>
              </a:rPr>
              <a:t>tương tác với thiết</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bị.</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350">
              <a:latin typeface="Times New Roman" panose="02020603050405020304"/>
              <a:cs typeface="Times New Roman" panose="02020603050405020304"/>
            </a:endParaRPr>
          </a:p>
          <a:p>
            <a:pPr marL="12700" marR="5715" algn="just">
              <a:lnSpc>
                <a:spcPts val="1610"/>
              </a:lnSpc>
              <a:buChar char="-"/>
              <a:tabLst>
                <a:tab pos="136525" algn="l"/>
              </a:tabLst>
            </a:pPr>
            <a:r>
              <a:rPr sz="1400" dirty="0">
                <a:latin typeface="Times New Roman" panose="02020603050405020304"/>
                <a:cs typeface="Times New Roman" panose="02020603050405020304"/>
              </a:rPr>
              <a:t>Hội </a:t>
            </a:r>
            <a:r>
              <a:rPr sz="1400" spc="-5" dirty="0">
                <a:latin typeface="Times New Roman" panose="02020603050405020304"/>
                <a:cs typeface="Times New Roman" panose="02020603050405020304"/>
              </a:rPr>
              <a:t>nghị truyền </a:t>
            </a:r>
            <a:r>
              <a:rPr sz="1400" dirty="0">
                <a:latin typeface="Times New Roman" panose="02020603050405020304"/>
                <a:cs typeface="Times New Roman" panose="02020603050405020304"/>
              </a:rPr>
              <a:t>hình thông </a:t>
            </a:r>
            <a:r>
              <a:rPr sz="1400" spc="-5" dirty="0">
                <a:latin typeface="Times New Roman" panose="02020603050405020304"/>
                <a:cs typeface="Times New Roman" panose="02020603050405020304"/>
              </a:rPr>
              <a:t>minh: Yêu cầu camera </a:t>
            </a:r>
            <a:r>
              <a:rPr sz="1400" dirty="0">
                <a:latin typeface="Times New Roman" panose="02020603050405020304"/>
                <a:cs typeface="Times New Roman" panose="02020603050405020304"/>
              </a:rPr>
              <a:t>quay video, micrô và loa </a:t>
            </a:r>
            <a:r>
              <a:rPr sz="1400" spc="-5" dirty="0">
                <a:latin typeface="Times New Roman" panose="02020603050405020304"/>
                <a:cs typeface="Times New Roman" panose="02020603050405020304"/>
              </a:rPr>
              <a:t>(đầu </a:t>
            </a:r>
            <a:r>
              <a:rPr sz="1400" dirty="0">
                <a:latin typeface="Times New Roman" panose="02020603050405020304"/>
                <a:cs typeface="Times New Roman" panose="02020603050405020304"/>
              </a:rPr>
              <a:t>ra âm  thanh).</a:t>
            </a:r>
            <a:endParaRPr sz="1400">
              <a:latin typeface="Times New Roman" panose="02020603050405020304"/>
              <a:cs typeface="Times New Roman" panose="02020603050405020304"/>
            </a:endParaRPr>
          </a:p>
          <a:p>
            <a:pPr>
              <a:lnSpc>
                <a:spcPct val="100000"/>
              </a:lnSpc>
              <a:spcBef>
                <a:spcPts val="10"/>
              </a:spcBef>
              <a:buFont typeface="Times New Roman" panose="02020603050405020304"/>
              <a:buChar char="-"/>
            </a:pPr>
            <a:endParaRPr sz="1300">
              <a:latin typeface="Times New Roman" panose="02020603050405020304"/>
              <a:cs typeface="Times New Roman" panose="02020603050405020304"/>
            </a:endParaRPr>
          </a:p>
          <a:p>
            <a:pPr marL="116205" indent="-104140">
              <a:lnSpc>
                <a:spcPct val="100000"/>
              </a:lnSpc>
              <a:buChar char="-"/>
              <a:tabLst>
                <a:tab pos="116205" algn="l"/>
              </a:tabLst>
            </a:pPr>
            <a:r>
              <a:rPr sz="1400" spc="-5" dirty="0">
                <a:latin typeface="Times New Roman" panose="02020603050405020304"/>
                <a:cs typeface="Times New Roman" panose="02020603050405020304"/>
              </a:rPr>
              <a:t>Hỗ trợ nhiều </a:t>
            </a:r>
            <a:r>
              <a:rPr sz="1400" dirty="0">
                <a:latin typeface="Times New Roman" panose="02020603050405020304"/>
                <a:cs typeface="Times New Roman" panose="02020603050405020304"/>
              </a:rPr>
              <a:t>giọng nói </a:t>
            </a:r>
            <a:r>
              <a:rPr sz="1400" spc="-5" dirty="0">
                <a:latin typeface="Times New Roman" panose="02020603050405020304"/>
                <a:cs typeface="Times New Roman" panose="02020603050405020304"/>
              </a:rPr>
              <a:t>(MVA): Yêu </a:t>
            </a:r>
            <a:r>
              <a:rPr sz="1400" dirty="0">
                <a:latin typeface="Times New Roman" panose="02020603050405020304"/>
                <a:cs typeface="Times New Roman" panose="02020603050405020304"/>
              </a:rPr>
              <a:t>cầu micrô </a:t>
            </a:r>
            <a:r>
              <a:rPr sz="1400" spc="-5" dirty="0">
                <a:latin typeface="Times New Roman" panose="02020603050405020304"/>
                <a:cs typeface="Times New Roman" panose="02020603050405020304"/>
              </a:rPr>
              <a:t>và</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loa.</a:t>
            </a:r>
            <a:endParaRPr sz="1400">
              <a:latin typeface="Times New Roman" panose="02020603050405020304"/>
              <a:cs typeface="Times New Roman" panose="02020603050405020304"/>
            </a:endParaRPr>
          </a:p>
          <a:p>
            <a:pPr>
              <a:lnSpc>
                <a:spcPct val="100000"/>
              </a:lnSpc>
              <a:spcBef>
                <a:spcPts val="35"/>
              </a:spcBef>
              <a:buFont typeface="Times New Roman" panose="02020603050405020304"/>
              <a:buChar char="-"/>
            </a:pPr>
            <a:endParaRPr sz="1400">
              <a:latin typeface="Times New Roman" panose="02020603050405020304"/>
              <a:cs typeface="Times New Roman" panose="02020603050405020304"/>
            </a:endParaRPr>
          </a:p>
          <a:p>
            <a:pPr marL="12700" marR="6350" algn="just">
              <a:lnSpc>
                <a:spcPts val="1610"/>
              </a:lnSpc>
              <a:spcBef>
                <a:spcPts val="5"/>
              </a:spcBef>
              <a:buChar char="-"/>
              <a:tabLst>
                <a:tab pos="119380" algn="l"/>
              </a:tabLst>
            </a:pP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Đính: </a:t>
            </a:r>
            <a:r>
              <a:rPr sz="1400" dirty="0">
                <a:latin typeface="Times New Roman" panose="02020603050405020304"/>
                <a:cs typeface="Times New Roman" panose="02020603050405020304"/>
              </a:rPr>
              <a:t>Bố cục 3 </a:t>
            </a:r>
            <a:r>
              <a:rPr sz="1400" spc="-5" dirty="0">
                <a:latin typeface="Times New Roman" panose="02020603050405020304"/>
                <a:cs typeface="Times New Roman" panose="02020603050405020304"/>
              </a:rPr>
              <a:t>cột </a:t>
            </a:r>
            <a:r>
              <a:rPr sz="1400" dirty="0">
                <a:latin typeface="Times New Roman" panose="02020603050405020304"/>
                <a:cs typeface="Times New Roman" panose="02020603050405020304"/>
              </a:rPr>
              <a:t>yêu </a:t>
            </a:r>
            <a:r>
              <a:rPr sz="1400" spc="-5" dirty="0">
                <a:latin typeface="Times New Roman" panose="02020603050405020304"/>
                <a:cs typeface="Times New Roman" panose="02020603050405020304"/>
              </a:rPr>
              <a:t>cầu màn </a:t>
            </a:r>
            <a:r>
              <a:rPr sz="1400" dirty="0">
                <a:latin typeface="Times New Roman" panose="02020603050405020304"/>
                <a:cs typeface="Times New Roman" panose="02020603050405020304"/>
              </a:rPr>
              <a:t>hình </a:t>
            </a:r>
            <a:r>
              <a:rPr sz="1400" spc="-5" dirty="0">
                <a:latin typeface="Times New Roman" panose="02020603050405020304"/>
                <a:cs typeface="Times New Roman" panose="02020603050405020304"/>
              </a:rPr>
              <a:t>1920 </a:t>
            </a:r>
            <a:r>
              <a:rPr sz="1400" dirty="0">
                <a:latin typeface="Times New Roman" panose="02020603050405020304"/>
                <a:cs typeface="Times New Roman" panose="02020603050405020304"/>
              </a:rPr>
              <a:t>điểm </a:t>
            </a:r>
            <a:r>
              <a:rPr sz="1400" spc="-5" dirty="0">
                <a:latin typeface="Times New Roman" panose="02020603050405020304"/>
                <a:cs typeface="Times New Roman" panose="02020603050405020304"/>
              </a:rPr>
              <a:t>ảnh </a:t>
            </a:r>
            <a:r>
              <a:rPr sz="1400" dirty="0">
                <a:latin typeface="Times New Roman" panose="02020603050405020304"/>
                <a:cs typeface="Times New Roman" panose="02020603050405020304"/>
              </a:rPr>
              <a:t>hữu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hoặc </a:t>
            </a:r>
            <a:r>
              <a:rPr sz="1400" spc="5" dirty="0">
                <a:latin typeface="Times New Roman" panose="02020603050405020304"/>
                <a:cs typeface="Times New Roman" panose="02020603050405020304"/>
              </a:rPr>
              <a:t>độ </a:t>
            </a:r>
            <a:r>
              <a:rPr sz="1400" dirty="0">
                <a:latin typeface="Times New Roman" panose="02020603050405020304"/>
                <a:cs typeface="Times New Roman" panose="02020603050405020304"/>
              </a:rPr>
              <a:t>rộng </a:t>
            </a:r>
            <a:r>
              <a:rPr sz="1400" spc="-5" dirty="0">
                <a:latin typeface="Times New Roman" panose="02020603050405020304"/>
                <a:cs typeface="Times New Roman" panose="02020603050405020304"/>
              </a:rPr>
              <a:t>lớn  </a:t>
            </a:r>
            <a:r>
              <a:rPr sz="1400" dirty="0">
                <a:latin typeface="Times New Roman" panose="02020603050405020304"/>
                <a:cs typeface="Times New Roman" panose="02020603050405020304"/>
              </a:rPr>
              <a:t>hơn.</a:t>
            </a:r>
            <a:endParaRPr sz="1400">
              <a:latin typeface="Times New Roman" panose="02020603050405020304"/>
              <a:cs typeface="Times New Roman" panose="02020603050405020304"/>
            </a:endParaRPr>
          </a:p>
          <a:p>
            <a:pPr>
              <a:lnSpc>
                <a:spcPct val="100000"/>
              </a:lnSpc>
              <a:spcBef>
                <a:spcPts val="5"/>
              </a:spcBef>
              <a:buFont typeface="Times New Roman" panose="02020603050405020304"/>
              <a:buChar char="-"/>
            </a:pPr>
            <a:endParaRPr sz="1400">
              <a:latin typeface="Times New Roman" panose="02020603050405020304"/>
              <a:cs typeface="Times New Roman" panose="02020603050405020304"/>
            </a:endParaRPr>
          </a:p>
          <a:p>
            <a:pPr marL="12700" marR="5715" algn="just">
              <a:lnSpc>
                <a:spcPts val="1610"/>
              </a:lnSpc>
              <a:buChar char="-"/>
              <a:tabLst>
                <a:tab pos="130175" algn="l"/>
              </a:tabLst>
            </a:pPr>
            <a:r>
              <a:rPr sz="1400" spc="-5" dirty="0">
                <a:latin typeface="Times New Roman" panose="02020603050405020304"/>
                <a:cs typeface="Times New Roman" panose="02020603050405020304"/>
              </a:rPr>
              <a:t>Tắt tiếng/Bật </a:t>
            </a:r>
            <a:r>
              <a:rPr sz="1400" dirty="0">
                <a:latin typeface="Times New Roman" panose="02020603050405020304"/>
                <a:cs typeface="Times New Roman" panose="02020603050405020304"/>
              </a:rPr>
              <a:t>tiếng </a:t>
            </a:r>
            <a:r>
              <a:rPr sz="1400" spc="-5" dirty="0">
                <a:latin typeface="Times New Roman" panose="02020603050405020304"/>
                <a:cs typeface="Times New Roman" panose="02020603050405020304"/>
              </a:rPr>
              <a:t>từ thanh </a:t>
            </a:r>
            <a:r>
              <a:rPr sz="1400" dirty="0">
                <a:latin typeface="Times New Roman" panose="02020603050405020304"/>
                <a:cs typeface="Times New Roman" panose="02020603050405020304"/>
              </a:rPr>
              <a:t>tác vụ: Yêu cầu </a:t>
            </a:r>
            <a:r>
              <a:rPr sz="1400" spc="-5" dirty="0">
                <a:latin typeface="Times New Roman" panose="02020603050405020304"/>
                <a:cs typeface="Times New Roman" panose="02020603050405020304"/>
              </a:rPr>
              <a:t>camera </a:t>
            </a:r>
            <a:r>
              <a:rPr sz="1400" dirty="0">
                <a:latin typeface="Times New Roman" panose="02020603050405020304"/>
                <a:cs typeface="Times New Roman" panose="02020603050405020304"/>
              </a:rPr>
              <a:t>quay video, micrô và loa </a:t>
            </a:r>
            <a:r>
              <a:rPr sz="1400" spc="-5" dirty="0">
                <a:latin typeface="Times New Roman" panose="02020603050405020304"/>
                <a:cs typeface="Times New Roman" panose="02020603050405020304"/>
              </a:rPr>
              <a:t>(đầu </a:t>
            </a:r>
            <a:r>
              <a:rPr sz="1400" dirty="0">
                <a:latin typeface="Times New Roman" panose="02020603050405020304"/>
                <a:cs typeface="Times New Roman" panose="02020603050405020304"/>
              </a:rPr>
              <a:t>ra âm  thanh). </a:t>
            </a:r>
            <a:r>
              <a:rPr sz="1400" spc="-5" dirty="0">
                <a:latin typeface="Times New Roman" panose="02020603050405020304"/>
                <a:cs typeface="Times New Roman" panose="02020603050405020304"/>
              </a:rPr>
              <a:t>Ứng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phải tương thích với </a:t>
            </a:r>
            <a:r>
              <a:rPr sz="1400" dirty="0">
                <a:latin typeface="Times New Roman" panose="02020603050405020304"/>
                <a:cs typeface="Times New Roman" panose="02020603050405020304"/>
              </a:rPr>
              <a:t>tính năng để </a:t>
            </a:r>
            <a:r>
              <a:rPr sz="1400" spc="-5" dirty="0">
                <a:latin typeface="Times New Roman" panose="02020603050405020304"/>
                <a:cs typeface="Times New Roman" panose="02020603050405020304"/>
              </a:rPr>
              <a:t>bật tiếng/tắt </a:t>
            </a:r>
            <a:r>
              <a:rPr sz="1400" dirty="0">
                <a:latin typeface="Times New Roman" panose="02020603050405020304"/>
                <a:cs typeface="Times New Roman" panose="02020603050405020304"/>
              </a:rPr>
              <a:t>tiếng </a:t>
            </a:r>
            <a:r>
              <a:rPr sz="1400" spc="-5" dirty="0">
                <a:latin typeface="Times New Roman" panose="02020603050405020304"/>
                <a:cs typeface="Times New Roman" panose="02020603050405020304"/>
              </a:rPr>
              <a:t>toàn</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bộ.</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250">
              <a:latin typeface="Times New Roman" panose="02020603050405020304"/>
              <a:cs typeface="Times New Roman" panose="02020603050405020304"/>
            </a:endParaRPr>
          </a:p>
          <a:p>
            <a:pPr marL="116205" indent="-104140">
              <a:lnSpc>
                <a:spcPct val="100000"/>
              </a:lnSpc>
              <a:spcBef>
                <a:spcPts val="5"/>
              </a:spcBef>
              <a:buChar char="-"/>
              <a:tabLst>
                <a:tab pos="116205" algn="l"/>
              </a:tabLst>
            </a:pPr>
            <a:r>
              <a:rPr sz="1400" spc="-5" dirty="0">
                <a:latin typeface="Times New Roman" panose="02020603050405020304"/>
                <a:cs typeface="Times New Roman" panose="02020603050405020304"/>
              </a:rPr>
              <a:t>Âm thanh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gian: Yêu </a:t>
            </a:r>
            <a:r>
              <a:rPr sz="1400" dirty="0">
                <a:latin typeface="Times New Roman" panose="02020603050405020304"/>
                <a:cs typeface="Times New Roman" panose="02020603050405020304"/>
              </a:rPr>
              <a:t>cầu phần mềm </a:t>
            </a:r>
            <a:r>
              <a:rPr sz="1400" spc="-5" dirty="0">
                <a:latin typeface="Times New Roman" panose="02020603050405020304"/>
                <a:cs typeface="Times New Roman" panose="02020603050405020304"/>
              </a:rPr>
              <a:t>và phần cứng </a:t>
            </a:r>
            <a:r>
              <a:rPr sz="1400" spc="5" dirty="0">
                <a:latin typeface="Times New Roman" panose="02020603050405020304"/>
                <a:cs typeface="Times New Roman" panose="02020603050405020304"/>
              </a:rPr>
              <a:t>hỗ</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trợ.</a:t>
            </a:r>
            <a:endParaRPr sz="1400">
              <a:latin typeface="Times New Roman" panose="02020603050405020304"/>
              <a:cs typeface="Times New Roman" panose="02020603050405020304"/>
            </a:endParaRPr>
          </a:p>
          <a:p>
            <a:pPr>
              <a:lnSpc>
                <a:spcPct val="100000"/>
              </a:lnSpc>
              <a:spcBef>
                <a:spcPts val="40"/>
              </a:spcBef>
              <a:buFont typeface="Times New Roman" panose="02020603050405020304"/>
              <a:buChar char="-"/>
            </a:pPr>
            <a:endParaRPr sz="1300">
              <a:latin typeface="Times New Roman" panose="02020603050405020304"/>
              <a:cs typeface="Times New Roman" panose="02020603050405020304"/>
            </a:endParaRPr>
          </a:p>
          <a:p>
            <a:pPr marL="116205" indent="-104140">
              <a:lnSpc>
                <a:spcPct val="100000"/>
              </a:lnSpc>
              <a:buChar char="-"/>
              <a:tabLst>
                <a:tab pos="116205" algn="l"/>
              </a:tabLst>
            </a:pPr>
            <a:r>
              <a:rPr sz="1400" spc="-5" dirty="0">
                <a:latin typeface="Times New Roman" panose="02020603050405020304"/>
                <a:cs typeface="Times New Roman" panose="02020603050405020304"/>
              </a:rPr>
              <a:t>Microsoft Teams: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camera </a:t>
            </a:r>
            <a:r>
              <a:rPr sz="1400" dirty="0">
                <a:latin typeface="Times New Roman" panose="02020603050405020304"/>
                <a:cs typeface="Times New Roman" panose="02020603050405020304"/>
              </a:rPr>
              <a:t>quay video, </a:t>
            </a:r>
            <a:r>
              <a:rPr sz="1400" spc="-5" dirty="0">
                <a:latin typeface="Times New Roman" panose="02020603050405020304"/>
                <a:cs typeface="Times New Roman" panose="02020603050405020304"/>
              </a:rPr>
              <a:t>micrô và </a:t>
            </a:r>
            <a:r>
              <a:rPr sz="1400" dirty="0">
                <a:latin typeface="Times New Roman" panose="02020603050405020304"/>
                <a:cs typeface="Times New Roman" panose="02020603050405020304"/>
              </a:rPr>
              <a:t>loa </a:t>
            </a:r>
            <a:r>
              <a:rPr sz="1400" spc="-5" dirty="0">
                <a:latin typeface="Times New Roman" panose="02020603050405020304"/>
                <a:cs typeface="Times New Roman" panose="02020603050405020304"/>
              </a:rPr>
              <a:t>(đầu </a:t>
            </a:r>
            <a:r>
              <a:rPr sz="1400" dirty="0">
                <a:latin typeface="Times New Roman" panose="02020603050405020304"/>
                <a:cs typeface="Times New Roman" panose="02020603050405020304"/>
              </a:rPr>
              <a:t>ra âm</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thanh).</a:t>
            </a:r>
            <a:endParaRPr sz="1400">
              <a:latin typeface="Times New Roman" panose="02020603050405020304"/>
              <a:cs typeface="Times New Roman" panose="02020603050405020304"/>
            </a:endParaRPr>
          </a:p>
          <a:p>
            <a:pPr>
              <a:lnSpc>
                <a:spcPct val="100000"/>
              </a:lnSpc>
              <a:spcBef>
                <a:spcPts val="40"/>
              </a:spcBef>
              <a:buFont typeface="Times New Roman" panose="02020603050405020304"/>
              <a:buChar char="-"/>
            </a:pPr>
            <a:endParaRPr sz="1300">
              <a:latin typeface="Times New Roman" panose="02020603050405020304"/>
              <a:cs typeface="Times New Roman" panose="02020603050405020304"/>
            </a:endParaRPr>
          </a:p>
          <a:p>
            <a:pPr marL="116205" indent="-104140">
              <a:lnSpc>
                <a:spcPct val="100000"/>
              </a:lnSpc>
              <a:buChar char="-"/>
              <a:tabLst>
                <a:tab pos="116205" algn="l"/>
              </a:tabLst>
            </a:pP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Cảm </a:t>
            </a:r>
            <a:r>
              <a:rPr sz="1400" spc="-5" dirty="0">
                <a:latin typeface="Times New Roman" panose="02020603050405020304"/>
                <a:cs typeface="Times New Roman" panose="02020603050405020304"/>
              </a:rPr>
              <a:t>ứng: Yêu cầu màn hình </a:t>
            </a:r>
            <a:r>
              <a:rPr sz="1400" dirty="0">
                <a:latin typeface="Times New Roman" panose="02020603050405020304"/>
                <a:cs typeface="Times New Roman" panose="02020603050405020304"/>
              </a:rPr>
              <a:t>hoặc </a:t>
            </a:r>
            <a:r>
              <a:rPr sz="1400" spc="-5" dirty="0">
                <a:latin typeface="Times New Roman" panose="02020603050405020304"/>
                <a:cs typeface="Times New Roman" panose="02020603050405020304"/>
              </a:rPr>
              <a:t>màn </a:t>
            </a:r>
            <a:r>
              <a:rPr sz="1400" dirty="0">
                <a:latin typeface="Times New Roman" panose="02020603050405020304"/>
                <a:cs typeface="Times New Roman" panose="02020603050405020304"/>
              </a:rPr>
              <a:t>hình </a:t>
            </a:r>
            <a:r>
              <a:rPr sz="1400" spc="-5" dirty="0">
                <a:latin typeface="Times New Roman" panose="02020603050405020304"/>
                <a:cs typeface="Times New Roman" panose="02020603050405020304"/>
              </a:rPr>
              <a:t>hỗ </a:t>
            </a:r>
            <a:r>
              <a:rPr sz="1400" dirty="0">
                <a:latin typeface="Times New Roman" panose="02020603050405020304"/>
                <a:cs typeface="Times New Roman" panose="02020603050405020304"/>
              </a:rPr>
              <a:t>trợ </a:t>
            </a:r>
            <a:r>
              <a:rPr sz="1400" spc="-5" dirty="0">
                <a:latin typeface="Times New Roman" panose="02020603050405020304"/>
                <a:cs typeface="Times New Roman" panose="02020603050405020304"/>
              </a:rPr>
              <a:t>cảm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đa</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điểm.</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400">
              <a:latin typeface="Times New Roman" panose="02020603050405020304"/>
              <a:cs typeface="Times New Roman" panose="02020603050405020304"/>
            </a:endParaRPr>
          </a:p>
          <a:p>
            <a:pPr marL="12700" marR="6350" algn="just">
              <a:lnSpc>
                <a:spcPts val="1610"/>
              </a:lnSpc>
              <a:buChar char="-"/>
              <a:tabLst>
                <a:tab pos="119380" algn="l"/>
              </a:tabLst>
            </a:pPr>
            <a:r>
              <a:rPr sz="1400" spc="-5" dirty="0">
                <a:latin typeface="Times New Roman" panose="02020603050405020304"/>
                <a:cs typeface="Times New Roman" panose="02020603050405020304"/>
              </a:rPr>
              <a:t>Xác </a:t>
            </a:r>
            <a:r>
              <a:rPr sz="1400" spc="-10" dirty="0">
                <a:latin typeface="Times New Roman" panose="02020603050405020304"/>
                <a:cs typeface="Times New Roman" panose="02020603050405020304"/>
              </a:rPr>
              <a:t>thực </a:t>
            </a:r>
            <a:r>
              <a:rPr sz="1400" spc="-5" dirty="0">
                <a:latin typeface="Times New Roman" panose="02020603050405020304"/>
                <a:cs typeface="Times New Roman" panose="02020603050405020304"/>
              </a:rPr>
              <a:t>hai yếu tố: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sử dụng mã PIN, thiết bị </a:t>
            </a:r>
            <a:r>
              <a:rPr sz="1400" dirty="0">
                <a:latin typeface="Times New Roman" panose="02020603050405020304"/>
                <a:cs typeface="Times New Roman" panose="02020603050405020304"/>
              </a:rPr>
              <a:t>sinh </a:t>
            </a:r>
            <a:r>
              <a:rPr sz="1400" spc="-5" dirty="0">
                <a:latin typeface="Times New Roman" panose="02020603050405020304"/>
                <a:cs typeface="Times New Roman" panose="02020603050405020304"/>
              </a:rPr>
              <a:t>trắc </a:t>
            </a:r>
            <a:r>
              <a:rPr sz="1400" dirty="0">
                <a:latin typeface="Times New Roman" panose="02020603050405020304"/>
                <a:cs typeface="Times New Roman" panose="02020603050405020304"/>
              </a:rPr>
              <a:t>(đầu đọc </a:t>
            </a:r>
            <a:r>
              <a:rPr sz="1400" spc="-5" dirty="0">
                <a:latin typeface="Times New Roman" panose="02020603050405020304"/>
                <a:cs typeface="Times New Roman" panose="02020603050405020304"/>
              </a:rPr>
              <a:t>dấu </a:t>
            </a:r>
            <a:r>
              <a:rPr sz="1400" dirty="0">
                <a:latin typeface="Times New Roman" panose="02020603050405020304"/>
                <a:cs typeface="Times New Roman" panose="02020603050405020304"/>
              </a:rPr>
              <a:t>tay hoặc </a:t>
            </a:r>
            <a:r>
              <a:rPr sz="1400" spc="-5" dirty="0">
                <a:latin typeface="Times New Roman" panose="02020603050405020304"/>
                <a:cs typeface="Times New Roman" panose="02020603050405020304"/>
              </a:rPr>
              <a:t>máy  ảnh </a:t>
            </a:r>
            <a:r>
              <a:rPr sz="1400" dirty="0">
                <a:latin typeface="Times New Roman" panose="02020603050405020304"/>
                <a:cs typeface="Times New Roman" panose="02020603050405020304"/>
              </a:rPr>
              <a:t>hồng </a:t>
            </a:r>
            <a:r>
              <a:rPr sz="1400" spc="-5" dirty="0">
                <a:latin typeface="Times New Roman" panose="02020603050405020304"/>
                <a:cs typeface="Times New Roman" panose="02020603050405020304"/>
              </a:rPr>
              <a:t>ngoại </a:t>
            </a:r>
            <a:r>
              <a:rPr sz="1400" dirty="0">
                <a:latin typeface="Times New Roman" panose="02020603050405020304"/>
                <a:cs typeface="Times New Roman" panose="02020603050405020304"/>
              </a:rPr>
              <a:t>phản quang) hoặc </a:t>
            </a:r>
            <a:r>
              <a:rPr sz="1400" spc="-5" dirty="0">
                <a:latin typeface="Times New Roman" panose="02020603050405020304"/>
                <a:cs typeface="Times New Roman" panose="02020603050405020304"/>
              </a:rPr>
              <a:t>điện thoại </a:t>
            </a:r>
            <a:r>
              <a:rPr sz="1400" dirty="0">
                <a:latin typeface="Times New Roman" panose="02020603050405020304"/>
                <a:cs typeface="Times New Roman" panose="02020603050405020304"/>
              </a:rPr>
              <a:t>có chức năng </a:t>
            </a:r>
            <a:r>
              <a:rPr sz="1400" spc="-5" dirty="0">
                <a:latin typeface="Times New Roman" panose="02020603050405020304"/>
                <a:cs typeface="Times New Roman" panose="02020603050405020304"/>
              </a:rPr>
              <a:t>kết </a:t>
            </a:r>
            <a:r>
              <a:rPr sz="1400" dirty="0">
                <a:latin typeface="Times New Roman" panose="02020603050405020304"/>
                <a:cs typeface="Times New Roman" panose="02020603050405020304"/>
              </a:rPr>
              <a:t>nối </a:t>
            </a:r>
            <a:r>
              <a:rPr sz="1400" spc="-5" dirty="0">
                <a:latin typeface="Times New Roman" panose="02020603050405020304"/>
                <a:cs typeface="Times New Roman" panose="02020603050405020304"/>
              </a:rPr>
              <a:t>Wi-Fi hoặc</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Bluetooth.</a:t>
            </a:r>
            <a:endParaRPr sz="1400">
              <a:latin typeface="Times New Roman" panose="02020603050405020304"/>
              <a:cs typeface="Times New Roman" panose="02020603050405020304"/>
            </a:endParaRPr>
          </a:p>
          <a:p>
            <a:pPr>
              <a:lnSpc>
                <a:spcPct val="100000"/>
              </a:lnSpc>
              <a:spcBef>
                <a:spcPts val="55"/>
              </a:spcBef>
              <a:buFont typeface="Times New Roman" panose="02020603050405020304"/>
              <a:buChar char="-"/>
            </a:pPr>
            <a:endParaRPr sz="1250">
              <a:latin typeface="Times New Roman" panose="02020603050405020304"/>
              <a:cs typeface="Times New Roman" panose="02020603050405020304"/>
            </a:endParaRPr>
          </a:p>
          <a:p>
            <a:pPr marL="116205" indent="-104140">
              <a:lnSpc>
                <a:spcPct val="100000"/>
              </a:lnSpc>
              <a:buChar char="-"/>
              <a:tabLst>
                <a:tab pos="116205" algn="l"/>
              </a:tabLst>
            </a:pPr>
            <a:r>
              <a:rPr sz="1400" spc="-5" dirty="0">
                <a:latin typeface="Times New Roman" panose="02020603050405020304"/>
                <a:cs typeface="Times New Roman" panose="02020603050405020304"/>
              </a:rPr>
              <a:t>Nhập văn bản </a:t>
            </a:r>
            <a:r>
              <a:rPr sz="1400" dirty="0">
                <a:latin typeface="Times New Roman" panose="02020603050405020304"/>
                <a:cs typeface="Times New Roman" panose="02020603050405020304"/>
              </a:rPr>
              <a:t>bằng giọng </a:t>
            </a:r>
            <a:r>
              <a:rPr sz="1400" spc="-5" dirty="0">
                <a:latin typeface="Times New Roman" panose="02020603050405020304"/>
                <a:cs typeface="Times New Roman" panose="02020603050405020304"/>
              </a:rPr>
              <a:t>nói: Yêu cầu </a:t>
            </a:r>
            <a:r>
              <a:rPr sz="1400" dirty="0">
                <a:latin typeface="Times New Roman" panose="02020603050405020304"/>
                <a:cs typeface="Times New Roman" panose="02020603050405020304"/>
              </a:rPr>
              <a:t>PC có</a:t>
            </a:r>
            <a:r>
              <a:rPr sz="1400" spc="-30" dirty="0">
                <a:latin typeface="Times New Roman" panose="02020603050405020304"/>
                <a:cs typeface="Times New Roman" panose="02020603050405020304"/>
              </a:rPr>
              <a:t> </a:t>
            </a:r>
            <a:r>
              <a:rPr sz="1400" dirty="0">
                <a:latin typeface="Times New Roman" panose="02020603050405020304"/>
                <a:cs typeface="Times New Roman" panose="02020603050405020304"/>
              </a:rPr>
              <a:t>micro.</a:t>
            </a:r>
            <a:endParaRPr sz="140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r>
              <a:rPr dirty="0"/>
              <a:t>8</a:t>
            </a:r>
            <a:endParaRPr dirty="0"/>
          </a:p>
        </p:txBody>
      </p:sp>
      <p:sp>
        <p:nvSpPr>
          <p:cNvPr id="2" name="object 2"/>
          <p:cNvSpPr txBox="1"/>
          <p:nvPr/>
        </p:nvSpPr>
        <p:spPr>
          <a:xfrm>
            <a:off x="444500" y="635508"/>
            <a:ext cx="6672580" cy="9406890"/>
          </a:xfrm>
          <a:prstGeom prst="rect">
            <a:avLst/>
          </a:prstGeom>
        </p:spPr>
        <p:txBody>
          <a:bodyPr vert="horz" wrap="square" lIns="0" tIns="13335" rIns="0" bIns="0" rtlCol="0">
            <a:spAutoFit/>
          </a:bodyPr>
          <a:lstStyle/>
          <a:p>
            <a:pPr marL="116205" indent="-104140">
              <a:lnSpc>
                <a:spcPct val="100000"/>
              </a:lnSpc>
              <a:spcBef>
                <a:spcPts val="105"/>
              </a:spcBef>
              <a:buChar char="-"/>
              <a:tabLst>
                <a:tab pos="116205" algn="l"/>
              </a:tabLst>
            </a:pPr>
            <a:r>
              <a:rPr sz="1400" dirty="0">
                <a:latin typeface="Times New Roman" panose="02020603050405020304"/>
                <a:cs typeface="Times New Roman" panose="02020603050405020304"/>
              </a:rPr>
              <a:t>Đánh </a:t>
            </a:r>
            <a:r>
              <a:rPr sz="1400" spc="-5" dirty="0">
                <a:latin typeface="Times New Roman" panose="02020603050405020304"/>
                <a:cs typeface="Times New Roman" panose="02020603050405020304"/>
              </a:rPr>
              <a:t>thức bằng </a:t>
            </a:r>
            <a:r>
              <a:rPr sz="1400" dirty="0">
                <a:latin typeface="Times New Roman" panose="02020603050405020304"/>
                <a:cs typeface="Times New Roman" panose="02020603050405020304"/>
              </a:rPr>
              <a:t>giọng nói: </a:t>
            </a:r>
            <a:r>
              <a:rPr sz="1400" spc="-5" dirty="0">
                <a:latin typeface="Times New Roman" panose="02020603050405020304"/>
                <a:cs typeface="Times New Roman" panose="02020603050405020304"/>
              </a:rPr>
              <a:t>Yêu cầu </a:t>
            </a:r>
            <a:r>
              <a:rPr sz="1400" dirty="0">
                <a:latin typeface="Times New Roman" panose="02020603050405020304"/>
                <a:cs typeface="Times New Roman" panose="02020603050405020304"/>
              </a:rPr>
              <a:t>micrô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mô </a:t>
            </a:r>
            <a:r>
              <a:rPr sz="1400" spc="-5" dirty="0">
                <a:latin typeface="Times New Roman" panose="02020603050405020304"/>
                <a:cs typeface="Times New Roman" panose="02020603050405020304"/>
              </a:rPr>
              <a:t>hình </a:t>
            </a:r>
            <a:r>
              <a:rPr sz="1400" dirty="0">
                <a:latin typeface="Times New Roman" panose="02020603050405020304"/>
                <a:cs typeface="Times New Roman" panose="02020603050405020304"/>
              </a:rPr>
              <a:t>nguồn </a:t>
            </a:r>
            <a:r>
              <a:rPr sz="1400" spc="-5" dirty="0">
                <a:latin typeface="Times New Roman" panose="02020603050405020304"/>
                <a:cs typeface="Times New Roman" panose="02020603050405020304"/>
              </a:rPr>
              <a:t>chế </a:t>
            </a:r>
            <a:r>
              <a:rPr sz="1400" spc="5" dirty="0">
                <a:latin typeface="Times New Roman" panose="02020603050405020304"/>
                <a:cs typeface="Times New Roman" panose="02020603050405020304"/>
              </a:rPr>
              <a:t>độ </a:t>
            </a:r>
            <a:r>
              <a:rPr sz="1400" spc="-5" dirty="0">
                <a:latin typeface="Times New Roman" panose="02020603050405020304"/>
                <a:cs typeface="Times New Roman" panose="02020603050405020304"/>
              </a:rPr>
              <a:t>Chờ hiện</a:t>
            </a:r>
            <a:r>
              <a:rPr sz="1400" spc="-60" dirty="0">
                <a:latin typeface="Times New Roman" panose="02020603050405020304"/>
                <a:cs typeface="Times New Roman" panose="02020603050405020304"/>
              </a:rPr>
              <a:t> </a:t>
            </a:r>
            <a:r>
              <a:rPr sz="1400" dirty="0">
                <a:latin typeface="Times New Roman" panose="02020603050405020304"/>
                <a:cs typeface="Times New Roman" panose="02020603050405020304"/>
              </a:rPr>
              <a:t>đại.</a:t>
            </a:r>
            <a:endParaRPr sz="1400">
              <a:latin typeface="Times New Roman" panose="02020603050405020304"/>
              <a:cs typeface="Times New Roman" panose="02020603050405020304"/>
            </a:endParaRPr>
          </a:p>
          <a:p>
            <a:pPr>
              <a:lnSpc>
                <a:spcPct val="100000"/>
              </a:lnSpc>
              <a:spcBef>
                <a:spcPts val="30"/>
              </a:spcBef>
              <a:buFont typeface="Times New Roman" panose="02020603050405020304"/>
              <a:buChar char="-"/>
            </a:pPr>
            <a:endParaRPr sz="1400">
              <a:latin typeface="Times New Roman" panose="02020603050405020304"/>
              <a:cs typeface="Times New Roman" panose="02020603050405020304"/>
            </a:endParaRPr>
          </a:p>
          <a:p>
            <a:pPr marL="12700" marR="5080" algn="just">
              <a:lnSpc>
                <a:spcPts val="1620"/>
              </a:lnSpc>
              <a:buChar char="-"/>
              <a:tabLst>
                <a:tab pos="130175" algn="l"/>
              </a:tabLst>
            </a:pPr>
            <a:r>
              <a:rPr sz="1400" spc="-5" dirty="0">
                <a:latin typeface="Times New Roman" panose="02020603050405020304"/>
                <a:cs typeface="Times New Roman" panose="02020603050405020304"/>
              </a:rPr>
              <a:t>Wi-Fi </a:t>
            </a:r>
            <a:r>
              <a:rPr sz="1400" dirty="0">
                <a:latin typeface="Times New Roman" panose="02020603050405020304"/>
                <a:cs typeface="Times New Roman" panose="02020603050405020304"/>
              </a:rPr>
              <a:t>6E: </a:t>
            </a:r>
            <a:r>
              <a:rPr sz="1400" spc="-5" dirty="0">
                <a:latin typeface="Times New Roman" panose="02020603050405020304"/>
                <a:cs typeface="Times New Roman" panose="02020603050405020304"/>
              </a:rPr>
              <a:t>Yêu </a:t>
            </a:r>
            <a:r>
              <a:rPr sz="1400" dirty="0">
                <a:latin typeface="Times New Roman" panose="02020603050405020304"/>
                <a:cs typeface="Times New Roman" panose="02020603050405020304"/>
              </a:rPr>
              <a:t>cầu trình </a:t>
            </a:r>
            <a:r>
              <a:rPr sz="1400" spc="5" dirty="0">
                <a:latin typeface="Times New Roman" panose="02020603050405020304"/>
                <a:cs typeface="Times New Roman" panose="02020603050405020304"/>
              </a:rPr>
              <a:t>độ </a:t>
            </a:r>
            <a:r>
              <a:rPr sz="1400" spc="-5" dirty="0">
                <a:latin typeface="Times New Roman" panose="02020603050405020304"/>
                <a:cs typeface="Times New Roman" panose="02020603050405020304"/>
              </a:rPr>
              <a:t>điều khiển và </a:t>
            </a:r>
            <a:r>
              <a:rPr sz="1400" dirty="0">
                <a:latin typeface="Times New Roman" panose="02020603050405020304"/>
                <a:cs typeface="Times New Roman" panose="02020603050405020304"/>
              </a:rPr>
              <a:t>phần cứng </a:t>
            </a:r>
            <a:r>
              <a:rPr sz="1400" spc="-5" dirty="0">
                <a:latin typeface="Times New Roman" panose="02020603050405020304"/>
                <a:cs typeface="Times New Roman" panose="02020603050405020304"/>
              </a:rPr>
              <a:t>WLAN IHV </a:t>
            </a:r>
            <a:r>
              <a:rPr sz="1400" dirty="0">
                <a:latin typeface="Times New Roman" panose="02020603050405020304"/>
                <a:cs typeface="Times New Roman" panose="02020603050405020304"/>
              </a:rPr>
              <a:t>mới cũng như </a:t>
            </a:r>
            <a:r>
              <a:rPr sz="1400" spc="-5" dirty="0">
                <a:latin typeface="Times New Roman" panose="02020603050405020304"/>
                <a:cs typeface="Times New Roman" panose="02020603050405020304"/>
              </a:rPr>
              <a:t>bộ </a:t>
            </a:r>
            <a:r>
              <a:rPr sz="1400" dirty="0">
                <a:latin typeface="Times New Roman" panose="02020603050405020304"/>
                <a:cs typeface="Times New Roman" panose="02020603050405020304"/>
              </a:rPr>
              <a:t>định  </a:t>
            </a:r>
            <a:r>
              <a:rPr sz="1400" spc="-5" dirty="0">
                <a:latin typeface="Times New Roman" panose="02020603050405020304"/>
                <a:cs typeface="Times New Roman" panose="02020603050405020304"/>
              </a:rPr>
              <a:t>tuyến/AP hỗ </a:t>
            </a:r>
            <a:r>
              <a:rPr sz="1400" dirty="0">
                <a:latin typeface="Times New Roman" panose="02020603050405020304"/>
                <a:cs typeface="Times New Roman" panose="02020603050405020304"/>
              </a:rPr>
              <a:t>trợ Wi-Fi</a:t>
            </a:r>
            <a:r>
              <a:rPr sz="1400" spc="-35" dirty="0">
                <a:latin typeface="Times New Roman" panose="02020603050405020304"/>
                <a:cs typeface="Times New Roman" panose="02020603050405020304"/>
              </a:rPr>
              <a:t> </a:t>
            </a:r>
            <a:r>
              <a:rPr sz="1400" dirty="0">
                <a:latin typeface="Times New Roman" panose="02020603050405020304"/>
                <a:cs typeface="Times New Roman" panose="02020603050405020304"/>
              </a:rPr>
              <a:t>6E.</a:t>
            </a:r>
            <a:endParaRPr sz="1400">
              <a:latin typeface="Times New Roman" panose="02020603050405020304"/>
              <a:cs typeface="Times New Roman" panose="02020603050405020304"/>
            </a:endParaRPr>
          </a:p>
          <a:p>
            <a:pPr>
              <a:lnSpc>
                <a:spcPct val="100000"/>
              </a:lnSpc>
              <a:spcBef>
                <a:spcPts val="50"/>
              </a:spcBef>
              <a:buFont typeface="Times New Roman" panose="02020603050405020304"/>
              <a:buChar char="-"/>
            </a:pPr>
            <a:endParaRPr sz="1350">
              <a:latin typeface="Times New Roman" panose="02020603050405020304"/>
              <a:cs typeface="Times New Roman" panose="02020603050405020304"/>
            </a:endParaRPr>
          </a:p>
          <a:p>
            <a:pPr marL="12700" marR="5715" algn="just">
              <a:lnSpc>
                <a:spcPts val="1610"/>
              </a:lnSpc>
              <a:buChar char="-"/>
              <a:tabLst>
                <a:tab pos="119380" algn="l"/>
              </a:tabLst>
            </a:pPr>
            <a:r>
              <a:rPr sz="1400" spc="-5" dirty="0">
                <a:latin typeface="Times New Roman" panose="02020603050405020304"/>
                <a:cs typeface="Times New Roman" panose="02020603050405020304"/>
              </a:rPr>
              <a:t>Windows </a:t>
            </a:r>
            <a:r>
              <a:rPr sz="1400" dirty="0">
                <a:latin typeface="Times New Roman" panose="02020603050405020304"/>
                <a:cs typeface="Times New Roman" panose="02020603050405020304"/>
              </a:rPr>
              <a:t>Hello: </a:t>
            </a:r>
            <a:r>
              <a:rPr sz="1400" spc="-5" dirty="0">
                <a:latin typeface="Times New Roman" panose="02020603050405020304"/>
                <a:cs typeface="Times New Roman" panose="02020603050405020304"/>
              </a:rPr>
              <a:t>Yêu cầu camera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đặt </a:t>
            </a:r>
            <a:r>
              <a:rPr sz="1400" dirty="0">
                <a:latin typeface="Times New Roman" panose="02020603050405020304"/>
                <a:cs typeface="Times New Roman" panose="02020603050405020304"/>
              </a:rPr>
              <a:t>cấu hình cho </a:t>
            </a:r>
            <a:r>
              <a:rPr sz="1400" spc="-5" dirty="0">
                <a:latin typeface="Times New Roman" panose="02020603050405020304"/>
                <a:cs typeface="Times New Roman" panose="02020603050405020304"/>
              </a:rPr>
              <a:t>hình </a:t>
            </a:r>
            <a:r>
              <a:rPr sz="1400" dirty="0">
                <a:latin typeface="Times New Roman" panose="02020603050405020304"/>
                <a:cs typeface="Times New Roman" panose="02020603050405020304"/>
              </a:rPr>
              <a:t>ảnh </a:t>
            </a:r>
            <a:r>
              <a:rPr sz="1400" spc="-5" dirty="0">
                <a:latin typeface="Times New Roman" panose="02020603050405020304"/>
                <a:cs typeface="Times New Roman" panose="02020603050405020304"/>
              </a:rPr>
              <a:t>cận hồng ngoại </a:t>
            </a:r>
            <a:r>
              <a:rPr sz="1400" dirty="0">
                <a:latin typeface="Times New Roman" panose="02020603050405020304"/>
                <a:cs typeface="Times New Roman" panose="02020603050405020304"/>
              </a:rPr>
              <a:t>(IR) hoặc  </a:t>
            </a:r>
            <a:r>
              <a:rPr sz="1400" spc="-5" dirty="0">
                <a:latin typeface="Times New Roman" panose="02020603050405020304"/>
                <a:cs typeface="Times New Roman" panose="02020603050405020304"/>
              </a:rPr>
              <a:t>đầu </a:t>
            </a:r>
            <a:r>
              <a:rPr sz="1400" dirty="0">
                <a:latin typeface="Times New Roman" panose="02020603050405020304"/>
                <a:cs typeface="Times New Roman" panose="02020603050405020304"/>
              </a:rPr>
              <a:t>đọc </a:t>
            </a:r>
            <a:r>
              <a:rPr sz="1400" spc="-5" dirty="0">
                <a:latin typeface="Times New Roman" panose="02020603050405020304"/>
                <a:cs typeface="Times New Roman" panose="02020603050405020304"/>
              </a:rPr>
              <a:t>dấu </a:t>
            </a:r>
            <a:r>
              <a:rPr sz="1400" dirty="0">
                <a:latin typeface="Times New Roman" panose="02020603050405020304"/>
                <a:cs typeface="Times New Roman" panose="02020603050405020304"/>
              </a:rPr>
              <a:t>tay dành cho </a:t>
            </a:r>
            <a:r>
              <a:rPr sz="1400" spc="-5" dirty="0">
                <a:latin typeface="Times New Roman" panose="02020603050405020304"/>
                <a:cs typeface="Times New Roman" panose="02020603050405020304"/>
              </a:rPr>
              <a:t>xác thực </a:t>
            </a:r>
            <a:r>
              <a:rPr sz="1400" dirty="0">
                <a:latin typeface="Times New Roman" panose="02020603050405020304"/>
                <a:cs typeface="Times New Roman" panose="02020603050405020304"/>
              </a:rPr>
              <a:t>sinh </a:t>
            </a:r>
            <a:r>
              <a:rPr sz="1400" spc="-5" dirty="0">
                <a:latin typeface="Times New Roman" panose="02020603050405020304"/>
                <a:cs typeface="Times New Roman" panose="02020603050405020304"/>
              </a:rPr>
              <a:t>trắc. Thiết </a:t>
            </a:r>
            <a:r>
              <a:rPr sz="1400" dirty="0">
                <a:latin typeface="Times New Roman" panose="02020603050405020304"/>
                <a:cs typeface="Times New Roman" panose="02020603050405020304"/>
              </a:rPr>
              <a:t>bị không có </a:t>
            </a:r>
            <a:r>
              <a:rPr sz="1400" spc="-5" dirty="0">
                <a:latin typeface="Times New Roman" panose="02020603050405020304"/>
                <a:cs typeface="Times New Roman" panose="02020603050405020304"/>
              </a:rPr>
              <a:t>cảm </a:t>
            </a:r>
            <a:r>
              <a:rPr sz="1400" dirty="0">
                <a:latin typeface="Times New Roman" panose="02020603050405020304"/>
                <a:cs typeface="Times New Roman" panose="02020603050405020304"/>
              </a:rPr>
              <a:t>biến sinh trắc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a:t>
            </a:r>
            <a:r>
              <a:rPr sz="1400" spc="-5" dirty="0">
                <a:latin typeface="Times New Roman" panose="02020603050405020304"/>
                <a:cs typeface="Times New Roman" panose="02020603050405020304"/>
              </a:rPr>
              <a:t>sử  dụng Windows Hello </a:t>
            </a:r>
            <a:r>
              <a:rPr sz="1400" dirty="0">
                <a:latin typeface="Times New Roman" panose="02020603050405020304"/>
                <a:cs typeface="Times New Roman" panose="02020603050405020304"/>
              </a:rPr>
              <a:t>bằng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mã PIN </a:t>
            </a:r>
            <a:r>
              <a:rPr sz="1400" spc="-5" dirty="0">
                <a:latin typeface="Times New Roman" panose="02020603050405020304"/>
                <a:cs typeface="Times New Roman" panose="02020603050405020304"/>
              </a:rPr>
              <a:t>hoặc khóa bảo mật </a:t>
            </a:r>
            <a:r>
              <a:rPr sz="1400" dirty="0">
                <a:latin typeface="Times New Roman" panose="02020603050405020304"/>
                <a:cs typeface="Times New Roman" panose="02020603050405020304"/>
              </a:rPr>
              <a:t>di động </a:t>
            </a:r>
            <a:r>
              <a:rPr sz="1400" spc="-5" dirty="0">
                <a:latin typeface="Times New Roman" panose="02020603050405020304"/>
                <a:cs typeface="Times New Roman" panose="02020603050405020304"/>
              </a:rPr>
              <a:t>tương </a:t>
            </a:r>
            <a:r>
              <a:rPr sz="1400" dirty="0">
                <a:latin typeface="Times New Roman" panose="02020603050405020304"/>
                <a:cs typeface="Times New Roman" panose="02020603050405020304"/>
              </a:rPr>
              <a:t>thích </a:t>
            </a:r>
            <a:r>
              <a:rPr sz="1400" spc="-5" dirty="0">
                <a:latin typeface="Times New Roman" panose="02020603050405020304"/>
                <a:cs typeface="Times New Roman" panose="02020603050405020304"/>
              </a:rPr>
              <a:t>của  Microsoft.</a:t>
            </a:r>
            <a:endParaRPr sz="1400">
              <a:latin typeface="Times New Roman" panose="02020603050405020304"/>
              <a:cs typeface="Times New Roman" panose="02020603050405020304"/>
            </a:endParaRPr>
          </a:p>
          <a:p>
            <a:pPr>
              <a:lnSpc>
                <a:spcPct val="100000"/>
              </a:lnSpc>
              <a:buFont typeface="Times New Roman" panose="02020603050405020304"/>
              <a:buChar char="-"/>
            </a:pPr>
            <a:endParaRPr sz="1400">
              <a:latin typeface="Times New Roman" panose="02020603050405020304"/>
              <a:cs typeface="Times New Roman" panose="02020603050405020304"/>
            </a:endParaRPr>
          </a:p>
          <a:p>
            <a:pPr marL="12700" marR="5080" algn="just">
              <a:lnSpc>
                <a:spcPts val="1610"/>
              </a:lnSpc>
              <a:buChar char="-"/>
              <a:tabLst>
                <a:tab pos="124460" algn="l"/>
              </a:tabLst>
            </a:pPr>
            <a:r>
              <a:rPr sz="1400" spc="-5" dirty="0">
                <a:latin typeface="Times New Roman" panose="02020603050405020304"/>
                <a:cs typeface="Times New Roman" panose="02020603050405020304"/>
              </a:rPr>
              <a:t>Windows Projection: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bộ điều hợp </a:t>
            </a:r>
            <a:r>
              <a:rPr sz="1400" dirty="0">
                <a:latin typeface="Times New Roman" panose="02020603050405020304"/>
                <a:cs typeface="Times New Roman" panose="02020603050405020304"/>
              </a:rPr>
              <a:t>hiển </a:t>
            </a:r>
            <a:r>
              <a:rPr sz="1400" spc="-5" dirty="0">
                <a:latin typeface="Times New Roman" panose="02020603050405020304"/>
                <a:cs typeface="Times New Roman" panose="02020603050405020304"/>
              </a:rPr>
              <a:t>thị hỗ </a:t>
            </a:r>
            <a:r>
              <a:rPr sz="1400" dirty="0">
                <a:latin typeface="Times New Roman" panose="02020603050405020304"/>
                <a:cs typeface="Times New Roman" panose="02020603050405020304"/>
              </a:rPr>
              <a:t>trợ </a:t>
            </a:r>
            <a:r>
              <a:rPr sz="1400" spc="-5" dirty="0">
                <a:latin typeface="Times New Roman" panose="02020603050405020304"/>
                <a:cs typeface="Times New Roman" panose="02020603050405020304"/>
              </a:rPr>
              <a:t>Windows Display Driver </a:t>
            </a:r>
            <a:r>
              <a:rPr sz="1400" dirty="0">
                <a:latin typeface="Times New Roman" panose="02020603050405020304"/>
                <a:cs typeface="Times New Roman" panose="02020603050405020304"/>
              </a:rPr>
              <a:t>Model  </a:t>
            </a:r>
            <a:r>
              <a:rPr sz="1400" spc="-5" dirty="0">
                <a:latin typeface="Times New Roman" panose="02020603050405020304"/>
                <a:cs typeface="Times New Roman" panose="02020603050405020304"/>
              </a:rPr>
              <a:t>(WDDM) </a:t>
            </a:r>
            <a:r>
              <a:rPr sz="1400" dirty="0">
                <a:latin typeface="Times New Roman" panose="02020603050405020304"/>
                <a:cs typeface="Times New Roman" panose="02020603050405020304"/>
              </a:rPr>
              <a:t>2.0 </a:t>
            </a:r>
            <a:r>
              <a:rPr sz="1400" spc="-5"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bộ </a:t>
            </a:r>
            <a:r>
              <a:rPr sz="1400" dirty="0">
                <a:latin typeface="Times New Roman" panose="02020603050405020304"/>
                <a:cs typeface="Times New Roman" panose="02020603050405020304"/>
              </a:rPr>
              <a:t>điều </a:t>
            </a:r>
            <a:r>
              <a:rPr sz="1400" spc="-5" dirty="0">
                <a:latin typeface="Times New Roman" panose="02020603050405020304"/>
                <a:cs typeface="Times New Roman" panose="02020603050405020304"/>
              </a:rPr>
              <a:t>hợp Wi-Fi hỗ </a:t>
            </a:r>
            <a:r>
              <a:rPr sz="1400" dirty="0">
                <a:latin typeface="Times New Roman" panose="02020603050405020304"/>
                <a:cs typeface="Times New Roman" panose="02020603050405020304"/>
              </a:rPr>
              <a:t>trợ Wi-Fi</a:t>
            </a:r>
            <a:r>
              <a:rPr sz="1400" spc="-5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Direct.</a:t>
            </a:r>
            <a:endParaRPr sz="1400">
              <a:latin typeface="Times New Roman" panose="02020603050405020304"/>
              <a:cs typeface="Times New Roman" panose="02020603050405020304"/>
            </a:endParaRPr>
          </a:p>
          <a:p>
            <a:pPr>
              <a:lnSpc>
                <a:spcPct val="100000"/>
              </a:lnSpc>
              <a:spcBef>
                <a:spcPts val="10"/>
              </a:spcBef>
              <a:buFont typeface="Times New Roman" panose="02020603050405020304"/>
              <a:buChar char="-"/>
            </a:pPr>
            <a:endParaRPr sz="1350">
              <a:latin typeface="Times New Roman" panose="02020603050405020304"/>
              <a:cs typeface="Times New Roman" panose="02020603050405020304"/>
            </a:endParaRPr>
          </a:p>
          <a:p>
            <a:pPr marL="12700" marR="5715" algn="just">
              <a:lnSpc>
                <a:spcPct val="96000"/>
              </a:lnSpc>
              <a:buChar char="-"/>
              <a:tabLst>
                <a:tab pos="130175" algn="l"/>
              </a:tabLst>
            </a:pPr>
            <a:r>
              <a:rPr sz="1400" spc="-5" dirty="0">
                <a:latin typeface="Times New Roman" panose="02020603050405020304"/>
                <a:cs typeface="Times New Roman" panose="02020603050405020304"/>
              </a:rPr>
              <a:t>Xbox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yêu </a:t>
            </a:r>
            <a:r>
              <a:rPr sz="1400" spc="-5" dirty="0">
                <a:latin typeface="Times New Roman" panose="02020603050405020304"/>
                <a:cs typeface="Times New Roman" panose="02020603050405020304"/>
              </a:rPr>
              <a:t>cầu tài khoản Xbox Live, </a:t>
            </a:r>
            <a:r>
              <a:rPr sz="1400" dirty="0">
                <a:latin typeface="Times New Roman" panose="02020603050405020304"/>
                <a:cs typeface="Times New Roman" panose="02020603050405020304"/>
              </a:rPr>
              <a:t>không </a:t>
            </a:r>
            <a:r>
              <a:rPr sz="1400" spc="-5" dirty="0">
                <a:latin typeface="Times New Roman" panose="02020603050405020304"/>
                <a:cs typeface="Times New Roman" panose="02020603050405020304"/>
              </a:rPr>
              <a:t>khả </a:t>
            </a:r>
            <a:r>
              <a:rPr sz="1400" dirty="0">
                <a:latin typeface="Times New Roman" panose="02020603050405020304"/>
                <a:cs typeface="Times New Roman" panose="02020603050405020304"/>
              </a:rPr>
              <a:t>dụng ở </a:t>
            </a:r>
            <a:r>
              <a:rPr sz="1400" spc="-5" dirty="0">
                <a:latin typeface="Times New Roman" panose="02020603050405020304"/>
                <a:cs typeface="Times New Roman" panose="02020603050405020304"/>
              </a:rPr>
              <a:t>tất </a:t>
            </a:r>
            <a:r>
              <a:rPr sz="1400" dirty="0">
                <a:latin typeface="Times New Roman" panose="02020603050405020304"/>
                <a:cs typeface="Times New Roman" panose="02020603050405020304"/>
              </a:rPr>
              <a:t>cả </a:t>
            </a:r>
            <a:r>
              <a:rPr sz="1400" spc="-5" dirty="0">
                <a:latin typeface="Times New Roman" panose="02020603050405020304"/>
                <a:cs typeface="Times New Roman" panose="02020603050405020304"/>
              </a:rPr>
              <a:t>các </a:t>
            </a:r>
            <a:r>
              <a:rPr sz="1400" dirty="0">
                <a:latin typeface="Times New Roman" panose="02020603050405020304"/>
                <a:cs typeface="Times New Roman" panose="02020603050405020304"/>
              </a:rPr>
              <a:t>vùng. </a:t>
            </a:r>
            <a:r>
              <a:rPr sz="1400" spc="-5" dirty="0">
                <a:latin typeface="Times New Roman" panose="02020603050405020304"/>
                <a:cs typeface="Times New Roman" panose="02020603050405020304"/>
              </a:rPr>
              <a:t>Xem  phần </a:t>
            </a:r>
            <a:r>
              <a:rPr sz="1400" dirty="0">
                <a:latin typeface="Times New Roman" panose="02020603050405020304"/>
                <a:cs typeface="Times New Roman" panose="02020603050405020304"/>
                <a:hlinkClick r:id="rId1"/>
              </a:rPr>
              <a:t>Các vùng và </a:t>
            </a:r>
            <a:r>
              <a:rPr sz="1400" spc="-5" dirty="0">
                <a:latin typeface="Times New Roman" panose="02020603050405020304"/>
                <a:cs typeface="Times New Roman" panose="02020603050405020304"/>
                <a:hlinkClick r:id="rId1"/>
              </a:rPr>
              <a:t>quốc </a:t>
            </a:r>
            <a:r>
              <a:rPr sz="1400" dirty="0">
                <a:latin typeface="Times New Roman" panose="02020603050405020304"/>
                <a:cs typeface="Times New Roman" panose="02020603050405020304"/>
                <a:hlinkClick r:id="rId1"/>
              </a:rPr>
              <a:t>gia </a:t>
            </a:r>
            <a:r>
              <a:rPr sz="1400" spc="-5" dirty="0">
                <a:latin typeface="Times New Roman" panose="02020603050405020304"/>
                <a:cs typeface="Times New Roman" panose="02020603050405020304"/>
                <a:hlinkClick r:id="rId1"/>
              </a:rPr>
              <a:t>sử </a:t>
            </a:r>
            <a:r>
              <a:rPr sz="1400" dirty="0">
                <a:latin typeface="Times New Roman" panose="02020603050405020304"/>
                <a:cs typeface="Times New Roman" panose="02020603050405020304"/>
                <a:hlinkClick r:id="rId1"/>
              </a:rPr>
              <a:t>dụng </a:t>
            </a:r>
            <a:r>
              <a:rPr sz="1400" spc="-5" dirty="0">
                <a:latin typeface="Times New Roman" panose="02020603050405020304"/>
                <a:cs typeface="Times New Roman" panose="02020603050405020304"/>
                <a:hlinkClick r:id="rId1"/>
              </a:rPr>
              <a:t>được Xbox Live </a:t>
            </a:r>
            <a:r>
              <a:rPr sz="1400" dirty="0">
                <a:latin typeface="Times New Roman" panose="02020603050405020304"/>
                <a:cs typeface="Times New Roman" panose="02020603050405020304"/>
              </a:rPr>
              <a:t>để biết thông tin </a:t>
            </a:r>
            <a:r>
              <a:rPr sz="1400" spc="-5" dirty="0">
                <a:latin typeface="Times New Roman" panose="02020603050405020304"/>
                <a:cs typeface="Times New Roman" panose="02020603050405020304"/>
              </a:rPr>
              <a:t>cập </a:t>
            </a:r>
            <a:r>
              <a:rPr sz="1400" dirty="0">
                <a:latin typeface="Times New Roman" panose="02020603050405020304"/>
                <a:cs typeface="Times New Roman" panose="02020603050405020304"/>
              </a:rPr>
              <a:t>nhật </a:t>
            </a:r>
            <a:r>
              <a:rPr sz="1400" spc="-5" dirty="0">
                <a:latin typeface="Times New Roman" panose="02020603050405020304"/>
                <a:cs typeface="Times New Roman" panose="02020603050405020304"/>
              </a:rPr>
              <a:t>nhất </a:t>
            </a:r>
            <a:r>
              <a:rPr sz="1400" dirty="0">
                <a:latin typeface="Times New Roman" panose="02020603050405020304"/>
                <a:cs typeface="Times New Roman" panose="02020603050405020304"/>
              </a:rPr>
              <a:t>về phạm  vi cung cấp.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số </a:t>
            </a:r>
            <a:r>
              <a:rPr sz="1400" spc="-5" dirty="0">
                <a:latin typeface="Times New Roman" panose="02020603050405020304"/>
                <a:cs typeface="Times New Roman" panose="02020603050405020304"/>
              </a:rPr>
              <a:t>tính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ứng dụng </a:t>
            </a:r>
            <a:r>
              <a:rPr sz="1400" spc="-5" dirty="0">
                <a:latin typeface="Times New Roman" panose="02020603050405020304"/>
                <a:cs typeface="Times New Roman" panose="02020603050405020304"/>
              </a:rPr>
              <a:t>Xbox yêu </a:t>
            </a:r>
            <a:r>
              <a:rPr sz="1400" dirty="0">
                <a:latin typeface="Times New Roman" panose="02020603050405020304"/>
                <a:cs typeface="Times New Roman" panose="02020603050405020304"/>
              </a:rPr>
              <a:t>cầu </a:t>
            </a:r>
            <a:r>
              <a:rPr sz="1400" spc="-5" dirty="0">
                <a:latin typeface="Times New Roman" panose="02020603050405020304"/>
                <a:cs typeface="Times New Roman" panose="02020603050405020304"/>
              </a:rPr>
              <a:t>gói </a:t>
            </a:r>
            <a:r>
              <a:rPr sz="1400" dirty="0">
                <a:latin typeface="Times New Roman" panose="02020603050405020304"/>
                <a:cs typeface="Times New Roman" panose="02020603050405020304"/>
              </a:rPr>
              <a:t>đăng </a:t>
            </a:r>
            <a:r>
              <a:rPr sz="1400" spc="-5" dirty="0">
                <a:latin typeface="Times New Roman" panose="02020603050405020304"/>
                <a:cs typeface="Times New Roman" panose="02020603050405020304"/>
              </a:rPr>
              <a:t>ký Xbox Game Pass  </a:t>
            </a:r>
            <a:r>
              <a:rPr sz="1400" dirty="0">
                <a:latin typeface="Times New Roman" panose="02020603050405020304"/>
                <a:cs typeface="Times New Roman" panose="02020603050405020304"/>
              </a:rPr>
              <a:t>đang </a:t>
            </a:r>
            <a:r>
              <a:rPr sz="1400" spc="-5" dirty="0">
                <a:latin typeface="Times New Roman" panose="02020603050405020304"/>
                <a:cs typeface="Times New Roman" panose="02020603050405020304"/>
              </a:rPr>
              <a:t>hoạt </a:t>
            </a:r>
            <a:r>
              <a:rPr sz="1400" dirty="0">
                <a:latin typeface="Times New Roman" panose="02020603050405020304"/>
                <a:cs typeface="Times New Roman" panose="02020603050405020304"/>
              </a:rPr>
              <a:t>động </a:t>
            </a:r>
            <a:r>
              <a:rPr sz="1400" spc="-5" dirty="0">
                <a:latin typeface="Times New Roman" panose="02020603050405020304"/>
                <a:cs typeface="Times New Roman" panose="02020603050405020304"/>
              </a:rPr>
              <a:t>(bán</a:t>
            </a:r>
            <a:r>
              <a:rPr sz="1400"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riêng).</a:t>
            </a:r>
            <a:endParaRPr sz="1400">
              <a:latin typeface="Times New Roman" panose="02020603050405020304"/>
              <a:cs typeface="Times New Roman" panose="02020603050405020304"/>
            </a:endParaRPr>
          </a:p>
          <a:p>
            <a:pPr>
              <a:lnSpc>
                <a:spcPct val="100000"/>
              </a:lnSpc>
              <a:spcBef>
                <a:spcPts val="40"/>
              </a:spcBef>
            </a:pPr>
            <a:endParaRPr sz="1300">
              <a:latin typeface="Times New Roman" panose="02020603050405020304"/>
              <a:cs typeface="Times New Roman" panose="02020603050405020304"/>
            </a:endParaRPr>
          </a:p>
          <a:p>
            <a:pPr marL="12700">
              <a:lnSpc>
                <a:spcPct val="100000"/>
              </a:lnSpc>
            </a:pPr>
            <a:r>
              <a:rPr sz="1400" spc="-5" dirty="0">
                <a:latin typeface="Times New Roman" panose="02020603050405020304"/>
                <a:cs typeface="Times New Roman" panose="02020603050405020304"/>
              </a:rPr>
              <a:t>2.Quá trình </a:t>
            </a:r>
            <a:r>
              <a:rPr sz="1400" dirty="0">
                <a:latin typeface="Times New Roman" panose="02020603050405020304"/>
                <a:cs typeface="Times New Roman" panose="02020603050405020304"/>
              </a:rPr>
              <a:t>phát triển </a:t>
            </a:r>
            <a:r>
              <a:rPr sz="1400" spc="-5" dirty="0">
                <a:latin typeface="Times New Roman" panose="02020603050405020304"/>
                <a:cs typeface="Times New Roman" panose="02020603050405020304"/>
              </a:rPr>
              <a:t>Windows</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11</a:t>
            </a:r>
            <a:endParaRPr sz="1400">
              <a:latin typeface="Times New Roman" panose="02020603050405020304"/>
              <a:cs typeface="Times New Roman" panose="02020603050405020304"/>
            </a:endParaRPr>
          </a:p>
          <a:p>
            <a:pPr>
              <a:lnSpc>
                <a:spcPct val="100000"/>
              </a:lnSpc>
              <a:spcBef>
                <a:spcPts val="30"/>
              </a:spcBef>
            </a:pPr>
            <a:endParaRPr sz="1400">
              <a:latin typeface="Times New Roman" panose="02020603050405020304"/>
              <a:cs typeface="Times New Roman" panose="02020603050405020304"/>
            </a:endParaRPr>
          </a:p>
          <a:p>
            <a:pPr marL="12700" marR="6350" indent="88265" algn="just">
              <a:lnSpc>
                <a:spcPts val="1620"/>
              </a:lnSpc>
            </a:pPr>
            <a:r>
              <a:rPr sz="1400" spc="-5" dirty="0">
                <a:latin typeface="Times New Roman" panose="02020603050405020304"/>
                <a:cs typeface="Times New Roman" panose="02020603050405020304"/>
              </a:rPr>
              <a:t>Trong </a:t>
            </a:r>
            <a:r>
              <a:rPr sz="1400" dirty="0">
                <a:latin typeface="Times New Roman" panose="02020603050405020304"/>
                <a:cs typeface="Times New Roman" panose="02020603050405020304"/>
              </a:rPr>
              <a:t>quá trình </a:t>
            </a:r>
            <a:r>
              <a:rPr sz="1400" spc="-5" dirty="0">
                <a:latin typeface="Times New Roman" panose="02020603050405020304"/>
                <a:cs typeface="Times New Roman" panose="02020603050405020304"/>
              </a:rPr>
              <a:t>đưa vào sử dụng chính thức của hệ </a:t>
            </a:r>
            <a:r>
              <a:rPr sz="1400" dirty="0">
                <a:latin typeface="Times New Roman" panose="02020603050405020304"/>
                <a:cs typeface="Times New Roman" panose="02020603050405020304"/>
              </a:rPr>
              <a:t>điều hành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nhà </a:t>
            </a:r>
            <a:r>
              <a:rPr sz="1400" spc="-5" dirty="0">
                <a:latin typeface="Times New Roman" panose="02020603050405020304"/>
                <a:cs typeface="Times New Roman" panose="02020603050405020304"/>
              </a:rPr>
              <a:t>phát triển  </a:t>
            </a:r>
            <a:r>
              <a:rPr sz="1400" dirty="0">
                <a:latin typeface="Times New Roman" panose="02020603050405020304"/>
                <a:cs typeface="Times New Roman" panose="02020603050405020304"/>
              </a:rPr>
              <a:t>đã đưa ra 2 </a:t>
            </a:r>
            <a:r>
              <a:rPr sz="1400" spc="-5" dirty="0">
                <a:latin typeface="Times New Roman" panose="02020603050405020304"/>
                <a:cs typeface="Times New Roman" panose="02020603050405020304"/>
              </a:rPr>
              <a:t>phiên bản cập </a:t>
            </a:r>
            <a:r>
              <a:rPr sz="1400" dirty="0">
                <a:latin typeface="Times New Roman" panose="02020603050405020304"/>
                <a:cs typeface="Times New Roman" panose="02020603050405020304"/>
              </a:rPr>
              <a:t>nhật </a:t>
            </a:r>
            <a:r>
              <a:rPr sz="1400" spc="-5" dirty="0">
                <a:latin typeface="Times New Roman" panose="02020603050405020304"/>
                <a:cs typeface="Times New Roman" panose="02020603050405020304"/>
              </a:rPr>
              <a:t>lớn </a:t>
            </a:r>
            <a:r>
              <a:rPr sz="1400" spc="5" dirty="0">
                <a:latin typeface="Times New Roman" panose="02020603050405020304"/>
                <a:cs typeface="Times New Roman" panose="02020603050405020304"/>
              </a:rPr>
              <a:t>đó </a:t>
            </a:r>
            <a:r>
              <a:rPr sz="1400" dirty="0">
                <a:latin typeface="Times New Roman" panose="02020603050405020304"/>
                <a:cs typeface="Times New Roman" panose="02020603050405020304"/>
              </a:rPr>
              <a:t>là </a:t>
            </a: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phiên bản 21H2 </a:t>
            </a:r>
            <a:r>
              <a:rPr sz="1400" dirty="0">
                <a:latin typeface="Times New Roman" panose="02020603050405020304"/>
                <a:cs typeface="Times New Roman" panose="02020603050405020304"/>
              </a:rPr>
              <a:t>và</a:t>
            </a:r>
            <a:r>
              <a:rPr sz="1400" spc="-75" dirty="0">
                <a:latin typeface="Times New Roman" panose="02020603050405020304"/>
                <a:cs typeface="Times New Roman" panose="02020603050405020304"/>
              </a:rPr>
              <a:t> </a:t>
            </a:r>
            <a:r>
              <a:rPr sz="1400" dirty="0">
                <a:latin typeface="Times New Roman" panose="02020603050405020304"/>
                <a:cs typeface="Times New Roman" panose="02020603050405020304"/>
              </a:rPr>
              <a:t>22H2.</a:t>
            </a:r>
            <a:endParaRPr sz="1400">
              <a:latin typeface="Times New Roman" panose="02020603050405020304"/>
              <a:cs typeface="Times New Roman" panose="02020603050405020304"/>
            </a:endParaRPr>
          </a:p>
          <a:p>
            <a:pPr>
              <a:lnSpc>
                <a:spcPct val="100000"/>
              </a:lnSpc>
              <a:spcBef>
                <a:spcPts val="55"/>
              </a:spcBef>
            </a:pPr>
            <a:endParaRPr sz="1250">
              <a:latin typeface="Times New Roman" panose="02020603050405020304"/>
              <a:cs typeface="Times New Roman" panose="02020603050405020304"/>
            </a:endParaRPr>
          </a:p>
          <a:p>
            <a:pPr marL="12700">
              <a:lnSpc>
                <a:spcPct val="100000"/>
              </a:lnSpc>
            </a:pPr>
            <a:r>
              <a:rPr sz="1400" i="1" spc="-5" dirty="0">
                <a:latin typeface="Times New Roman" panose="02020603050405020304"/>
                <a:cs typeface="Times New Roman" panose="02020603050405020304"/>
              </a:rPr>
              <a:t>Windows phiên </a:t>
            </a:r>
            <a:r>
              <a:rPr sz="1400" i="1" dirty="0">
                <a:latin typeface="Times New Roman" panose="02020603050405020304"/>
                <a:cs typeface="Times New Roman" panose="02020603050405020304"/>
              </a:rPr>
              <a:t>bản 21H2:</a:t>
            </a:r>
            <a:r>
              <a:rPr sz="1400" i="1" spc="-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a:p>
            <a:pPr>
              <a:lnSpc>
                <a:spcPct val="100000"/>
              </a:lnSpc>
              <a:spcBef>
                <a:spcPts val="15"/>
              </a:spcBef>
            </a:pPr>
            <a:endParaRPr sz="1200">
              <a:latin typeface="Times New Roman" panose="02020603050405020304"/>
              <a:cs typeface="Times New Roman" panose="02020603050405020304"/>
            </a:endParaRPr>
          </a:p>
          <a:p>
            <a:pPr marL="12700" marR="5715">
              <a:lnSpc>
                <a:spcPts val="1610"/>
              </a:lnSpc>
              <a:buChar char="-"/>
              <a:tabLst>
                <a:tab pos="128905" algn="l"/>
              </a:tabLst>
            </a:pPr>
            <a:r>
              <a:rPr sz="1400" spc="-5" dirty="0">
                <a:latin typeface="Times New Roman" panose="02020603050405020304"/>
                <a:cs typeface="Times New Roman" panose="02020603050405020304"/>
              </a:rPr>
              <a:t>Thiết kế </a:t>
            </a:r>
            <a:r>
              <a:rPr sz="1400" dirty="0">
                <a:latin typeface="Times New Roman" panose="02020603050405020304"/>
                <a:cs typeface="Times New Roman" panose="02020603050405020304"/>
              </a:rPr>
              <a:t>mới </a:t>
            </a:r>
            <a:r>
              <a:rPr sz="1400" spc="-5" dirty="0">
                <a:latin typeface="Times New Roman" panose="02020603050405020304"/>
                <a:cs typeface="Times New Roman" panose="02020603050405020304"/>
              </a:rPr>
              <a:t>và âm thanh hiện </a:t>
            </a:r>
            <a:r>
              <a:rPr sz="1400" dirty="0">
                <a:latin typeface="Times New Roman" panose="02020603050405020304"/>
                <a:cs typeface="Times New Roman" panose="02020603050405020304"/>
              </a:rPr>
              <a:t>đại, </a:t>
            </a:r>
            <a:r>
              <a:rPr sz="1400" spc="-5" dirty="0">
                <a:latin typeface="Times New Roman" panose="02020603050405020304"/>
                <a:cs typeface="Times New Roman" panose="02020603050405020304"/>
              </a:rPr>
              <a:t>tươi mới, sạch </a:t>
            </a:r>
            <a:r>
              <a:rPr sz="1400" dirty="0">
                <a:latin typeface="Times New Roman" panose="02020603050405020304"/>
                <a:cs typeface="Times New Roman" panose="02020603050405020304"/>
              </a:rPr>
              <a:t>sẽ </a:t>
            </a:r>
            <a:r>
              <a:rPr sz="1400" spc="-5" dirty="0">
                <a:latin typeface="Times New Roman" panose="02020603050405020304"/>
                <a:cs typeface="Times New Roman" panose="02020603050405020304"/>
              </a:rPr>
              <a:t>và đẹp </a:t>
            </a:r>
            <a:r>
              <a:rPr sz="1400" dirty="0">
                <a:latin typeface="Times New Roman" panose="02020603050405020304"/>
                <a:cs typeface="Times New Roman" panose="02020603050405020304"/>
              </a:rPr>
              <a:t>mắt, mang </a:t>
            </a:r>
            <a:r>
              <a:rPr sz="1400" spc="-5" dirty="0">
                <a:latin typeface="Times New Roman" panose="02020603050405020304"/>
                <a:cs typeface="Times New Roman" panose="02020603050405020304"/>
              </a:rPr>
              <a:t>đến </a:t>
            </a:r>
            <a:r>
              <a:rPr sz="1400" dirty="0">
                <a:latin typeface="Times New Roman" panose="02020603050405020304"/>
                <a:cs typeface="Times New Roman" panose="02020603050405020304"/>
              </a:rPr>
              <a:t>cho bạn cảm  </a:t>
            </a:r>
            <a:r>
              <a:rPr sz="1400" spc="-5" dirty="0">
                <a:latin typeface="Times New Roman" panose="02020603050405020304"/>
                <a:cs typeface="Times New Roman" panose="02020603050405020304"/>
              </a:rPr>
              <a:t>giác </a:t>
            </a:r>
            <a:r>
              <a:rPr sz="1400" dirty="0">
                <a:latin typeface="Times New Roman" panose="02020603050405020304"/>
                <a:cs typeface="Times New Roman" panose="02020603050405020304"/>
              </a:rPr>
              <a:t>bình </a:t>
            </a:r>
            <a:r>
              <a:rPr sz="1400" spc="-5" dirty="0">
                <a:latin typeface="Times New Roman" panose="02020603050405020304"/>
                <a:cs typeface="Times New Roman" panose="02020603050405020304"/>
              </a:rPr>
              <a:t>tĩnh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dễ</a:t>
            </a:r>
            <a:r>
              <a:rPr sz="1400" spc="-3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chịu.</a:t>
            </a:r>
            <a:endParaRPr sz="1400">
              <a:latin typeface="Times New Roman" panose="02020603050405020304"/>
              <a:cs typeface="Times New Roman" panose="02020603050405020304"/>
            </a:endParaRPr>
          </a:p>
          <a:p>
            <a:pPr marL="128270" indent="-116205">
              <a:lnSpc>
                <a:spcPts val="1530"/>
              </a:lnSpc>
              <a:buChar char="-"/>
              <a:tabLst>
                <a:tab pos="128905" algn="l"/>
              </a:tabLst>
            </a:pPr>
            <a:r>
              <a:rPr sz="1400" spc="-5" dirty="0">
                <a:latin typeface="Times New Roman" panose="02020603050405020304"/>
                <a:cs typeface="Times New Roman" panose="02020603050405020304"/>
              </a:rPr>
              <a:t>Với</a:t>
            </a:r>
            <a:r>
              <a:rPr sz="1400" spc="95" dirty="0">
                <a:latin typeface="Times New Roman" panose="02020603050405020304"/>
                <a:cs typeface="Times New Roman" panose="02020603050405020304"/>
              </a:rPr>
              <a:t> </a:t>
            </a:r>
            <a:r>
              <a:rPr sz="1400" dirty="0">
                <a:latin typeface="Times New Roman" panose="02020603050405020304"/>
                <a:cs typeface="Times New Roman" panose="02020603050405020304"/>
              </a:rPr>
              <a:t>menu</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Bắt</a:t>
            </a:r>
            <a:r>
              <a:rPr sz="1400" spc="100" dirty="0">
                <a:latin typeface="Times New Roman" panose="02020603050405020304"/>
                <a:cs typeface="Times New Roman" panose="02020603050405020304"/>
              </a:rPr>
              <a:t> </a:t>
            </a:r>
            <a:r>
              <a:rPr sz="1400" dirty="0">
                <a:latin typeface="Times New Roman" panose="02020603050405020304"/>
                <a:cs typeface="Times New Roman" panose="02020603050405020304"/>
              </a:rPr>
              <a:t>đầu,</a:t>
            </a:r>
            <a:r>
              <a:rPr sz="1400" spc="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chúng</a:t>
            </a:r>
            <a:r>
              <a:rPr sz="1400" spc="100" dirty="0">
                <a:latin typeface="Times New Roman" panose="02020603050405020304"/>
                <a:cs typeface="Times New Roman" panose="02020603050405020304"/>
              </a:rPr>
              <a:t> </a:t>
            </a:r>
            <a:r>
              <a:rPr sz="1400" dirty="0">
                <a:latin typeface="Times New Roman" panose="02020603050405020304"/>
                <a:cs typeface="Times New Roman" panose="02020603050405020304"/>
              </a:rPr>
              <a:t>tôi</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đã</a:t>
            </a:r>
            <a:r>
              <a:rPr sz="1400" spc="95" dirty="0">
                <a:latin typeface="Times New Roman" panose="02020603050405020304"/>
                <a:cs typeface="Times New Roman" panose="02020603050405020304"/>
              </a:rPr>
              <a:t> </a:t>
            </a:r>
            <a:r>
              <a:rPr sz="1400" dirty="0">
                <a:latin typeface="Times New Roman" panose="02020603050405020304"/>
                <a:cs typeface="Times New Roman" panose="02020603050405020304"/>
              </a:rPr>
              <a:t>đưa</a:t>
            </a:r>
            <a:r>
              <a:rPr sz="1400" spc="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bạn</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và</a:t>
            </a:r>
            <a:r>
              <a:rPr sz="1400" spc="1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nội</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dung</a:t>
            </a:r>
            <a:r>
              <a:rPr sz="1400" spc="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của</a:t>
            </a:r>
            <a:r>
              <a:rPr sz="1400" spc="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bạn</a:t>
            </a:r>
            <a:r>
              <a:rPr sz="1400" spc="100" dirty="0">
                <a:latin typeface="Times New Roman" panose="02020603050405020304"/>
                <a:cs typeface="Times New Roman" panose="02020603050405020304"/>
              </a:rPr>
              <a:t> </a:t>
            </a:r>
            <a:r>
              <a:rPr sz="1400" dirty="0">
                <a:latin typeface="Times New Roman" panose="02020603050405020304"/>
                <a:cs typeface="Times New Roman" panose="02020603050405020304"/>
              </a:rPr>
              <a:t>vào</a:t>
            </a:r>
            <a:r>
              <a:rPr sz="1400" spc="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trung</a:t>
            </a:r>
            <a:r>
              <a:rPr sz="1400" spc="9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tâm.</a:t>
            </a:r>
            <a:r>
              <a:rPr sz="1400" spc="114"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Bắt</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đầu</a:t>
            </a:r>
            <a:r>
              <a:rPr sz="1400" spc="1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tận</a:t>
            </a:r>
            <a:endParaRPr sz="1400">
              <a:latin typeface="Times New Roman" panose="02020603050405020304"/>
              <a:cs typeface="Times New Roman" panose="02020603050405020304"/>
            </a:endParaRPr>
          </a:p>
          <a:p>
            <a:pPr marL="12700" marR="6350">
              <a:lnSpc>
                <a:spcPts val="1610"/>
              </a:lnSpc>
              <a:spcBef>
                <a:spcPts val="75"/>
              </a:spcBef>
            </a:pPr>
            <a:r>
              <a:rPr sz="1400" spc="-5" dirty="0">
                <a:latin typeface="Times New Roman" panose="02020603050405020304"/>
                <a:cs typeface="Times New Roman" panose="02020603050405020304"/>
              </a:rPr>
              <a:t>dụng </a:t>
            </a:r>
            <a:r>
              <a:rPr sz="1400" dirty="0">
                <a:latin typeface="Times New Roman" panose="02020603050405020304"/>
                <a:cs typeface="Times New Roman" panose="02020603050405020304"/>
              </a:rPr>
              <a:t>sức mạnh </a:t>
            </a:r>
            <a:r>
              <a:rPr sz="1400" spc="-5" dirty="0">
                <a:latin typeface="Times New Roman" panose="02020603050405020304"/>
                <a:cs typeface="Times New Roman" panose="02020603050405020304"/>
              </a:rPr>
              <a:t>của đám mây và Microsoft </a:t>
            </a:r>
            <a:r>
              <a:rPr sz="1400" dirty="0">
                <a:latin typeface="Times New Roman" panose="02020603050405020304"/>
                <a:cs typeface="Times New Roman" panose="02020603050405020304"/>
              </a:rPr>
              <a:t>365 để hiển thị </a:t>
            </a:r>
            <a:r>
              <a:rPr sz="1400" spc="-5" dirty="0">
                <a:latin typeface="Times New Roman" panose="02020603050405020304"/>
                <a:cs typeface="Times New Roman" panose="02020603050405020304"/>
              </a:rPr>
              <a:t>cho bạn </a:t>
            </a:r>
            <a:r>
              <a:rPr sz="1400" dirty="0">
                <a:latin typeface="Times New Roman" panose="02020603050405020304"/>
                <a:cs typeface="Times New Roman" panose="02020603050405020304"/>
              </a:rPr>
              <a:t>các </a:t>
            </a:r>
            <a:r>
              <a:rPr sz="1400" spc="-5" dirty="0">
                <a:latin typeface="Times New Roman" panose="02020603050405020304"/>
                <a:cs typeface="Times New Roman" panose="02020603050405020304"/>
              </a:rPr>
              <a:t>tệp gần đây của bạn  bất kể bạn </a:t>
            </a:r>
            <a:r>
              <a:rPr sz="1400" dirty="0">
                <a:latin typeface="Times New Roman" panose="02020603050405020304"/>
                <a:cs typeface="Times New Roman" panose="02020603050405020304"/>
              </a:rPr>
              <a:t>đang xem chúng </a:t>
            </a:r>
            <a:r>
              <a:rPr sz="1400" spc="-5" dirty="0">
                <a:latin typeface="Times New Roman" panose="02020603050405020304"/>
                <a:cs typeface="Times New Roman" panose="02020603050405020304"/>
              </a:rPr>
              <a:t>trên thiết bị</a:t>
            </a:r>
            <a:r>
              <a:rPr sz="1400" spc="-35" dirty="0">
                <a:latin typeface="Times New Roman" panose="02020603050405020304"/>
                <a:cs typeface="Times New Roman" panose="02020603050405020304"/>
              </a:rPr>
              <a:t> </a:t>
            </a:r>
            <a:r>
              <a:rPr sz="1400" dirty="0">
                <a:latin typeface="Times New Roman" panose="02020603050405020304"/>
                <a:cs typeface="Times New Roman" panose="02020603050405020304"/>
              </a:rPr>
              <a:t>nào.</a:t>
            </a:r>
            <a:endParaRPr sz="1400">
              <a:latin typeface="Times New Roman" panose="02020603050405020304"/>
              <a:cs typeface="Times New Roman" panose="02020603050405020304"/>
            </a:endParaRPr>
          </a:p>
          <a:p>
            <a:pPr marL="117475" indent="-105410">
              <a:lnSpc>
                <a:spcPts val="1535"/>
              </a:lnSpc>
              <a:buChar char="-"/>
              <a:tabLst>
                <a:tab pos="118110" algn="l"/>
              </a:tabLst>
            </a:pPr>
            <a:r>
              <a:rPr sz="1400" spc="-5" dirty="0">
                <a:latin typeface="Times New Roman" panose="02020603050405020304"/>
                <a:cs typeface="Times New Roman" panose="02020603050405020304"/>
              </a:rPr>
              <a:t>Snap Layouts, Snap </a:t>
            </a:r>
            <a:r>
              <a:rPr sz="1400" dirty="0">
                <a:latin typeface="Times New Roman" panose="02020603050405020304"/>
                <a:cs typeface="Times New Roman" panose="02020603050405020304"/>
              </a:rPr>
              <a:t>Groups </a:t>
            </a:r>
            <a:r>
              <a:rPr sz="1400" spc="-5" dirty="0">
                <a:latin typeface="Times New Roman" panose="02020603050405020304"/>
                <a:cs typeface="Times New Roman" panose="02020603050405020304"/>
              </a:rPr>
              <a:t>và Desktops </a:t>
            </a:r>
            <a:r>
              <a:rPr sz="1400" dirty="0">
                <a:latin typeface="Times New Roman" panose="02020603050405020304"/>
                <a:cs typeface="Times New Roman" panose="02020603050405020304"/>
              </a:rPr>
              <a:t>cung cấp </a:t>
            </a:r>
            <a:r>
              <a:rPr sz="1400" spc="-5" dirty="0">
                <a:latin typeface="Times New Roman" panose="02020603050405020304"/>
                <a:cs typeface="Times New Roman" panose="02020603050405020304"/>
              </a:rPr>
              <a:t>một </a:t>
            </a:r>
            <a:r>
              <a:rPr sz="1400" dirty="0">
                <a:latin typeface="Times New Roman" panose="02020603050405020304"/>
                <a:cs typeface="Times New Roman" panose="02020603050405020304"/>
              </a:rPr>
              <a:t>cách mạnh mẽ </a:t>
            </a:r>
            <a:r>
              <a:rPr sz="1400" spc="-5" dirty="0">
                <a:latin typeface="Times New Roman" panose="02020603050405020304"/>
                <a:cs typeface="Times New Roman" panose="02020603050405020304"/>
              </a:rPr>
              <a:t>hơn nữa </a:t>
            </a:r>
            <a:r>
              <a:rPr sz="1400" dirty="0">
                <a:latin typeface="Times New Roman" panose="02020603050405020304"/>
                <a:cs typeface="Times New Roman" panose="02020603050405020304"/>
              </a:rPr>
              <a:t>để đa </a:t>
            </a:r>
            <a:r>
              <a:rPr sz="1400" spc="-5" dirty="0">
                <a:latin typeface="Times New Roman" panose="02020603050405020304"/>
                <a:cs typeface="Times New Roman" panose="02020603050405020304"/>
              </a:rPr>
              <a:t>tác</a:t>
            </a:r>
            <a:r>
              <a:rPr sz="1400" spc="32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vụ</a:t>
            </a:r>
            <a:endParaRPr sz="1400">
              <a:latin typeface="Times New Roman" panose="02020603050405020304"/>
              <a:cs typeface="Times New Roman" panose="02020603050405020304"/>
            </a:endParaRPr>
          </a:p>
          <a:p>
            <a:pPr marL="12700">
              <a:lnSpc>
                <a:spcPts val="1615"/>
              </a:lnSpc>
            </a:pP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tối </a:t>
            </a:r>
            <a:r>
              <a:rPr sz="1400" spc="5" dirty="0">
                <a:latin typeface="Times New Roman" panose="02020603050405020304"/>
                <a:cs typeface="Times New Roman" panose="02020603050405020304"/>
              </a:rPr>
              <a:t>ưu </a:t>
            </a:r>
            <a:r>
              <a:rPr sz="1400" dirty="0">
                <a:latin typeface="Times New Roman" panose="02020603050405020304"/>
                <a:cs typeface="Times New Roman" panose="02020603050405020304"/>
              </a:rPr>
              <a:t>hóa </a:t>
            </a:r>
            <a:r>
              <a:rPr sz="1400" spc="-5" dirty="0">
                <a:latin typeface="Times New Roman" panose="02020603050405020304"/>
                <a:cs typeface="Times New Roman" panose="02020603050405020304"/>
              </a:rPr>
              <a:t>bất </a:t>
            </a:r>
            <a:r>
              <a:rPr sz="1400" dirty="0">
                <a:latin typeface="Times New Roman" panose="02020603050405020304"/>
                <a:cs typeface="Times New Roman" panose="02020603050405020304"/>
              </a:rPr>
              <a:t>động </a:t>
            </a:r>
            <a:r>
              <a:rPr sz="1400" spc="-5" dirty="0">
                <a:latin typeface="Times New Roman" panose="02020603050405020304"/>
                <a:cs typeface="Times New Roman" panose="02020603050405020304"/>
              </a:rPr>
              <a:t>sản màn hình của</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bạn.</a:t>
            </a:r>
            <a:endParaRPr sz="1400">
              <a:latin typeface="Times New Roman" panose="02020603050405020304"/>
              <a:cs typeface="Times New Roman" panose="02020603050405020304"/>
            </a:endParaRPr>
          </a:p>
          <a:p>
            <a:pPr marL="12700" marR="6350">
              <a:lnSpc>
                <a:spcPts val="1610"/>
              </a:lnSpc>
              <a:spcBef>
                <a:spcPts val="80"/>
              </a:spcBef>
              <a:buChar char="-"/>
              <a:tabLst>
                <a:tab pos="124460" algn="l"/>
              </a:tabLst>
            </a:pPr>
            <a:r>
              <a:rPr sz="1400" dirty="0">
                <a:latin typeface="Times New Roman" panose="02020603050405020304"/>
                <a:cs typeface="Times New Roman" panose="02020603050405020304"/>
              </a:rPr>
              <a:t>Trò </a:t>
            </a:r>
            <a:r>
              <a:rPr sz="1400" spc="-5" dirty="0">
                <a:latin typeface="Times New Roman" panose="02020603050405020304"/>
                <a:cs typeface="Times New Roman" panose="02020603050405020304"/>
              </a:rPr>
              <a:t>chuyện từ Microsoft Teams được </a:t>
            </a:r>
            <a:r>
              <a:rPr sz="1400" dirty="0">
                <a:latin typeface="Times New Roman" panose="02020603050405020304"/>
                <a:cs typeface="Times New Roman" panose="02020603050405020304"/>
              </a:rPr>
              <a:t>tích </a:t>
            </a:r>
            <a:r>
              <a:rPr sz="1400" spc="-5" dirty="0">
                <a:latin typeface="Times New Roman" panose="02020603050405020304"/>
                <a:cs typeface="Times New Roman" panose="02020603050405020304"/>
              </a:rPr>
              <a:t>hợp vào thanh tác vụ </a:t>
            </a:r>
            <a:r>
              <a:rPr sz="1400" dirty="0">
                <a:latin typeface="Times New Roman" panose="02020603050405020304"/>
                <a:cs typeface="Times New Roman" panose="02020603050405020304"/>
              </a:rPr>
              <a:t>giúp </a:t>
            </a:r>
            <a:r>
              <a:rPr sz="1400" spc="-5" dirty="0">
                <a:latin typeface="Times New Roman" panose="02020603050405020304"/>
                <a:cs typeface="Times New Roman" panose="02020603050405020304"/>
              </a:rPr>
              <a:t>bạn nhanh chóng kết  </a:t>
            </a:r>
            <a:r>
              <a:rPr sz="1400" dirty="0">
                <a:latin typeface="Times New Roman" panose="02020603050405020304"/>
                <a:cs typeface="Times New Roman" panose="02020603050405020304"/>
              </a:rPr>
              <a:t>nối </a:t>
            </a:r>
            <a:r>
              <a:rPr sz="1400" spc="-5" dirty="0">
                <a:latin typeface="Times New Roman" panose="02020603050405020304"/>
                <a:cs typeface="Times New Roman" panose="02020603050405020304"/>
              </a:rPr>
              <a:t>với những người mà bạn </a:t>
            </a:r>
            <a:r>
              <a:rPr sz="1400" dirty="0">
                <a:latin typeface="Times New Roman" panose="02020603050405020304"/>
                <a:cs typeface="Times New Roman" panose="02020603050405020304"/>
              </a:rPr>
              <a:t>quan</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tâm.</a:t>
            </a:r>
            <a:endParaRPr sz="1400">
              <a:latin typeface="Times New Roman" panose="02020603050405020304"/>
              <a:cs typeface="Times New Roman" panose="02020603050405020304"/>
            </a:endParaRPr>
          </a:p>
          <a:p>
            <a:pPr marL="116205" indent="-104140">
              <a:lnSpc>
                <a:spcPts val="1530"/>
              </a:lnSpc>
              <a:buChar char="-"/>
              <a:tabLst>
                <a:tab pos="116205" algn="l"/>
              </a:tabLst>
            </a:pPr>
            <a:r>
              <a:rPr sz="1400" dirty="0">
                <a:latin typeface="Times New Roman" panose="02020603050405020304"/>
                <a:cs typeface="Times New Roman" panose="02020603050405020304"/>
              </a:rPr>
              <a:t>Tiện </a:t>
            </a:r>
            <a:r>
              <a:rPr sz="1400" spc="-5" dirty="0">
                <a:latin typeface="Times New Roman" panose="02020603050405020304"/>
                <a:cs typeface="Times New Roman" panose="02020603050405020304"/>
              </a:rPr>
              <a:t>ích, nguồn cấp </a:t>
            </a:r>
            <a:r>
              <a:rPr sz="1400" spc="5" dirty="0">
                <a:latin typeface="Times New Roman" panose="02020603050405020304"/>
                <a:cs typeface="Times New Roman" panose="02020603050405020304"/>
              </a:rPr>
              <a:t>dữ </a:t>
            </a:r>
            <a:r>
              <a:rPr sz="1400" spc="-5" dirty="0">
                <a:latin typeface="Times New Roman" panose="02020603050405020304"/>
                <a:cs typeface="Times New Roman" panose="02020603050405020304"/>
              </a:rPr>
              <a:t>liệu được </a:t>
            </a:r>
            <a:r>
              <a:rPr sz="1400" dirty="0">
                <a:latin typeface="Times New Roman" panose="02020603050405020304"/>
                <a:cs typeface="Times New Roman" panose="02020603050405020304"/>
              </a:rPr>
              <a:t>cá </a:t>
            </a:r>
            <a:r>
              <a:rPr sz="1400" spc="-5" dirty="0">
                <a:latin typeface="Times New Roman" panose="02020603050405020304"/>
                <a:cs typeface="Times New Roman" panose="02020603050405020304"/>
              </a:rPr>
              <a:t>nhân </a:t>
            </a:r>
            <a:r>
              <a:rPr sz="1400" dirty="0">
                <a:latin typeface="Times New Roman" panose="02020603050405020304"/>
                <a:cs typeface="Times New Roman" panose="02020603050405020304"/>
              </a:rPr>
              <a:t>hóa </a:t>
            </a:r>
            <a:r>
              <a:rPr sz="1400" spc="-5" dirty="0">
                <a:latin typeface="Times New Roman" panose="02020603050405020304"/>
                <a:cs typeface="Times New Roman" panose="02020603050405020304"/>
              </a:rPr>
              <a:t>mới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hỗ </a:t>
            </a:r>
            <a:r>
              <a:rPr sz="1400" dirty="0">
                <a:latin typeface="Times New Roman" panose="02020603050405020304"/>
                <a:cs typeface="Times New Roman" panose="02020603050405020304"/>
              </a:rPr>
              <a:t>trợ </a:t>
            </a:r>
            <a:r>
              <a:rPr sz="1400" spc="-5" dirty="0">
                <a:latin typeface="Times New Roman" panose="02020603050405020304"/>
                <a:cs typeface="Times New Roman" panose="02020603050405020304"/>
              </a:rPr>
              <a:t>bởi AI, </a:t>
            </a:r>
            <a:r>
              <a:rPr sz="1400" dirty="0">
                <a:latin typeface="Times New Roman" panose="02020603050405020304"/>
                <a:cs typeface="Times New Roman" panose="02020603050405020304"/>
              </a:rPr>
              <a:t>cung cấp cách</a:t>
            </a:r>
            <a:r>
              <a:rPr sz="1400" spc="7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nhanh</a:t>
            </a:r>
            <a:endParaRPr sz="1400">
              <a:latin typeface="Times New Roman" panose="02020603050405020304"/>
              <a:cs typeface="Times New Roman" panose="02020603050405020304"/>
            </a:endParaRPr>
          </a:p>
          <a:p>
            <a:pPr marL="12700" marR="5715">
              <a:lnSpc>
                <a:spcPts val="1610"/>
              </a:lnSpc>
              <a:spcBef>
                <a:spcPts val="75"/>
              </a:spcBef>
            </a:pPr>
            <a:r>
              <a:rPr sz="1400" spc="-5" dirty="0">
                <a:latin typeface="Times New Roman" panose="02020603050405020304"/>
                <a:cs typeface="Times New Roman" panose="02020603050405020304"/>
              </a:rPr>
              <a:t>hơn </a:t>
            </a:r>
            <a:r>
              <a:rPr sz="1400" dirty="0">
                <a:latin typeface="Times New Roman" panose="02020603050405020304"/>
                <a:cs typeface="Times New Roman" panose="02020603050405020304"/>
              </a:rPr>
              <a:t>để truy cập thông tin </a:t>
            </a:r>
            <a:r>
              <a:rPr sz="1400" spc="-5" dirty="0">
                <a:latin typeface="Times New Roman" panose="02020603050405020304"/>
                <a:cs typeface="Times New Roman" panose="02020603050405020304"/>
              </a:rPr>
              <a:t>bạn </a:t>
            </a:r>
            <a:r>
              <a:rPr sz="1400" dirty="0">
                <a:latin typeface="Times New Roman" panose="02020603050405020304"/>
                <a:cs typeface="Times New Roman" panose="02020603050405020304"/>
              </a:rPr>
              <a:t>quan </a:t>
            </a:r>
            <a:r>
              <a:rPr sz="1400" spc="-5" dirty="0">
                <a:latin typeface="Times New Roman" panose="02020603050405020304"/>
                <a:cs typeface="Times New Roman" panose="02020603050405020304"/>
              </a:rPr>
              <a:t>tâm và với </a:t>
            </a:r>
            <a:r>
              <a:rPr sz="1400" dirty="0">
                <a:latin typeface="Times New Roman" panose="02020603050405020304"/>
                <a:cs typeface="Times New Roman" panose="02020603050405020304"/>
              </a:rPr>
              <a:t>hiệu </a:t>
            </a:r>
            <a:r>
              <a:rPr sz="1400" spc="-5" dirty="0">
                <a:latin typeface="Times New Roman" panose="02020603050405020304"/>
                <a:cs typeface="Times New Roman" panose="02020603050405020304"/>
              </a:rPr>
              <a:t>suất </a:t>
            </a:r>
            <a:r>
              <a:rPr sz="1400" dirty="0">
                <a:latin typeface="Times New Roman" panose="02020603050405020304"/>
                <a:cs typeface="Times New Roman" panose="02020603050405020304"/>
              </a:rPr>
              <a:t>đẳng cấp thế giới, các tính năng tốc  </a:t>
            </a:r>
            <a:r>
              <a:rPr sz="1400" spc="5" dirty="0">
                <a:latin typeface="Times New Roman" panose="02020603050405020304"/>
                <a:cs typeface="Times New Roman" panose="02020603050405020304"/>
              </a:rPr>
              <a:t>độ </a:t>
            </a:r>
            <a:r>
              <a:rPr sz="1400" spc="-5" dirty="0">
                <a:latin typeface="Times New Roman" panose="02020603050405020304"/>
                <a:cs typeface="Times New Roman" panose="02020603050405020304"/>
              </a:rPr>
              <a:t>và </a:t>
            </a: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suất của Microsoft Edge </a:t>
            </a:r>
            <a:r>
              <a:rPr sz="1400" dirty="0">
                <a:latin typeface="Times New Roman" panose="02020603050405020304"/>
                <a:cs typeface="Times New Roman" panose="02020603050405020304"/>
              </a:rPr>
              <a:t>mà </a:t>
            </a:r>
            <a:r>
              <a:rPr sz="1400" spc="-5" dirty="0">
                <a:latin typeface="Times New Roman" panose="02020603050405020304"/>
                <a:cs typeface="Times New Roman" panose="02020603050405020304"/>
              </a:rPr>
              <a:t>bạn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làm </a:t>
            </a:r>
            <a:r>
              <a:rPr sz="1400" spc="-5" dirty="0">
                <a:latin typeface="Times New Roman" panose="02020603050405020304"/>
                <a:cs typeface="Times New Roman" panose="02020603050405020304"/>
              </a:rPr>
              <a:t>được nhiều </a:t>
            </a:r>
            <a:r>
              <a:rPr sz="1400" dirty="0">
                <a:latin typeface="Times New Roman" panose="02020603050405020304"/>
                <a:cs typeface="Times New Roman" panose="02020603050405020304"/>
              </a:rPr>
              <a:t>việc </a:t>
            </a:r>
            <a:r>
              <a:rPr sz="1400" spc="-5" dirty="0">
                <a:latin typeface="Times New Roman" panose="02020603050405020304"/>
                <a:cs typeface="Times New Roman" panose="02020603050405020304"/>
              </a:rPr>
              <a:t>hơn trên </a:t>
            </a:r>
            <a:r>
              <a:rPr sz="1400" dirty="0">
                <a:latin typeface="Times New Roman" panose="02020603050405020304"/>
                <a:cs typeface="Times New Roman" panose="02020603050405020304"/>
              </a:rPr>
              <a:t>web.</a:t>
            </a:r>
            <a:endParaRPr sz="1400">
              <a:latin typeface="Times New Roman" panose="02020603050405020304"/>
              <a:cs typeface="Times New Roman" panose="02020603050405020304"/>
            </a:endParaRPr>
          </a:p>
          <a:p>
            <a:pPr marL="127000" indent="-114300">
              <a:lnSpc>
                <a:spcPts val="1530"/>
              </a:lnSpc>
              <a:buChar char="-"/>
              <a:tabLst>
                <a:tab pos="127000" algn="l"/>
              </a:tabLst>
            </a:pPr>
            <a:r>
              <a:rPr sz="1400" spc="-5" dirty="0">
                <a:latin typeface="Times New Roman" panose="02020603050405020304"/>
                <a:cs typeface="Times New Roman" panose="02020603050405020304"/>
                <a:hlinkClick r:id="rId2"/>
              </a:rPr>
              <a:t>Windows</a:t>
            </a:r>
            <a:r>
              <a:rPr sz="1400" spc="60" dirty="0">
                <a:latin typeface="Times New Roman" panose="02020603050405020304"/>
                <a:cs typeface="Times New Roman" panose="02020603050405020304"/>
                <a:hlinkClick r:id="rId2"/>
              </a:rPr>
              <a:t> </a:t>
            </a:r>
            <a:r>
              <a:rPr sz="1400" spc="5" dirty="0">
                <a:latin typeface="Times New Roman" panose="02020603050405020304"/>
                <a:cs typeface="Times New Roman" panose="02020603050405020304"/>
                <a:hlinkClick r:id="rId2"/>
              </a:rPr>
              <a:t>11</a:t>
            </a:r>
            <a:r>
              <a:rPr sz="1400" spc="80" dirty="0">
                <a:latin typeface="Times New Roman" panose="02020603050405020304"/>
                <a:cs typeface="Times New Roman" panose="02020603050405020304"/>
                <a:hlinkClick r:id="rId2"/>
              </a:rPr>
              <a:t> </a:t>
            </a:r>
            <a:r>
              <a:rPr sz="1400" dirty="0">
                <a:latin typeface="Times New Roman" panose="02020603050405020304"/>
                <a:cs typeface="Times New Roman" panose="02020603050405020304"/>
                <a:hlinkClick r:id="rId2"/>
              </a:rPr>
              <a:t>cung</a:t>
            </a:r>
            <a:r>
              <a:rPr sz="1400" spc="75" dirty="0">
                <a:latin typeface="Times New Roman" panose="02020603050405020304"/>
                <a:cs typeface="Times New Roman" panose="02020603050405020304"/>
                <a:hlinkClick r:id="rId2"/>
              </a:rPr>
              <a:t> </a:t>
            </a:r>
            <a:r>
              <a:rPr sz="1400" spc="-5" dirty="0">
                <a:latin typeface="Times New Roman" panose="02020603050405020304"/>
                <a:cs typeface="Times New Roman" panose="02020603050405020304"/>
                <a:hlinkClick r:id="rId2"/>
              </a:rPr>
              <a:t>cấp</a:t>
            </a:r>
            <a:r>
              <a:rPr sz="1400" spc="80" dirty="0">
                <a:latin typeface="Times New Roman" panose="02020603050405020304"/>
                <a:cs typeface="Times New Roman" panose="02020603050405020304"/>
                <a:hlinkClick r:id="rId2"/>
              </a:rPr>
              <a:t> </a:t>
            </a:r>
            <a:r>
              <a:rPr sz="1400" spc="-5" dirty="0">
                <a:latin typeface="Times New Roman" panose="02020603050405020304"/>
                <a:cs typeface="Times New Roman" panose="02020603050405020304"/>
                <a:hlinkClick r:id="rId2"/>
              </a:rPr>
              <a:t>Windows</a:t>
            </a:r>
            <a:r>
              <a:rPr sz="1400" spc="90" dirty="0">
                <a:latin typeface="Times New Roman" panose="02020603050405020304"/>
                <a:cs typeface="Times New Roman" panose="02020603050405020304"/>
                <a:hlinkClick r:id="rId2"/>
              </a:rPr>
              <a:t> </a:t>
            </a:r>
            <a:r>
              <a:rPr sz="1400" spc="-5" dirty="0">
                <a:latin typeface="Times New Roman" panose="02020603050405020304"/>
                <a:cs typeface="Times New Roman" panose="02020603050405020304"/>
              </a:rPr>
              <a:t>tốt</a:t>
            </a:r>
            <a:r>
              <a:rPr sz="1400" spc="75" dirty="0">
                <a:latin typeface="Times New Roman" panose="02020603050405020304"/>
                <a:cs typeface="Times New Roman" panose="02020603050405020304"/>
              </a:rPr>
              <a:t> </a:t>
            </a:r>
            <a:r>
              <a:rPr sz="1400" dirty="0">
                <a:latin typeface="Times New Roman" panose="02020603050405020304"/>
                <a:cs typeface="Times New Roman" panose="02020603050405020304"/>
              </a:rPr>
              <a:t>nhất</a:t>
            </a:r>
            <a:r>
              <a:rPr sz="1400" spc="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từng</a:t>
            </a:r>
            <a:r>
              <a:rPr sz="1400" spc="65" dirty="0">
                <a:latin typeface="Times New Roman" panose="02020603050405020304"/>
                <a:cs typeface="Times New Roman" panose="02020603050405020304"/>
              </a:rPr>
              <a:t> </a:t>
            </a:r>
            <a:r>
              <a:rPr sz="1400" dirty="0">
                <a:latin typeface="Times New Roman" panose="02020603050405020304"/>
                <a:cs typeface="Times New Roman" panose="02020603050405020304"/>
              </a:rPr>
              <a:t>có</a:t>
            </a:r>
            <a:r>
              <a:rPr sz="1400" spc="85" dirty="0">
                <a:latin typeface="Times New Roman" panose="02020603050405020304"/>
                <a:cs typeface="Times New Roman" panose="02020603050405020304"/>
              </a:rPr>
              <a:t> </a:t>
            </a:r>
            <a:r>
              <a:rPr sz="1400" dirty="0">
                <a:latin typeface="Times New Roman" panose="02020603050405020304"/>
                <a:cs typeface="Times New Roman" panose="02020603050405020304"/>
              </a:rPr>
              <a:t>để</a:t>
            </a:r>
            <a:r>
              <a:rPr sz="1400" spc="7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chơi</a:t>
            </a:r>
            <a:r>
              <a:rPr sz="1400" spc="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trò</a:t>
            </a:r>
            <a:r>
              <a:rPr sz="1400" spc="7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chơi</a:t>
            </a:r>
            <a:r>
              <a:rPr sz="1400" spc="80" dirty="0">
                <a:latin typeface="Times New Roman" panose="02020603050405020304"/>
                <a:cs typeface="Times New Roman" panose="02020603050405020304"/>
              </a:rPr>
              <a:t> </a:t>
            </a:r>
            <a:r>
              <a:rPr sz="1400" dirty="0">
                <a:latin typeface="Times New Roman" panose="02020603050405020304"/>
                <a:cs typeface="Times New Roman" panose="02020603050405020304"/>
              </a:rPr>
              <a:t>và</a:t>
            </a:r>
            <a:r>
              <a:rPr sz="1400" spc="75" dirty="0">
                <a:latin typeface="Times New Roman" panose="02020603050405020304"/>
                <a:cs typeface="Times New Roman" panose="02020603050405020304"/>
              </a:rPr>
              <a:t> </a:t>
            </a:r>
            <a:r>
              <a:rPr sz="1400" dirty="0">
                <a:latin typeface="Times New Roman" panose="02020603050405020304"/>
                <a:cs typeface="Times New Roman" panose="02020603050405020304"/>
              </a:rPr>
              <a:t>khai</a:t>
            </a:r>
            <a:r>
              <a:rPr sz="1400" spc="7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thác</a:t>
            </a:r>
            <a:r>
              <a:rPr sz="1400" spc="85" dirty="0">
                <a:latin typeface="Times New Roman" panose="02020603050405020304"/>
                <a:cs typeface="Times New Roman" panose="02020603050405020304"/>
              </a:rPr>
              <a:t> </a:t>
            </a:r>
            <a:r>
              <a:rPr sz="1400" dirty="0">
                <a:latin typeface="Times New Roman" panose="02020603050405020304"/>
                <a:cs typeface="Times New Roman" panose="02020603050405020304"/>
              </a:rPr>
              <a:t>tối</a:t>
            </a:r>
            <a:r>
              <a:rPr sz="1400" spc="8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đa</a:t>
            </a:r>
            <a:r>
              <a:rPr sz="1400" spc="80" dirty="0">
                <a:latin typeface="Times New Roman" panose="02020603050405020304"/>
                <a:cs typeface="Times New Roman" panose="02020603050405020304"/>
              </a:rPr>
              <a:t> </a:t>
            </a:r>
            <a:r>
              <a:rPr sz="1400" dirty="0">
                <a:latin typeface="Times New Roman" panose="02020603050405020304"/>
                <a:cs typeface="Times New Roman" panose="02020603050405020304"/>
              </a:rPr>
              <a:t>tiềm</a:t>
            </a:r>
            <a:endParaRPr sz="1400">
              <a:latin typeface="Times New Roman" panose="02020603050405020304"/>
              <a:cs typeface="Times New Roman" panose="02020603050405020304"/>
            </a:endParaRPr>
          </a:p>
          <a:p>
            <a:pPr marL="12700" marR="5080" algn="just">
              <a:lnSpc>
                <a:spcPct val="96000"/>
              </a:lnSpc>
              <a:spcBef>
                <a:spcPts val="30"/>
              </a:spcBef>
            </a:pPr>
            <a:r>
              <a:rPr sz="1400" dirty="0">
                <a:latin typeface="Times New Roman" panose="02020603050405020304"/>
                <a:cs typeface="Times New Roman" panose="02020603050405020304"/>
              </a:rPr>
              <a:t>năng </a:t>
            </a:r>
            <a:r>
              <a:rPr sz="1400" spc="-5" dirty="0">
                <a:latin typeface="Times New Roman" panose="02020603050405020304"/>
                <a:cs typeface="Times New Roman" panose="02020603050405020304"/>
              </a:rPr>
              <a:t>của phần </a:t>
            </a:r>
            <a:r>
              <a:rPr sz="1400" dirty="0">
                <a:latin typeface="Times New Roman" panose="02020603050405020304"/>
                <a:cs typeface="Times New Roman" panose="02020603050405020304"/>
              </a:rPr>
              <a:t>cứng </a:t>
            </a:r>
            <a:r>
              <a:rPr sz="1400" spc="-5" dirty="0">
                <a:latin typeface="Times New Roman" panose="02020603050405020304"/>
                <a:cs typeface="Times New Roman" panose="02020603050405020304"/>
              </a:rPr>
              <a:t>hệ </a:t>
            </a:r>
            <a:r>
              <a:rPr sz="1400" dirty="0">
                <a:latin typeface="Times New Roman" panose="02020603050405020304"/>
                <a:cs typeface="Times New Roman" panose="02020603050405020304"/>
              </a:rPr>
              <a:t>thống </a:t>
            </a:r>
            <a:r>
              <a:rPr sz="1400" spc="-5" dirty="0">
                <a:latin typeface="Times New Roman" panose="02020603050405020304"/>
                <a:cs typeface="Times New Roman" panose="02020603050405020304"/>
              </a:rPr>
              <a:t>với </a:t>
            </a:r>
            <a:r>
              <a:rPr sz="1400" dirty="0">
                <a:latin typeface="Times New Roman" panose="02020603050405020304"/>
                <a:cs typeface="Times New Roman" panose="02020603050405020304"/>
              </a:rPr>
              <a:t>công </a:t>
            </a:r>
            <a:r>
              <a:rPr sz="1400" spc="-5" dirty="0">
                <a:latin typeface="Times New Roman" panose="02020603050405020304"/>
                <a:cs typeface="Times New Roman" panose="02020603050405020304"/>
              </a:rPr>
              <a:t>nghệ như </a:t>
            </a:r>
            <a:r>
              <a:rPr sz="1400" dirty="0">
                <a:latin typeface="Times New Roman" panose="02020603050405020304"/>
                <a:cs typeface="Times New Roman" panose="02020603050405020304"/>
              </a:rPr>
              <a:t>DirectX12 </a:t>
            </a:r>
            <a:r>
              <a:rPr sz="1400" spc="-5" dirty="0">
                <a:latin typeface="Times New Roman" panose="02020603050405020304"/>
                <a:cs typeface="Times New Roman" panose="02020603050405020304"/>
              </a:rPr>
              <a:t>Ultimate, DirectStorage </a:t>
            </a:r>
            <a:r>
              <a:rPr sz="1400" dirty="0">
                <a:latin typeface="Times New Roman" panose="02020603050405020304"/>
                <a:cs typeface="Times New Roman" panose="02020603050405020304"/>
              </a:rPr>
              <a:t>và </a:t>
            </a:r>
            <a:r>
              <a:rPr sz="1400" spc="-5" dirty="0">
                <a:latin typeface="Times New Roman" panose="02020603050405020304"/>
                <a:cs typeface="Times New Roman" panose="02020603050405020304"/>
              </a:rPr>
              <a:t>Auto  HDR. Với Xbox Game Pass cho máy </a:t>
            </a:r>
            <a:r>
              <a:rPr sz="1400" dirty="0">
                <a:latin typeface="Times New Roman" panose="02020603050405020304"/>
                <a:cs typeface="Times New Roman" panose="02020603050405020304"/>
              </a:rPr>
              <a:t>tính </a:t>
            </a:r>
            <a:r>
              <a:rPr sz="1400" spc="-5" dirty="0">
                <a:latin typeface="Times New Roman" panose="02020603050405020304"/>
                <a:cs typeface="Times New Roman" panose="02020603050405020304"/>
              </a:rPr>
              <a:t>Ultimate, bạn </a:t>
            </a:r>
            <a:r>
              <a:rPr sz="1400" spc="-10" dirty="0">
                <a:latin typeface="Times New Roman" panose="02020603050405020304"/>
                <a:cs typeface="Times New Roman" panose="02020603050405020304"/>
              </a:rPr>
              <a:t>có </a:t>
            </a:r>
            <a:r>
              <a:rPr sz="1400" dirty="0">
                <a:latin typeface="Times New Roman" panose="02020603050405020304"/>
                <a:cs typeface="Times New Roman" panose="02020603050405020304"/>
              </a:rPr>
              <a:t>thể truy cập </a:t>
            </a:r>
            <a:r>
              <a:rPr sz="1400" spc="-5" dirty="0">
                <a:latin typeface="Times New Roman" panose="02020603050405020304"/>
                <a:cs typeface="Times New Roman" panose="02020603050405020304"/>
              </a:rPr>
              <a:t>vào hơn </a:t>
            </a:r>
            <a:r>
              <a:rPr sz="1400" dirty="0">
                <a:latin typeface="Times New Roman" panose="02020603050405020304"/>
                <a:cs typeface="Times New Roman" panose="02020603050405020304"/>
              </a:rPr>
              <a:t>100 </a:t>
            </a:r>
            <a:r>
              <a:rPr sz="1400" spc="-5" dirty="0">
                <a:latin typeface="Times New Roman" panose="02020603050405020304"/>
                <a:cs typeface="Times New Roman" panose="02020603050405020304"/>
              </a:rPr>
              <a:t>trò chơi  </a:t>
            </a:r>
            <a:r>
              <a:rPr sz="1400" dirty="0">
                <a:latin typeface="Times New Roman" panose="02020603050405020304"/>
                <a:cs typeface="Times New Roman" panose="02020603050405020304"/>
              </a:rPr>
              <a:t>PC </a:t>
            </a:r>
            <a:r>
              <a:rPr sz="1400" spc="-5" dirty="0">
                <a:latin typeface="Times New Roman" panose="02020603050405020304"/>
                <a:cs typeface="Times New Roman" panose="02020603050405020304"/>
              </a:rPr>
              <a:t>chất lượng </a:t>
            </a:r>
            <a:r>
              <a:rPr sz="1400" dirty="0">
                <a:latin typeface="Times New Roman" panose="02020603050405020304"/>
                <a:cs typeface="Times New Roman" panose="02020603050405020304"/>
              </a:rPr>
              <a:t>cao </a:t>
            </a:r>
            <a:r>
              <a:rPr sz="1400" spc="-5" dirty="0">
                <a:latin typeface="Times New Roman" panose="02020603050405020304"/>
                <a:cs typeface="Times New Roman" panose="02020603050405020304"/>
              </a:rPr>
              <a:t>để chơi trên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với mức giá </a:t>
            </a:r>
            <a:r>
              <a:rPr sz="1400" dirty="0">
                <a:latin typeface="Times New Roman" panose="02020603050405020304"/>
                <a:cs typeface="Times New Roman" panose="02020603050405020304"/>
              </a:rPr>
              <a:t>hàng tháng thấp. </a:t>
            </a:r>
            <a:r>
              <a:rPr sz="1400" spc="-5" dirty="0">
                <a:latin typeface="Times New Roman" panose="02020603050405020304"/>
                <a:cs typeface="Times New Roman" panose="02020603050405020304"/>
              </a:rPr>
              <a:t>(Xbox Game </a:t>
            </a:r>
            <a:r>
              <a:rPr sz="1400" dirty="0">
                <a:latin typeface="Times New Roman" panose="02020603050405020304"/>
                <a:cs typeface="Times New Roman" panose="02020603050405020304"/>
              </a:rPr>
              <a:t>Pass  </a:t>
            </a:r>
            <a:r>
              <a:rPr sz="1400" spc="-5" dirty="0">
                <a:latin typeface="Times New Roman" panose="02020603050405020304"/>
                <a:cs typeface="Times New Roman" panose="02020603050405020304"/>
              </a:rPr>
              <a:t>được bán riêng.)</a:t>
            </a:r>
            <a:endParaRPr sz="1400">
              <a:latin typeface="Times New Roman" panose="02020603050405020304"/>
              <a:cs typeface="Times New Roman" panose="02020603050405020304"/>
            </a:endParaRPr>
          </a:p>
          <a:p>
            <a:pPr marL="12700" marR="5080" algn="just">
              <a:lnSpc>
                <a:spcPts val="1610"/>
              </a:lnSpc>
              <a:spcBef>
                <a:spcPts val="40"/>
              </a:spcBef>
              <a:buChar char="-"/>
              <a:tabLst>
                <a:tab pos="118110" algn="l"/>
              </a:tabLst>
            </a:pPr>
            <a:r>
              <a:rPr sz="1400" spc="-5" dirty="0">
                <a:latin typeface="Times New Roman" panose="02020603050405020304"/>
                <a:cs typeface="Times New Roman" panose="02020603050405020304"/>
              </a:rPr>
              <a:t>Windows </a:t>
            </a:r>
            <a:r>
              <a:rPr sz="1400" spc="5" dirty="0">
                <a:latin typeface="Times New Roman" panose="02020603050405020304"/>
                <a:cs typeface="Times New Roman" panose="02020603050405020304"/>
              </a:rPr>
              <a:t>11 </a:t>
            </a:r>
            <a:r>
              <a:rPr sz="1400" dirty="0">
                <a:latin typeface="Times New Roman" panose="02020603050405020304"/>
                <a:cs typeface="Times New Roman" panose="02020603050405020304"/>
              </a:rPr>
              <a:t>được </a:t>
            </a:r>
            <a:r>
              <a:rPr sz="1400" spc="-5" dirty="0">
                <a:latin typeface="Times New Roman" panose="02020603050405020304"/>
                <a:cs typeface="Times New Roman" panose="02020603050405020304"/>
              </a:rPr>
              <a:t>xây dựng lại </a:t>
            </a:r>
            <a:r>
              <a:rPr sz="1400" spc="-5" dirty="0">
                <a:latin typeface="Times New Roman" panose="02020603050405020304"/>
                <a:cs typeface="Times New Roman" panose="02020603050405020304"/>
                <a:hlinkClick r:id="rId3"/>
              </a:rPr>
              <a:t>Microsoft </a:t>
            </a:r>
            <a:r>
              <a:rPr sz="1400" dirty="0">
                <a:latin typeface="Times New Roman" panose="02020603050405020304"/>
                <a:cs typeface="Times New Roman" panose="02020603050405020304"/>
                <a:hlinkClick r:id="rId3"/>
              </a:rPr>
              <a:t>Store </a:t>
            </a:r>
            <a:r>
              <a:rPr sz="1400" dirty="0">
                <a:latin typeface="Times New Roman" panose="02020603050405020304"/>
                <a:cs typeface="Times New Roman" panose="02020603050405020304"/>
              </a:rPr>
              <a:t>mới </a:t>
            </a:r>
            <a:r>
              <a:rPr sz="1400" spc="-5" dirty="0">
                <a:latin typeface="Times New Roman" panose="02020603050405020304"/>
                <a:cs typeface="Times New Roman" panose="02020603050405020304"/>
              </a:rPr>
              <a:t>với thiết kế hoàn toàn mới giúp bạn </a:t>
            </a:r>
            <a:r>
              <a:rPr sz="1400" dirty="0">
                <a:latin typeface="Times New Roman" panose="02020603050405020304"/>
                <a:cs typeface="Times New Roman" panose="02020603050405020304"/>
              </a:rPr>
              <a:t>dễ  dàng tìm </a:t>
            </a:r>
            <a:r>
              <a:rPr sz="1400" spc="-5" dirty="0">
                <a:latin typeface="Times New Roman" panose="02020603050405020304"/>
                <a:cs typeface="Times New Roman" panose="02020603050405020304"/>
              </a:rPr>
              <a:t>kiếm và khám phá các </a:t>
            </a:r>
            <a:r>
              <a:rPr sz="1400" dirty="0">
                <a:latin typeface="Times New Roman" panose="02020603050405020304"/>
                <a:cs typeface="Times New Roman" panose="02020603050405020304"/>
              </a:rPr>
              <a:t>ứng </a:t>
            </a:r>
            <a:r>
              <a:rPr sz="1400" spc="-5" dirty="0">
                <a:latin typeface="Times New Roman" panose="02020603050405020304"/>
                <a:cs typeface="Times New Roman" panose="02020603050405020304"/>
              </a:rPr>
              <a:t>dụng, trò </a:t>
            </a:r>
            <a:r>
              <a:rPr sz="1400" dirty="0">
                <a:latin typeface="Times New Roman" panose="02020603050405020304"/>
                <a:cs typeface="Times New Roman" panose="02020603050405020304"/>
              </a:rPr>
              <a:t>chơi, </a:t>
            </a:r>
            <a:r>
              <a:rPr sz="1400" spc="-5" dirty="0">
                <a:latin typeface="Times New Roman" panose="02020603050405020304"/>
                <a:cs typeface="Times New Roman" panose="02020603050405020304"/>
              </a:rPr>
              <a:t>chương trình và phim </a:t>
            </a:r>
            <a:r>
              <a:rPr sz="1400" dirty="0">
                <a:latin typeface="Times New Roman" panose="02020603050405020304"/>
                <a:cs typeface="Times New Roman" panose="02020603050405020304"/>
              </a:rPr>
              <a:t>yêu </a:t>
            </a:r>
            <a:r>
              <a:rPr sz="1400" spc="-5" dirty="0">
                <a:latin typeface="Times New Roman" panose="02020603050405020304"/>
                <a:cs typeface="Times New Roman" panose="02020603050405020304"/>
              </a:rPr>
              <a:t>thích của  </a:t>
            </a:r>
            <a:r>
              <a:rPr sz="1400" dirty="0">
                <a:latin typeface="Times New Roman" panose="02020603050405020304"/>
                <a:cs typeface="Times New Roman" panose="02020603050405020304"/>
              </a:rPr>
              <a:t>mình ở </a:t>
            </a:r>
            <a:r>
              <a:rPr sz="1400" spc="-5" dirty="0">
                <a:latin typeface="Times New Roman" panose="02020603050405020304"/>
                <a:cs typeface="Times New Roman" panose="02020603050405020304"/>
              </a:rPr>
              <a:t>một vị trí </a:t>
            </a:r>
            <a:r>
              <a:rPr sz="1400" dirty="0">
                <a:latin typeface="Times New Roman" panose="02020603050405020304"/>
                <a:cs typeface="Times New Roman" panose="02020603050405020304"/>
              </a:rPr>
              <a:t>tin </a:t>
            </a:r>
            <a:r>
              <a:rPr sz="1400" spc="-5" dirty="0">
                <a:latin typeface="Times New Roman" panose="02020603050405020304"/>
                <a:cs typeface="Times New Roman" panose="02020603050405020304"/>
              </a:rPr>
              <a:t>cậy. Chúng </a:t>
            </a:r>
            <a:r>
              <a:rPr sz="1400" dirty="0">
                <a:latin typeface="Times New Roman" panose="02020603050405020304"/>
                <a:cs typeface="Times New Roman" panose="02020603050405020304"/>
              </a:rPr>
              <a:t>tôi mong </a:t>
            </a:r>
            <a:r>
              <a:rPr sz="1400" spc="-5" dirty="0">
                <a:latin typeface="Times New Roman" panose="02020603050405020304"/>
                <a:cs typeface="Times New Roman" panose="02020603050405020304"/>
              </a:rPr>
              <a:t>muốn </a:t>
            </a:r>
            <a:r>
              <a:rPr sz="1400" dirty="0">
                <a:latin typeface="Times New Roman" panose="02020603050405020304"/>
                <a:cs typeface="Times New Roman" panose="02020603050405020304"/>
              </a:rPr>
              <a:t>tiếp tục hành </a:t>
            </a:r>
            <a:r>
              <a:rPr sz="1400" spc="-5" dirty="0">
                <a:latin typeface="Times New Roman" panose="02020603050405020304"/>
                <a:cs typeface="Times New Roman" panose="02020603050405020304"/>
              </a:rPr>
              <a:t>trình </a:t>
            </a:r>
            <a:r>
              <a:rPr sz="1400" dirty="0">
                <a:latin typeface="Times New Roman" panose="02020603050405020304"/>
                <a:cs typeface="Times New Roman" panose="02020603050405020304"/>
              </a:rPr>
              <a:t>đưa các </a:t>
            </a:r>
            <a:r>
              <a:rPr sz="1400" spc="5" dirty="0">
                <a:latin typeface="Times New Roman" panose="02020603050405020304"/>
                <a:cs typeface="Times New Roman" panose="02020603050405020304"/>
              </a:rPr>
              <a:t>ứng </a:t>
            </a:r>
            <a:r>
              <a:rPr sz="1400" dirty="0">
                <a:latin typeface="Times New Roman" panose="02020603050405020304"/>
                <a:cs typeface="Times New Roman" panose="02020603050405020304"/>
              </a:rPr>
              <a:t>dụng  </a:t>
            </a:r>
            <a:r>
              <a:rPr sz="1400" spc="-5" dirty="0">
                <a:latin typeface="Times New Roman" panose="02020603050405020304"/>
                <a:cs typeface="Times New Roman" panose="02020603050405020304"/>
              </a:rPr>
              <a:t>Android vào Windows </a:t>
            </a:r>
            <a:r>
              <a:rPr sz="1400" spc="5" dirty="0">
                <a:latin typeface="Times New Roman" panose="02020603050405020304"/>
                <a:cs typeface="Times New Roman" panose="02020603050405020304"/>
              </a:rPr>
              <a:t>11 </a:t>
            </a:r>
            <a:r>
              <a:rPr sz="1400" spc="-5" dirty="0">
                <a:latin typeface="Times New Roman" panose="02020603050405020304"/>
                <a:cs typeface="Times New Roman" panose="02020603050405020304"/>
              </a:rPr>
              <a:t>và Microsoft </a:t>
            </a:r>
            <a:r>
              <a:rPr sz="1400" dirty="0">
                <a:latin typeface="Times New Roman" panose="02020603050405020304"/>
                <a:cs typeface="Times New Roman" panose="02020603050405020304"/>
              </a:rPr>
              <a:t>Store thông qua sự </a:t>
            </a:r>
            <a:r>
              <a:rPr sz="1400" spc="-5" dirty="0">
                <a:latin typeface="Times New Roman" panose="02020603050405020304"/>
                <a:cs typeface="Times New Roman" panose="02020603050405020304"/>
              </a:rPr>
              <a:t>hợp tác </a:t>
            </a:r>
            <a:r>
              <a:rPr sz="1400" dirty="0">
                <a:latin typeface="Times New Roman" panose="02020603050405020304"/>
                <a:cs typeface="Times New Roman" panose="02020603050405020304"/>
              </a:rPr>
              <a:t>của chúng tôi</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với</a:t>
            </a:r>
            <a:endParaRPr sz="1400">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59709</Words>
  <Application>WPS Presentation</Application>
  <PresentationFormat>On-screen Show (4:3)</PresentationFormat>
  <Paragraphs>810</Paragraphs>
  <Slides>53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Arial</vt:lpstr>
      <vt:lpstr>SimSun</vt:lpstr>
      <vt:lpstr>Wingdings</vt:lpstr>
      <vt:lpstr>Times New Roman</vt:lpstr>
      <vt:lpstr>Carlito</vt:lpstr>
      <vt:lpstr>Segoe Print</vt:lpstr>
      <vt:lpstr>Wingdings</vt:lpstr>
      <vt:lpstr>Arial</vt:lpstr>
      <vt:lpstr>Calibri</vt:lpstr>
      <vt:lpstr>Microsoft YaHei</vt:lpstr>
      <vt:lpstr>Arial Unicode MS</vt:lpstr>
      <vt:lpstr>Office Theme</vt:lpstr>
      <vt:lpstr>BÀI TIỂU LUẬN</vt:lpstr>
      <vt:lpstr>PowerPoint 演示文稿</vt:lpstr>
      <vt:lpstr>LỜI NÓI ĐẦU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TIỂU LUẬN</dc:title>
  <dc:creator>Mai Nguyễn Trung Kiên</dc:creator>
  <cp:lastModifiedBy>Trung Kien 17 Mai Nguyen</cp:lastModifiedBy>
  <cp:revision>3</cp:revision>
  <dcterms:created xsi:type="dcterms:W3CDTF">2022-12-08T15:03:23Z</dcterms:created>
  <dcterms:modified xsi:type="dcterms:W3CDTF">2022-12-08T16:05:28Z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2022-12-05T07:00:00Z</vt:filetime>
  </property>
  <property fmtid="{D5CDD505-2E9C-101B-9397-08002B2CF9AE}" pid="3" name="Creator">
    <vt:lpwstr>WPS Writer</vt:lpwstr>
  </property>
  <property fmtid="{D5CDD505-2E9C-101B-9397-08002B2CF9AE}" pid="4" name="LastSaved">
    <vt:filetime>2022-12-08T07:00:00Z</vt:filetime>
  </property>
  <property fmtid="{D5CDD505-2E9C-101B-9397-08002B2CF9AE}" pid="5" name="ICV">
    <vt:lpwstr>9D050F59685540E7B474DC53BDD06651</vt:lpwstr>
  </property>
  <property fmtid="{D5CDD505-2E9C-101B-9397-08002B2CF9AE}" pid="6" name="KSOProductBuildVer">
    <vt:lpwstr>1033-11.2.0.11417</vt:lpwstr>
  </property>
</Properties>
</file>