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Merriweather Light"/>
      <p:regular r:id="rId36"/>
      <p:bold r:id="rId37"/>
      <p:italic r:id="rId38"/>
      <p:boldItalic r:id="rId39"/>
    </p:embeddedFont>
    <p:embeddedFont>
      <p:font typeface="Montserrat"/>
      <p:regular r:id="rId40"/>
      <p:bold r:id="rId41"/>
      <p:italic r:id="rId42"/>
      <p:boldItalic r:id="rId43"/>
    </p:embeddedFont>
    <p:embeddedFont>
      <p:font typeface="Open Sans SemiBold"/>
      <p:regular r:id="rId44"/>
      <p:bold r:id="rId45"/>
      <p:italic r:id="rId46"/>
      <p:boldItalic r:id="rId47"/>
    </p:embeddedFont>
    <p:embeddedFont>
      <p:font typeface="Vidaloka"/>
      <p:regular r:id="rId48"/>
    </p:embeddedFont>
    <p:embeddedFont>
      <p:font typeface="Russo One"/>
      <p:regular r:id="rId49"/>
    </p:embeddedFont>
    <p:embeddedFont>
      <p:font typeface="Mako"/>
      <p:regular r:id="rId50"/>
    </p:embeddedFont>
    <p:embeddedFont>
      <p:font typeface="Crimson Text"/>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OpenSansSemiBold-regular.fntdata"/><Relationship Id="rId43" Type="http://schemas.openxmlformats.org/officeDocument/2006/relationships/font" Target="fonts/Montserrat-boldItalic.fntdata"/><Relationship Id="rId46" Type="http://schemas.openxmlformats.org/officeDocument/2006/relationships/font" Target="fonts/OpenSansSemiBold-italic.fntdata"/><Relationship Id="rId45" Type="http://schemas.openxmlformats.org/officeDocument/2006/relationships/font" Target="fonts/OpenSans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Vidaloka-regular.fntdata"/><Relationship Id="rId47" Type="http://schemas.openxmlformats.org/officeDocument/2006/relationships/font" Target="fonts/OpenSansSemiBold-boldItalic.fntdata"/><Relationship Id="rId49" Type="http://schemas.openxmlformats.org/officeDocument/2006/relationships/font" Target="fonts/Russo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MerriweatherLight-bold.fntdata"/><Relationship Id="rId36" Type="http://schemas.openxmlformats.org/officeDocument/2006/relationships/font" Target="fonts/MerriweatherLight-regular.fntdata"/><Relationship Id="rId39" Type="http://schemas.openxmlformats.org/officeDocument/2006/relationships/font" Target="fonts/MerriweatherLight-boldItalic.fntdata"/><Relationship Id="rId38" Type="http://schemas.openxmlformats.org/officeDocument/2006/relationships/font" Target="fonts/MerriweatherLight-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rimsonText-regular.fntdata"/><Relationship Id="rId50" Type="http://schemas.openxmlformats.org/officeDocument/2006/relationships/font" Target="fonts/Mako-regular.fntdata"/><Relationship Id="rId53" Type="http://schemas.openxmlformats.org/officeDocument/2006/relationships/font" Target="fonts/CrimsonText-italic.fntdata"/><Relationship Id="rId52" Type="http://schemas.openxmlformats.org/officeDocument/2006/relationships/font" Target="fonts/CrimsonText-bold.fntdata"/><Relationship Id="rId11" Type="http://schemas.openxmlformats.org/officeDocument/2006/relationships/slide" Target="slides/slide7.xml"/><Relationship Id="rId55" Type="http://schemas.openxmlformats.org/officeDocument/2006/relationships/font" Target="fonts/OpenSans-regular.fntdata"/><Relationship Id="rId10" Type="http://schemas.openxmlformats.org/officeDocument/2006/relationships/slide" Target="slides/slide6.xml"/><Relationship Id="rId54" Type="http://schemas.openxmlformats.org/officeDocument/2006/relationships/font" Target="fonts/CrimsonText-boldItalic.fntdata"/><Relationship Id="rId13" Type="http://schemas.openxmlformats.org/officeDocument/2006/relationships/slide" Target="slides/slide9.xml"/><Relationship Id="rId57" Type="http://schemas.openxmlformats.org/officeDocument/2006/relationships/font" Target="fonts/OpenSans-italic.fntdata"/><Relationship Id="rId12" Type="http://schemas.openxmlformats.org/officeDocument/2006/relationships/slide" Target="slides/slide8.xml"/><Relationship Id="rId56"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19fe120a0a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19fe120a0a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Sparse Coding is an unsupervised learning technique that aims to represent input data as linear combinations of a few basis elements.</a:t>
            </a:r>
            <a:endParaRPr/>
          </a:p>
          <a:p>
            <a:pPr indent="0" lvl="0" marL="0" rtl="0" algn="l">
              <a:spcBef>
                <a:spcPts val="0"/>
              </a:spcBef>
              <a:spcAft>
                <a:spcPts val="0"/>
              </a:spcAft>
              <a:buNone/>
            </a:pPr>
            <a:r>
              <a:rPr lang="en"/>
              <a:t>Convolutional Sparse Coding extends Sparse Coding by applying convolution operations, which allows the model to learn translation-invariant features.</a:t>
            </a:r>
            <a:endParaRPr/>
          </a:p>
          <a:p>
            <a:pPr indent="0" lvl="0" marL="0" rtl="0" algn="l">
              <a:spcBef>
                <a:spcPts val="0"/>
              </a:spcBef>
              <a:spcAft>
                <a:spcPts val="0"/>
              </a:spcAft>
              <a:buNone/>
            </a:pPr>
            <a:r>
              <a:rPr lang="en"/>
              <a:t>The key difference between these two techniques is that while Sparse Coding learns a dictionary of basis elements, Convolutional Sparse Coding learns filters that can be convolved with input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Convolutional Dictionary Learning (CDL) involves learning dictionaries for each layer of the model.</a:t>
            </a:r>
            <a:endParaRPr/>
          </a:p>
          <a:p>
            <a:pPr indent="0" lvl="0" marL="0" rtl="0" algn="l">
              <a:lnSpc>
                <a:spcPct val="100000"/>
              </a:lnSpc>
              <a:spcBef>
                <a:spcPts val="0"/>
              </a:spcBef>
              <a:spcAft>
                <a:spcPts val="0"/>
              </a:spcAft>
              <a:buSzPts val="1100"/>
              <a:buNone/>
            </a:pPr>
            <a:r>
              <a:rPr lang="en"/>
              <a:t>We use an iterative algorithm called Block Coordinate Descent (BCD) to optimize the dictionary learning process.</a:t>
            </a:r>
            <a:endParaRPr/>
          </a:p>
          <a:p>
            <a:pPr indent="0" lvl="0" marL="0" rtl="0" algn="l">
              <a:lnSpc>
                <a:spcPct val="100000"/>
              </a:lnSpc>
              <a:spcBef>
                <a:spcPts val="0"/>
              </a:spcBef>
              <a:spcAft>
                <a:spcPts val="0"/>
              </a:spcAft>
              <a:buSzPts val="1100"/>
              <a:buNone/>
            </a:pPr>
            <a:r>
              <a:rPr lang="en"/>
              <a:t>BCD alternates between updating the dictionaries and updating the sparse coefficients.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19fe120a0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19fe120a0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Estimating sparse coefficient maps is essential for representing the input data.</a:t>
            </a:r>
            <a:endParaRPr>
              <a:solidFill>
                <a:schemeClr val="dk1"/>
              </a:solidFill>
            </a:endParaRPr>
          </a:p>
          <a:p>
            <a:pPr indent="0" lvl="0" marL="0" rtl="0" algn="l">
              <a:spcBef>
                <a:spcPts val="0"/>
              </a:spcBef>
              <a:spcAft>
                <a:spcPts val="0"/>
              </a:spcAft>
              <a:buNone/>
            </a:pPr>
            <a:r>
              <a:rPr lang="en">
                <a:solidFill>
                  <a:schemeClr val="dk1"/>
                </a:solidFill>
              </a:rPr>
              <a:t>We use the ConvBPDN function to estimate the coefficient maps for the training dataset using the learned dictionaries from both CDL layers.</a:t>
            </a:r>
            <a:endParaRPr>
              <a:solidFill>
                <a:schemeClr val="dk1"/>
              </a:solidFill>
            </a:endParaRPr>
          </a:p>
          <a:p>
            <a:pPr indent="0" lvl="0" marL="0" rtl="0" algn="l">
              <a:spcBef>
                <a:spcPts val="0"/>
              </a:spcBef>
              <a:spcAft>
                <a:spcPts val="0"/>
              </a:spcAft>
              <a:buNone/>
            </a:pPr>
            <a:r>
              <a:rPr lang="en">
                <a:solidFill>
                  <a:schemeClr val="dk1"/>
                </a:solidFill>
              </a:rPr>
              <a:t>The sparse coefficient maps are concatenated along the feature axis to create a feature vector for each input image.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you can see the initial and learned dictionaries for both layers, which showcase the transformation of filters after training.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19fe120a0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19fe120a0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Estimating sparse coefficient maps is essential for representing the input data.</a:t>
            </a:r>
            <a:endParaRPr/>
          </a:p>
          <a:p>
            <a:pPr indent="0" lvl="0" marL="0" rtl="0" algn="l">
              <a:spcBef>
                <a:spcPts val="0"/>
              </a:spcBef>
              <a:spcAft>
                <a:spcPts val="0"/>
              </a:spcAft>
              <a:buNone/>
            </a:pPr>
            <a:r>
              <a:rPr lang="en"/>
              <a:t>We use the ConvBPDN function to estimate the coefficient maps for the training dataset using the learned dictionaries from both CDL layers.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19fe120a0a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219fe120a0a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is an overview of how we’re utilizing the Convolutional Dictionary learning in this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19fe120a0a_1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219fe120a0a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train two layers of CDL, where the output of the first layer serves as input to the second layer.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19fe120a0a_1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219fe120a0a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19fe120a0a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219fe120a0a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apply the KMeans clustering algorithm to the sparse coefficient maps obtained from the CDL layers to group similar features together.</a:t>
            </a:r>
            <a:endParaRPr/>
          </a:p>
          <a:p>
            <a:pPr indent="0" lvl="0" marL="0" rtl="0" algn="l">
              <a:lnSpc>
                <a:spcPct val="100000"/>
              </a:lnSpc>
              <a:spcBef>
                <a:spcPts val="0"/>
              </a:spcBef>
              <a:spcAft>
                <a:spcPts val="0"/>
              </a:spcAft>
              <a:buSzPts val="1100"/>
              <a:buNone/>
            </a:pPr>
            <a:r>
              <a:rPr lang="en"/>
              <a:t>We evaluate the performance of our model using purity and Rand index as evaluation metrics, which provide insights into the quality of the obtained clusters.</a:t>
            </a:r>
            <a:endParaRPr/>
          </a:p>
          <a:p>
            <a:pPr indent="0" lvl="0" marL="0" rtl="0" algn="l">
              <a:lnSpc>
                <a:spcPct val="100000"/>
              </a:lnSpc>
              <a:spcBef>
                <a:spcPts val="0"/>
              </a:spcBef>
              <a:spcAft>
                <a:spcPts val="0"/>
              </a:spcAft>
              <a:buSzPts val="1100"/>
              <a:buNone/>
            </a:pPr>
            <a:r>
              <a:rPr lang="en"/>
              <a:t>The Adjusted Rand Index is used to account for the chance grouping of elements, providing a more robust evaluation metric.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19fe120a0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19fe120a0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To find the optimal number of clusters, we use the Elbow Method and plot the Within-Cluster Sum of Squares against the number of clusters.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 we can tell from the </a:t>
            </a:r>
            <a:r>
              <a:rPr lang="en"/>
              <a:t>graph</a:t>
            </a:r>
            <a:r>
              <a:rPr lang="en"/>
              <a:t> there is a very obvious breaking point which is called the elbow point, at k = 2 hence we would clustering the model into 2 clusters.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375216a316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g2375216a31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also apply PCA for dimensionality reduction and visualize the clusters in a 2D scatter plot, which provides an overview of how the data points are grouped.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19fe120a0a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19fe120a0a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Purity is an intuitive and straightforward evaluation metric used to assess the quality of the clustering results in unsupervised learning tasks.</a:t>
            </a:r>
            <a:endParaRPr/>
          </a:p>
          <a:p>
            <a:pPr indent="0" lvl="0" marL="0" rtl="0" algn="l">
              <a:spcBef>
                <a:spcPts val="0"/>
              </a:spcBef>
              <a:spcAft>
                <a:spcPts val="0"/>
              </a:spcAft>
              <a:buNone/>
            </a:pPr>
            <a:r>
              <a:rPr lang="en"/>
              <a:t>Purity measures the percentage of data points assigned to the correct cluster.</a:t>
            </a:r>
            <a:endParaRPr/>
          </a:p>
          <a:p>
            <a:pPr indent="0" lvl="0" marL="0" rtl="0" algn="l">
              <a:spcBef>
                <a:spcPts val="0"/>
              </a:spcBef>
              <a:spcAft>
                <a:spcPts val="0"/>
              </a:spcAft>
              <a:buNone/>
            </a:pPr>
            <a:r>
              <a:rPr lang="en"/>
              <a:t>Detailed explanation: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cluster, we identify the most frequent class (the majority class) within that cluster.</a:t>
            </a:r>
            <a:endParaRPr/>
          </a:p>
          <a:p>
            <a:pPr indent="0" lvl="0" marL="0" rtl="0" algn="l">
              <a:spcBef>
                <a:spcPts val="0"/>
              </a:spcBef>
              <a:spcAft>
                <a:spcPts val="0"/>
              </a:spcAft>
              <a:buNone/>
            </a:pPr>
            <a:r>
              <a:rPr lang="en"/>
              <a:t>We then count the number of data points in each cluster that belong to the majority class.</a:t>
            </a:r>
            <a:endParaRPr/>
          </a:p>
          <a:p>
            <a:pPr indent="0" lvl="0" marL="0" rtl="0" algn="l">
              <a:spcBef>
                <a:spcPts val="0"/>
              </a:spcBef>
              <a:spcAft>
                <a:spcPts val="0"/>
              </a:spcAft>
              <a:buNone/>
            </a:pPr>
            <a:r>
              <a:rPr lang="en"/>
              <a:t>Finally, we sum up the counts from each cluster and divide by the total number of data points in the dataset.</a:t>
            </a:r>
            <a:endParaRPr/>
          </a:p>
          <a:p>
            <a:pPr indent="0" lvl="0" marL="0" rtl="0" algn="l">
              <a:spcBef>
                <a:spcPts val="0"/>
              </a:spcBef>
              <a:spcAft>
                <a:spcPts val="0"/>
              </a:spcAft>
              <a:buNone/>
            </a:pPr>
            <a:r>
              <a:rPr lang="en"/>
              <a:t>Formula: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Purity = (Sum of majority class counts in each cluster) / (Total number of data points)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19fe120a0a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19fe120a0a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order to visualise our algorithm and results, we have decided to cast a heatmap onto the analysis by the CDL model.</a:t>
            </a:r>
            <a:endParaRPr/>
          </a:p>
          <a:p>
            <a:pPr indent="0" lvl="0" marL="0" rtl="0" algn="l">
              <a:lnSpc>
                <a:spcPct val="100000"/>
              </a:lnSpc>
              <a:spcBef>
                <a:spcPts val="0"/>
              </a:spcBef>
              <a:spcAft>
                <a:spcPts val="0"/>
              </a:spcAft>
              <a:buSzPts val="1100"/>
              <a:buNone/>
            </a:pPr>
            <a:r>
              <a:rPr lang="en"/>
              <a:t>This heatmap represents the portions that the CDL model chooses to focus on in its prediction, the colors closer to red indicating higher factor in prediction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is achieved by computing the gradient of the output prediction with respect to each pixel in the input image. The pixels with higher absolute gradient values indicate that small changes to those pixels have a significant impact on the output prediction. These high-gradient pixels are then represented using a color map to generate the heatmap.</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19fe120a0a_2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g219fe120a0a_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Unsurprisingly</a:t>
            </a:r>
            <a:r>
              <a:rPr lang="en"/>
              <a:t>, we can tell that the skin of the orange is the most crucial in its predictions</a:t>
            </a:r>
            <a:br>
              <a:rPr lang="en"/>
            </a:br>
            <a:r>
              <a:rPr lang="en"/>
              <a:t>More importantly, this </a:t>
            </a:r>
            <a:r>
              <a:rPr lang="en"/>
              <a:t>helps us ascertain the accuracy of the model as it seems to identify whether the orange is fresh or rotten from the skin, just like how a human would do as well from first appearances.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19fe120a0a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g219fe120a0a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a:t>
            </a:r>
            <a:r>
              <a:rPr lang="en"/>
              <a:t>ome preprocessing steps: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 Resizing: Resize all images to a fixed size, such as 224x224 pixels, as CNNs require consistent input dimensions.</a:t>
            </a:r>
            <a:endParaRPr/>
          </a:p>
          <a:p>
            <a:pPr indent="0" lvl="0" marL="0" rtl="0" algn="l">
              <a:lnSpc>
                <a:spcPct val="100000"/>
              </a:lnSpc>
              <a:spcBef>
                <a:spcPts val="0"/>
              </a:spcBef>
              <a:spcAft>
                <a:spcPts val="0"/>
              </a:spcAft>
              <a:buClr>
                <a:schemeClr val="dk1"/>
              </a:buClr>
              <a:buSzPts val="1100"/>
              <a:buFont typeface="Arial"/>
              <a:buNone/>
            </a:pPr>
            <a:r>
              <a:rPr lang="en"/>
              <a:t>b. Normalization: Normalize pixel values to the range [0, 1] by dividing them by 255. This helps the CNN converge faster during training.</a:t>
            </a:r>
            <a:endParaRPr/>
          </a:p>
          <a:p>
            <a:pPr indent="0" lvl="0" marL="0" rtl="0" algn="l">
              <a:lnSpc>
                <a:spcPct val="100000"/>
              </a:lnSpc>
              <a:spcBef>
                <a:spcPts val="0"/>
              </a:spcBef>
              <a:spcAft>
                <a:spcPts val="0"/>
              </a:spcAft>
              <a:buClr>
                <a:schemeClr val="dk1"/>
              </a:buClr>
              <a:buSzPts val="1100"/>
              <a:buFont typeface="Arial"/>
              <a:buNone/>
            </a:pPr>
            <a:r>
              <a:rPr lang="en"/>
              <a:t>c. Data augmentation: To improve your model's ability to generalize, apply data augmentation techniques such as rotation, horizontal flipping, zooming, and brightness adjustments. This effectively increases the size of your dataset.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19fe120a0a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g219fe120a0a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19fe120a0a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219fe120a0a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Data cleaning:</a:t>
            </a:r>
            <a:endParaRPr/>
          </a:p>
          <a:p>
            <a:pPr indent="0" lvl="0" marL="0" rtl="0" algn="l">
              <a:lnSpc>
                <a:spcPct val="100000"/>
              </a:lnSpc>
              <a:spcBef>
                <a:spcPts val="0"/>
              </a:spcBef>
              <a:spcAft>
                <a:spcPts val="0"/>
              </a:spcAft>
              <a:buClr>
                <a:schemeClr val="dk1"/>
              </a:buClr>
              <a:buSzPts val="1100"/>
              <a:buFont typeface="Arial"/>
              <a:buNone/>
            </a:pPr>
            <a:r>
              <a:rPr lang="en"/>
              <a:t>Inspect your dataset to identify and handle issues such as: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a. Duplicate images: Remove duplicates to prevent bias in your model. (elaborate with soham’s code)</a:t>
            </a:r>
            <a:endParaRPr/>
          </a:p>
          <a:p>
            <a:pPr indent="0" lvl="0" marL="0" rtl="0" algn="l">
              <a:lnSpc>
                <a:spcPct val="100000"/>
              </a:lnSpc>
              <a:spcBef>
                <a:spcPts val="0"/>
              </a:spcBef>
              <a:spcAft>
                <a:spcPts val="0"/>
              </a:spcAft>
              <a:buClr>
                <a:schemeClr val="dk1"/>
              </a:buClr>
              <a:buSzPts val="1100"/>
              <a:buFont typeface="Arial"/>
              <a:buNone/>
            </a:pPr>
            <a:r>
              <a:rPr lang="en"/>
              <a:t>b. Noisy labels: Correct any mislabeled images to ensure accurate training.</a:t>
            </a:r>
            <a:endParaRPr/>
          </a:p>
          <a:p>
            <a:pPr indent="0" lvl="0" marL="0" rtl="0" algn="l">
              <a:lnSpc>
                <a:spcPct val="100000"/>
              </a:lnSpc>
              <a:spcBef>
                <a:spcPts val="0"/>
              </a:spcBef>
              <a:spcAft>
                <a:spcPts val="0"/>
              </a:spcAft>
              <a:buClr>
                <a:schemeClr val="dk1"/>
              </a:buClr>
              <a:buSzPts val="1100"/>
              <a:buFont typeface="Arial"/>
              <a:buNone/>
            </a:pPr>
            <a:r>
              <a:rPr lang="en"/>
              <a:t>c. Outliers: Examine your dataset for images that don't belong to either class (e.g., images containing other fruits or objects) and remove them.</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19fe120a0a_2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219fe120a0a_2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Exploratory Data Analysis (EDA) is an essential step in understanding your dataset and making informed decisions about data preprocessing and model selection. For an image recognition problem like classifying fresh and rotten oranges. </a:t>
            </a:r>
            <a:r>
              <a:rPr lang="en">
                <a:solidFill>
                  <a:schemeClr val="dk1"/>
                </a:solidFill>
              </a:rPr>
              <a:t>To start our project, we conducted an initial round of EDA </a:t>
            </a:r>
            <a:r>
              <a:rPr lang="en"/>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Dataset distribution: We have analyzed the distribution of fresh and rotten oranges in the dataset by checking if the dataset is balanced or imbalanced. An imbalanced dataset may require additional preprocessing techniques like data augmentation, oversampling, or undersampling.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Visualize samples: Visualize a few samples from each class (fresh and rotten) to get a better understanding of the images' features and quality. We utilised the matplotlib libraries in order to plot numerous images at once in subplots to properly visualise a large sample. </a:t>
            </a:r>
            <a:endParaRPr/>
          </a:p>
          <a:p>
            <a:pPr indent="0" lvl="0" marL="0" rtl="0" algn="l">
              <a:lnSpc>
                <a:spcPct val="100000"/>
              </a:lnSpc>
              <a:spcBef>
                <a:spcPts val="0"/>
              </a:spcBef>
              <a:spcAft>
                <a:spcPts val="0"/>
              </a:spcAft>
              <a:buSzPts val="1100"/>
              <a:buNone/>
            </a:pPr>
            <a:br>
              <a:rPr lang="en"/>
            </a:br>
            <a:r>
              <a:rPr lang="en"/>
              <a:t>Image properties: Analyze the image properties such as size, aspect ratio, and color distribution. This information can be useful for making preprocessing decisions like resizing, cropping, and normalization.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19fe120a0a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219fe120a0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spcBef>
                <a:spcPts val="1000"/>
              </a:spcBef>
              <a:spcAft>
                <a:spcPts val="0"/>
              </a:spcAft>
              <a:buClr>
                <a:srgbClr val="3F3533"/>
              </a:buClr>
              <a:buSzPts val="1000"/>
              <a:buFont typeface="Montserrat"/>
              <a:buChar char="-"/>
            </a:pPr>
            <a:r>
              <a:rPr lang="en" sz="1000">
                <a:solidFill>
                  <a:schemeClr val="dk1"/>
                </a:solidFill>
                <a:latin typeface="Montserrat"/>
                <a:ea typeface="Montserrat"/>
                <a:cs typeface="Montserrat"/>
                <a:sym typeface="Montserrat"/>
              </a:rPr>
              <a:t>to automatically learn features from the input data</a:t>
            </a:r>
            <a:endParaRPr sz="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19fe120a0a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219fe120a0a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how we implemented the filters in the CNN model, with options such as normalisation, maxpooling, dropout rate and our optimizer being the “adam” predefined algorithm.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19fe120a0a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219fe120a0a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is the function we implemented to test the CNN model out on images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 you can see from the slide, the CNN model fails to accurately predict the freshness of an orange.</a:t>
            </a:r>
            <a:endParaRPr/>
          </a:p>
          <a:p>
            <a:pPr indent="0" lvl="0" marL="0" rtl="0" algn="l">
              <a:lnSpc>
                <a:spcPct val="100000"/>
              </a:lnSpc>
              <a:spcBef>
                <a:spcPts val="0"/>
              </a:spcBef>
              <a:spcAft>
                <a:spcPts val="0"/>
              </a:spcAft>
              <a:buSzPts val="1100"/>
              <a:buNone/>
            </a:pPr>
            <a:r>
              <a:rPr lang="en"/>
              <a:t>The first </a:t>
            </a:r>
            <a:r>
              <a:rPr lang="en"/>
              <a:t>image, which is a fresh orange is detected as rotten</a:t>
            </a:r>
            <a:endParaRPr/>
          </a:p>
          <a:p>
            <a:pPr indent="0" lvl="0" marL="0" rtl="0" algn="l">
              <a:lnSpc>
                <a:spcPct val="100000"/>
              </a:lnSpc>
              <a:spcBef>
                <a:spcPts val="0"/>
              </a:spcBef>
              <a:spcAft>
                <a:spcPts val="0"/>
              </a:spcAft>
              <a:buSzPts val="1100"/>
              <a:buNone/>
            </a:pPr>
            <a:r>
              <a:rPr lang="en"/>
              <a:t>The second image, which is a rotten orange is detected as fresh</a:t>
            </a:r>
            <a:endParaRPr/>
          </a:p>
          <a:p>
            <a:pPr indent="0" lvl="0" marL="0" rtl="0" algn="l">
              <a:lnSpc>
                <a:spcPct val="100000"/>
              </a:lnSpc>
              <a:spcBef>
                <a:spcPts val="0"/>
              </a:spcBef>
              <a:spcAft>
                <a:spcPts val="0"/>
              </a:spcAft>
              <a:buSzPts val="1100"/>
              <a:buNone/>
            </a:pPr>
            <a:r>
              <a:rPr lang="en"/>
              <a:t>With that, I’ll pass over the time to Marcus to share more about our machine learning algorithm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78" name="Shape 78"/>
        <p:cNvGrpSpPr/>
        <p:nvPr/>
      </p:nvGrpSpPr>
      <p:grpSpPr>
        <a:xfrm>
          <a:off x="0" y="0"/>
          <a:ext cx="0" cy="0"/>
          <a:chOff x="0" y="0"/>
          <a:chExt cx="0" cy="0"/>
        </a:xfrm>
      </p:grpSpPr>
      <p:sp>
        <p:nvSpPr>
          <p:cNvPr id="79" name="Google Shape;79;p11"/>
          <p:cNvSpPr txBox="1"/>
          <p:nvPr>
            <p:ph type="title"/>
          </p:nvPr>
        </p:nvSpPr>
        <p:spPr>
          <a:xfrm>
            <a:off x="1677925" y="2511803"/>
            <a:ext cx="3714900" cy="80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0" name="Google Shape;80;p11"/>
          <p:cNvSpPr txBox="1"/>
          <p:nvPr>
            <p:ph idx="2" type="title"/>
          </p:nvPr>
        </p:nvSpPr>
        <p:spPr>
          <a:xfrm>
            <a:off x="3741925" y="1484693"/>
            <a:ext cx="1650900" cy="97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81" name="Google Shape;81;p11"/>
          <p:cNvSpPr txBox="1"/>
          <p:nvPr>
            <p:ph idx="1" type="subTitle"/>
          </p:nvPr>
        </p:nvSpPr>
        <p:spPr>
          <a:xfrm>
            <a:off x="831625" y="3244000"/>
            <a:ext cx="4561200" cy="39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82" name="Google Shape;82;p11"/>
          <p:cNvCxnSpPr/>
          <p:nvPr/>
        </p:nvCxnSpPr>
        <p:spPr>
          <a:xfrm rot="10800000">
            <a:off x="-30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3" name="Google Shape;83;p11"/>
          <p:cNvCxnSpPr/>
          <p:nvPr/>
        </p:nvCxnSpPr>
        <p:spPr>
          <a:xfrm rot="10800000">
            <a:off x="-30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4" name="Google Shape;84;p11"/>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85" name="Google Shape;85;p11"/>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88" name="Google Shape;88;p1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9" name="Google Shape;89;p1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90" name="Shape 90"/>
        <p:cNvGrpSpPr/>
        <p:nvPr/>
      </p:nvGrpSpPr>
      <p:grpSpPr>
        <a:xfrm>
          <a:off x="0" y="0"/>
          <a:ext cx="0" cy="0"/>
          <a:chOff x="0" y="0"/>
          <a:chExt cx="0" cy="0"/>
        </a:xfrm>
      </p:grpSpPr>
      <p:cxnSp>
        <p:nvCxnSpPr>
          <p:cNvPr id="91" name="Google Shape;91;p1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2" name="Google Shape;92;p1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93" name="Google Shape;93;p1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4" name="Google Shape;94;p1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5" name="Google Shape;95;p1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96" name="Google Shape;96;p1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97" name="Google Shape;97;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4"/>
          <p:cNvSpPr txBox="1"/>
          <p:nvPr>
            <p:ph type="title"/>
          </p:nvPr>
        </p:nvSpPr>
        <p:spPr>
          <a:xfrm>
            <a:off x="713225" y="445025"/>
            <a:ext cx="5681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0" name="Google Shape;100;p14"/>
          <p:cNvSpPr txBox="1"/>
          <p:nvPr>
            <p:ph idx="1" type="subTitle"/>
          </p:nvPr>
        </p:nvSpPr>
        <p:spPr>
          <a:xfrm>
            <a:off x="50389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101" name="Google Shape;101;p14"/>
          <p:cNvSpPr txBox="1"/>
          <p:nvPr>
            <p:ph idx="2" type="subTitle"/>
          </p:nvPr>
        </p:nvSpPr>
        <p:spPr>
          <a:xfrm>
            <a:off x="50389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2" name="Google Shape;102;p14"/>
          <p:cNvSpPr txBox="1"/>
          <p:nvPr>
            <p:ph idx="3" type="subTitle"/>
          </p:nvPr>
        </p:nvSpPr>
        <p:spPr>
          <a:xfrm>
            <a:off x="16931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103" name="Google Shape;103;p14"/>
          <p:cNvSpPr txBox="1"/>
          <p:nvPr>
            <p:ph idx="4" type="subTitle"/>
          </p:nvPr>
        </p:nvSpPr>
        <p:spPr>
          <a:xfrm>
            <a:off x="16931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04" name="Google Shape;104;p1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5" name="Google Shape;105;p1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06" name="Google Shape;106;p14"/>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07" name="Shape 107"/>
        <p:cNvGrpSpPr/>
        <p:nvPr/>
      </p:nvGrpSpPr>
      <p:grpSpPr>
        <a:xfrm>
          <a:off x="0" y="0"/>
          <a:ext cx="0" cy="0"/>
          <a:chOff x="0" y="0"/>
          <a:chExt cx="0" cy="0"/>
        </a:xfrm>
      </p:grpSpPr>
      <p:sp>
        <p:nvSpPr>
          <p:cNvPr id="108" name="Google Shape;108;p15"/>
          <p:cNvSpPr txBox="1"/>
          <p:nvPr>
            <p:ph type="title"/>
          </p:nvPr>
        </p:nvSpPr>
        <p:spPr>
          <a:xfrm>
            <a:off x="1877475" y="445025"/>
            <a:ext cx="538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9" name="Google Shape;109;p15"/>
          <p:cNvSpPr txBox="1"/>
          <p:nvPr>
            <p:ph idx="1" type="subTitle"/>
          </p:nvPr>
        </p:nvSpPr>
        <p:spPr>
          <a:xfrm>
            <a:off x="32267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10" name="Google Shape;110;p15"/>
          <p:cNvSpPr txBox="1"/>
          <p:nvPr>
            <p:ph idx="2" type="subTitle"/>
          </p:nvPr>
        </p:nvSpPr>
        <p:spPr>
          <a:xfrm>
            <a:off x="32267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1" name="Google Shape;111;p15"/>
          <p:cNvSpPr txBox="1"/>
          <p:nvPr>
            <p:ph idx="3" type="subTitle"/>
          </p:nvPr>
        </p:nvSpPr>
        <p:spPr>
          <a:xfrm>
            <a:off x="7191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12" name="Google Shape;112;p15"/>
          <p:cNvSpPr txBox="1"/>
          <p:nvPr>
            <p:ph idx="4" type="subTitle"/>
          </p:nvPr>
        </p:nvSpPr>
        <p:spPr>
          <a:xfrm>
            <a:off x="7191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3" name="Google Shape;113;p15"/>
          <p:cNvSpPr txBox="1"/>
          <p:nvPr>
            <p:ph idx="5" type="subTitle"/>
          </p:nvPr>
        </p:nvSpPr>
        <p:spPr>
          <a:xfrm>
            <a:off x="32267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14" name="Google Shape;114;p15"/>
          <p:cNvSpPr txBox="1"/>
          <p:nvPr>
            <p:ph idx="6" type="subTitle"/>
          </p:nvPr>
        </p:nvSpPr>
        <p:spPr>
          <a:xfrm>
            <a:off x="322670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15" name="Google Shape;115;p15"/>
          <p:cNvSpPr txBox="1"/>
          <p:nvPr>
            <p:ph idx="7" type="subTitle"/>
          </p:nvPr>
        </p:nvSpPr>
        <p:spPr>
          <a:xfrm>
            <a:off x="7191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16" name="Google Shape;116;p15"/>
          <p:cNvSpPr txBox="1"/>
          <p:nvPr>
            <p:ph idx="8" type="subTitle"/>
          </p:nvPr>
        </p:nvSpPr>
        <p:spPr>
          <a:xfrm>
            <a:off x="71915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17" name="Google Shape;117;p1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8" name="Google Shape;118;p1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6"/>
          <p:cNvSpPr txBox="1"/>
          <p:nvPr>
            <p:ph idx="1" type="body"/>
          </p:nvPr>
        </p:nvSpPr>
        <p:spPr>
          <a:xfrm>
            <a:off x="713225" y="441927"/>
            <a:ext cx="3557100" cy="977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3" name="Google Shape;123;p16"/>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24" name="Shape 124"/>
        <p:cNvGrpSpPr/>
        <p:nvPr/>
      </p:nvGrpSpPr>
      <p:grpSpPr>
        <a:xfrm>
          <a:off x="0" y="0"/>
          <a:ext cx="0" cy="0"/>
          <a:chOff x="0" y="0"/>
          <a:chExt cx="0" cy="0"/>
        </a:xfrm>
      </p:grpSpPr>
      <p:cxnSp>
        <p:nvCxnSpPr>
          <p:cNvPr id="125" name="Google Shape;125;p1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6" name="Google Shape;126;p1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7" name="Google Shape;127;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28" name="Google Shape;128;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129" name="Google Shape;129;p17"/>
          <p:cNvSpPr txBox="1"/>
          <p:nvPr>
            <p:ph idx="1" type="body"/>
          </p:nvPr>
        </p:nvSpPr>
        <p:spPr>
          <a:xfrm>
            <a:off x="5547900" y="3007750"/>
            <a:ext cx="2883000" cy="1595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algn="l">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algn="l">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algn="l">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algn="l">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algn="l">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algn="l">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algn="l">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algn="l">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0" name="Shape 130"/>
        <p:cNvGrpSpPr/>
        <p:nvPr/>
      </p:nvGrpSpPr>
      <p:grpSpPr>
        <a:xfrm>
          <a:off x="0" y="0"/>
          <a:ext cx="0" cy="0"/>
          <a:chOff x="0" y="0"/>
          <a:chExt cx="0" cy="0"/>
        </a:xfrm>
      </p:grpSpPr>
      <p:sp>
        <p:nvSpPr>
          <p:cNvPr id="131" name="Google Shape;131;p18"/>
          <p:cNvSpPr txBox="1"/>
          <p:nvPr>
            <p:ph hasCustomPrompt="1" type="title"/>
          </p:nvPr>
        </p:nvSpPr>
        <p:spPr>
          <a:xfrm>
            <a:off x="713225" y="1345363"/>
            <a:ext cx="7717500" cy="16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2" name="Google Shape;132;p18"/>
          <p:cNvSpPr txBox="1"/>
          <p:nvPr>
            <p:ph idx="1" type="subTitle"/>
          </p:nvPr>
        </p:nvSpPr>
        <p:spPr>
          <a:xfrm>
            <a:off x="1514325" y="3188648"/>
            <a:ext cx="6120300" cy="375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cxnSp>
        <p:nvCxnSpPr>
          <p:cNvPr id="133" name="Google Shape;133;p1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4" name="Google Shape;134;p1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5" name="Google Shape;135;p1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6" name="Google Shape;136;p1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37" name="Shape 137"/>
        <p:cNvGrpSpPr/>
        <p:nvPr/>
      </p:nvGrpSpPr>
      <p:grpSpPr>
        <a:xfrm>
          <a:off x="0" y="0"/>
          <a:ext cx="0" cy="0"/>
          <a:chOff x="0" y="0"/>
          <a:chExt cx="0" cy="0"/>
        </a:xfrm>
      </p:grpSpPr>
      <p:sp>
        <p:nvSpPr>
          <p:cNvPr id="138" name="Google Shape;138;p19"/>
          <p:cNvSpPr txBox="1"/>
          <p:nvPr>
            <p:ph type="title"/>
          </p:nvPr>
        </p:nvSpPr>
        <p:spPr>
          <a:xfrm>
            <a:off x="713225" y="1345375"/>
            <a:ext cx="6120300" cy="164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2000">
                <a:solidFill>
                  <a:schemeClr val="accent1"/>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139" name="Google Shape;139;p19"/>
          <p:cNvSpPr txBox="1"/>
          <p:nvPr>
            <p:ph idx="1" type="subTitle"/>
          </p:nvPr>
        </p:nvSpPr>
        <p:spPr>
          <a:xfrm>
            <a:off x="713225" y="3188648"/>
            <a:ext cx="6120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2" name="Google Shape;142;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43" name="Google Shape;143;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44" name="Shape 144"/>
        <p:cNvGrpSpPr/>
        <p:nvPr/>
      </p:nvGrpSpPr>
      <p:grpSpPr>
        <a:xfrm>
          <a:off x="0" y="0"/>
          <a:ext cx="0" cy="0"/>
          <a:chOff x="0" y="0"/>
          <a:chExt cx="0" cy="0"/>
        </a:xfrm>
      </p:grpSpPr>
      <p:sp>
        <p:nvSpPr>
          <p:cNvPr id="145" name="Google Shape;145;p2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46" name="Google Shape;146;p2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7" name="Google Shape;147;p2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8" name="Google Shape;148;p20"/>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 name="Shape 15"/>
        <p:cNvGrpSpPr/>
        <p:nvPr/>
      </p:nvGrpSpPr>
      <p:grpSpPr>
        <a:xfrm>
          <a:off x="0" y="0"/>
          <a:ext cx="0" cy="0"/>
          <a:chOff x="0" y="0"/>
          <a:chExt cx="0" cy="0"/>
        </a:xfrm>
      </p:grpSpPr>
      <p:sp>
        <p:nvSpPr>
          <p:cNvPr id="16" name="Google Shape;16;p3"/>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3"/>
          <p:cNvSpPr txBox="1"/>
          <p:nvPr>
            <p:ph idx="1" type="subTitle"/>
          </p:nvPr>
        </p:nvSpPr>
        <p:spPr>
          <a:xfrm>
            <a:off x="50010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8" name="Google Shape;18;p3"/>
          <p:cNvSpPr txBox="1"/>
          <p:nvPr>
            <p:ph idx="2" type="subTitle"/>
          </p:nvPr>
        </p:nvSpPr>
        <p:spPr>
          <a:xfrm>
            <a:off x="50010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 name="Google Shape;19;p3"/>
          <p:cNvSpPr txBox="1"/>
          <p:nvPr>
            <p:ph idx="3" type="subTitle"/>
          </p:nvPr>
        </p:nvSpPr>
        <p:spPr>
          <a:xfrm>
            <a:off x="16552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0" name="Google Shape;20;p3"/>
          <p:cNvSpPr txBox="1"/>
          <p:nvPr>
            <p:ph idx="4" type="subTitle"/>
          </p:nvPr>
        </p:nvSpPr>
        <p:spPr>
          <a:xfrm>
            <a:off x="16552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1" name="Google Shape;21;p3"/>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2" name="Google Shape;22;p3"/>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 name="Google Shape;23;p3"/>
          <p:cNvSpPr txBox="1"/>
          <p:nvPr>
            <p:ph idx="7" type="subTitle"/>
          </p:nvPr>
        </p:nvSpPr>
        <p:spPr>
          <a:xfrm>
            <a:off x="16552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4" name="Google Shape;24;p3"/>
          <p:cNvSpPr txBox="1"/>
          <p:nvPr>
            <p:ph idx="8" type="subTitle"/>
          </p:nvPr>
        </p:nvSpPr>
        <p:spPr>
          <a:xfrm>
            <a:off x="165525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 name="Google Shape;25;p3"/>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6" name="Google Shape;26;p3"/>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7" name="Google Shape;27;p3"/>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28" name="Google Shape;28;p3"/>
          <p:cNvSpPr txBox="1"/>
          <p:nvPr>
            <p:ph idx="15" type="title"/>
          </p:nvPr>
        </p:nvSpPr>
        <p:spPr>
          <a:xfrm>
            <a:off x="572445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29" name="Google Shape;29;p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0" name="Google Shape;30;p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49" name="Shape 149"/>
        <p:cNvGrpSpPr/>
        <p:nvPr/>
      </p:nvGrpSpPr>
      <p:grpSpPr>
        <a:xfrm>
          <a:off x="0" y="0"/>
          <a:ext cx="0" cy="0"/>
          <a:chOff x="0" y="0"/>
          <a:chExt cx="0" cy="0"/>
        </a:xfrm>
      </p:grpSpPr>
      <p:sp>
        <p:nvSpPr>
          <p:cNvPr id="150" name="Google Shape;150;p21"/>
          <p:cNvSpPr txBox="1"/>
          <p:nvPr>
            <p:ph type="title"/>
          </p:nvPr>
        </p:nvSpPr>
        <p:spPr>
          <a:xfrm>
            <a:off x="4956100" y="2467375"/>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51" name="Google Shape;151;p21"/>
          <p:cNvSpPr txBox="1"/>
          <p:nvPr>
            <p:ph idx="2" type="title"/>
          </p:nvPr>
        </p:nvSpPr>
        <p:spPr>
          <a:xfrm>
            <a:off x="4956100" y="1402325"/>
            <a:ext cx="1650900" cy="9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152" name="Google Shape;152;p21"/>
          <p:cNvSpPr txBox="1"/>
          <p:nvPr>
            <p:ph idx="1" type="subTitle"/>
          </p:nvPr>
        </p:nvSpPr>
        <p:spPr>
          <a:xfrm>
            <a:off x="4956100" y="3116275"/>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53" name="Google Shape;153;p2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4" name="Google Shape;154;p2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5" name="Google Shape;155;p21"/>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56" name="Shape 156"/>
        <p:cNvGrpSpPr/>
        <p:nvPr/>
      </p:nvGrpSpPr>
      <p:grpSpPr>
        <a:xfrm>
          <a:off x="0" y="0"/>
          <a:ext cx="0" cy="0"/>
          <a:chOff x="0" y="0"/>
          <a:chExt cx="0" cy="0"/>
        </a:xfrm>
      </p:grpSpPr>
      <p:sp>
        <p:nvSpPr>
          <p:cNvPr id="157" name="Google Shape;157;p22"/>
          <p:cNvSpPr txBox="1"/>
          <p:nvPr>
            <p:ph type="title"/>
          </p:nvPr>
        </p:nvSpPr>
        <p:spPr>
          <a:xfrm>
            <a:off x="4373850" y="944250"/>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58" name="Google Shape;158;p22"/>
          <p:cNvSpPr txBox="1"/>
          <p:nvPr>
            <p:ph idx="2" type="title"/>
          </p:nvPr>
        </p:nvSpPr>
        <p:spPr>
          <a:xfrm>
            <a:off x="2294850" y="1096650"/>
            <a:ext cx="1650900" cy="9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159" name="Google Shape;159;p22"/>
          <p:cNvSpPr txBox="1"/>
          <p:nvPr>
            <p:ph idx="1" type="subTitle"/>
          </p:nvPr>
        </p:nvSpPr>
        <p:spPr>
          <a:xfrm>
            <a:off x="4373850" y="1593150"/>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166" name="Shape 166"/>
        <p:cNvGrpSpPr/>
        <p:nvPr/>
      </p:nvGrpSpPr>
      <p:grpSpPr>
        <a:xfrm>
          <a:off x="0" y="0"/>
          <a:ext cx="0" cy="0"/>
          <a:chOff x="0" y="0"/>
          <a:chExt cx="0" cy="0"/>
        </a:xfrm>
      </p:grpSpPr>
      <p:sp>
        <p:nvSpPr>
          <p:cNvPr id="167" name="Google Shape;167;p23"/>
          <p:cNvSpPr txBox="1"/>
          <p:nvPr>
            <p:ph type="title"/>
          </p:nvPr>
        </p:nvSpPr>
        <p:spPr>
          <a:xfrm>
            <a:off x="1043725" y="922567"/>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8" name="Google Shape;168;p23"/>
          <p:cNvSpPr txBox="1"/>
          <p:nvPr>
            <p:ph idx="1" type="subTitle"/>
          </p:nvPr>
        </p:nvSpPr>
        <p:spPr>
          <a:xfrm>
            <a:off x="1043725" y="3360938"/>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169" name="Google Shape;169;p2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0" name="Google Shape;170;p2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1" name="Google Shape;171;p23"/>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172" name="Shape 172"/>
        <p:cNvGrpSpPr/>
        <p:nvPr/>
      </p:nvGrpSpPr>
      <p:grpSpPr>
        <a:xfrm>
          <a:off x="0" y="0"/>
          <a:ext cx="0" cy="0"/>
          <a:chOff x="0" y="0"/>
          <a:chExt cx="0" cy="0"/>
        </a:xfrm>
      </p:grpSpPr>
      <p:sp>
        <p:nvSpPr>
          <p:cNvPr id="173" name="Google Shape;173;p24"/>
          <p:cNvSpPr txBox="1"/>
          <p:nvPr>
            <p:ph type="title"/>
          </p:nvPr>
        </p:nvSpPr>
        <p:spPr>
          <a:xfrm>
            <a:off x="5310925" y="962565"/>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4" name="Google Shape;174;p24"/>
          <p:cNvSpPr txBox="1"/>
          <p:nvPr>
            <p:ph idx="1" type="subTitle"/>
          </p:nvPr>
        </p:nvSpPr>
        <p:spPr>
          <a:xfrm>
            <a:off x="5310925" y="3400935"/>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solidFill>
                  <a:schemeClr val="dk1"/>
                </a:solidFill>
              </a:defRPr>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175" name="Google Shape;175;p2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6" name="Google Shape;176;p2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7" name="Google Shape;177;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78" name="Google Shape;178;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79" name="Google Shape;179;p2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80" name="Google Shape;180;p2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81" name="Shape 181"/>
        <p:cNvGrpSpPr/>
        <p:nvPr/>
      </p:nvGrpSpPr>
      <p:grpSpPr>
        <a:xfrm>
          <a:off x="0" y="0"/>
          <a:ext cx="0" cy="0"/>
          <a:chOff x="0" y="0"/>
          <a:chExt cx="0" cy="0"/>
        </a:xfrm>
      </p:grpSpPr>
      <p:sp>
        <p:nvSpPr>
          <p:cNvPr id="182" name="Google Shape;182;p25"/>
          <p:cNvSpPr txBox="1"/>
          <p:nvPr>
            <p:ph idx="1" type="subTitle"/>
          </p:nvPr>
        </p:nvSpPr>
        <p:spPr>
          <a:xfrm>
            <a:off x="3509000"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3" name="Google Shape;183;p25"/>
          <p:cNvSpPr txBox="1"/>
          <p:nvPr>
            <p:ph idx="2" type="subTitle"/>
          </p:nvPr>
        </p:nvSpPr>
        <p:spPr>
          <a:xfrm>
            <a:off x="35090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84" name="Google Shape;184;p25"/>
          <p:cNvSpPr txBox="1"/>
          <p:nvPr>
            <p:ph idx="3" type="subTitle"/>
          </p:nvPr>
        </p:nvSpPr>
        <p:spPr>
          <a:xfrm>
            <a:off x="95302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5" name="Google Shape;185;p25"/>
          <p:cNvSpPr txBox="1"/>
          <p:nvPr>
            <p:ph idx="4" type="subTitle"/>
          </p:nvPr>
        </p:nvSpPr>
        <p:spPr>
          <a:xfrm>
            <a:off x="9531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86" name="Google Shape;186;p25"/>
          <p:cNvSpPr txBox="1"/>
          <p:nvPr>
            <p:ph idx="5" type="subTitle"/>
          </p:nvPr>
        </p:nvSpPr>
        <p:spPr>
          <a:xfrm>
            <a:off x="606487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7" name="Google Shape;187;p25"/>
          <p:cNvSpPr txBox="1"/>
          <p:nvPr>
            <p:ph idx="6" type="subTitle"/>
          </p:nvPr>
        </p:nvSpPr>
        <p:spPr>
          <a:xfrm>
            <a:off x="606487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88" name="Google Shape;188;p25"/>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9" name="Google Shape;189;p2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0" name="Google Shape;190;p2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191" name="Shape 191"/>
        <p:cNvGrpSpPr/>
        <p:nvPr/>
      </p:nvGrpSpPr>
      <p:grpSpPr>
        <a:xfrm>
          <a:off x="0" y="0"/>
          <a:ext cx="0" cy="0"/>
          <a:chOff x="0" y="0"/>
          <a:chExt cx="0" cy="0"/>
        </a:xfrm>
      </p:grpSpPr>
      <p:sp>
        <p:nvSpPr>
          <p:cNvPr id="192" name="Google Shape;192;p26"/>
          <p:cNvSpPr txBox="1"/>
          <p:nvPr>
            <p:ph idx="1" type="subTitle"/>
          </p:nvPr>
        </p:nvSpPr>
        <p:spPr>
          <a:xfrm>
            <a:off x="3509000"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3" name="Google Shape;193;p26"/>
          <p:cNvSpPr txBox="1"/>
          <p:nvPr>
            <p:ph idx="2" type="subTitle"/>
          </p:nvPr>
        </p:nvSpPr>
        <p:spPr>
          <a:xfrm>
            <a:off x="35090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4" name="Google Shape;194;p26"/>
          <p:cNvSpPr txBox="1"/>
          <p:nvPr>
            <p:ph idx="3" type="subTitle"/>
          </p:nvPr>
        </p:nvSpPr>
        <p:spPr>
          <a:xfrm>
            <a:off x="95302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5" name="Google Shape;195;p26"/>
          <p:cNvSpPr txBox="1"/>
          <p:nvPr>
            <p:ph idx="4" type="subTitle"/>
          </p:nvPr>
        </p:nvSpPr>
        <p:spPr>
          <a:xfrm>
            <a:off x="9531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6" name="Google Shape;196;p26"/>
          <p:cNvSpPr txBox="1"/>
          <p:nvPr>
            <p:ph idx="5" type="subTitle"/>
          </p:nvPr>
        </p:nvSpPr>
        <p:spPr>
          <a:xfrm>
            <a:off x="606487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7" name="Google Shape;197;p26"/>
          <p:cNvSpPr txBox="1"/>
          <p:nvPr>
            <p:ph idx="6" type="subTitle"/>
          </p:nvPr>
        </p:nvSpPr>
        <p:spPr>
          <a:xfrm>
            <a:off x="606487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8" name="Google Shape;198;p26"/>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199" name="Google Shape;199;p26"/>
          <p:cNvSpPr txBox="1"/>
          <p:nvPr>
            <p:ph idx="7"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0" name="Google Shape;200;p26"/>
          <p:cNvSpPr txBox="1"/>
          <p:nvPr>
            <p:ph idx="8" type="subTitle"/>
          </p:nvPr>
        </p:nvSpPr>
        <p:spPr>
          <a:xfrm>
            <a:off x="35090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1" name="Google Shape;201;p26"/>
          <p:cNvSpPr txBox="1"/>
          <p:nvPr>
            <p:ph idx="9"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2" name="Google Shape;202;p26"/>
          <p:cNvSpPr txBox="1"/>
          <p:nvPr>
            <p:ph idx="13" type="subTitle"/>
          </p:nvPr>
        </p:nvSpPr>
        <p:spPr>
          <a:xfrm>
            <a:off x="9531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3" name="Google Shape;203;p26"/>
          <p:cNvSpPr txBox="1"/>
          <p:nvPr>
            <p:ph idx="14"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4" name="Google Shape;204;p26"/>
          <p:cNvSpPr txBox="1"/>
          <p:nvPr>
            <p:ph idx="15" type="subTitle"/>
          </p:nvPr>
        </p:nvSpPr>
        <p:spPr>
          <a:xfrm>
            <a:off x="606487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205" name="Google Shape;205;p2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6" name="Google Shape;206;p2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7" name="Google Shape;207;p2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8" name="Google Shape;208;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209" name="Shape 209"/>
        <p:cNvGrpSpPr/>
        <p:nvPr/>
      </p:nvGrpSpPr>
      <p:grpSpPr>
        <a:xfrm>
          <a:off x="0" y="0"/>
          <a:ext cx="0" cy="0"/>
          <a:chOff x="0" y="0"/>
          <a:chExt cx="0" cy="0"/>
        </a:xfrm>
      </p:grpSpPr>
      <p:sp>
        <p:nvSpPr>
          <p:cNvPr id="210" name="Google Shape;210;p27"/>
          <p:cNvSpPr txBox="1"/>
          <p:nvPr>
            <p:ph idx="1" type="subTitle"/>
          </p:nvPr>
        </p:nvSpPr>
        <p:spPr>
          <a:xfrm>
            <a:off x="37183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1" name="Google Shape;211;p27"/>
          <p:cNvSpPr txBox="1"/>
          <p:nvPr>
            <p:ph idx="2" type="subTitle"/>
          </p:nvPr>
        </p:nvSpPr>
        <p:spPr>
          <a:xfrm>
            <a:off x="3617675"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12" name="Google Shape;212;p27"/>
          <p:cNvSpPr txBox="1"/>
          <p:nvPr>
            <p:ph idx="3" type="subTitle"/>
          </p:nvPr>
        </p:nvSpPr>
        <p:spPr>
          <a:xfrm>
            <a:off x="13280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3" name="Google Shape;213;p27"/>
          <p:cNvSpPr txBox="1"/>
          <p:nvPr>
            <p:ph idx="4" type="subTitle"/>
          </p:nvPr>
        </p:nvSpPr>
        <p:spPr>
          <a:xfrm>
            <a:off x="1227426"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14" name="Google Shape;214;p27"/>
          <p:cNvSpPr txBox="1"/>
          <p:nvPr>
            <p:ph idx="5" type="subTitle"/>
          </p:nvPr>
        </p:nvSpPr>
        <p:spPr>
          <a:xfrm>
            <a:off x="6108550" y="3294199"/>
            <a:ext cx="16431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7"/>
          <p:cNvSpPr txBox="1"/>
          <p:nvPr>
            <p:ph idx="6" type="subTitle"/>
          </p:nvPr>
        </p:nvSpPr>
        <p:spPr>
          <a:xfrm>
            <a:off x="6008050"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216" name="Google Shape;216;p27"/>
          <p:cNvSpPr txBox="1"/>
          <p:nvPr>
            <p:ph type="title"/>
          </p:nvPr>
        </p:nvSpPr>
        <p:spPr>
          <a:xfrm>
            <a:off x="713225" y="445025"/>
            <a:ext cx="318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7" name="Google Shape;217;p2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8" name="Google Shape;218;p2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19" name="Shape 219"/>
        <p:cNvGrpSpPr/>
        <p:nvPr/>
      </p:nvGrpSpPr>
      <p:grpSpPr>
        <a:xfrm>
          <a:off x="0" y="0"/>
          <a:ext cx="0" cy="0"/>
          <a:chOff x="0" y="0"/>
          <a:chExt cx="0" cy="0"/>
        </a:xfrm>
      </p:grpSpPr>
      <p:sp>
        <p:nvSpPr>
          <p:cNvPr id="220" name="Google Shape;220;p28"/>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21" name="Google Shape;221;p28"/>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2" name="Google Shape;222;p28"/>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23" name="Google Shape;223;p28"/>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4" name="Google Shape;224;p28"/>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25" name="Google Shape;225;p28"/>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6" name="Google Shape;226;p28"/>
          <p:cNvSpPr txBox="1"/>
          <p:nvPr>
            <p:ph idx="7" type="subTitle"/>
          </p:nvPr>
        </p:nvSpPr>
        <p:spPr>
          <a:xfrm>
            <a:off x="3414050"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27" name="Google Shape;227;p28"/>
          <p:cNvSpPr txBox="1"/>
          <p:nvPr>
            <p:ph idx="8" type="subTitle"/>
          </p:nvPr>
        </p:nvSpPr>
        <p:spPr>
          <a:xfrm>
            <a:off x="3564200"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8" name="Google Shape;228;p28"/>
          <p:cNvSpPr txBox="1"/>
          <p:nvPr>
            <p:ph idx="9" type="subTitle"/>
          </p:nvPr>
        </p:nvSpPr>
        <p:spPr>
          <a:xfrm>
            <a:off x="7057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29" name="Google Shape;229;p28"/>
          <p:cNvSpPr txBox="1"/>
          <p:nvPr>
            <p:ph idx="13" type="subTitle"/>
          </p:nvPr>
        </p:nvSpPr>
        <p:spPr>
          <a:xfrm>
            <a:off x="8558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0" name="Google Shape;230;p28"/>
          <p:cNvSpPr txBox="1"/>
          <p:nvPr>
            <p:ph idx="14" type="subTitle"/>
          </p:nvPr>
        </p:nvSpPr>
        <p:spPr>
          <a:xfrm>
            <a:off x="61223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31" name="Google Shape;231;p28"/>
          <p:cNvSpPr txBox="1"/>
          <p:nvPr>
            <p:ph idx="15" type="subTitle"/>
          </p:nvPr>
        </p:nvSpPr>
        <p:spPr>
          <a:xfrm>
            <a:off x="62724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2" name="Google Shape;232;p28"/>
          <p:cNvSpPr txBox="1"/>
          <p:nvPr>
            <p:ph type="title"/>
          </p:nvPr>
        </p:nvSpPr>
        <p:spPr>
          <a:xfrm>
            <a:off x="713225" y="445025"/>
            <a:ext cx="608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3" name="Google Shape;233;p2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4" name="Google Shape;234;p2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35" name="Shape 235"/>
        <p:cNvGrpSpPr/>
        <p:nvPr/>
      </p:nvGrpSpPr>
      <p:grpSpPr>
        <a:xfrm>
          <a:off x="0" y="0"/>
          <a:ext cx="0" cy="0"/>
          <a:chOff x="0" y="0"/>
          <a:chExt cx="0" cy="0"/>
        </a:xfrm>
      </p:grpSpPr>
      <p:sp>
        <p:nvSpPr>
          <p:cNvPr id="236" name="Google Shape;236;p29"/>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37" name="Google Shape;237;p29"/>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8" name="Google Shape;238;p29"/>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39" name="Google Shape;239;p29"/>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0" name="Google Shape;240;p29"/>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41" name="Google Shape;241;p29"/>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2" name="Google Shape;242;p29"/>
          <p:cNvSpPr txBox="1"/>
          <p:nvPr>
            <p:ph idx="7" type="subTitle"/>
          </p:nvPr>
        </p:nvSpPr>
        <p:spPr>
          <a:xfrm>
            <a:off x="2059863"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43" name="Google Shape;243;p29"/>
          <p:cNvSpPr txBox="1"/>
          <p:nvPr>
            <p:ph idx="8" type="subTitle"/>
          </p:nvPr>
        </p:nvSpPr>
        <p:spPr>
          <a:xfrm>
            <a:off x="2210013"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4" name="Google Shape;244;p29"/>
          <p:cNvSpPr txBox="1"/>
          <p:nvPr>
            <p:ph idx="9" type="subTitle"/>
          </p:nvPr>
        </p:nvSpPr>
        <p:spPr>
          <a:xfrm>
            <a:off x="4768138"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45" name="Google Shape;245;p29"/>
          <p:cNvSpPr txBox="1"/>
          <p:nvPr>
            <p:ph idx="13" type="subTitle"/>
          </p:nvPr>
        </p:nvSpPr>
        <p:spPr>
          <a:xfrm>
            <a:off x="4918288"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6" name="Google Shape;246;p29"/>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47" name="Google Shape;247;p2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8" name="Google Shape;248;p2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9" name="Google Shape;249;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50" name="Google Shape;250;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1" name="Shape 251"/>
        <p:cNvGrpSpPr/>
        <p:nvPr/>
      </p:nvGrpSpPr>
      <p:grpSpPr>
        <a:xfrm>
          <a:off x="0" y="0"/>
          <a:ext cx="0" cy="0"/>
          <a:chOff x="0" y="0"/>
          <a:chExt cx="0" cy="0"/>
        </a:xfrm>
      </p:grpSpPr>
      <p:sp>
        <p:nvSpPr>
          <p:cNvPr id="252" name="Google Shape;252;p30"/>
          <p:cNvSpPr txBox="1"/>
          <p:nvPr>
            <p:ph type="title"/>
          </p:nvPr>
        </p:nvSpPr>
        <p:spPr>
          <a:xfrm>
            <a:off x="1122500" y="1073000"/>
            <a:ext cx="6899100" cy="285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253" name="Google Shape;253;p3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54" name="Google Shape;254;p3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55" name="Google Shape;255;p30"/>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56" name="Google Shape;256;p30"/>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31" name="Shape 31"/>
        <p:cNvGrpSpPr/>
        <p:nvPr/>
      </p:nvGrpSpPr>
      <p:grpSpPr>
        <a:xfrm>
          <a:off x="0" y="0"/>
          <a:ext cx="0" cy="0"/>
          <a:chOff x="0" y="0"/>
          <a:chExt cx="0" cy="0"/>
        </a:xfrm>
      </p:grpSpPr>
      <p:sp>
        <p:nvSpPr>
          <p:cNvPr id="32" name="Google Shape;32;p4"/>
          <p:cNvSpPr txBox="1"/>
          <p:nvPr>
            <p:ph type="title"/>
          </p:nvPr>
        </p:nvSpPr>
        <p:spPr>
          <a:xfrm>
            <a:off x="2410500" y="2808253"/>
            <a:ext cx="4323000" cy="49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33" name="Google Shape;33;p4"/>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4" name="Google Shape;34;p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 name="Google Shape;35;p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57" name="Shape 257"/>
        <p:cNvGrpSpPr/>
        <p:nvPr/>
      </p:nvGrpSpPr>
      <p:grpSpPr>
        <a:xfrm>
          <a:off x="0" y="0"/>
          <a:ext cx="0" cy="0"/>
          <a:chOff x="0" y="0"/>
          <a:chExt cx="0" cy="0"/>
        </a:xfrm>
      </p:grpSpPr>
      <p:sp>
        <p:nvSpPr>
          <p:cNvPr id="258" name="Google Shape;258;p31"/>
          <p:cNvSpPr txBox="1"/>
          <p:nvPr>
            <p:ph type="title"/>
          </p:nvPr>
        </p:nvSpPr>
        <p:spPr>
          <a:xfrm>
            <a:off x="716225" y="1073000"/>
            <a:ext cx="5640600" cy="285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259" name="Google Shape;259;p3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60" name="Google Shape;260;p3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61" name="Google Shape;261;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62" name="Google Shape;262;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63" name="Google Shape;263;p3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64" name="Google Shape;264;p3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65" name="Shape 265"/>
        <p:cNvGrpSpPr/>
        <p:nvPr/>
      </p:nvGrpSpPr>
      <p:grpSpPr>
        <a:xfrm>
          <a:off x="0" y="0"/>
          <a:ext cx="0" cy="0"/>
          <a:chOff x="0" y="0"/>
          <a:chExt cx="0" cy="0"/>
        </a:xfrm>
      </p:grpSpPr>
      <p:sp>
        <p:nvSpPr>
          <p:cNvPr id="266" name="Google Shape;266;p32"/>
          <p:cNvSpPr txBox="1"/>
          <p:nvPr>
            <p:ph idx="1" type="subTitle"/>
          </p:nvPr>
        </p:nvSpPr>
        <p:spPr>
          <a:xfrm>
            <a:off x="49168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7" name="Google Shape;267;p32"/>
          <p:cNvSpPr txBox="1"/>
          <p:nvPr>
            <p:ph idx="2" type="subTitle"/>
          </p:nvPr>
        </p:nvSpPr>
        <p:spPr>
          <a:xfrm>
            <a:off x="50589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8" name="Google Shape;268;p32"/>
          <p:cNvSpPr txBox="1"/>
          <p:nvPr>
            <p:ph idx="3" type="subTitle"/>
          </p:nvPr>
        </p:nvSpPr>
        <p:spPr>
          <a:xfrm>
            <a:off x="19111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69" name="Google Shape;269;p32"/>
          <p:cNvSpPr txBox="1"/>
          <p:nvPr>
            <p:ph idx="4" type="subTitle"/>
          </p:nvPr>
        </p:nvSpPr>
        <p:spPr>
          <a:xfrm>
            <a:off x="20533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0" name="Google Shape;270;p32"/>
          <p:cNvSpPr txBox="1"/>
          <p:nvPr>
            <p:ph idx="5" type="subTitle"/>
          </p:nvPr>
        </p:nvSpPr>
        <p:spPr>
          <a:xfrm>
            <a:off x="49168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1" name="Google Shape;271;p32"/>
          <p:cNvSpPr txBox="1"/>
          <p:nvPr>
            <p:ph idx="6" type="subTitle"/>
          </p:nvPr>
        </p:nvSpPr>
        <p:spPr>
          <a:xfrm>
            <a:off x="50589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2" name="Google Shape;272;p32"/>
          <p:cNvSpPr txBox="1"/>
          <p:nvPr>
            <p:ph idx="7" type="subTitle"/>
          </p:nvPr>
        </p:nvSpPr>
        <p:spPr>
          <a:xfrm>
            <a:off x="19111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3" name="Google Shape;273;p32"/>
          <p:cNvSpPr txBox="1"/>
          <p:nvPr>
            <p:ph idx="8" type="subTitle"/>
          </p:nvPr>
        </p:nvSpPr>
        <p:spPr>
          <a:xfrm>
            <a:off x="20532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4" name="Google Shape;274;p32"/>
          <p:cNvSpPr txBox="1"/>
          <p:nvPr>
            <p:ph type="title"/>
          </p:nvPr>
        </p:nvSpPr>
        <p:spPr>
          <a:xfrm>
            <a:off x="713225" y="445025"/>
            <a:ext cx="648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5" name="Google Shape;275;p3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76" name="Google Shape;276;p3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277" name="Shape 277"/>
        <p:cNvGrpSpPr/>
        <p:nvPr/>
      </p:nvGrpSpPr>
      <p:grpSpPr>
        <a:xfrm>
          <a:off x="0" y="0"/>
          <a:ext cx="0" cy="0"/>
          <a:chOff x="0" y="0"/>
          <a:chExt cx="0" cy="0"/>
        </a:xfrm>
      </p:grpSpPr>
      <p:sp>
        <p:nvSpPr>
          <p:cNvPr id="278" name="Google Shape;278;p33"/>
          <p:cNvSpPr txBox="1"/>
          <p:nvPr>
            <p:ph idx="1" type="subTitle"/>
          </p:nvPr>
        </p:nvSpPr>
        <p:spPr>
          <a:xfrm>
            <a:off x="3571925"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79" name="Google Shape;279;p33"/>
          <p:cNvSpPr txBox="1"/>
          <p:nvPr>
            <p:ph idx="2" type="subTitle"/>
          </p:nvPr>
        </p:nvSpPr>
        <p:spPr>
          <a:xfrm>
            <a:off x="3571925"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0" name="Google Shape;280;p33"/>
          <p:cNvSpPr txBox="1"/>
          <p:nvPr>
            <p:ph idx="3" type="subTitle"/>
          </p:nvPr>
        </p:nvSpPr>
        <p:spPr>
          <a:xfrm>
            <a:off x="108840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1" name="Google Shape;281;p33"/>
          <p:cNvSpPr txBox="1"/>
          <p:nvPr>
            <p:ph idx="4" type="subTitle"/>
          </p:nvPr>
        </p:nvSpPr>
        <p:spPr>
          <a:xfrm>
            <a:off x="108840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2" name="Google Shape;282;p33"/>
          <p:cNvSpPr txBox="1"/>
          <p:nvPr>
            <p:ph idx="5" type="subTitle"/>
          </p:nvPr>
        </p:nvSpPr>
        <p:spPr>
          <a:xfrm>
            <a:off x="605545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83" name="Google Shape;283;p33"/>
          <p:cNvSpPr txBox="1"/>
          <p:nvPr>
            <p:ph idx="6" type="subTitle"/>
          </p:nvPr>
        </p:nvSpPr>
        <p:spPr>
          <a:xfrm>
            <a:off x="605545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84" name="Google Shape;284;p33"/>
          <p:cNvSpPr txBox="1"/>
          <p:nvPr>
            <p:ph type="title"/>
          </p:nvPr>
        </p:nvSpPr>
        <p:spPr>
          <a:xfrm>
            <a:off x="713225" y="445025"/>
            <a:ext cx="551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5" name="Google Shape;285;p3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6" name="Google Shape;286;p3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7" name="Google Shape;287;p3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288" name="Shape 288"/>
        <p:cNvGrpSpPr/>
        <p:nvPr/>
      </p:nvGrpSpPr>
      <p:grpSpPr>
        <a:xfrm>
          <a:off x="0" y="0"/>
          <a:ext cx="0" cy="0"/>
          <a:chOff x="0" y="0"/>
          <a:chExt cx="0" cy="0"/>
        </a:xfrm>
      </p:grpSpPr>
      <p:cxnSp>
        <p:nvCxnSpPr>
          <p:cNvPr id="289" name="Google Shape;289;p3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90" name="Google Shape;290;p3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91" name="Google Shape;291;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2" name="Google Shape;292;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3" name="Google Shape;293;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4" name="Google Shape;294;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295" name="Google Shape;295;p34"/>
          <p:cNvSpPr txBox="1"/>
          <p:nvPr>
            <p:ph type="title"/>
          </p:nvPr>
        </p:nvSpPr>
        <p:spPr>
          <a:xfrm>
            <a:off x="2780100" y="445025"/>
            <a:ext cx="3583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6" name="Google Shape;296;p34"/>
          <p:cNvSpPr txBox="1"/>
          <p:nvPr>
            <p:ph idx="1" type="subTitle"/>
          </p:nvPr>
        </p:nvSpPr>
        <p:spPr>
          <a:xfrm>
            <a:off x="53066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97" name="Google Shape;297;p34"/>
          <p:cNvSpPr txBox="1"/>
          <p:nvPr>
            <p:ph idx="2" type="subTitle"/>
          </p:nvPr>
        </p:nvSpPr>
        <p:spPr>
          <a:xfrm>
            <a:off x="53066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8" name="Google Shape;298;p34"/>
          <p:cNvSpPr txBox="1"/>
          <p:nvPr>
            <p:ph idx="3" type="subTitle"/>
          </p:nvPr>
        </p:nvSpPr>
        <p:spPr>
          <a:xfrm>
            <a:off x="13512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99" name="Google Shape;299;p34"/>
          <p:cNvSpPr txBox="1"/>
          <p:nvPr>
            <p:ph idx="4" type="subTitle"/>
          </p:nvPr>
        </p:nvSpPr>
        <p:spPr>
          <a:xfrm>
            <a:off x="13512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0" name="Google Shape;300;p34"/>
          <p:cNvSpPr txBox="1"/>
          <p:nvPr>
            <p:ph idx="5" type="subTitle"/>
          </p:nvPr>
        </p:nvSpPr>
        <p:spPr>
          <a:xfrm>
            <a:off x="53066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01" name="Google Shape;301;p34"/>
          <p:cNvSpPr txBox="1"/>
          <p:nvPr>
            <p:ph idx="6" type="subTitle"/>
          </p:nvPr>
        </p:nvSpPr>
        <p:spPr>
          <a:xfrm>
            <a:off x="530665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2" name="Google Shape;302;p34"/>
          <p:cNvSpPr txBox="1"/>
          <p:nvPr>
            <p:ph idx="7" type="subTitle"/>
          </p:nvPr>
        </p:nvSpPr>
        <p:spPr>
          <a:xfrm>
            <a:off x="13512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03" name="Google Shape;303;p34"/>
          <p:cNvSpPr txBox="1"/>
          <p:nvPr>
            <p:ph idx="8" type="subTitle"/>
          </p:nvPr>
        </p:nvSpPr>
        <p:spPr>
          <a:xfrm>
            <a:off x="135130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4" name="Google Shape;304;p34"/>
          <p:cNvSpPr txBox="1"/>
          <p:nvPr>
            <p:ph idx="9" type="title"/>
          </p:nvPr>
        </p:nvSpPr>
        <p:spPr>
          <a:xfrm>
            <a:off x="13512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05" name="Google Shape;305;p34"/>
          <p:cNvSpPr txBox="1"/>
          <p:nvPr>
            <p:ph idx="13" type="title"/>
          </p:nvPr>
        </p:nvSpPr>
        <p:spPr>
          <a:xfrm>
            <a:off x="53066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06" name="Google Shape;306;p34"/>
          <p:cNvSpPr txBox="1"/>
          <p:nvPr>
            <p:ph idx="14" type="title"/>
          </p:nvPr>
        </p:nvSpPr>
        <p:spPr>
          <a:xfrm>
            <a:off x="135130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07" name="Google Shape;307;p34"/>
          <p:cNvSpPr txBox="1"/>
          <p:nvPr>
            <p:ph idx="15" type="title"/>
          </p:nvPr>
        </p:nvSpPr>
        <p:spPr>
          <a:xfrm>
            <a:off x="530665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08" name="Shape 308"/>
        <p:cNvGrpSpPr/>
        <p:nvPr/>
      </p:nvGrpSpPr>
      <p:grpSpPr>
        <a:xfrm>
          <a:off x="0" y="0"/>
          <a:ext cx="0" cy="0"/>
          <a:chOff x="0" y="0"/>
          <a:chExt cx="0" cy="0"/>
        </a:xfrm>
      </p:grpSpPr>
      <p:sp>
        <p:nvSpPr>
          <p:cNvPr id="309" name="Google Shape;309;p35"/>
          <p:cNvSpPr txBox="1"/>
          <p:nvPr>
            <p:ph idx="1" type="subTitle"/>
          </p:nvPr>
        </p:nvSpPr>
        <p:spPr>
          <a:xfrm>
            <a:off x="4750175" y="163274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5"/>
          <p:cNvSpPr txBox="1"/>
          <p:nvPr>
            <p:ph idx="2" type="subTitle"/>
          </p:nvPr>
        </p:nvSpPr>
        <p:spPr>
          <a:xfrm>
            <a:off x="4750184" y="2035022"/>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1" name="Google Shape;311;p35"/>
          <p:cNvSpPr txBox="1"/>
          <p:nvPr>
            <p:ph idx="3" type="subTitle"/>
          </p:nvPr>
        </p:nvSpPr>
        <p:spPr>
          <a:xfrm>
            <a:off x="2306450" y="1632746"/>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2" name="Google Shape;312;p35"/>
          <p:cNvSpPr txBox="1"/>
          <p:nvPr>
            <p:ph idx="4" type="subTitle"/>
          </p:nvPr>
        </p:nvSpPr>
        <p:spPr>
          <a:xfrm>
            <a:off x="2306462" y="2035022"/>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3" name="Google Shape;313;p35"/>
          <p:cNvSpPr txBox="1"/>
          <p:nvPr>
            <p:ph idx="5" type="subTitle"/>
          </p:nvPr>
        </p:nvSpPr>
        <p:spPr>
          <a:xfrm>
            <a:off x="4750175" y="3062273"/>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4" name="Google Shape;314;p35"/>
          <p:cNvSpPr txBox="1"/>
          <p:nvPr>
            <p:ph idx="6" type="subTitle"/>
          </p:nvPr>
        </p:nvSpPr>
        <p:spPr>
          <a:xfrm>
            <a:off x="4750184" y="3471047"/>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5" name="Google Shape;315;p35"/>
          <p:cNvSpPr txBox="1"/>
          <p:nvPr>
            <p:ph idx="7" type="subTitle"/>
          </p:nvPr>
        </p:nvSpPr>
        <p:spPr>
          <a:xfrm>
            <a:off x="2306450" y="3062273"/>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6" name="Google Shape;316;p35"/>
          <p:cNvSpPr txBox="1"/>
          <p:nvPr>
            <p:ph idx="8" type="subTitle"/>
          </p:nvPr>
        </p:nvSpPr>
        <p:spPr>
          <a:xfrm>
            <a:off x="2306462" y="3471047"/>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7" name="Google Shape;317;p35"/>
          <p:cNvSpPr txBox="1"/>
          <p:nvPr>
            <p:ph type="title"/>
          </p:nvPr>
        </p:nvSpPr>
        <p:spPr>
          <a:xfrm>
            <a:off x="713225" y="445025"/>
            <a:ext cx="2785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8" name="Google Shape;318;p3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9" name="Google Shape;319;p3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20" name="Shape 320"/>
        <p:cNvGrpSpPr/>
        <p:nvPr/>
      </p:nvGrpSpPr>
      <p:grpSpPr>
        <a:xfrm>
          <a:off x="0" y="0"/>
          <a:ext cx="0" cy="0"/>
          <a:chOff x="0" y="0"/>
          <a:chExt cx="0" cy="0"/>
        </a:xfrm>
      </p:grpSpPr>
      <p:cxnSp>
        <p:nvCxnSpPr>
          <p:cNvPr id="321" name="Google Shape;321;p3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2" name="Google Shape;322;p3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23" name="Google Shape;323;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4" name="Google Shape;324;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5" name="Google Shape;325;p3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6" name="Google Shape;326;p3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27" name="Google Shape;327;p36"/>
          <p:cNvSpPr txBox="1"/>
          <p:nvPr>
            <p:ph idx="1" type="subTitle"/>
          </p:nvPr>
        </p:nvSpPr>
        <p:spPr>
          <a:xfrm>
            <a:off x="728750" y="1112872"/>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28" name="Google Shape;328;p36"/>
          <p:cNvSpPr txBox="1"/>
          <p:nvPr>
            <p:ph idx="2" type="subTitle"/>
          </p:nvPr>
        </p:nvSpPr>
        <p:spPr>
          <a:xfrm>
            <a:off x="728762" y="151514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9" name="Google Shape;329;p36"/>
          <p:cNvSpPr txBox="1"/>
          <p:nvPr>
            <p:ph idx="3" type="subTitle"/>
          </p:nvPr>
        </p:nvSpPr>
        <p:spPr>
          <a:xfrm>
            <a:off x="728750" y="203638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0" name="Google Shape;330;p36"/>
          <p:cNvSpPr txBox="1"/>
          <p:nvPr>
            <p:ph idx="4" type="subTitle"/>
          </p:nvPr>
        </p:nvSpPr>
        <p:spPr>
          <a:xfrm>
            <a:off x="728762" y="2445160"/>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1" name="Google Shape;331;p36"/>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32" name="Google Shape;332;p36"/>
          <p:cNvSpPr txBox="1"/>
          <p:nvPr>
            <p:ph idx="5" type="subTitle"/>
          </p:nvPr>
        </p:nvSpPr>
        <p:spPr>
          <a:xfrm>
            <a:off x="728750" y="2997225"/>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3" name="Google Shape;333;p36"/>
          <p:cNvSpPr txBox="1"/>
          <p:nvPr>
            <p:ph idx="6" type="subTitle"/>
          </p:nvPr>
        </p:nvSpPr>
        <p:spPr>
          <a:xfrm>
            <a:off x="728762" y="340599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34" name="Shape 334"/>
        <p:cNvGrpSpPr/>
        <p:nvPr/>
      </p:nvGrpSpPr>
      <p:grpSpPr>
        <a:xfrm>
          <a:off x="0" y="0"/>
          <a:ext cx="0" cy="0"/>
          <a:chOff x="0" y="0"/>
          <a:chExt cx="0" cy="0"/>
        </a:xfrm>
      </p:grpSpPr>
      <p:sp>
        <p:nvSpPr>
          <p:cNvPr id="335" name="Google Shape;335;p37"/>
          <p:cNvSpPr txBox="1"/>
          <p:nvPr>
            <p:ph type="title"/>
          </p:nvPr>
        </p:nvSpPr>
        <p:spPr>
          <a:xfrm>
            <a:off x="2592925" y="71460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36" name="Google Shape;336;p37"/>
          <p:cNvSpPr txBox="1"/>
          <p:nvPr>
            <p:ph idx="1" type="subTitle"/>
          </p:nvPr>
        </p:nvSpPr>
        <p:spPr>
          <a:xfrm>
            <a:off x="2364984" y="134640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7" name="Google Shape;337;p37"/>
          <p:cNvSpPr txBox="1"/>
          <p:nvPr>
            <p:ph idx="2" type="title"/>
          </p:nvPr>
        </p:nvSpPr>
        <p:spPr>
          <a:xfrm>
            <a:off x="2592925" y="2063025"/>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38" name="Google Shape;338;p37"/>
          <p:cNvSpPr txBox="1"/>
          <p:nvPr>
            <p:ph idx="3" type="subTitle"/>
          </p:nvPr>
        </p:nvSpPr>
        <p:spPr>
          <a:xfrm>
            <a:off x="2364984" y="2694825"/>
            <a:ext cx="4414200" cy="3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9" name="Google Shape;339;p37"/>
          <p:cNvSpPr txBox="1"/>
          <p:nvPr>
            <p:ph idx="4" type="title"/>
          </p:nvPr>
        </p:nvSpPr>
        <p:spPr>
          <a:xfrm>
            <a:off x="2592925" y="341145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40" name="Google Shape;340;p37"/>
          <p:cNvSpPr txBox="1"/>
          <p:nvPr>
            <p:ph idx="5" type="subTitle"/>
          </p:nvPr>
        </p:nvSpPr>
        <p:spPr>
          <a:xfrm>
            <a:off x="2364950" y="404325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41" name="Google Shape;341;p3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42" name="Google Shape;342;p3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43" name="Shape 343"/>
        <p:cNvGrpSpPr/>
        <p:nvPr/>
      </p:nvGrpSpPr>
      <p:grpSpPr>
        <a:xfrm>
          <a:off x="0" y="0"/>
          <a:ext cx="0" cy="0"/>
          <a:chOff x="0" y="0"/>
          <a:chExt cx="0" cy="0"/>
        </a:xfrm>
      </p:grpSpPr>
      <p:sp>
        <p:nvSpPr>
          <p:cNvPr id="344" name="Google Shape;344;p38"/>
          <p:cNvSpPr txBox="1"/>
          <p:nvPr>
            <p:ph idx="1" type="subTitle"/>
          </p:nvPr>
        </p:nvSpPr>
        <p:spPr>
          <a:xfrm>
            <a:off x="5700609" y="2084269"/>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38"/>
          <p:cNvSpPr txBox="1"/>
          <p:nvPr>
            <p:ph idx="2" type="subTitle"/>
          </p:nvPr>
        </p:nvSpPr>
        <p:spPr>
          <a:xfrm>
            <a:off x="5700621" y="2486544"/>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6" name="Google Shape;346;p38"/>
          <p:cNvSpPr txBox="1"/>
          <p:nvPr>
            <p:ph idx="3" type="subTitle"/>
          </p:nvPr>
        </p:nvSpPr>
        <p:spPr>
          <a:xfrm>
            <a:off x="1973988" y="902134"/>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8"/>
          <p:cNvSpPr txBox="1"/>
          <p:nvPr>
            <p:ph idx="4" type="subTitle"/>
          </p:nvPr>
        </p:nvSpPr>
        <p:spPr>
          <a:xfrm>
            <a:off x="1973988" y="1304410"/>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8" name="Google Shape;348;p38"/>
          <p:cNvSpPr txBox="1"/>
          <p:nvPr>
            <p:ph idx="5" type="subTitle"/>
          </p:nvPr>
        </p:nvSpPr>
        <p:spPr>
          <a:xfrm>
            <a:off x="1973988" y="3290875"/>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8"/>
          <p:cNvSpPr txBox="1"/>
          <p:nvPr>
            <p:ph idx="6" type="subTitle"/>
          </p:nvPr>
        </p:nvSpPr>
        <p:spPr>
          <a:xfrm>
            <a:off x="1973988" y="3699649"/>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50" name="Google Shape;350;p3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1" name="Google Shape;351;p3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2" name="Google Shape;352;p3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53" name="Google Shape;353;p3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54" name="Google Shape;354;p3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55" name="Google Shape;355;p38"/>
          <p:cNvSpPr txBox="1"/>
          <p:nvPr>
            <p:ph type="title"/>
          </p:nvPr>
        </p:nvSpPr>
        <p:spPr>
          <a:xfrm>
            <a:off x="733000" y="1114450"/>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56" name="Google Shape;356;p38"/>
          <p:cNvSpPr txBox="1"/>
          <p:nvPr>
            <p:ph idx="7" type="title"/>
          </p:nvPr>
        </p:nvSpPr>
        <p:spPr>
          <a:xfrm>
            <a:off x="733000" y="3503175"/>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57" name="Google Shape;357;p38"/>
          <p:cNvSpPr txBox="1"/>
          <p:nvPr>
            <p:ph idx="8" type="title"/>
          </p:nvPr>
        </p:nvSpPr>
        <p:spPr>
          <a:xfrm>
            <a:off x="4441002" y="2276488"/>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58" name="Shape 358"/>
        <p:cNvGrpSpPr/>
        <p:nvPr/>
      </p:nvGrpSpPr>
      <p:grpSpPr>
        <a:xfrm>
          <a:off x="0" y="0"/>
          <a:ext cx="0" cy="0"/>
          <a:chOff x="0" y="0"/>
          <a:chExt cx="0" cy="0"/>
        </a:xfrm>
      </p:grpSpPr>
      <p:sp>
        <p:nvSpPr>
          <p:cNvPr id="359" name="Google Shape;359;p39"/>
          <p:cNvSpPr txBox="1"/>
          <p:nvPr>
            <p:ph type="title"/>
          </p:nvPr>
        </p:nvSpPr>
        <p:spPr>
          <a:xfrm>
            <a:off x="803750" y="2040496"/>
            <a:ext cx="4087500" cy="67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0" name="Google Shape;360;p39"/>
          <p:cNvSpPr txBox="1"/>
          <p:nvPr>
            <p:ph idx="1" type="subTitle"/>
          </p:nvPr>
        </p:nvSpPr>
        <p:spPr>
          <a:xfrm>
            <a:off x="803750" y="2693525"/>
            <a:ext cx="3159300" cy="55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Josefin Sans"/>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361" name="Google Shape;361;p3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2" name="Google Shape;362;p3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363" name="Shape 363"/>
        <p:cNvGrpSpPr/>
        <p:nvPr/>
      </p:nvGrpSpPr>
      <p:grpSpPr>
        <a:xfrm>
          <a:off x="0" y="0"/>
          <a:ext cx="0" cy="0"/>
          <a:chOff x="0" y="0"/>
          <a:chExt cx="0" cy="0"/>
        </a:xfrm>
      </p:grpSpPr>
      <p:sp>
        <p:nvSpPr>
          <p:cNvPr id="364" name="Google Shape;364;p40"/>
          <p:cNvSpPr txBox="1"/>
          <p:nvPr>
            <p:ph type="title"/>
          </p:nvPr>
        </p:nvSpPr>
        <p:spPr>
          <a:xfrm>
            <a:off x="4490150" y="2047725"/>
            <a:ext cx="3364200" cy="62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65" name="Google Shape;365;p40"/>
          <p:cNvSpPr txBox="1"/>
          <p:nvPr>
            <p:ph idx="1" type="subTitle"/>
          </p:nvPr>
        </p:nvSpPr>
        <p:spPr>
          <a:xfrm>
            <a:off x="4855550" y="2694825"/>
            <a:ext cx="2998800" cy="55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Josefin Sans"/>
              <a:buNone/>
              <a:defRPr sz="1400">
                <a:solidFill>
                  <a:schemeClr val="dk1"/>
                </a:solidFill>
              </a:defRPr>
            </a:lvl1pPr>
            <a:lvl2pPr lvl="1" algn="l">
              <a:lnSpc>
                <a:spcPct val="115000"/>
              </a:lnSpc>
              <a:spcBef>
                <a:spcPts val="0"/>
              </a:spcBef>
              <a:spcAft>
                <a:spcPts val="0"/>
              </a:spcAft>
              <a:buSzPts val="1500"/>
              <a:buNone/>
              <a:defRPr sz="1500"/>
            </a:lvl2pPr>
            <a:lvl3pPr lvl="2" algn="l">
              <a:lnSpc>
                <a:spcPct val="115000"/>
              </a:lnSpc>
              <a:spcBef>
                <a:spcPts val="0"/>
              </a:spcBef>
              <a:spcAft>
                <a:spcPts val="0"/>
              </a:spcAft>
              <a:buSzPts val="1500"/>
              <a:buNone/>
              <a:defRPr sz="1500"/>
            </a:lvl3pPr>
            <a:lvl4pPr lvl="3" algn="l">
              <a:lnSpc>
                <a:spcPct val="115000"/>
              </a:lnSpc>
              <a:spcBef>
                <a:spcPts val="0"/>
              </a:spcBef>
              <a:spcAft>
                <a:spcPts val="0"/>
              </a:spcAft>
              <a:buSzPts val="1500"/>
              <a:buNone/>
              <a:defRPr sz="1500"/>
            </a:lvl4pPr>
            <a:lvl5pPr lvl="4" algn="l">
              <a:lnSpc>
                <a:spcPct val="115000"/>
              </a:lnSpc>
              <a:spcBef>
                <a:spcPts val="0"/>
              </a:spcBef>
              <a:spcAft>
                <a:spcPts val="0"/>
              </a:spcAft>
              <a:buSzPts val="1500"/>
              <a:buNone/>
              <a:defRPr sz="1500"/>
            </a:lvl5pPr>
            <a:lvl6pPr lvl="5" algn="l">
              <a:lnSpc>
                <a:spcPct val="115000"/>
              </a:lnSpc>
              <a:spcBef>
                <a:spcPts val="0"/>
              </a:spcBef>
              <a:spcAft>
                <a:spcPts val="0"/>
              </a:spcAft>
              <a:buSzPts val="1500"/>
              <a:buNone/>
              <a:defRPr sz="1500"/>
            </a:lvl6pPr>
            <a:lvl7pPr lvl="6" algn="l">
              <a:lnSpc>
                <a:spcPct val="115000"/>
              </a:lnSpc>
              <a:spcBef>
                <a:spcPts val="0"/>
              </a:spcBef>
              <a:spcAft>
                <a:spcPts val="0"/>
              </a:spcAft>
              <a:buSzPts val="1500"/>
              <a:buNone/>
              <a:defRPr sz="1500"/>
            </a:lvl7pPr>
            <a:lvl8pPr lvl="7" algn="l">
              <a:lnSpc>
                <a:spcPct val="115000"/>
              </a:lnSpc>
              <a:spcBef>
                <a:spcPts val="0"/>
              </a:spcBef>
              <a:spcAft>
                <a:spcPts val="0"/>
              </a:spcAft>
              <a:buSzPts val="1500"/>
              <a:buNone/>
              <a:defRPr sz="1500"/>
            </a:lvl8pPr>
            <a:lvl9pPr lvl="8" algn="l">
              <a:lnSpc>
                <a:spcPct val="115000"/>
              </a:lnSpc>
              <a:spcBef>
                <a:spcPts val="0"/>
              </a:spcBef>
              <a:spcAft>
                <a:spcPts val="0"/>
              </a:spcAft>
              <a:buSzPts val="1500"/>
              <a:buNone/>
              <a:defRPr sz="1500"/>
            </a:lvl9pPr>
          </a:lstStyle>
          <a:p/>
        </p:txBody>
      </p:sp>
      <p:cxnSp>
        <p:nvCxnSpPr>
          <p:cNvPr id="366" name="Google Shape;366;p4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7" name="Google Shape;367;p4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36" name="Shape 36"/>
        <p:cNvGrpSpPr/>
        <p:nvPr/>
      </p:nvGrpSpPr>
      <p:grpSpPr>
        <a:xfrm>
          <a:off x="0" y="0"/>
          <a:ext cx="0" cy="0"/>
          <a:chOff x="0" y="0"/>
          <a:chExt cx="0" cy="0"/>
        </a:xfrm>
      </p:grpSpPr>
      <p:sp>
        <p:nvSpPr>
          <p:cNvPr id="37" name="Google Shape;37;p5"/>
          <p:cNvSpPr txBox="1"/>
          <p:nvPr>
            <p:ph type="title"/>
          </p:nvPr>
        </p:nvSpPr>
        <p:spPr>
          <a:xfrm>
            <a:off x="699900" y="2821263"/>
            <a:ext cx="4323000" cy="49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38" name="Google Shape;38;p5"/>
          <p:cNvSpPr txBox="1"/>
          <p:nvPr>
            <p:ph idx="1" type="subTitle"/>
          </p:nvPr>
        </p:nvSpPr>
        <p:spPr>
          <a:xfrm>
            <a:off x="699900" y="1675902"/>
            <a:ext cx="5458200" cy="99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9" name="Google Shape;39;p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 name="Google Shape;40;p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 name="Google Shape;41;p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2" name="Google Shape;42;p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368" name="Shape 368"/>
        <p:cNvGrpSpPr/>
        <p:nvPr/>
      </p:nvGrpSpPr>
      <p:grpSpPr>
        <a:xfrm>
          <a:off x="0" y="0"/>
          <a:ext cx="0" cy="0"/>
          <a:chOff x="0" y="0"/>
          <a:chExt cx="0" cy="0"/>
        </a:xfrm>
      </p:grpSpPr>
      <p:sp>
        <p:nvSpPr>
          <p:cNvPr id="369" name="Google Shape;369;p41"/>
          <p:cNvSpPr txBox="1"/>
          <p:nvPr>
            <p:ph idx="1" type="subTitle"/>
          </p:nvPr>
        </p:nvSpPr>
        <p:spPr>
          <a:xfrm>
            <a:off x="4166800" y="1453525"/>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370" name="Google Shape;370;p41"/>
          <p:cNvSpPr txBox="1"/>
          <p:nvPr>
            <p:ph type="title"/>
          </p:nvPr>
        </p:nvSpPr>
        <p:spPr>
          <a:xfrm>
            <a:off x="713225" y="445025"/>
            <a:ext cx="450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71" name="Google Shape;371;p4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72" name="Google Shape;372;p4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73" name="Google Shape;373;p41"/>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374" name="Shape 374"/>
        <p:cNvGrpSpPr/>
        <p:nvPr/>
      </p:nvGrpSpPr>
      <p:grpSpPr>
        <a:xfrm>
          <a:off x="0" y="0"/>
          <a:ext cx="0" cy="0"/>
          <a:chOff x="0" y="0"/>
          <a:chExt cx="0" cy="0"/>
        </a:xfrm>
      </p:grpSpPr>
      <p:cxnSp>
        <p:nvCxnSpPr>
          <p:cNvPr id="375" name="Google Shape;375;p4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76" name="Google Shape;376;p4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77" name="Google Shape;377;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78" name="Google Shape;378;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79" name="Google Shape;379;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80" name="Google Shape;380;p4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81" name="Google Shape;381;p42"/>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82" name="Google Shape;382;p42"/>
          <p:cNvSpPr txBox="1"/>
          <p:nvPr>
            <p:ph idx="1" type="subTitle"/>
          </p:nvPr>
        </p:nvSpPr>
        <p:spPr>
          <a:xfrm>
            <a:off x="4525188"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383" name="Google Shape;383;p42"/>
          <p:cNvSpPr txBox="1"/>
          <p:nvPr>
            <p:ph idx="2" type="subTitle"/>
          </p:nvPr>
        </p:nvSpPr>
        <p:spPr>
          <a:xfrm>
            <a:off x="661213"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384" name="Shape 384"/>
        <p:cNvGrpSpPr/>
        <p:nvPr/>
      </p:nvGrpSpPr>
      <p:grpSpPr>
        <a:xfrm>
          <a:off x="0" y="0"/>
          <a:ext cx="0" cy="0"/>
          <a:chOff x="0" y="0"/>
          <a:chExt cx="0" cy="0"/>
        </a:xfrm>
      </p:grpSpPr>
      <p:sp>
        <p:nvSpPr>
          <p:cNvPr id="385" name="Google Shape;385;p43"/>
          <p:cNvSpPr txBox="1"/>
          <p:nvPr>
            <p:ph idx="1" type="subTitle"/>
          </p:nvPr>
        </p:nvSpPr>
        <p:spPr>
          <a:xfrm>
            <a:off x="4816075"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3"/>
          <p:cNvSpPr txBox="1"/>
          <p:nvPr>
            <p:ph idx="2" type="subTitle"/>
          </p:nvPr>
        </p:nvSpPr>
        <p:spPr>
          <a:xfrm>
            <a:off x="4816200"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7" name="Google Shape;387;p43"/>
          <p:cNvSpPr txBox="1"/>
          <p:nvPr>
            <p:ph idx="3" type="subTitle"/>
          </p:nvPr>
        </p:nvSpPr>
        <p:spPr>
          <a:xfrm>
            <a:off x="1385829"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8" name="Google Shape;388;p43"/>
          <p:cNvSpPr txBox="1"/>
          <p:nvPr>
            <p:ph idx="4" type="subTitle"/>
          </p:nvPr>
        </p:nvSpPr>
        <p:spPr>
          <a:xfrm>
            <a:off x="1386025"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9" name="Google Shape;389;p43"/>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90" name="Google Shape;390;p4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91" name="Google Shape;391;p4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392" name="Shape 392"/>
        <p:cNvGrpSpPr/>
        <p:nvPr/>
      </p:nvGrpSpPr>
      <p:grpSpPr>
        <a:xfrm>
          <a:off x="0" y="0"/>
          <a:ext cx="0" cy="0"/>
          <a:chOff x="0" y="0"/>
          <a:chExt cx="0" cy="0"/>
        </a:xfrm>
      </p:grpSpPr>
      <p:sp>
        <p:nvSpPr>
          <p:cNvPr id="393" name="Google Shape;393;p44"/>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94" name="Google Shape;394;p44"/>
          <p:cNvSpPr txBox="1"/>
          <p:nvPr>
            <p:ph idx="1"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5" name="Google Shape;395;p44"/>
          <p:cNvSpPr txBox="1"/>
          <p:nvPr>
            <p:ph idx="2" type="subTitle"/>
          </p:nvPr>
        </p:nvSpPr>
        <p:spPr>
          <a:xfrm>
            <a:off x="350902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96" name="Google Shape;396;p44"/>
          <p:cNvSpPr txBox="1"/>
          <p:nvPr>
            <p:ph idx="3"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7" name="Google Shape;397;p44"/>
          <p:cNvSpPr txBox="1"/>
          <p:nvPr>
            <p:ph idx="4" type="subTitle"/>
          </p:nvPr>
        </p:nvSpPr>
        <p:spPr>
          <a:xfrm>
            <a:off x="953125" y="3814951"/>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98" name="Google Shape;398;p44"/>
          <p:cNvSpPr txBox="1"/>
          <p:nvPr>
            <p:ph idx="5"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9" name="Google Shape;399;p44"/>
          <p:cNvSpPr txBox="1"/>
          <p:nvPr>
            <p:ph idx="6" type="subTitle"/>
          </p:nvPr>
        </p:nvSpPr>
        <p:spPr>
          <a:xfrm>
            <a:off x="606487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00" name="Google Shape;400;p4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1" name="Google Shape;401;p4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2" name="Google Shape;402;p4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03" name="Google Shape;403;p4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04" name="Shape 404"/>
        <p:cNvGrpSpPr/>
        <p:nvPr/>
      </p:nvGrpSpPr>
      <p:grpSpPr>
        <a:xfrm>
          <a:off x="0" y="0"/>
          <a:ext cx="0" cy="0"/>
          <a:chOff x="0" y="0"/>
          <a:chExt cx="0" cy="0"/>
        </a:xfrm>
      </p:grpSpPr>
      <p:sp>
        <p:nvSpPr>
          <p:cNvPr id="405" name="Google Shape;405;p45"/>
          <p:cNvSpPr txBox="1"/>
          <p:nvPr>
            <p:ph type="title"/>
          </p:nvPr>
        </p:nvSpPr>
        <p:spPr>
          <a:xfrm>
            <a:off x="2832900" y="791200"/>
            <a:ext cx="34782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70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406" name="Google Shape;406;p45"/>
          <p:cNvSpPr txBox="1"/>
          <p:nvPr>
            <p:ph idx="1" type="subTitle"/>
          </p:nvPr>
        </p:nvSpPr>
        <p:spPr>
          <a:xfrm>
            <a:off x="2983350" y="1749425"/>
            <a:ext cx="3177300" cy="92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07" name="Google Shape;407;p45"/>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Montserrat"/>
                <a:ea typeface="Montserrat"/>
                <a:cs typeface="Montserrat"/>
                <a:sym typeface="Montserrat"/>
              </a:rPr>
              <a:t>CREDITS</a:t>
            </a:r>
            <a:r>
              <a:rPr b="0" i="0" lang="en" sz="1100" u="none" cap="none" strike="noStrike">
                <a:solidFill>
                  <a:schemeClr val="dk2"/>
                </a:solidFill>
                <a:latin typeface="Montserrat"/>
                <a:ea typeface="Montserrat"/>
                <a:cs typeface="Montserrat"/>
                <a:sym typeface="Montserrat"/>
              </a:rPr>
              <a:t>: This presentation template was created by </a:t>
            </a:r>
            <a:r>
              <a:rPr b="1" i="0" lang="en" sz="1100" u="none" cap="none" strike="noStrike">
                <a:solidFill>
                  <a:schemeClr val="hlink"/>
                </a:solidFill>
                <a:uFill>
                  <a:noFill/>
                </a:uFill>
                <a:latin typeface="Montserrat"/>
                <a:ea typeface="Montserrat"/>
                <a:cs typeface="Montserrat"/>
                <a:sym typeface="Montserrat"/>
                <a:hlinkClick r:id="rId2"/>
              </a:rPr>
              <a:t>Slidesgo</a:t>
            </a:r>
            <a:r>
              <a:rPr b="0" i="0" lang="en" sz="1100" u="none" cap="none" strike="noStrike">
                <a:solidFill>
                  <a:schemeClr val="dk2"/>
                </a:solidFill>
                <a:latin typeface="Montserrat"/>
                <a:ea typeface="Montserrat"/>
                <a:cs typeface="Montserrat"/>
                <a:sym typeface="Montserrat"/>
              </a:rPr>
              <a:t>, including icons by </a:t>
            </a:r>
            <a:r>
              <a:rPr b="1" i="0" lang="en" sz="1100" u="none" cap="none" strike="noStrike">
                <a:solidFill>
                  <a:schemeClr val="hlink"/>
                </a:solidFill>
                <a:uFill>
                  <a:noFill/>
                </a:uFill>
                <a:latin typeface="Montserrat"/>
                <a:ea typeface="Montserrat"/>
                <a:cs typeface="Montserrat"/>
                <a:sym typeface="Montserrat"/>
                <a:hlinkClick r:id="rId3"/>
              </a:rPr>
              <a:t>Flaticon</a:t>
            </a:r>
            <a:r>
              <a:rPr b="0" i="0" lang="en" sz="1100" u="none" cap="none" strike="noStrike">
                <a:solidFill>
                  <a:schemeClr val="dk2"/>
                </a:solidFill>
                <a:latin typeface="Montserrat"/>
                <a:ea typeface="Montserrat"/>
                <a:cs typeface="Montserrat"/>
                <a:sym typeface="Montserrat"/>
              </a:rPr>
              <a:t>, infographics &amp; images by </a:t>
            </a:r>
            <a:r>
              <a:rPr b="1" i="0" lang="en" sz="1100" u="none" cap="none" strike="noStrike">
                <a:solidFill>
                  <a:schemeClr val="hlink"/>
                </a:solidFill>
                <a:uFill>
                  <a:noFill/>
                </a:uFill>
                <a:latin typeface="Montserrat"/>
                <a:ea typeface="Montserrat"/>
                <a:cs typeface="Montserrat"/>
                <a:sym typeface="Montserrat"/>
                <a:hlinkClick r:id="rId4"/>
              </a:rPr>
              <a:t>Freepik</a:t>
            </a:r>
            <a:endParaRPr b="1" i="0" sz="1100" u="none" cap="none" strike="noStrike">
              <a:solidFill>
                <a:schemeClr val="dk2"/>
              </a:solidFill>
              <a:latin typeface="Montserrat"/>
              <a:ea typeface="Montserrat"/>
              <a:cs typeface="Montserrat"/>
              <a:sym typeface="Montserrat"/>
            </a:endParaRPr>
          </a:p>
        </p:txBody>
      </p:sp>
      <p:cxnSp>
        <p:nvCxnSpPr>
          <p:cNvPr id="408" name="Google Shape;408;p4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9" name="Google Shape;409;p45"/>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10" name="Google Shape;410;p4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1" name="Google Shape;411;p45"/>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2" name="Shape 412"/>
        <p:cNvGrpSpPr/>
        <p:nvPr/>
      </p:nvGrpSpPr>
      <p:grpSpPr>
        <a:xfrm>
          <a:off x="0" y="0"/>
          <a:ext cx="0" cy="0"/>
          <a:chOff x="0" y="0"/>
          <a:chExt cx="0" cy="0"/>
        </a:xfrm>
      </p:grpSpPr>
      <p:sp>
        <p:nvSpPr>
          <p:cNvPr id="413" name="Google Shape;413;p46"/>
          <p:cNvSpPr txBox="1"/>
          <p:nvPr>
            <p:ph idx="1" type="subTitle"/>
          </p:nvPr>
        </p:nvSpPr>
        <p:spPr>
          <a:xfrm>
            <a:off x="2247500" y="1433050"/>
            <a:ext cx="18381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14" name="Google Shape;414;p46"/>
          <p:cNvSpPr txBox="1"/>
          <p:nvPr>
            <p:ph idx="2" type="subTitle"/>
          </p:nvPr>
        </p:nvSpPr>
        <p:spPr>
          <a:xfrm>
            <a:off x="2247500" y="1790050"/>
            <a:ext cx="5160300" cy="2754000"/>
          </a:xfrm>
          <a:prstGeom prst="rect">
            <a:avLst/>
          </a:prstGeom>
          <a:noFill/>
          <a:ln>
            <a:noFill/>
          </a:ln>
        </p:spPr>
        <p:txBody>
          <a:bodyPr anchorCtr="0" anchor="t" bIns="91425" lIns="91425" spcFirstLastPara="1" rIns="91425" wrap="square" tIns="91425">
            <a:noAutofit/>
          </a:bodyPr>
          <a:lstStyle>
            <a:lvl1pPr lvl="0" marR="5080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15" name="Google Shape;415;p46"/>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416" name="Google Shape;416;p4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7" name="Google Shape;417;p4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18" name="Shape 418"/>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19" name="Shape 419"/>
        <p:cNvGrpSpPr/>
        <p:nvPr/>
      </p:nvGrpSpPr>
      <p:grpSpPr>
        <a:xfrm>
          <a:off x="0" y="0"/>
          <a:ext cx="0" cy="0"/>
          <a:chOff x="0" y="0"/>
          <a:chExt cx="0" cy="0"/>
        </a:xfrm>
      </p:grpSpPr>
      <p:cxnSp>
        <p:nvCxnSpPr>
          <p:cNvPr id="420" name="Google Shape;420;p4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1" name="Google Shape;421;p4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22" name="Shape 422"/>
        <p:cNvGrpSpPr/>
        <p:nvPr/>
      </p:nvGrpSpPr>
      <p:grpSpPr>
        <a:xfrm>
          <a:off x="0" y="0"/>
          <a:ext cx="0" cy="0"/>
          <a:chOff x="0" y="0"/>
          <a:chExt cx="0" cy="0"/>
        </a:xfrm>
      </p:grpSpPr>
      <p:cxnSp>
        <p:nvCxnSpPr>
          <p:cNvPr id="423" name="Google Shape;423;p4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4" name="Google Shape;424;p4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5" name="Google Shape;425;p49"/>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26" name="Google Shape;426;p49"/>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27" name="Shape 427"/>
        <p:cNvGrpSpPr/>
        <p:nvPr/>
      </p:nvGrpSpPr>
      <p:grpSpPr>
        <a:xfrm>
          <a:off x="0" y="0"/>
          <a:ext cx="0" cy="0"/>
          <a:chOff x="0" y="0"/>
          <a:chExt cx="0" cy="0"/>
        </a:xfrm>
      </p:grpSpPr>
      <p:cxnSp>
        <p:nvCxnSpPr>
          <p:cNvPr id="428" name="Google Shape;428;p5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9" name="Google Shape;429;p5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0" name="Google Shape;430;p50"/>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6"/>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45" name="Google Shape;45;p6"/>
          <p:cNvSpPr txBox="1"/>
          <p:nvPr>
            <p:ph type="title"/>
          </p:nvPr>
        </p:nvSpPr>
        <p:spPr>
          <a:xfrm>
            <a:off x="713225" y="445025"/>
            <a:ext cx="5679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46" name="Google Shape;46;p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7" name="Google Shape;47;p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8" name="Google Shape;48;p6"/>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31" name="Shape 431"/>
        <p:cNvGrpSpPr/>
        <p:nvPr/>
      </p:nvGrpSpPr>
      <p:grpSpPr>
        <a:xfrm>
          <a:off x="0" y="0"/>
          <a:ext cx="0" cy="0"/>
          <a:chOff x="0" y="0"/>
          <a:chExt cx="0" cy="0"/>
        </a:xfrm>
      </p:grpSpPr>
      <p:cxnSp>
        <p:nvCxnSpPr>
          <p:cNvPr id="432" name="Google Shape;432;p5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3" name="Google Shape;433;p5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4" name="Google Shape;434;p5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35" name="Google Shape;435;p5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36" name="Google Shape;436;p5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37" name="Google Shape;437;p5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49" name="Shape 49"/>
        <p:cNvGrpSpPr/>
        <p:nvPr/>
      </p:nvGrpSpPr>
      <p:grpSpPr>
        <a:xfrm>
          <a:off x="0" y="0"/>
          <a:ext cx="0" cy="0"/>
          <a:chOff x="0" y="0"/>
          <a:chExt cx="0" cy="0"/>
        </a:xfrm>
      </p:grpSpPr>
      <p:sp>
        <p:nvSpPr>
          <p:cNvPr id="50" name="Google Shape;50;p7"/>
          <p:cNvSpPr txBox="1"/>
          <p:nvPr>
            <p:ph idx="1" type="subTitle"/>
          </p:nvPr>
        </p:nvSpPr>
        <p:spPr>
          <a:xfrm>
            <a:off x="264840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51" name="Google Shape;51;p7"/>
          <p:cNvSpPr txBox="1"/>
          <p:nvPr>
            <p:ph type="title"/>
          </p:nvPr>
        </p:nvSpPr>
        <p:spPr>
          <a:xfrm>
            <a:off x="1732050" y="445025"/>
            <a:ext cx="5679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cxnSp>
        <p:nvCxnSpPr>
          <p:cNvPr id="52" name="Google Shape;52;p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3" name="Google Shape;53;p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4" name="Google Shape;54;p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5" name="Google Shape;55;p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56" name="Shape 56"/>
        <p:cNvGrpSpPr/>
        <p:nvPr/>
      </p:nvGrpSpPr>
      <p:grpSpPr>
        <a:xfrm>
          <a:off x="0" y="0"/>
          <a:ext cx="0" cy="0"/>
          <a:chOff x="0" y="0"/>
          <a:chExt cx="0" cy="0"/>
        </a:xfrm>
      </p:grpSpPr>
      <p:sp>
        <p:nvSpPr>
          <p:cNvPr id="57" name="Google Shape;57;p8"/>
          <p:cNvSpPr txBox="1"/>
          <p:nvPr>
            <p:ph type="title"/>
          </p:nvPr>
        </p:nvSpPr>
        <p:spPr>
          <a:xfrm>
            <a:off x="1994850" y="1482825"/>
            <a:ext cx="5154300" cy="129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p:txBody>
      </p:sp>
      <p:sp>
        <p:nvSpPr>
          <p:cNvPr id="58" name="Google Shape;58;p8"/>
          <p:cNvSpPr txBox="1"/>
          <p:nvPr>
            <p:ph idx="1" type="subTitle"/>
          </p:nvPr>
        </p:nvSpPr>
        <p:spPr>
          <a:xfrm>
            <a:off x="2299500" y="2972150"/>
            <a:ext cx="4545000" cy="55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59" name="Google Shape;59;p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0" name="Google Shape;60;p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61" name="Shape 61"/>
        <p:cNvGrpSpPr/>
        <p:nvPr/>
      </p:nvGrpSpPr>
      <p:grpSpPr>
        <a:xfrm>
          <a:off x="0" y="0"/>
          <a:ext cx="0" cy="0"/>
          <a:chOff x="0" y="0"/>
          <a:chExt cx="0" cy="0"/>
        </a:xfrm>
      </p:grpSpPr>
      <p:sp>
        <p:nvSpPr>
          <p:cNvPr id="62" name="Google Shape;62;p9"/>
          <p:cNvSpPr txBox="1"/>
          <p:nvPr>
            <p:ph type="title"/>
          </p:nvPr>
        </p:nvSpPr>
        <p:spPr>
          <a:xfrm>
            <a:off x="3742850" y="1549875"/>
            <a:ext cx="4545000" cy="12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0"/>
              <a:buNone/>
              <a:defRPr sz="9000"/>
            </a:lvl1pPr>
            <a:lvl2pPr lvl="1" algn="l">
              <a:lnSpc>
                <a:spcPct val="100000"/>
              </a:lnSpc>
              <a:spcBef>
                <a:spcPts val="0"/>
              </a:spcBef>
              <a:spcAft>
                <a:spcPts val="0"/>
              </a:spcAft>
              <a:buSzPts val="9000"/>
              <a:buNone/>
              <a:defRPr sz="9000"/>
            </a:lvl2pPr>
            <a:lvl3pPr lvl="2" algn="l">
              <a:lnSpc>
                <a:spcPct val="100000"/>
              </a:lnSpc>
              <a:spcBef>
                <a:spcPts val="0"/>
              </a:spcBef>
              <a:spcAft>
                <a:spcPts val="0"/>
              </a:spcAft>
              <a:buSzPts val="9000"/>
              <a:buNone/>
              <a:defRPr sz="9000"/>
            </a:lvl3pPr>
            <a:lvl4pPr lvl="3" algn="l">
              <a:lnSpc>
                <a:spcPct val="100000"/>
              </a:lnSpc>
              <a:spcBef>
                <a:spcPts val="0"/>
              </a:spcBef>
              <a:spcAft>
                <a:spcPts val="0"/>
              </a:spcAft>
              <a:buSzPts val="9000"/>
              <a:buNone/>
              <a:defRPr sz="9000"/>
            </a:lvl4pPr>
            <a:lvl5pPr lvl="4" algn="l">
              <a:lnSpc>
                <a:spcPct val="100000"/>
              </a:lnSpc>
              <a:spcBef>
                <a:spcPts val="0"/>
              </a:spcBef>
              <a:spcAft>
                <a:spcPts val="0"/>
              </a:spcAft>
              <a:buSzPts val="9000"/>
              <a:buNone/>
              <a:defRPr sz="9000"/>
            </a:lvl5pPr>
            <a:lvl6pPr lvl="5" algn="l">
              <a:lnSpc>
                <a:spcPct val="100000"/>
              </a:lnSpc>
              <a:spcBef>
                <a:spcPts val="0"/>
              </a:spcBef>
              <a:spcAft>
                <a:spcPts val="0"/>
              </a:spcAft>
              <a:buSzPts val="9000"/>
              <a:buNone/>
              <a:defRPr sz="9000"/>
            </a:lvl6pPr>
            <a:lvl7pPr lvl="6" algn="l">
              <a:lnSpc>
                <a:spcPct val="100000"/>
              </a:lnSpc>
              <a:spcBef>
                <a:spcPts val="0"/>
              </a:spcBef>
              <a:spcAft>
                <a:spcPts val="0"/>
              </a:spcAft>
              <a:buSzPts val="9000"/>
              <a:buNone/>
              <a:defRPr sz="9000"/>
            </a:lvl7pPr>
            <a:lvl8pPr lvl="7" algn="l">
              <a:lnSpc>
                <a:spcPct val="100000"/>
              </a:lnSpc>
              <a:spcBef>
                <a:spcPts val="0"/>
              </a:spcBef>
              <a:spcAft>
                <a:spcPts val="0"/>
              </a:spcAft>
              <a:buSzPts val="9000"/>
              <a:buNone/>
              <a:defRPr sz="9000"/>
            </a:lvl8pPr>
            <a:lvl9pPr lvl="8" algn="l">
              <a:lnSpc>
                <a:spcPct val="100000"/>
              </a:lnSpc>
              <a:spcBef>
                <a:spcPts val="0"/>
              </a:spcBef>
              <a:spcAft>
                <a:spcPts val="0"/>
              </a:spcAft>
              <a:buSzPts val="9000"/>
              <a:buNone/>
              <a:defRPr sz="9000"/>
            </a:lvl9pPr>
          </a:lstStyle>
          <a:p/>
        </p:txBody>
      </p:sp>
      <p:sp>
        <p:nvSpPr>
          <p:cNvPr id="63" name="Google Shape;63;p9"/>
          <p:cNvSpPr txBox="1"/>
          <p:nvPr>
            <p:ph idx="1" type="subTitle"/>
          </p:nvPr>
        </p:nvSpPr>
        <p:spPr>
          <a:xfrm>
            <a:off x="3742850" y="3039213"/>
            <a:ext cx="4545000" cy="55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cxnSp>
        <p:nvCxnSpPr>
          <p:cNvPr id="64" name="Google Shape;64;p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5" name="Google Shape;65;p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6" name="Google Shape;66;p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7" name="Google Shape;67;p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8" name="Google Shape;68;p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9" name="Google Shape;69;p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0"/>
          <p:cNvSpPr txBox="1"/>
          <p:nvPr>
            <p:ph type="title"/>
          </p:nvPr>
        </p:nvSpPr>
        <p:spPr>
          <a:xfrm>
            <a:off x="2714550" y="2366272"/>
            <a:ext cx="37149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 name="Google Shape;72;p10"/>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73" name="Google Shape;73;p10"/>
          <p:cNvSpPr txBox="1"/>
          <p:nvPr>
            <p:ph idx="1" type="subTitle"/>
          </p:nvPr>
        </p:nvSpPr>
        <p:spPr>
          <a:xfrm>
            <a:off x="2291400" y="3076675"/>
            <a:ext cx="4561200" cy="3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74" name="Google Shape;74;p1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5" name="Google Shape;75;p1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6" name="Google Shape;76;p10"/>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77" name="Google Shape;77;p10"/>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2.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0.xml"/><Relationship Id="rId3" Type="http://schemas.openxmlformats.org/officeDocument/2006/relationships/hyperlink" Target="https://towardsdatascience.com/understanding-k-means-clustering-in-machine-learning-6a6e67336aa1" TargetMode="External"/><Relationship Id="rId4" Type="http://schemas.openxmlformats.org/officeDocument/2006/relationships/hyperlink" Target="https://www.kaggle.com/datasets/sriramr/fruits-fresh-and-rotten-for-classification" TargetMode="External"/><Relationship Id="rId5" Type="http://schemas.openxmlformats.org/officeDocument/2006/relationships/hyperlink" Target="https://www.kaggle.com/code/rishabh73/clean-image-dataset-preprocess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1.xml"/><Relationship Id="rId3" Type="http://schemas.openxmlformats.org/officeDocument/2006/relationships/hyperlink" Target="https://towardsdatascience.com/elbow-method-is-not-sufficient-to-find-best-k-in-k-means-clustering-fc820da0631d" TargetMode="External"/><Relationship Id="rId4" Type="http://schemas.openxmlformats.org/officeDocument/2006/relationships/hyperlink" Target="https://towardsdatascience.com/evaluation-metrics-for-clustering-models-5dde821dd6c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2"/>
          <p:cNvSpPr txBox="1"/>
          <p:nvPr>
            <p:ph type="ctrTitle"/>
          </p:nvPr>
        </p:nvSpPr>
        <p:spPr>
          <a:xfrm>
            <a:off x="615925" y="845725"/>
            <a:ext cx="70641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DSAI Mini-Project</a:t>
            </a:r>
            <a:endParaRPr/>
          </a:p>
        </p:txBody>
      </p:sp>
      <p:sp>
        <p:nvSpPr>
          <p:cNvPr id="443" name="Google Shape;443;p52"/>
          <p:cNvSpPr txBox="1"/>
          <p:nvPr>
            <p:ph idx="1" type="subTitle"/>
          </p:nvPr>
        </p:nvSpPr>
        <p:spPr>
          <a:xfrm>
            <a:off x="6347275" y="3233450"/>
            <a:ext cx="2085000" cy="44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Group 7</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Soham Pendse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Kiefer Koh</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 Marcus Chen</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1"/>
          <p:cNvSpPr txBox="1"/>
          <p:nvPr>
            <p:ph type="title"/>
          </p:nvPr>
        </p:nvSpPr>
        <p:spPr>
          <a:xfrm>
            <a:off x="716225" y="1073000"/>
            <a:ext cx="5640600" cy="285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Machine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2"/>
          <p:cNvSpPr txBox="1"/>
          <p:nvPr>
            <p:ph type="title"/>
          </p:nvPr>
        </p:nvSpPr>
        <p:spPr>
          <a:xfrm>
            <a:off x="716225" y="1682600"/>
            <a:ext cx="7620900" cy="285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Background Information</a:t>
            </a:r>
            <a:endParaRPr sz="4400"/>
          </a:p>
          <a:p>
            <a:pPr indent="0" lvl="0" marL="0" rtl="0" algn="l">
              <a:spcBef>
                <a:spcPts val="0"/>
              </a:spcBef>
              <a:spcAft>
                <a:spcPts val="0"/>
              </a:spcAft>
              <a:buNone/>
            </a:pPr>
            <a:r>
              <a:rPr lang="en" sz="4400"/>
              <a:t>(Convolutional Sparse Coding)</a:t>
            </a:r>
            <a:endParaRPr sz="3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3"/>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What is Convolutional Dictionary Learning?</a:t>
            </a:r>
            <a:endParaRPr/>
          </a:p>
        </p:txBody>
      </p:sp>
      <p:sp>
        <p:nvSpPr>
          <p:cNvPr id="593" name="Google Shape;593;p63"/>
          <p:cNvSpPr txBox="1"/>
          <p:nvPr/>
        </p:nvSpPr>
        <p:spPr>
          <a:xfrm>
            <a:off x="1126350" y="1767850"/>
            <a:ext cx="6891300" cy="19395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SzPts val="1900"/>
              <a:buFont typeface="Montserrat"/>
              <a:buChar char="-"/>
            </a:pPr>
            <a:r>
              <a:rPr lang="en" sz="1900">
                <a:latin typeface="Montserrat"/>
                <a:ea typeface="Montserrat"/>
                <a:cs typeface="Montserrat"/>
                <a:sym typeface="Montserrat"/>
              </a:rPr>
              <a:t>Represents a signal as convolutions of filter and coefficients</a:t>
            </a:r>
            <a:endParaRPr sz="1900">
              <a:latin typeface="Montserrat"/>
              <a:ea typeface="Montserrat"/>
              <a:cs typeface="Montserrat"/>
              <a:sym typeface="Montserrat"/>
            </a:endParaRPr>
          </a:p>
          <a:p>
            <a:pPr indent="-349250" lvl="0" marL="457200" rtl="0" algn="just">
              <a:spcBef>
                <a:spcPts val="0"/>
              </a:spcBef>
              <a:spcAft>
                <a:spcPts val="0"/>
              </a:spcAft>
              <a:buSzPts val="1900"/>
              <a:buFont typeface="Montserrat"/>
              <a:buChar char="-"/>
            </a:pPr>
            <a:r>
              <a:rPr lang="en" sz="1900">
                <a:latin typeface="Montserrat"/>
                <a:ea typeface="Montserrat"/>
                <a:cs typeface="Montserrat"/>
                <a:sym typeface="Montserrat"/>
              </a:rPr>
              <a:t>Filters and coefficients are estimated by each optimization problem</a:t>
            </a:r>
            <a:endParaRPr sz="1900">
              <a:latin typeface="Montserrat"/>
              <a:ea typeface="Montserrat"/>
              <a:cs typeface="Montserrat"/>
              <a:sym typeface="Montserrat"/>
            </a:endParaRPr>
          </a:p>
          <a:p>
            <a:pPr indent="-349250" lvl="0" marL="457200" rtl="0" algn="just">
              <a:spcBef>
                <a:spcPts val="0"/>
              </a:spcBef>
              <a:spcAft>
                <a:spcPts val="0"/>
              </a:spcAft>
              <a:buSzPts val="1900"/>
              <a:buFont typeface="Montserrat"/>
              <a:buChar char="-"/>
            </a:pPr>
            <a:r>
              <a:rPr lang="en" sz="1900">
                <a:latin typeface="Montserrat"/>
                <a:ea typeface="Montserrat"/>
                <a:cs typeface="Montserrat"/>
                <a:sym typeface="Montserrat"/>
              </a:rPr>
              <a:t>Two problems are solved alternatively by convex optimization solver</a:t>
            </a:r>
            <a:endParaRPr sz="19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4"/>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the dictionary</a:t>
            </a:r>
            <a:endParaRPr/>
          </a:p>
        </p:txBody>
      </p:sp>
      <p:pic>
        <p:nvPicPr>
          <p:cNvPr id="599" name="Google Shape;599;p64"/>
          <p:cNvPicPr preferRelativeResize="0"/>
          <p:nvPr/>
        </p:nvPicPr>
        <p:blipFill>
          <a:blip r:embed="rId3">
            <a:alphaModFix/>
          </a:blip>
          <a:stretch>
            <a:fillRect/>
          </a:stretch>
        </p:blipFill>
        <p:spPr>
          <a:xfrm>
            <a:off x="152400" y="1201000"/>
            <a:ext cx="8839200" cy="27414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pic>
        <p:nvPicPr>
          <p:cNvPr id="604" name="Google Shape;604;p65"/>
          <p:cNvPicPr preferRelativeResize="0"/>
          <p:nvPr/>
        </p:nvPicPr>
        <p:blipFill>
          <a:blip r:embed="rId3">
            <a:alphaModFix/>
          </a:blip>
          <a:stretch>
            <a:fillRect/>
          </a:stretch>
        </p:blipFill>
        <p:spPr>
          <a:xfrm>
            <a:off x="2478750" y="519675"/>
            <a:ext cx="4186500" cy="403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Proposed Solution</a:t>
            </a:r>
            <a:endParaRPr/>
          </a:p>
        </p:txBody>
      </p:sp>
      <p:sp>
        <p:nvSpPr>
          <p:cNvPr id="610" name="Google Shape;610;p66"/>
          <p:cNvSpPr txBox="1"/>
          <p:nvPr/>
        </p:nvSpPr>
        <p:spPr>
          <a:xfrm>
            <a:off x="932850" y="1509025"/>
            <a:ext cx="7534800" cy="25242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SzPts val="1900"/>
              <a:buFont typeface="Montserrat"/>
              <a:buChar char="-"/>
            </a:pPr>
            <a:r>
              <a:rPr b="1" lang="en" sz="1900">
                <a:latin typeface="Montserrat"/>
                <a:ea typeface="Montserrat"/>
                <a:cs typeface="Montserrat"/>
                <a:sym typeface="Montserrat"/>
              </a:rPr>
              <a:t>Feature extraction</a:t>
            </a:r>
            <a:r>
              <a:rPr lang="en" sz="1900">
                <a:latin typeface="Montserrat"/>
                <a:ea typeface="Montserrat"/>
                <a:cs typeface="Montserrat"/>
                <a:sym typeface="Montserrat"/>
              </a:rPr>
              <a:t> with multi-layer Convolutional Dictionary Learning</a:t>
            </a:r>
            <a:endParaRPr sz="1900">
              <a:latin typeface="Montserrat"/>
              <a:ea typeface="Montserrat"/>
              <a:cs typeface="Montserrat"/>
              <a:sym typeface="Montserrat"/>
            </a:endParaRPr>
          </a:p>
          <a:p>
            <a:pPr indent="0" lvl="0" marL="0" rtl="0" algn="just">
              <a:spcBef>
                <a:spcPts val="0"/>
              </a:spcBef>
              <a:spcAft>
                <a:spcPts val="0"/>
              </a:spcAft>
              <a:buNone/>
            </a:pPr>
            <a:r>
              <a:t/>
            </a:r>
            <a:endParaRPr sz="1900">
              <a:latin typeface="Montserrat"/>
              <a:ea typeface="Montserrat"/>
              <a:cs typeface="Montserrat"/>
              <a:sym typeface="Montserrat"/>
            </a:endParaRPr>
          </a:p>
          <a:p>
            <a:pPr indent="-349250" lvl="0" marL="457200" rtl="0" algn="just">
              <a:spcBef>
                <a:spcPts val="0"/>
              </a:spcBef>
              <a:spcAft>
                <a:spcPts val="0"/>
              </a:spcAft>
              <a:buSzPts val="1900"/>
              <a:buFont typeface="Montserrat"/>
              <a:buChar char="-"/>
            </a:pPr>
            <a:r>
              <a:rPr lang="en" sz="1900">
                <a:latin typeface="Montserrat"/>
                <a:ea typeface="Montserrat"/>
                <a:cs typeface="Montserrat"/>
                <a:sym typeface="Montserrat"/>
              </a:rPr>
              <a:t>The First layer represents a </a:t>
            </a:r>
            <a:r>
              <a:rPr b="1" lang="en" sz="1900">
                <a:latin typeface="Montserrat"/>
                <a:ea typeface="Montserrat"/>
                <a:cs typeface="Montserrat"/>
                <a:sym typeface="Montserrat"/>
              </a:rPr>
              <a:t>signal</a:t>
            </a:r>
            <a:r>
              <a:rPr lang="en" sz="1900">
                <a:latin typeface="Montserrat"/>
                <a:ea typeface="Montserrat"/>
                <a:cs typeface="Montserrat"/>
                <a:sym typeface="Montserrat"/>
              </a:rPr>
              <a:t> as convolution of filters and coefficients </a:t>
            </a:r>
            <a:endParaRPr sz="1900">
              <a:latin typeface="Montserrat"/>
              <a:ea typeface="Montserrat"/>
              <a:cs typeface="Montserrat"/>
              <a:sym typeface="Montserrat"/>
            </a:endParaRPr>
          </a:p>
          <a:p>
            <a:pPr indent="0" lvl="0" marL="457200" rtl="0" algn="just">
              <a:spcBef>
                <a:spcPts val="0"/>
              </a:spcBef>
              <a:spcAft>
                <a:spcPts val="0"/>
              </a:spcAft>
              <a:buNone/>
            </a:pPr>
            <a:r>
              <a:t/>
            </a:r>
            <a:endParaRPr sz="1900">
              <a:latin typeface="Montserrat"/>
              <a:ea typeface="Montserrat"/>
              <a:cs typeface="Montserrat"/>
              <a:sym typeface="Montserrat"/>
            </a:endParaRPr>
          </a:p>
          <a:p>
            <a:pPr indent="-349250" lvl="0" marL="457200" rtl="0" algn="just">
              <a:spcBef>
                <a:spcPts val="0"/>
              </a:spcBef>
              <a:spcAft>
                <a:spcPts val="0"/>
              </a:spcAft>
              <a:buSzPts val="1900"/>
              <a:buFont typeface="Montserrat"/>
              <a:buChar char="-"/>
            </a:pPr>
            <a:r>
              <a:rPr lang="en" sz="1900">
                <a:latin typeface="Montserrat"/>
                <a:ea typeface="Montserrat"/>
                <a:cs typeface="Montserrat"/>
                <a:sym typeface="Montserrat"/>
              </a:rPr>
              <a:t>The second or later layers </a:t>
            </a:r>
            <a:r>
              <a:rPr b="1" lang="en" sz="1900">
                <a:latin typeface="Montserrat"/>
                <a:ea typeface="Montserrat"/>
                <a:cs typeface="Montserrat"/>
                <a:sym typeface="Montserrat"/>
              </a:rPr>
              <a:t>extract features</a:t>
            </a:r>
            <a:r>
              <a:rPr lang="en" sz="1900">
                <a:latin typeface="Montserrat"/>
                <a:ea typeface="Montserrat"/>
                <a:cs typeface="Montserrat"/>
                <a:sym typeface="Montserrat"/>
              </a:rPr>
              <a:t> from previous </a:t>
            </a:r>
            <a:r>
              <a:rPr lang="en" sz="1900">
                <a:latin typeface="Montserrat"/>
                <a:ea typeface="Montserrat"/>
                <a:cs typeface="Montserrat"/>
                <a:sym typeface="Montserrat"/>
              </a:rPr>
              <a:t>coefficients</a:t>
            </a:r>
            <a:r>
              <a:rPr lang="en" sz="1900">
                <a:latin typeface="Montserrat"/>
                <a:ea typeface="Montserrat"/>
                <a:cs typeface="Montserrat"/>
                <a:sym typeface="Montserrat"/>
              </a:rPr>
              <a:t> </a:t>
            </a:r>
            <a:endParaRPr sz="19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7"/>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Proposed Solution</a:t>
            </a:r>
            <a:endParaRPr/>
          </a:p>
        </p:txBody>
      </p:sp>
      <p:pic>
        <p:nvPicPr>
          <p:cNvPr id="616" name="Google Shape;616;p67"/>
          <p:cNvPicPr preferRelativeResize="0"/>
          <p:nvPr/>
        </p:nvPicPr>
        <p:blipFill>
          <a:blip r:embed="rId3">
            <a:alphaModFix/>
          </a:blip>
          <a:stretch>
            <a:fillRect/>
          </a:stretch>
        </p:blipFill>
        <p:spPr>
          <a:xfrm>
            <a:off x="1156375" y="1119188"/>
            <a:ext cx="7191375" cy="2905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8"/>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Proposed Solution</a:t>
            </a:r>
            <a:endParaRPr/>
          </a:p>
        </p:txBody>
      </p:sp>
      <p:pic>
        <p:nvPicPr>
          <p:cNvPr id="622" name="Google Shape;622;p68"/>
          <p:cNvPicPr preferRelativeResize="0"/>
          <p:nvPr/>
        </p:nvPicPr>
        <p:blipFill rotWithShape="1">
          <a:blip r:embed="rId3">
            <a:alphaModFix/>
          </a:blip>
          <a:srcRect b="0" l="0" r="42889" t="0"/>
          <a:stretch/>
        </p:blipFill>
        <p:spPr>
          <a:xfrm>
            <a:off x="713225" y="1119125"/>
            <a:ext cx="4107125" cy="2905250"/>
          </a:xfrm>
          <a:prstGeom prst="rect">
            <a:avLst/>
          </a:prstGeom>
          <a:noFill/>
          <a:ln>
            <a:noFill/>
          </a:ln>
        </p:spPr>
      </p:pic>
      <p:cxnSp>
        <p:nvCxnSpPr>
          <p:cNvPr id="623" name="Google Shape;623;p68"/>
          <p:cNvCxnSpPr>
            <a:stCxn id="624" idx="1"/>
          </p:cNvCxnSpPr>
          <p:nvPr/>
        </p:nvCxnSpPr>
        <p:spPr>
          <a:xfrm flipH="1">
            <a:off x="4565275" y="2070387"/>
            <a:ext cx="723600" cy="225900"/>
          </a:xfrm>
          <a:prstGeom prst="straightConnector1">
            <a:avLst/>
          </a:prstGeom>
          <a:noFill/>
          <a:ln cap="flat" cmpd="sng" w="9525">
            <a:solidFill>
              <a:schemeClr val="dk2"/>
            </a:solidFill>
            <a:prstDash val="solid"/>
            <a:round/>
            <a:headEnd len="med" w="med" type="none"/>
            <a:tailEnd len="med" w="med" type="triangle"/>
          </a:ln>
        </p:spPr>
      </p:cxnSp>
      <p:pic>
        <p:nvPicPr>
          <p:cNvPr id="624" name="Google Shape;624;p68"/>
          <p:cNvPicPr preferRelativeResize="0"/>
          <p:nvPr/>
        </p:nvPicPr>
        <p:blipFill>
          <a:blip r:embed="rId4">
            <a:alphaModFix/>
          </a:blip>
          <a:stretch>
            <a:fillRect/>
          </a:stretch>
        </p:blipFill>
        <p:spPr>
          <a:xfrm>
            <a:off x="5288875" y="871375"/>
            <a:ext cx="3690976" cy="2398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9"/>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Proposed Solution</a:t>
            </a:r>
            <a:endParaRPr/>
          </a:p>
        </p:txBody>
      </p:sp>
      <p:pic>
        <p:nvPicPr>
          <p:cNvPr id="630" name="Google Shape;630;p69"/>
          <p:cNvPicPr preferRelativeResize="0"/>
          <p:nvPr/>
        </p:nvPicPr>
        <p:blipFill rotWithShape="1">
          <a:blip r:embed="rId3">
            <a:alphaModFix/>
          </a:blip>
          <a:srcRect b="0" l="0" r="42889" t="0"/>
          <a:stretch/>
        </p:blipFill>
        <p:spPr>
          <a:xfrm>
            <a:off x="713225" y="1169288"/>
            <a:ext cx="4107125" cy="2905250"/>
          </a:xfrm>
          <a:prstGeom prst="rect">
            <a:avLst/>
          </a:prstGeom>
          <a:noFill/>
          <a:ln>
            <a:noFill/>
          </a:ln>
        </p:spPr>
      </p:pic>
      <p:cxnSp>
        <p:nvCxnSpPr>
          <p:cNvPr id="631" name="Google Shape;631;p69"/>
          <p:cNvCxnSpPr>
            <a:stCxn id="632" idx="1"/>
          </p:cNvCxnSpPr>
          <p:nvPr/>
        </p:nvCxnSpPr>
        <p:spPr>
          <a:xfrm flipH="1">
            <a:off x="4489725" y="2813850"/>
            <a:ext cx="738600" cy="3300"/>
          </a:xfrm>
          <a:prstGeom prst="straightConnector1">
            <a:avLst/>
          </a:prstGeom>
          <a:noFill/>
          <a:ln cap="flat" cmpd="sng" w="9525">
            <a:solidFill>
              <a:schemeClr val="dk2"/>
            </a:solidFill>
            <a:prstDash val="solid"/>
            <a:round/>
            <a:headEnd len="med" w="med" type="none"/>
            <a:tailEnd len="med" w="med" type="triangle"/>
          </a:ln>
        </p:spPr>
      </p:cxnSp>
      <p:pic>
        <p:nvPicPr>
          <p:cNvPr id="632" name="Google Shape;632;p69"/>
          <p:cNvPicPr preferRelativeResize="0"/>
          <p:nvPr/>
        </p:nvPicPr>
        <p:blipFill>
          <a:blip r:embed="rId4">
            <a:alphaModFix/>
          </a:blip>
          <a:stretch>
            <a:fillRect/>
          </a:stretch>
        </p:blipFill>
        <p:spPr>
          <a:xfrm>
            <a:off x="5228325" y="1837000"/>
            <a:ext cx="3840425" cy="1953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0"/>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Proposed Solution</a:t>
            </a:r>
            <a:endParaRPr/>
          </a:p>
        </p:txBody>
      </p:sp>
      <p:pic>
        <p:nvPicPr>
          <p:cNvPr id="638" name="Google Shape;638;p70"/>
          <p:cNvPicPr preferRelativeResize="0"/>
          <p:nvPr/>
        </p:nvPicPr>
        <p:blipFill rotWithShape="1">
          <a:blip r:embed="rId3">
            <a:alphaModFix/>
          </a:blip>
          <a:srcRect b="0" l="0" r="42889" t="0"/>
          <a:stretch/>
        </p:blipFill>
        <p:spPr>
          <a:xfrm>
            <a:off x="713225" y="1119125"/>
            <a:ext cx="4107125" cy="2905250"/>
          </a:xfrm>
          <a:prstGeom prst="rect">
            <a:avLst/>
          </a:prstGeom>
          <a:noFill/>
          <a:ln>
            <a:noFill/>
          </a:ln>
        </p:spPr>
      </p:pic>
      <p:cxnSp>
        <p:nvCxnSpPr>
          <p:cNvPr id="639" name="Google Shape;639;p70"/>
          <p:cNvCxnSpPr>
            <a:stCxn id="640" idx="1"/>
          </p:cNvCxnSpPr>
          <p:nvPr/>
        </p:nvCxnSpPr>
        <p:spPr>
          <a:xfrm flipH="1">
            <a:off x="4551475" y="3011427"/>
            <a:ext cx="485400" cy="189600"/>
          </a:xfrm>
          <a:prstGeom prst="straightConnector1">
            <a:avLst/>
          </a:prstGeom>
          <a:noFill/>
          <a:ln cap="flat" cmpd="sng" w="9525">
            <a:solidFill>
              <a:schemeClr val="dk2"/>
            </a:solidFill>
            <a:prstDash val="solid"/>
            <a:round/>
            <a:headEnd len="med" w="med" type="none"/>
            <a:tailEnd len="med" w="med" type="triangle"/>
          </a:ln>
        </p:spPr>
      </p:cxnSp>
      <p:pic>
        <p:nvPicPr>
          <p:cNvPr id="640" name="Google Shape;640;p70"/>
          <p:cNvPicPr preferRelativeResize="0"/>
          <p:nvPr/>
        </p:nvPicPr>
        <p:blipFill>
          <a:blip r:embed="rId4">
            <a:alphaModFix/>
          </a:blip>
          <a:stretch>
            <a:fillRect/>
          </a:stretch>
        </p:blipFill>
        <p:spPr>
          <a:xfrm>
            <a:off x="5036875" y="1950725"/>
            <a:ext cx="4107124" cy="21214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3"/>
          <p:cNvSpPr txBox="1"/>
          <p:nvPr>
            <p:ph type="title"/>
          </p:nvPr>
        </p:nvSpPr>
        <p:spPr>
          <a:xfrm>
            <a:off x="82050" y="1729500"/>
            <a:ext cx="52638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5600"/>
              <a:t>Motivation</a:t>
            </a:r>
            <a:endParaRPr sz="5600"/>
          </a:p>
        </p:txBody>
      </p:sp>
      <p:pic>
        <p:nvPicPr>
          <p:cNvPr id="449" name="Google Shape;449;p53"/>
          <p:cNvPicPr preferRelativeResize="0"/>
          <p:nvPr/>
        </p:nvPicPr>
        <p:blipFill>
          <a:blip r:embed="rId3">
            <a:alphaModFix/>
          </a:blip>
          <a:stretch>
            <a:fillRect/>
          </a:stretch>
        </p:blipFill>
        <p:spPr>
          <a:xfrm>
            <a:off x="6053200" y="0"/>
            <a:ext cx="3090800" cy="5494800"/>
          </a:xfrm>
          <a:prstGeom prst="rect">
            <a:avLst/>
          </a:prstGeom>
          <a:noFill/>
          <a:ln>
            <a:noFill/>
          </a:ln>
        </p:spPr>
      </p:pic>
      <p:sp>
        <p:nvSpPr>
          <p:cNvPr id="450" name="Google Shape;450;p53"/>
          <p:cNvSpPr txBox="1"/>
          <p:nvPr>
            <p:ph idx="4294967295" type="subTitle"/>
          </p:nvPr>
        </p:nvSpPr>
        <p:spPr>
          <a:xfrm>
            <a:off x="623800" y="2825875"/>
            <a:ext cx="4545000" cy="554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Behind pursuing this topic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1"/>
          <p:cNvSpPr txBox="1"/>
          <p:nvPr>
            <p:ph type="title"/>
          </p:nvPr>
        </p:nvSpPr>
        <p:spPr>
          <a:xfrm>
            <a:off x="2304450" y="1707400"/>
            <a:ext cx="4790400" cy="13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How to Determine the Optimal K for K-Means?</a:t>
            </a:r>
            <a:endParaRPr sz="3400"/>
          </a:p>
          <a:p>
            <a:pPr indent="0" lvl="0" marL="0" rtl="0" algn="l">
              <a:spcBef>
                <a:spcPts val="0"/>
              </a:spcBef>
              <a:spcAft>
                <a:spcPts val="0"/>
              </a:spcAft>
              <a:buNone/>
            </a:pPr>
            <a:r>
              <a:t/>
            </a:r>
            <a:endParaRPr sz="3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2"/>
          <p:cNvSpPr txBox="1"/>
          <p:nvPr>
            <p:ph idx="1" type="body"/>
          </p:nvPr>
        </p:nvSpPr>
        <p:spPr>
          <a:xfrm>
            <a:off x="713225" y="441927"/>
            <a:ext cx="3557100" cy="9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Elbow Method</a:t>
            </a:r>
            <a:endParaRPr/>
          </a:p>
        </p:txBody>
      </p:sp>
      <p:sp>
        <p:nvSpPr>
          <p:cNvPr id="651" name="Google Shape;651;p72"/>
          <p:cNvSpPr txBox="1"/>
          <p:nvPr/>
        </p:nvSpPr>
        <p:spPr>
          <a:xfrm>
            <a:off x="1031700" y="2098775"/>
            <a:ext cx="597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Calculate the </a:t>
            </a:r>
            <a:r>
              <a:rPr b="1" lang="en">
                <a:latin typeface="Montserrat"/>
                <a:ea typeface="Montserrat"/>
                <a:cs typeface="Montserrat"/>
                <a:sym typeface="Montserrat"/>
              </a:rPr>
              <a:t>Within-Cluster-Sum of Squared Errors (WSS</a:t>
            </a:r>
            <a:r>
              <a:rPr lang="en">
                <a:latin typeface="Montserrat"/>
                <a:ea typeface="Montserrat"/>
                <a:cs typeface="Montserrat"/>
                <a:sym typeface="Montserrat"/>
              </a:rPr>
              <a:t>) for different values of k, and choose the k for which WSS becomes first starts to diminish. </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3"/>
          <p:cNvSpPr txBox="1"/>
          <p:nvPr/>
        </p:nvSpPr>
        <p:spPr>
          <a:xfrm>
            <a:off x="7188675" y="1607350"/>
            <a:ext cx="237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K = 2</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657" name="Google Shape;657;p73"/>
          <p:cNvPicPr preferRelativeResize="0"/>
          <p:nvPr/>
        </p:nvPicPr>
        <p:blipFill>
          <a:blip r:embed="rId3">
            <a:alphaModFix/>
          </a:blip>
          <a:stretch>
            <a:fillRect/>
          </a:stretch>
        </p:blipFill>
        <p:spPr>
          <a:xfrm>
            <a:off x="1672975" y="994650"/>
            <a:ext cx="4593475" cy="3612575"/>
          </a:xfrm>
          <a:prstGeom prst="rect">
            <a:avLst/>
          </a:prstGeom>
          <a:noFill/>
          <a:ln>
            <a:noFill/>
          </a:ln>
        </p:spPr>
      </p:pic>
      <p:cxnSp>
        <p:nvCxnSpPr>
          <p:cNvPr id="658" name="Google Shape;658;p73"/>
          <p:cNvCxnSpPr/>
          <p:nvPr/>
        </p:nvCxnSpPr>
        <p:spPr>
          <a:xfrm flipH="1">
            <a:off x="2925750" y="1854050"/>
            <a:ext cx="4143300" cy="617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4"/>
          <p:cNvSpPr txBox="1"/>
          <p:nvPr>
            <p:ph idx="1" type="body"/>
          </p:nvPr>
        </p:nvSpPr>
        <p:spPr>
          <a:xfrm>
            <a:off x="713225" y="441925"/>
            <a:ext cx="6254400" cy="9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Applying K-Means clustering to our model ( 2 Clusters)</a:t>
            </a:r>
            <a:endParaRPr/>
          </a:p>
        </p:txBody>
      </p:sp>
      <p:sp>
        <p:nvSpPr>
          <p:cNvPr id="664" name="Google Shape;664;p74"/>
          <p:cNvSpPr txBox="1"/>
          <p:nvPr/>
        </p:nvSpPr>
        <p:spPr>
          <a:xfrm>
            <a:off x="1031700" y="2098775"/>
            <a:ext cx="59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pic>
        <p:nvPicPr>
          <p:cNvPr id="665" name="Google Shape;665;p74"/>
          <p:cNvPicPr preferRelativeResize="0"/>
          <p:nvPr/>
        </p:nvPicPr>
        <p:blipFill>
          <a:blip r:embed="rId3">
            <a:alphaModFix/>
          </a:blip>
          <a:stretch>
            <a:fillRect/>
          </a:stretch>
        </p:blipFill>
        <p:spPr>
          <a:xfrm>
            <a:off x="2352400" y="1846850"/>
            <a:ext cx="3268816" cy="2339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5"/>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Purity Score</a:t>
            </a:r>
            <a:endParaRPr/>
          </a:p>
        </p:txBody>
      </p:sp>
      <p:sp>
        <p:nvSpPr>
          <p:cNvPr id="671" name="Google Shape;671;p75"/>
          <p:cNvSpPr txBox="1"/>
          <p:nvPr/>
        </p:nvSpPr>
        <p:spPr>
          <a:xfrm>
            <a:off x="890400" y="1756800"/>
            <a:ext cx="6975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Evaluation Metric used to assess the quality of the clustering results in unsupervised learning tasks.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Percentage of data points assigned to the correct cluster</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p:txBody>
      </p:sp>
      <p:pic>
        <p:nvPicPr>
          <p:cNvPr id="672" name="Google Shape;672;p75"/>
          <p:cNvPicPr preferRelativeResize="0"/>
          <p:nvPr/>
        </p:nvPicPr>
        <p:blipFill>
          <a:blip r:embed="rId3">
            <a:alphaModFix/>
          </a:blip>
          <a:stretch>
            <a:fillRect/>
          </a:stretch>
        </p:blipFill>
        <p:spPr>
          <a:xfrm>
            <a:off x="1476900" y="2764250"/>
            <a:ext cx="4790075" cy="1350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6"/>
          <p:cNvSpPr txBox="1"/>
          <p:nvPr>
            <p:ph idx="1" type="body"/>
          </p:nvPr>
        </p:nvSpPr>
        <p:spPr>
          <a:xfrm>
            <a:off x="465938" y="253227"/>
            <a:ext cx="3557100" cy="9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Old </a:t>
            </a:r>
            <a:endParaRPr/>
          </a:p>
        </p:txBody>
      </p:sp>
      <p:pic>
        <p:nvPicPr>
          <p:cNvPr id="678" name="Google Shape;678;p76"/>
          <p:cNvPicPr preferRelativeResize="0"/>
          <p:nvPr/>
        </p:nvPicPr>
        <p:blipFill>
          <a:blip r:embed="rId3">
            <a:alphaModFix/>
          </a:blip>
          <a:stretch>
            <a:fillRect/>
          </a:stretch>
        </p:blipFill>
        <p:spPr>
          <a:xfrm>
            <a:off x="331475" y="873187"/>
            <a:ext cx="3826025" cy="3397126"/>
          </a:xfrm>
          <a:prstGeom prst="rect">
            <a:avLst/>
          </a:prstGeom>
          <a:noFill/>
          <a:ln>
            <a:noFill/>
          </a:ln>
        </p:spPr>
      </p:pic>
      <p:cxnSp>
        <p:nvCxnSpPr>
          <p:cNvPr id="679" name="Google Shape;679;p76"/>
          <p:cNvCxnSpPr/>
          <p:nvPr/>
        </p:nvCxnSpPr>
        <p:spPr>
          <a:xfrm flipH="1" rot="10800000">
            <a:off x="4333475" y="2676650"/>
            <a:ext cx="1000800" cy="9900"/>
          </a:xfrm>
          <a:prstGeom prst="straightConnector1">
            <a:avLst/>
          </a:prstGeom>
          <a:noFill/>
          <a:ln cap="flat" cmpd="sng" w="9525">
            <a:solidFill>
              <a:schemeClr val="dk2"/>
            </a:solidFill>
            <a:prstDash val="solid"/>
            <a:round/>
            <a:headEnd len="med" w="med" type="none"/>
            <a:tailEnd len="med" w="med" type="triangle"/>
          </a:ln>
        </p:spPr>
      </p:cxnSp>
      <p:pic>
        <p:nvPicPr>
          <p:cNvPr id="680" name="Google Shape;680;p76"/>
          <p:cNvPicPr preferRelativeResize="0"/>
          <p:nvPr/>
        </p:nvPicPr>
        <p:blipFill>
          <a:blip r:embed="rId4">
            <a:alphaModFix/>
          </a:blip>
          <a:stretch>
            <a:fillRect/>
          </a:stretch>
        </p:blipFill>
        <p:spPr>
          <a:xfrm>
            <a:off x="5422575" y="938650"/>
            <a:ext cx="3657325" cy="3333500"/>
          </a:xfrm>
          <a:prstGeom prst="rect">
            <a:avLst/>
          </a:prstGeom>
          <a:noFill/>
          <a:ln>
            <a:noFill/>
          </a:ln>
        </p:spPr>
      </p:pic>
      <p:sp>
        <p:nvSpPr>
          <p:cNvPr id="681" name="Google Shape;681;p76"/>
          <p:cNvSpPr txBox="1"/>
          <p:nvPr>
            <p:ph idx="1" type="body"/>
          </p:nvPr>
        </p:nvSpPr>
        <p:spPr>
          <a:xfrm>
            <a:off x="5723738" y="329427"/>
            <a:ext cx="3557100" cy="9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New</a:t>
            </a:r>
            <a:endParaRPr/>
          </a:p>
        </p:txBody>
      </p:sp>
      <p:pic>
        <p:nvPicPr>
          <p:cNvPr id="682" name="Google Shape;682;p76"/>
          <p:cNvPicPr preferRelativeResize="0"/>
          <p:nvPr/>
        </p:nvPicPr>
        <p:blipFill>
          <a:blip r:embed="rId5">
            <a:alphaModFix/>
          </a:blip>
          <a:stretch>
            <a:fillRect/>
          </a:stretch>
        </p:blipFill>
        <p:spPr>
          <a:xfrm>
            <a:off x="7428525" y="974350"/>
            <a:ext cx="147550" cy="87175"/>
          </a:xfrm>
          <a:prstGeom prst="rect">
            <a:avLst/>
          </a:prstGeom>
          <a:noFill/>
          <a:ln>
            <a:noFill/>
          </a:ln>
        </p:spPr>
      </p:pic>
      <p:pic>
        <p:nvPicPr>
          <p:cNvPr id="683" name="Google Shape;683;p76"/>
          <p:cNvPicPr preferRelativeResize="0"/>
          <p:nvPr/>
        </p:nvPicPr>
        <p:blipFill>
          <a:blip r:embed="rId6">
            <a:alphaModFix/>
          </a:blip>
          <a:stretch>
            <a:fillRect/>
          </a:stretch>
        </p:blipFill>
        <p:spPr>
          <a:xfrm>
            <a:off x="7528054" y="1280925"/>
            <a:ext cx="147550" cy="834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7"/>
          <p:cNvSpPr txBox="1"/>
          <p:nvPr>
            <p:ph type="title"/>
          </p:nvPr>
        </p:nvSpPr>
        <p:spPr>
          <a:xfrm>
            <a:off x="1150975" y="1832850"/>
            <a:ext cx="6120300" cy="164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0"/>
              <a:buNone/>
            </a:pPr>
            <a:r>
              <a:rPr lang="en" sz="5000"/>
              <a:t>What did we learn?</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EDA : Visualisation</a:t>
            </a:r>
            <a:endParaRPr/>
          </a:p>
          <a:p>
            <a:pPr indent="0" lvl="0" marL="0" rtl="0" algn="l">
              <a:lnSpc>
                <a:spcPct val="100000"/>
              </a:lnSpc>
              <a:spcBef>
                <a:spcPts val="0"/>
              </a:spcBef>
              <a:spcAft>
                <a:spcPts val="0"/>
              </a:spcAft>
              <a:buSzPts val="3000"/>
              <a:buNone/>
            </a:pPr>
            <a:r>
              <a:t/>
            </a:r>
            <a:endParaRPr/>
          </a:p>
        </p:txBody>
      </p:sp>
      <p:pic>
        <p:nvPicPr>
          <p:cNvPr id="694" name="Google Shape;694;p78"/>
          <p:cNvPicPr preferRelativeResize="0"/>
          <p:nvPr/>
        </p:nvPicPr>
        <p:blipFill>
          <a:blip r:embed="rId3">
            <a:alphaModFix/>
          </a:blip>
          <a:stretch>
            <a:fillRect/>
          </a:stretch>
        </p:blipFill>
        <p:spPr>
          <a:xfrm>
            <a:off x="5382725" y="1150250"/>
            <a:ext cx="3048000" cy="3048000"/>
          </a:xfrm>
          <a:prstGeom prst="rect">
            <a:avLst/>
          </a:prstGeom>
          <a:noFill/>
          <a:ln>
            <a:noFill/>
          </a:ln>
        </p:spPr>
      </p:pic>
      <p:pic>
        <p:nvPicPr>
          <p:cNvPr id="695" name="Google Shape;695;p78"/>
          <p:cNvPicPr preferRelativeResize="0"/>
          <p:nvPr/>
        </p:nvPicPr>
        <p:blipFill rotWithShape="1">
          <a:blip r:embed="rId4">
            <a:alphaModFix/>
          </a:blip>
          <a:srcRect b="0" l="0" r="2685" t="0"/>
          <a:stretch/>
        </p:blipFill>
        <p:spPr>
          <a:xfrm>
            <a:off x="571300" y="1156625"/>
            <a:ext cx="3457949" cy="3048001"/>
          </a:xfrm>
          <a:prstGeom prst="rect">
            <a:avLst/>
          </a:prstGeom>
          <a:noFill/>
          <a:ln>
            <a:noFill/>
          </a:ln>
        </p:spPr>
      </p:pic>
      <p:cxnSp>
        <p:nvCxnSpPr>
          <p:cNvPr id="696" name="Google Shape;696;p78"/>
          <p:cNvCxnSpPr>
            <a:endCxn id="694" idx="1"/>
          </p:cNvCxnSpPr>
          <p:nvPr/>
        </p:nvCxnSpPr>
        <p:spPr>
          <a:xfrm flipH="1" rot="10800000">
            <a:off x="4029125" y="2674250"/>
            <a:ext cx="1353600" cy="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9"/>
          <p:cNvSpPr txBox="1"/>
          <p:nvPr>
            <p:ph type="title"/>
          </p:nvPr>
        </p:nvSpPr>
        <p:spPr>
          <a:xfrm>
            <a:off x="713225" y="445025"/>
            <a:ext cx="3188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Insights</a:t>
            </a:r>
            <a:endParaRPr/>
          </a:p>
        </p:txBody>
      </p:sp>
      <p:sp>
        <p:nvSpPr>
          <p:cNvPr id="702" name="Google Shape;702;p79"/>
          <p:cNvSpPr txBox="1"/>
          <p:nvPr>
            <p:ph type="title"/>
          </p:nvPr>
        </p:nvSpPr>
        <p:spPr>
          <a:xfrm>
            <a:off x="439375" y="1890350"/>
            <a:ext cx="7718700" cy="6489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Skin of the orange is most crucial</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Model is accurately predicting like how a human would do as well</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0"/>
          <p:cNvSpPr txBox="1"/>
          <p:nvPr>
            <p:ph type="title"/>
          </p:nvPr>
        </p:nvSpPr>
        <p:spPr>
          <a:xfrm>
            <a:off x="1557600" y="1543000"/>
            <a:ext cx="6028800" cy="85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Data Preparation</a:t>
            </a:r>
            <a:endParaRPr/>
          </a:p>
        </p:txBody>
      </p:sp>
      <p:cxnSp>
        <p:nvCxnSpPr>
          <p:cNvPr id="456" name="Google Shape;456;p54"/>
          <p:cNvCxnSpPr/>
          <p:nvPr/>
        </p:nvCxnSpPr>
        <p:spPr>
          <a:xfrm>
            <a:off x="4098903" y="2853898"/>
            <a:ext cx="765600" cy="0"/>
          </a:xfrm>
          <a:prstGeom prst="straightConnector1">
            <a:avLst/>
          </a:prstGeom>
          <a:noFill/>
          <a:ln cap="flat" cmpd="sng" w="28575">
            <a:solidFill>
              <a:schemeClr val="accent1"/>
            </a:solidFill>
            <a:prstDash val="solid"/>
            <a:round/>
            <a:headEnd len="sm" w="sm" type="none"/>
            <a:tailEnd len="sm" w="sm" type="none"/>
          </a:ln>
        </p:spPr>
      </p:cxnSp>
      <p:sp>
        <p:nvSpPr>
          <p:cNvPr id="457" name="Google Shape;457;p54"/>
          <p:cNvSpPr txBox="1"/>
          <p:nvPr/>
        </p:nvSpPr>
        <p:spPr>
          <a:xfrm>
            <a:off x="4222275" y="1390725"/>
            <a:ext cx="1865100" cy="345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300"/>
              <a:buFont typeface="Arial"/>
              <a:buNone/>
            </a:pPr>
            <a:r>
              <a:rPr lang="en" sz="2300">
                <a:solidFill>
                  <a:schemeClr val="accent1"/>
                </a:solidFill>
                <a:latin typeface="Vidaloka"/>
                <a:ea typeface="Vidaloka"/>
                <a:cs typeface="Vidaloka"/>
                <a:sym typeface="Vidaloka"/>
              </a:rPr>
              <a:t>Augmentation</a:t>
            </a:r>
            <a:endParaRPr b="0" i="0" sz="2300" u="none" cap="none" strike="noStrike">
              <a:solidFill>
                <a:schemeClr val="accent1"/>
              </a:solidFill>
              <a:latin typeface="Vidaloka"/>
              <a:ea typeface="Vidaloka"/>
              <a:cs typeface="Vidaloka"/>
              <a:sym typeface="Vidaloka"/>
            </a:endParaRPr>
          </a:p>
        </p:txBody>
      </p:sp>
      <p:sp>
        <p:nvSpPr>
          <p:cNvPr id="458" name="Google Shape;458;p54"/>
          <p:cNvSpPr txBox="1"/>
          <p:nvPr/>
        </p:nvSpPr>
        <p:spPr>
          <a:xfrm>
            <a:off x="4475359" y="1763775"/>
            <a:ext cx="1287900" cy="464100"/>
          </a:xfrm>
          <a:prstGeom prst="rect">
            <a:avLst/>
          </a:prstGeom>
          <a:noFill/>
          <a:ln>
            <a:noFill/>
          </a:ln>
        </p:spPr>
        <p:txBody>
          <a:bodyPr anchorCtr="0" anchor="ctr" bIns="91425" lIns="0" spcFirstLastPara="1" rIns="91425" wrap="square" tIns="0">
            <a:noAutofit/>
          </a:bodyPr>
          <a:lstStyle/>
          <a:p>
            <a:pPr indent="0" lvl="0" marL="0" marR="0" rtl="0" algn="ctr">
              <a:lnSpc>
                <a:spcPct val="100000"/>
              </a:lnSpc>
              <a:spcBef>
                <a:spcPts val="0"/>
              </a:spcBef>
              <a:spcAft>
                <a:spcPts val="0"/>
              </a:spcAft>
              <a:buClr>
                <a:schemeClr val="dk2"/>
              </a:buClr>
              <a:buSzPts val="1100"/>
              <a:buFont typeface="Arial"/>
              <a:buNone/>
            </a:pPr>
            <a:r>
              <a:t/>
            </a:r>
            <a:endParaRPr b="0" i="0" sz="1600" u="none" cap="none" strike="noStrike">
              <a:solidFill>
                <a:schemeClr val="dk1"/>
              </a:solidFill>
              <a:latin typeface="Montserrat"/>
              <a:ea typeface="Montserrat"/>
              <a:cs typeface="Montserrat"/>
              <a:sym typeface="Montserrat"/>
            </a:endParaRPr>
          </a:p>
        </p:txBody>
      </p:sp>
      <p:grpSp>
        <p:nvGrpSpPr>
          <p:cNvPr id="459" name="Google Shape;459;p54"/>
          <p:cNvGrpSpPr/>
          <p:nvPr/>
        </p:nvGrpSpPr>
        <p:grpSpPr>
          <a:xfrm>
            <a:off x="5014939" y="2718038"/>
            <a:ext cx="209278" cy="271745"/>
            <a:chOff x="1687350" y="3618725"/>
            <a:chExt cx="270175" cy="295375"/>
          </a:xfrm>
        </p:grpSpPr>
        <p:sp>
          <p:nvSpPr>
            <p:cNvPr id="460" name="Google Shape;460;p54"/>
            <p:cNvSpPr/>
            <p:nvPr/>
          </p:nvSpPr>
          <p:spPr>
            <a:xfrm>
              <a:off x="1829900" y="3808550"/>
              <a:ext cx="18150" cy="35450"/>
            </a:xfrm>
            <a:custGeom>
              <a:rect b="b" l="l" r="r" t="t"/>
              <a:pathLst>
                <a:path extrusionOk="0" h="1418" w="726">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4"/>
            <p:cNvSpPr/>
            <p:nvPr/>
          </p:nvSpPr>
          <p:spPr>
            <a:xfrm>
              <a:off x="1795250" y="3755775"/>
              <a:ext cx="18125" cy="35450"/>
            </a:xfrm>
            <a:custGeom>
              <a:rect b="b" l="l" r="r" t="t"/>
              <a:pathLst>
                <a:path extrusionOk="0" h="1418" w="725">
                  <a:moveTo>
                    <a:pt x="378" y="0"/>
                  </a:moveTo>
                  <a:cubicBezTo>
                    <a:pt x="189" y="0"/>
                    <a:pt x="0" y="158"/>
                    <a:pt x="0" y="378"/>
                  </a:cubicBezTo>
                  <a:lnTo>
                    <a:pt x="0" y="1071"/>
                  </a:lnTo>
                  <a:cubicBezTo>
                    <a:pt x="0" y="1260"/>
                    <a:pt x="189" y="1418"/>
                    <a:pt x="378" y="1418"/>
                  </a:cubicBezTo>
                  <a:lnTo>
                    <a:pt x="725" y="1418"/>
                  </a:lnTo>
                  <a:lnTo>
                    <a:pt x="7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4"/>
            <p:cNvSpPr/>
            <p:nvPr/>
          </p:nvSpPr>
          <p:spPr>
            <a:xfrm>
              <a:off x="1687350" y="3618725"/>
              <a:ext cx="270175" cy="295375"/>
            </a:xfrm>
            <a:custGeom>
              <a:rect b="b" l="l" r="r" t="t"/>
              <a:pathLst>
                <a:path extrusionOk="0" h="11815" w="10807">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3" name="Google Shape;463;p54"/>
          <p:cNvCxnSpPr/>
          <p:nvPr/>
        </p:nvCxnSpPr>
        <p:spPr>
          <a:xfrm rot="10800000">
            <a:off x="5119309" y="2012037"/>
            <a:ext cx="0" cy="293700"/>
          </a:xfrm>
          <a:prstGeom prst="straightConnector1">
            <a:avLst/>
          </a:prstGeom>
          <a:noFill/>
          <a:ln cap="flat" cmpd="sng" w="28575">
            <a:solidFill>
              <a:schemeClr val="accent1"/>
            </a:solidFill>
            <a:prstDash val="solid"/>
            <a:round/>
            <a:headEnd len="sm" w="sm" type="none"/>
            <a:tailEnd len="sm" w="sm" type="none"/>
          </a:ln>
        </p:spPr>
      </p:cxnSp>
      <p:sp>
        <p:nvSpPr>
          <p:cNvPr id="464" name="Google Shape;464;p54"/>
          <p:cNvSpPr/>
          <p:nvPr/>
        </p:nvSpPr>
        <p:spPr>
          <a:xfrm>
            <a:off x="3761607" y="2721776"/>
            <a:ext cx="193643" cy="264243"/>
          </a:xfrm>
          <a:custGeom>
            <a:rect b="b" l="l" r="r" t="t"/>
            <a:pathLst>
              <a:path extrusionOk="0" h="12704" w="11059">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4"/>
          <p:cNvSpPr txBox="1"/>
          <p:nvPr/>
        </p:nvSpPr>
        <p:spPr>
          <a:xfrm>
            <a:off x="2886875" y="3607238"/>
            <a:ext cx="1943100" cy="317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accent1"/>
                </a:solidFill>
                <a:latin typeface="Vidaloka"/>
                <a:ea typeface="Vidaloka"/>
                <a:cs typeface="Vidaloka"/>
                <a:sym typeface="Vidaloka"/>
              </a:rPr>
              <a:t>Normalisation</a:t>
            </a:r>
            <a:endParaRPr b="0" i="0" sz="2400" u="none" cap="none" strike="noStrike">
              <a:solidFill>
                <a:schemeClr val="accent1"/>
              </a:solidFill>
              <a:latin typeface="Vidaloka"/>
              <a:ea typeface="Vidaloka"/>
              <a:cs typeface="Vidaloka"/>
              <a:sym typeface="Vidaloka"/>
            </a:endParaRPr>
          </a:p>
        </p:txBody>
      </p:sp>
      <p:cxnSp>
        <p:nvCxnSpPr>
          <p:cNvPr id="466" name="Google Shape;466;p54"/>
          <p:cNvCxnSpPr/>
          <p:nvPr/>
        </p:nvCxnSpPr>
        <p:spPr>
          <a:xfrm>
            <a:off x="3858423" y="3167628"/>
            <a:ext cx="0" cy="258000"/>
          </a:xfrm>
          <a:prstGeom prst="straightConnector1">
            <a:avLst/>
          </a:prstGeom>
          <a:noFill/>
          <a:ln cap="flat" cmpd="sng" w="28575">
            <a:solidFill>
              <a:schemeClr val="accent1"/>
            </a:solidFill>
            <a:prstDash val="solid"/>
            <a:round/>
            <a:headEnd len="sm" w="sm" type="none"/>
            <a:tailEnd len="sm" w="sm" type="none"/>
          </a:ln>
        </p:spPr>
      </p:cxnSp>
      <p:cxnSp>
        <p:nvCxnSpPr>
          <p:cNvPr id="467" name="Google Shape;467;p54"/>
          <p:cNvCxnSpPr/>
          <p:nvPr/>
        </p:nvCxnSpPr>
        <p:spPr>
          <a:xfrm>
            <a:off x="2837177" y="2844298"/>
            <a:ext cx="762300" cy="9600"/>
          </a:xfrm>
          <a:prstGeom prst="straightConnector1">
            <a:avLst/>
          </a:prstGeom>
          <a:noFill/>
          <a:ln cap="flat" cmpd="sng" w="28575">
            <a:solidFill>
              <a:schemeClr val="accent1"/>
            </a:solidFill>
            <a:prstDash val="solid"/>
            <a:round/>
            <a:headEnd len="sm" w="sm" type="none"/>
            <a:tailEnd len="sm" w="sm" type="none"/>
          </a:ln>
        </p:spPr>
      </p:cxnSp>
      <p:sp>
        <p:nvSpPr>
          <p:cNvPr id="468" name="Google Shape;468;p54"/>
          <p:cNvSpPr txBox="1"/>
          <p:nvPr/>
        </p:nvSpPr>
        <p:spPr>
          <a:xfrm>
            <a:off x="1889325" y="1390150"/>
            <a:ext cx="1375500" cy="296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accent1"/>
                </a:solidFill>
                <a:latin typeface="Vidaloka"/>
                <a:ea typeface="Vidaloka"/>
                <a:cs typeface="Vidaloka"/>
                <a:sym typeface="Vidaloka"/>
              </a:rPr>
              <a:t>Resizing</a:t>
            </a:r>
            <a:endParaRPr b="0" i="0" sz="2400" u="none" cap="none" strike="noStrike">
              <a:solidFill>
                <a:schemeClr val="accent1"/>
              </a:solidFill>
              <a:latin typeface="Vidaloka"/>
              <a:ea typeface="Vidaloka"/>
              <a:cs typeface="Vidaloka"/>
              <a:sym typeface="Vidaloka"/>
            </a:endParaRPr>
          </a:p>
        </p:txBody>
      </p:sp>
      <p:sp>
        <p:nvSpPr>
          <p:cNvPr id="469" name="Google Shape;469;p54"/>
          <p:cNvSpPr txBox="1"/>
          <p:nvPr/>
        </p:nvSpPr>
        <p:spPr>
          <a:xfrm>
            <a:off x="1897280" y="1795132"/>
            <a:ext cx="1359600" cy="510600"/>
          </a:xfrm>
          <a:prstGeom prst="rect">
            <a:avLst/>
          </a:prstGeom>
          <a:noFill/>
          <a:ln>
            <a:noFill/>
          </a:ln>
        </p:spPr>
        <p:txBody>
          <a:bodyPr anchorCtr="0" anchor="t" bIns="91425" lIns="0" spcFirstLastPara="1" rIns="91425" wrap="square" tIns="0">
            <a:noAutofit/>
          </a:bodyPr>
          <a:lstStyle/>
          <a:p>
            <a:pPr indent="0" lvl="0" marL="0" marR="0" rtl="0" algn="l">
              <a:lnSpc>
                <a:spcPct val="100000"/>
              </a:lnSpc>
              <a:spcBef>
                <a:spcPts val="0"/>
              </a:spcBef>
              <a:spcAft>
                <a:spcPts val="0"/>
              </a:spcAft>
              <a:buClr>
                <a:schemeClr val="dk2"/>
              </a:buClr>
              <a:buSzPts val="1100"/>
              <a:buFont typeface="Arial"/>
              <a:buNone/>
            </a:pPr>
            <a:r>
              <a:t/>
            </a:r>
            <a:endParaRPr b="0" i="0" sz="1600" u="none" cap="none" strike="noStrike">
              <a:solidFill>
                <a:schemeClr val="dk1"/>
              </a:solidFill>
              <a:latin typeface="Montserrat"/>
              <a:ea typeface="Montserrat"/>
              <a:cs typeface="Montserrat"/>
              <a:sym typeface="Montserrat"/>
            </a:endParaRPr>
          </a:p>
        </p:txBody>
      </p:sp>
      <p:grpSp>
        <p:nvGrpSpPr>
          <p:cNvPr id="470" name="Google Shape;470;p54"/>
          <p:cNvGrpSpPr/>
          <p:nvPr/>
        </p:nvGrpSpPr>
        <p:grpSpPr>
          <a:xfrm>
            <a:off x="2459584" y="2724555"/>
            <a:ext cx="234836" cy="258707"/>
            <a:chOff x="1399485" y="2808126"/>
            <a:chExt cx="278935" cy="258707"/>
          </a:xfrm>
        </p:grpSpPr>
        <p:sp>
          <p:nvSpPr>
            <p:cNvPr id="471" name="Google Shape;471;p54"/>
            <p:cNvSpPr/>
            <p:nvPr/>
          </p:nvSpPr>
          <p:spPr>
            <a:xfrm>
              <a:off x="1489092" y="2876771"/>
              <a:ext cx="189328" cy="190062"/>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4"/>
            <p:cNvSpPr/>
            <p:nvPr/>
          </p:nvSpPr>
          <p:spPr>
            <a:xfrm>
              <a:off x="1400219" y="2808126"/>
              <a:ext cx="146692" cy="68667"/>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4"/>
            <p:cNvSpPr/>
            <p:nvPr/>
          </p:nvSpPr>
          <p:spPr>
            <a:xfrm>
              <a:off x="1400219" y="2879660"/>
              <a:ext cx="101166" cy="54929"/>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4"/>
            <p:cNvSpPr/>
            <p:nvPr/>
          </p:nvSpPr>
          <p:spPr>
            <a:xfrm>
              <a:off x="1400219" y="2992386"/>
              <a:ext cx="97565" cy="54929"/>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4"/>
            <p:cNvSpPr/>
            <p:nvPr/>
          </p:nvSpPr>
          <p:spPr>
            <a:xfrm>
              <a:off x="1399485" y="2936012"/>
              <a:ext cx="71557" cy="55663"/>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76" name="Google Shape;476;p54"/>
          <p:cNvCxnSpPr/>
          <p:nvPr/>
        </p:nvCxnSpPr>
        <p:spPr>
          <a:xfrm>
            <a:off x="6382983" y="3158275"/>
            <a:ext cx="0" cy="258000"/>
          </a:xfrm>
          <a:prstGeom prst="straightConnector1">
            <a:avLst/>
          </a:prstGeom>
          <a:noFill/>
          <a:ln cap="flat" cmpd="sng" w="28575">
            <a:solidFill>
              <a:schemeClr val="accent1"/>
            </a:solidFill>
            <a:prstDash val="solid"/>
            <a:round/>
            <a:headEnd len="sm" w="sm" type="none"/>
            <a:tailEnd len="sm" w="sm" type="none"/>
          </a:ln>
        </p:spPr>
      </p:cxnSp>
      <p:cxnSp>
        <p:nvCxnSpPr>
          <p:cNvPr id="477" name="Google Shape;477;p54"/>
          <p:cNvCxnSpPr/>
          <p:nvPr/>
        </p:nvCxnSpPr>
        <p:spPr>
          <a:xfrm>
            <a:off x="5363500" y="2853898"/>
            <a:ext cx="775800" cy="0"/>
          </a:xfrm>
          <a:prstGeom prst="straightConnector1">
            <a:avLst/>
          </a:prstGeom>
          <a:noFill/>
          <a:ln cap="flat" cmpd="sng" w="28575">
            <a:solidFill>
              <a:schemeClr val="accent1"/>
            </a:solidFill>
            <a:prstDash val="solid"/>
            <a:round/>
            <a:headEnd len="sm" w="sm" type="none"/>
            <a:tailEnd len="sm" w="sm" type="none"/>
          </a:ln>
        </p:spPr>
      </p:cxnSp>
      <p:sp>
        <p:nvSpPr>
          <p:cNvPr id="478" name="Google Shape;478;p54"/>
          <p:cNvSpPr/>
          <p:nvPr/>
        </p:nvSpPr>
        <p:spPr>
          <a:xfrm>
            <a:off x="6260739" y="2740487"/>
            <a:ext cx="244435" cy="226822"/>
          </a:xfrm>
          <a:custGeom>
            <a:rect b="b" l="l" r="r" t="t"/>
            <a:pathLst>
              <a:path extrusionOk="0" h="9893" w="12665">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9" name="Google Shape;479;p54"/>
          <p:cNvCxnSpPr/>
          <p:nvPr/>
        </p:nvCxnSpPr>
        <p:spPr>
          <a:xfrm rot="10800000">
            <a:off x="2577005" y="2012032"/>
            <a:ext cx="0" cy="271500"/>
          </a:xfrm>
          <a:prstGeom prst="straightConnector1">
            <a:avLst/>
          </a:prstGeom>
          <a:noFill/>
          <a:ln cap="flat" cmpd="sng" w="28575">
            <a:solidFill>
              <a:schemeClr val="accent1"/>
            </a:solidFill>
            <a:prstDash val="solid"/>
            <a:round/>
            <a:headEnd len="sm" w="sm" type="none"/>
            <a:tailEnd len="sm" w="sm" type="none"/>
          </a:ln>
        </p:spPr>
      </p:cxnSp>
      <p:sp>
        <p:nvSpPr>
          <p:cNvPr id="480" name="Google Shape;480;p54"/>
          <p:cNvSpPr txBox="1"/>
          <p:nvPr/>
        </p:nvSpPr>
        <p:spPr>
          <a:xfrm>
            <a:off x="5289321" y="3607250"/>
            <a:ext cx="2187300" cy="317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accent1"/>
                </a:solidFill>
                <a:latin typeface="Vidaloka"/>
                <a:ea typeface="Vidaloka"/>
                <a:cs typeface="Vidaloka"/>
                <a:sym typeface="Vidaloka"/>
              </a:rPr>
              <a:t>Data Cleaning</a:t>
            </a:r>
            <a:endParaRPr b="0" i="0" sz="2400" u="none" cap="none" strike="noStrike">
              <a:solidFill>
                <a:schemeClr val="accent1"/>
              </a:solidFill>
              <a:latin typeface="Vidaloka"/>
              <a:ea typeface="Vidaloka"/>
              <a:cs typeface="Vidaloka"/>
              <a:sym typeface="Vidalok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1"/>
          <p:cNvSpPr txBox="1"/>
          <p:nvPr>
            <p:ph idx="2" type="subTitle"/>
          </p:nvPr>
        </p:nvSpPr>
        <p:spPr>
          <a:xfrm>
            <a:off x="925825" y="1477625"/>
            <a:ext cx="7541700" cy="27540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Ecosystem, E. (2022, May 17). Understanding K-means Clustering in Machine Learning. </a:t>
            </a:r>
            <a:r>
              <a:rPr i="1" lang="en" sz="1200">
                <a:solidFill>
                  <a:schemeClr val="dk1"/>
                </a:solidFill>
                <a:latin typeface="Times New Roman"/>
                <a:ea typeface="Times New Roman"/>
                <a:cs typeface="Times New Roman"/>
                <a:sym typeface="Times New Roman"/>
              </a:rPr>
              <a:t>Medium</a:t>
            </a:r>
            <a:r>
              <a:rPr lang="en" sz="1200">
                <a:solidFill>
                  <a:schemeClr val="dk1"/>
                </a:solidFill>
                <a:latin typeface="Times New Roman"/>
                <a:ea typeface="Times New Roman"/>
                <a:cs typeface="Times New Roman"/>
                <a:sym typeface="Times New Roman"/>
              </a:rPr>
              <a:t>.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https://towardsdatascience.com/understanding-k-means-clustering-in-machine-learning-6a6e67336aa1</a:t>
            </a:r>
            <a:endParaRPr sz="1200">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Fruits fresh and rotten for classification</a:t>
            </a:r>
            <a:r>
              <a:rPr lang="en" sz="1200">
                <a:solidFill>
                  <a:schemeClr val="dk1"/>
                </a:solidFill>
                <a:latin typeface="Times New Roman"/>
                <a:ea typeface="Times New Roman"/>
                <a:cs typeface="Times New Roman"/>
                <a:sym typeface="Times New Roman"/>
              </a:rPr>
              <a:t>. (2018, August 24). Kaggle.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https://www.kaggle.com/datasets/sriramr/fruits-fresh-and-rotten-for-classification</a:t>
            </a:r>
            <a:endParaRPr sz="1200">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Rishabh. (2022). Clean image dataset - Preprocessing. </a:t>
            </a:r>
            <a:r>
              <a:rPr i="1" lang="en" sz="1200">
                <a:solidFill>
                  <a:schemeClr val="dk1"/>
                </a:solidFill>
                <a:latin typeface="Times New Roman"/>
                <a:ea typeface="Times New Roman"/>
                <a:cs typeface="Times New Roman"/>
                <a:sym typeface="Times New Roman"/>
              </a:rPr>
              <a:t>Kaggle</a:t>
            </a:r>
            <a:r>
              <a:rPr lang="en" sz="1200">
                <a:solidFill>
                  <a:schemeClr val="dk1"/>
                </a:solidFill>
                <a:latin typeface="Times New Roman"/>
                <a:ea typeface="Times New Roman"/>
                <a:cs typeface="Times New Roman"/>
                <a:sym typeface="Times New Roman"/>
              </a:rPr>
              <a:t>. </a:t>
            </a: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https://www.kaggle.com/code/rishabh73/clean-image-dataset-preprocessing</a:t>
            </a:r>
            <a:endParaRPr sz="1200">
              <a:solidFill>
                <a:schemeClr val="dk1"/>
              </a:solidFill>
              <a:latin typeface="Times New Roman"/>
              <a:ea typeface="Times New Roman"/>
              <a:cs typeface="Times New Roman"/>
              <a:sym typeface="Times New Roman"/>
            </a:endParaRPr>
          </a:p>
          <a:p>
            <a:pPr indent="0" lvl="0" marL="0" rtl="0" algn="l">
              <a:lnSpc>
                <a:spcPct val="166000"/>
              </a:lnSpc>
              <a:spcBef>
                <a:spcPts val="0"/>
              </a:spcBef>
              <a:spcAft>
                <a:spcPts val="0"/>
              </a:spcAft>
              <a:buNone/>
            </a:pPr>
            <a:r>
              <a:t/>
            </a:r>
            <a:endParaRPr/>
          </a:p>
        </p:txBody>
      </p:sp>
      <p:sp>
        <p:nvSpPr>
          <p:cNvPr id="713" name="Google Shape;713;p81"/>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2"/>
          <p:cNvSpPr txBox="1"/>
          <p:nvPr>
            <p:ph idx="2" type="subTitle"/>
          </p:nvPr>
        </p:nvSpPr>
        <p:spPr>
          <a:xfrm>
            <a:off x="925825" y="1477625"/>
            <a:ext cx="7541700" cy="27540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Tomar, A. (2023, February 22). Stop Using Elbow Method in K-means Clustering, Instead, Use this! </a:t>
            </a:r>
            <a:r>
              <a:rPr i="1" lang="en" sz="1200">
                <a:solidFill>
                  <a:schemeClr val="dk1"/>
                </a:solidFill>
                <a:latin typeface="Times New Roman"/>
                <a:ea typeface="Times New Roman"/>
                <a:cs typeface="Times New Roman"/>
                <a:sym typeface="Times New Roman"/>
              </a:rPr>
              <a:t>Medium</a:t>
            </a:r>
            <a:r>
              <a:rPr lang="en" sz="1200">
                <a:solidFill>
                  <a:schemeClr val="dk1"/>
                </a:solidFill>
                <a:latin typeface="Times New Roman"/>
                <a:ea typeface="Times New Roman"/>
                <a:cs typeface="Times New Roman"/>
                <a:sym typeface="Times New Roman"/>
              </a:rPr>
              <a:t>.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https://towardsdatascience.com/elbow-method-is-not-sufficient-to-find-best-k-in-k-means-clustering-fc820da0631d</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Wohlberg, B. (2015). Efficient algorithms for convolutional sparse representations. IEEE Transactions on Image Processing, 25(1), 301-315.</a:t>
            </a:r>
            <a:endParaRPr sz="1100">
              <a:solidFill>
                <a:schemeClr val="dk1"/>
              </a:solidFill>
              <a:latin typeface="Arial"/>
              <a:ea typeface="Arial"/>
              <a:cs typeface="Arial"/>
              <a:sym typeface="Arial"/>
            </a:endParaRPr>
          </a:p>
          <a:p>
            <a:pPr indent="-457200" lvl="0" marL="914400" marR="0" rtl="0" algn="l">
              <a:lnSpc>
                <a:spcPct val="2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Yıldırım, S. (2022, April 18). Evaluation Metrics for Clustering Models - Towards Data Science. </a:t>
            </a:r>
            <a:r>
              <a:rPr i="1" lang="en" sz="1200">
                <a:solidFill>
                  <a:schemeClr val="dk1"/>
                </a:solidFill>
                <a:latin typeface="Times New Roman"/>
                <a:ea typeface="Times New Roman"/>
                <a:cs typeface="Times New Roman"/>
                <a:sym typeface="Times New Roman"/>
              </a:rPr>
              <a:t>Medium</a:t>
            </a:r>
            <a:r>
              <a:rPr lang="en" sz="1200">
                <a:solidFill>
                  <a:schemeClr val="dk1"/>
                </a:solidFill>
                <a:latin typeface="Times New Roman"/>
                <a:ea typeface="Times New Roman"/>
                <a:cs typeface="Times New Roman"/>
                <a:sym typeface="Times New Roman"/>
              </a:rPr>
              <a:t>.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https://towardsdatascience.com/evaluation-metrics-for-clustering-models-5dde821dd6cd</a:t>
            </a:r>
            <a:endParaRPr sz="1200">
              <a:solidFill>
                <a:schemeClr val="dk1"/>
              </a:solidFill>
              <a:latin typeface="Times New Roman"/>
              <a:ea typeface="Times New Roman"/>
              <a:cs typeface="Times New Roman"/>
              <a:sym typeface="Times New Roman"/>
            </a:endParaRPr>
          </a:p>
          <a:p>
            <a:pPr indent="0" lvl="0" marL="0" rtl="0" algn="l">
              <a:lnSpc>
                <a:spcPct val="166000"/>
              </a:lnSpc>
              <a:spcBef>
                <a:spcPts val="0"/>
              </a:spcBef>
              <a:spcAft>
                <a:spcPts val="0"/>
              </a:spcAft>
              <a:buNone/>
            </a:pPr>
            <a:r>
              <a:t/>
            </a:r>
            <a:endParaRPr/>
          </a:p>
        </p:txBody>
      </p:sp>
      <p:sp>
        <p:nvSpPr>
          <p:cNvPr id="719" name="Google Shape;719;p82"/>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5"/>
          <p:cNvSpPr/>
          <p:nvPr/>
        </p:nvSpPr>
        <p:spPr>
          <a:xfrm>
            <a:off x="724349" y="2295981"/>
            <a:ext cx="1627800" cy="752400"/>
          </a:xfrm>
          <a:prstGeom prst="roundRect">
            <a:avLst>
              <a:gd fmla="val 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5"/>
          <p:cNvSpPr txBox="1"/>
          <p:nvPr>
            <p:ph idx="4294967295" type="title"/>
          </p:nvPr>
        </p:nvSpPr>
        <p:spPr>
          <a:xfrm>
            <a:off x="3778293" y="828306"/>
            <a:ext cx="2690100" cy="47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400">
                <a:solidFill>
                  <a:schemeClr val="accent1"/>
                </a:solidFill>
              </a:rPr>
              <a:t>Duplicate Images</a:t>
            </a:r>
            <a:endParaRPr sz="2400">
              <a:solidFill>
                <a:schemeClr val="accent1"/>
              </a:solidFill>
            </a:endParaRPr>
          </a:p>
        </p:txBody>
      </p:sp>
      <p:sp>
        <p:nvSpPr>
          <p:cNvPr id="487" name="Google Shape;487;p55"/>
          <p:cNvSpPr txBox="1"/>
          <p:nvPr>
            <p:ph idx="4294967295" type="subTitle"/>
          </p:nvPr>
        </p:nvSpPr>
        <p:spPr>
          <a:xfrm>
            <a:off x="3778293" y="1302956"/>
            <a:ext cx="2690100" cy="54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2"/>
              </a:buClr>
              <a:buSzPts val="1800"/>
              <a:buFont typeface="Montserrat"/>
              <a:buNone/>
            </a:pPr>
            <a:r>
              <a:rPr lang="en" sz="1400">
                <a:solidFill>
                  <a:schemeClr val="dk1"/>
                </a:solidFill>
              </a:rPr>
              <a:t>Remove duplicates</a:t>
            </a:r>
            <a:endParaRPr b="0" i="0" sz="1400" u="none" cap="none" strike="noStrike">
              <a:solidFill>
                <a:schemeClr val="dk1"/>
              </a:solidFill>
              <a:latin typeface="Montserrat"/>
              <a:ea typeface="Montserrat"/>
              <a:cs typeface="Montserrat"/>
              <a:sym typeface="Montserrat"/>
            </a:endParaRPr>
          </a:p>
        </p:txBody>
      </p:sp>
      <p:sp>
        <p:nvSpPr>
          <p:cNvPr id="488" name="Google Shape;488;p55"/>
          <p:cNvSpPr txBox="1"/>
          <p:nvPr>
            <p:ph idx="4294967295" type="title"/>
          </p:nvPr>
        </p:nvSpPr>
        <p:spPr>
          <a:xfrm>
            <a:off x="3778293" y="3391506"/>
            <a:ext cx="2690100" cy="47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400">
                <a:solidFill>
                  <a:schemeClr val="accent1"/>
                </a:solidFill>
              </a:rPr>
              <a:t>Outliers</a:t>
            </a:r>
            <a:endParaRPr sz="2400">
              <a:solidFill>
                <a:schemeClr val="accent1"/>
              </a:solidFill>
            </a:endParaRPr>
          </a:p>
        </p:txBody>
      </p:sp>
      <p:sp>
        <p:nvSpPr>
          <p:cNvPr id="489" name="Google Shape;489;p55"/>
          <p:cNvSpPr txBox="1"/>
          <p:nvPr>
            <p:ph idx="4294967295" type="subTitle"/>
          </p:nvPr>
        </p:nvSpPr>
        <p:spPr>
          <a:xfrm>
            <a:off x="3778293" y="3866380"/>
            <a:ext cx="2690100" cy="54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2"/>
              </a:buClr>
              <a:buSzPts val="1100"/>
              <a:buFont typeface="Arial"/>
              <a:buNone/>
            </a:pPr>
            <a:r>
              <a:rPr lang="en" sz="1400">
                <a:solidFill>
                  <a:schemeClr val="dk1"/>
                </a:solidFill>
              </a:rPr>
              <a:t>Remove outliers</a:t>
            </a:r>
            <a:endParaRPr b="0" i="0" sz="1400" u="none" cap="none" strike="noStrike">
              <a:solidFill>
                <a:schemeClr val="dk1"/>
              </a:solidFill>
              <a:latin typeface="Montserrat"/>
              <a:ea typeface="Montserrat"/>
              <a:cs typeface="Montserrat"/>
              <a:sym typeface="Montserrat"/>
            </a:endParaRPr>
          </a:p>
        </p:txBody>
      </p:sp>
      <p:sp>
        <p:nvSpPr>
          <p:cNvPr id="490" name="Google Shape;490;p55"/>
          <p:cNvSpPr txBox="1"/>
          <p:nvPr>
            <p:ph idx="4294967295" type="title"/>
          </p:nvPr>
        </p:nvSpPr>
        <p:spPr>
          <a:xfrm>
            <a:off x="3778293" y="2110001"/>
            <a:ext cx="2690100" cy="47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400">
                <a:solidFill>
                  <a:schemeClr val="accent1"/>
                </a:solidFill>
              </a:rPr>
              <a:t>Noisy Labels</a:t>
            </a:r>
            <a:endParaRPr sz="2400">
              <a:solidFill>
                <a:schemeClr val="accent1"/>
              </a:solidFill>
            </a:endParaRPr>
          </a:p>
        </p:txBody>
      </p:sp>
      <p:sp>
        <p:nvSpPr>
          <p:cNvPr id="491" name="Google Shape;491;p55"/>
          <p:cNvSpPr txBox="1"/>
          <p:nvPr>
            <p:ph idx="4294967295" type="subTitle"/>
          </p:nvPr>
        </p:nvSpPr>
        <p:spPr>
          <a:xfrm>
            <a:off x="3778293" y="2584668"/>
            <a:ext cx="2690100" cy="54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2"/>
              </a:buClr>
              <a:buSzPts val="1800"/>
              <a:buFont typeface="Montserrat"/>
              <a:buNone/>
            </a:pPr>
            <a:r>
              <a:rPr lang="en" sz="1400">
                <a:solidFill>
                  <a:schemeClr val="dk1"/>
                </a:solidFill>
              </a:rPr>
              <a:t>Correct </a:t>
            </a:r>
            <a:r>
              <a:rPr lang="en" sz="1400">
                <a:solidFill>
                  <a:schemeClr val="dk1"/>
                </a:solidFill>
              </a:rPr>
              <a:t>mislabeled</a:t>
            </a:r>
            <a:r>
              <a:rPr lang="en" sz="1400">
                <a:solidFill>
                  <a:schemeClr val="dk1"/>
                </a:solidFill>
              </a:rPr>
              <a:t> images</a:t>
            </a:r>
            <a:endParaRPr b="0" i="0" sz="1400" u="none" cap="none" strike="noStrike">
              <a:solidFill>
                <a:schemeClr val="dk1"/>
              </a:solidFill>
              <a:latin typeface="Montserrat"/>
              <a:ea typeface="Montserrat"/>
              <a:cs typeface="Montserrat"/>
              <a:sym typeface="Montserrat"/>
            </a:endParaRPr>
          </a:p>
        </p:txBody>
      </p:sp>
      <p:sp>
        <p:nvSpPr>
          <p:cNvPr id="492" name="Google Shape;492;p55"/>
          <p:cNvSpPr txBox="1"/>
          <p:nvPr>
            <p:ph idx="4294967295" type="title"/>
          </p:nvPr>
        </p:nvSpPr>
        <p:spPr>
          <a:xfrm>
            <a:off x="809400" y="2210163"/>
            <a:ext cx="14577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400"/>
              <a:t>Data Cleaning</a:t>
            </a:r>
            <a:endParaRPr sz="2400"/>
          </a:p>
        </p:txBody>
      </p:sp>
      <p:grpSp>
        <p:nvGrpSpPr>
          <p:cNvPr id="493" name="Google Shape;493;p55"/>
          <p:cNvGrpSpPr/>
          <p:nvPr/>
        </p:nvGrpSpPr>
        <p:grpSpPr>
          <a:xfrm>
            <a:off x="3096699" y="1206926"/>
            <a:ext cx="367261" cy="366364"/>
            <a:chOff x="-64410850" y="4094450"/>
            <a:chExt cx="317425" cy="316650"/>
          </a:xfrm>
        </p:grpSpPr>
        <p:sp>
          <p:nvSpPr>
            <p:cNvPr id="494" name="Google Shape;494;p55"/>
            <p:cNvSpPr/>
            <p:nvPr/>
          </p:nvSpPr>
          <p:spPr>
            <a:xfrm>
              <a:off x="-64410850" y="4348850"/>
              <a:ext cx="317425" cy="62250"/>
            </a:xfrm>
            <a:custGeom>
              <a:rect b="b" l="l" r="r" t="t"/>
              <a:pathLst>
                <a:path extrusionOk="0" h="2490" w="12697">
                  <a:moveTo>
                    <a:pt x="3403" y="0"/>
                  </a:moveTo>
                  <a:cubicBezTo>
                    <a:pt x="2741" y="0"/>
                    <a:pt x="2206" y="536"/>
                    <a:pt x="2206" y="1229"/>
                  </a:cubicBezTo>
                  <a:lnTo>
                    <a:pt x="2206" y="1639"/>
                  </a:lnTo>
                  <a:lnTo>
                    <a:pt x="410" y="1639"/>
                  </a:lnTo>
                  <a:cubicBezTo>
                    <a:pt x="189" y="1639"/>
                    <a:pt x="0" y="1859"/>
                    <a:pt x="0" y="2048"/>
                  </a:cubicBezTo>
                  <a:cubicBezTo>
                    <a:pt x="0" y="2269"/>
                    <a:pt x="189" y="2489"/>
                    <a:pt x="410" y="2489"/>
                  </a:cubicBezTo>
                  <a:lnTo>
                    <a:pt x="12287" y="2489"/>
                  </a:lnTo>
                  <a:cubicBezTo>
                    <a:pt x="12508" y="2489"/>
                    <a:pt x="12697" y="2269"/>
                    <a:pt x="12697" y="2048"/>
                  </a:cubicBezTo>
                  <a:cubicBezTo>
                    <a:pt x="12634" y="1859"/>
                    <a:pt x="12445" y="1639"/>
                    <a:pt x="12193" y="1639"/>
                  </a:cubicBezTo>
                  <a:lnTo>
                    <a:pt x="10429" y="1639"/>
                  </a:lnTo>
                  <a:lnTo>
                    <a:pt x="10429" y="1229"/>
                  </a:lnTo>
                  <a:cubicBezTo>
                    <a:pt x="10429" y="536"/>
                    <a:pt x="9861" y="0"/>
                    <a:pt x="92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5"/>
            <p:cNvSpPr/>
            <p:nvPr/>
          </p:nvSpPr>
          <p:spPr>
            <a:xfrm>
              <a:off x="-64315550" y="4094450"/>
              <a:ext cx="122100" cy="192200"/>
            </a:xfrm>
            <a:custGeom>
              <a:rect b="b" l="l" r="r" t="t"/>
              <a:pathLst>
                <a:path extrusionOk="0" h="7688" w="4884">
                  <a:moveTo>
                    <a:pt x="2489" y="0"/>
                  </a:moveTo>
                  <a:cubicBezTo>
                    <a:pt x="2269" y="0"/>
                    <a:pt x="2080" y="189"/>
                    <a:pt x="2080" y="410"/>
                  </a:cubicBezTo>
                  <a:lnTo>
                    <a:pt x="2080" y="819"/>
                  </a:lnTo>
                  <a:lnTo>
                    <a:pt x="1639" y="819"/>
                  </a:lnTo>
                  <a:cubicBezTo>
                    <a:pt x="1418" y="819"/>
                    <a:pt x="1261" y="1040"/>
                    <a:pt x="1261" y="1229"/>
                  </a:cubicBezTo>
                  <a:cubicBezTo>
                    <a:pt x="1261" y="1450"/>
                    <a:pt x="1450" y="1670"/>
                    <a:pt x="1639" y="1670"/>
                  </a:cubicBezTo>
                  <a:lnTo>
                    <a:pt x="2080" y="1670"/>
                  </a:lnTo>
                  <a:lnTo>
                    <a:pt x="2080" y="2489"/>
                  </a:lnTo>
                  <a:lnTo>
                    <a:pt x="1481" y="2489"/>
                  </a:lnTo>
                  <a:cubicBezTo>
                    <a:pt x="820" y="2489"/>
                    <a:pt x="347" y="3151"/>
                    <a:pt x="599" y="3781"/>
                  </a:cubicBezTo>
                  <a:cubicBezTo>
                    <a:pt x="662" y="3970"/>
                    <a:pt x="694" y="4222"/>
                    <a:pt x="788" y="4411"/>
                  </a:cubicBezTo>
                  <a:lnTo>
                    <a:pt x="473" y="4411"/>
                  </a:lnTo>
                  <a:cubicBezTo>
                    <a:pt x="221" y="4411"/>
                    <a:pt x="63" y="4632"/>
                    <a:pt x="63" y="4821"/>
                  </a:cubicBezTo>
                  <a:cubicBezTo>
                    <a:pt x="0" y="5010"/>
                    <a:pt x="158" y="5199"/>
                    <a:pt x="379" y="5199"/>
                  </a:cubicBezTo>
                  <a:lnTo>
                    <a:pt x="820" y="5199"/>
                  </a:lnTo>
                  <a:cubicBezTo>
                    <a:pt x="851" y="6081"/>
                    <a:pt x="694" y="6900"/>
                    <a:pt x="316" y="7687"/>
                  </a:cubicBezTo>
                  <a:lnTo>
                    <a:pt x="4569" y="7687"/>
                  </a:lnTo>
                  <a:cubicBezTo>
                    <a:pt x="4159" y="6900"/>
                    <a:pt x="4002" y="6081"/>
                    <a:pt x="4065" y="5199"/>
                  </a:cubicBezTo>
                  <a:lnTo>
                    <a:pt x="4474" y="5199"/>
                  </a:lnTo>
                  <a:cubicBezTo>
                    <a:pt x="4726" y="5199"/>
                    <a:pt x="4884" y="5010"/>
                    <a:pt x="4884" y="4821"/>
                  </a:cubicBezTo>
                  <a:cubicBezTo>
                    <a:pt x="4884" y="4568"/>
                    <a:pt x="4695" y="4411"/>
                    <a:pt x="4474" y="4411"/>
                  </a:cubicBezTo>
                  <a:lnTo>
                    <a:pt x="4159" y="4411"/>
                  </a:lnTo>
                  <a:cubicBezTo>
                    <a:pt x="4222" y="4222"/>
                    <a:pt x="4285" y="3970"/>
                    <a:pt x="4380" y="3781"/>
                  </a:cubicBezTo>
                  <a:cubicBezTo>
                    <a:pt x="4600" y="3151"/>
                    <a:pt x="4128" y="2489"/>
                    <a:pt x="3466" y="2489"/>
                  </a:cubicBezTo>
                  <a:lnTo>
                    <a:pt x="2867" y="2489"/>
                  </a:lnTo>
                  <a:lnTo>
                    <a:pt x="2867" y="1670"/>
                  </a:lnTo>
                  <a:lnTo>
                    <a:pt x="3309" y="1670"/>
                  </a:lnTo>
                  <a:cubicBezTo>
                    <a:pt x="3561" y="1670"/>
                    <a:pt x="3687" y="1450"/>
                    <a:pt x="3687" y="1229"/>
                  </a:cubicBezTo>
                  <a:cubicBezTo>
                    <a:pt x="3687" y="977"/>
                    <a:pt x="3498" y="819"/>
                    <a:pt x="3309" y="819"/>
                  </a:cubicBezTo>
                  <a:lnTo>
                    <a:pt x="2867" y="819"/>
                  </a:lnTo>
                  <a:lnTo>
                    <a:pt x="2867" y="410"/>
                  </a:lnTo>
                  <a:cubicBezTo>
                    <a:pt x="2867" y="158"/>
                    <a:pt x="2678" y="0"/>
                    <a:pt x="24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5"/>
            <p:cNvSpPr/>
            <p:nvPr/>
          </p:nvSpPr>
          <p:spPr>
            <a:xfrm>
              <a:off x="-64335250" y="4307100"/>
              <a:ext cx="161500" cy="21300"/>
            </a:xfrm>
            <a:custGeom>
              <a:rect b="b" l="l" r="r" t="t"/>
              <a:pathLst>
                <a:path extrusionOk="0" h="852" w="6460">
                  <a:moveTo>
                    <a:pt x="1167" y="1"/>
                  </a:moveTo>
                  <a:cubicBezTo>
                    <a:pt x="631" y="1"/>
                    <a:pt x="190" y="379"/>
                    <a:pt x="1" y="851"/>
                  </a:cubicBezTo>
                  <a:lnTo>
                    <a:pt x="6459" y="851"/>
                  </a:lnTo>
                  <a:cubicBezTo>
                    <a:pt x="6302" y="379"/>
                    <a:pt x="5861" y="1"/>
                    <a:pt x="53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55"/>
          <p:cNvGrpSpPr/>
          <p:nvPr/>
        </p:nvGrpSpPr>
        <p:grpSpPr>
          <a:xfrm>
            <a:off x="3097082" y="2489062"/>
            <a:ext cx="366364" cy="366248"/>
            <a:chOff x="-60255350" y="3733825"/>
            <a:chExt cx="316650" cy="316550"/>
          </a:xfrm>
        </p:grpSpPr>
        <p:sp>
          <p:nvSpPr>
            <p:cNvPr id="498" name="Google Shape;498;p55"/>
            <p:cNvSpPr/>
            <p:nvPr/>
          </p:nvSpPr>
          <p:spPr>
            <a:xfrm>
              <a:off x="-60218325" y="3733825"/>
              <a:ext cx="235525" cy="316550"/>
            </a:xfrm>
            <a:custGeom>
              <a:rect b="b" l="l" r="r" t="t"/>
              <a:pathLst>
                <a:path extrusionOk="0" h="12662" w="9421">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5"/>
            <p:cNvSpPr/>
            <p:nvPr/>
          </p:nvSpPr>
          <p:spPr>
            <a:xfrm>
              <a:off x="-60255350" y="3844775"/>
              <a:ext cx="34675" cy="20500"/>
            </a:xfrm>
            <a:custGeom>
              <a:rect b="b" l="l" r="r" t="t"/>
              <a:pathLst>
                <a:path extrusionOk="0" h="820" w="1387">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5"/>
            <p:cNvSpPr/>
            <p:nvPr/>
          </p:nvSpPr>
          <p:spPr>
            <a:xfrm>
              <a:off x="-59974175" y="3844775"/>
              <a:ext cx="35475" cy="20500"/>
            </a:xfrm>
            <a:custGeom>
              <a:rect b="b" l="l" r="r" t="t"/>
              <a:pathLst>
                <a:path extrusionOk="0" h="820" w="1419">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5"/>
            <p:cNvSpPr/>
            <p:nvPr/>
          </p:nvSpPr>
          <p:spPr>
            <a:xfrm>
              <a:off x="-60212825" y="3939475"/>
              <a:ext cx="32325" cy="30350"/>
            </a:xfrm>
            <a:custGeom>
              <a:rect b="b" l="l" r="r" t="t"/>
              <a:pathLst>
                <a:path extrusionOk="0" h="1214" w="1293">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5"/>
            <p:cNvSpPr/>
            <p:nvPr/>
          </p:nvSpPr>
          <p:spPr>
            <a:xfrm>
              <a:off x="-60012750" y="3739425"/>
              <a:ext cx="32300" cy="30350"/>
            </a:xfrm>
            <a:custGeom>
              <a:rect b="b" l="l" r="r" t="t"/>
              <a:pathLst>
                <a:path extrusionOk="0" h="1214" w="1292">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5"/>
            <p:cNvSpPr/>
            <p:nvPr/>
          </p:nvSpPr>
          <p:spPr>
            <a:xfrm>
              <a:off x="-60012750" y="3939475"/>
              <a:ext cx="32300" cy="30350"/>
            </a:xfrm>
            <a:custGeom>
              <a:rect b="b" l="l" r="r" t="t"/>
              <a:pathLst>
                <a:path extrusionOk="0" h="1214" w="1292">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5"/>
            <p:cNvSpPr/>
            <p:nvPr/>
          </p:nvSpPr>
          <p:spPr>
            <a:xfrm>
              <a:off x="-60212825" y="3739425"/>
              <a:ext cx="32325" cy="30350"/>
            </a:xfrm>
            <a:custGeom>
              <a:rect b="b" l="l" r="r" t="t"/>
              <a:pathLst>
                <a:path extrusionOk="0" h="1214" w="1293">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55"/>
          <p:cNvGrpSpPr/>
          <p:nvPr/>
        </p:nvGrpSpPr>
        <p:grpSpPr>
          <a:xfrm>
            <a:off x="3095732" y="3771077"/>
            <a:ext cx="369112" cy="364657"/>
            <a:chOff x="-59869425" y="4102225"/>
            <a:chExt cx="319025" cy="315175"/>
          </a:xfrm>
        </p:grpSpPr>
        <p:sp>
          <p:nvSpPr>
            <p:cNvPr id="506" name="Google Shape;506;p55"/>
            <p:cNvSpPr/>
            <p:nvPr/>
          </p:nvSpPr>
          <p:spPr>
            <a:xfrm>
              <a:off x="-59869425" y="4102225"/>
              <a:ext cx="149675" cy="256825"/>
            </a:xfrm>
            <a:custGeom>
              <a:rect b="b" l="l" r="r" t="t"/>
              <a:pathLst>
                <a:path extrusionOk="0" h="10273" w="5987">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5"/>
            <p:cNvSpPr/>
            <p:nvPr/>
          </p:nvSpPr>
          <p:spPr>
            <a:xfrm>
              <a:off x="-59811125" y="4322075"/>
              <a:ext cx="201650" cy="95325"/>
            </a:xfrm>
            <a:custGeom>
              <a:rect b="b" l="l" r="r" t="t"/>
              <a:pathLst>
                <a:path extrusionOk="0" h="3813" w="8066">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5"/>
            <p:cNvSpPr/>
            <p:nvPr/>
          </p:nvSpPr>
          <p:spPr>
            <a:xfrm>
              <a:off x="-59700075" y="4102225"/>
              <a:ext cx="149675" cy="256525"/>
            </a:xfrm>
            <a:custGeom>
              <a:rect b="b" l="l" r="r" t="t"/>
              <a:pathLst>
                <a:path extrusionOk="0" h="10261" w="5987">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5"/>
            <p:cNvSpPr/>
            <p:nvPr/>
          </p:nvSpPr>
          <p:spPr>
            <a:xfrm>
              <a:off x="-59742600" y="4187375"/>
              <a:ext cx="63025" cy="144950"/>
            </a:xfrm>
            <a:custGeom>
              <a:rect b="b" l="l" r="r" t="t"/>
              <a:pathLst>
                <a:path extrusionOk="0" h="5798" w="2521">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0" name="Google Shape;510;p55"/>
          <p:cNvCxnSpPr>
            <a:stCxn id="485" idx="3"/>
            <a:endCxn id="511" idx="1"/>
          </p:cNvCxnSpPr>
          <p:nvPr/>
        </p:nvCxnSpPr>
        <p:spPr>
          <a:xfrm>
            <a:off x="2352149" y="2672181"/>
            <a:ext cx="552000" cy="600"/>
          </a:xfrm>
          <a:prstGeom prst="curvedConnector3">
            <a:avLst>
              <a:gd fmla="val 49994" name="adj1"/>
            </a:avLst>
          </a:prstGeom>
          <a:noFill/>
          <a:ln cap="flat" cmpd="sng" w="28575">
            <a:solidFill>
              <a:schemeClr val="accent1"/>
            </a:solidFill>
            <a:prstDash val="solid"/>
            <a:round/>
            <a:headEnd len="sm" w="sm" type="none"/>
            <a:tailEnd len="sm" w="sm" type="none"/>
          </a:ln>
        </p:spPr>
      </p:cxnSp>
      <p:sp>
        <p:nvSpPr>
          <p:cNvPr id="512" name="Google Shape;512;p55"/>
          <p:cNvSpPr/>
          <p:nvPr/>
        </p:nvSpPr>
        <p:spPr>
          <a:xfrm>
            <a:off x="2904074" y="1013906"/>
            <a:ext cx="752400" cy="7524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5"/>
          <p:cNvSpPr/>
          <p:nvPr/>
        </p:nvSpPr>
        <p:spPr>
          <a:xfrm>
            <a:off x="2904074" y="2295981"/>
            <a:ext cx="752400" cy="7524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5"/>
          <p:cNvSpPr/>
          <p:nvPr/>
        </p:nvSpPr>
        <p:spPr>
          <a:xfrm>
            <a:off x="2904074" y="3577206"/>
            <a:ext cx="752400" cy="7524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4" name="Google Shape;514;p55"/>
          <p:cNvCxnSpPr>
            <a:endCxn id="512" idx="1"/>
          </p:cNvCxnSpPr>
          <p:nvPr/>
        </p:nvCxnSpPr>
        <p:spPr>
          <a:xfrm flipH="1" rot="10800000">
            <a:off x="1538174" y="1390106"/>
            <a:ext cx="1365900" cy="906000"/>
          </a:xfrm>
          <a:prstGeom prst="bentConnector3">
            <a:avLst>
              <a:gd fmla="val 719" name="adj1"/>
            </a:avLst>
          </a:prstGeom>
          <a:noFill/>
          <a:ln cap="flat" cmpd="sng" w="28575">
            <a:solidFill>
              <a:schemeClr val="accent1"/>
            </a:solidFill>
            <a:prstDash val="solid"/>
            <a:round/>
            <a:headEnd len="sm" w="sm" type="none"/>
            <a:tailEnd len="sm" w="sm" type="none"/>
          </a:ln>
        </p:spPr>
      </p:cxnSp>
      <p:cxnSp>
        <p:nvCxnSpPr>
          <p:cNvPr id="515" name="Google Shape;515;p55"/>
          <p:cNvCxnSpPr>
            <a:stCxn id="485" idx="2"/>
            <a:endCxn id="513" idx="1"/>
          </p:cNvCxnSpPr>
          <p:nvPr/>
        </p:nvCxnSpPr>
        <p:spPr>
          <a:xfrm flipH="1" rot="-5400000">
            <a:off x="1768649" y="2817981"/>
            <a:ext cx="905100" cy="1365900"/>
          </a:xfrm>
          <a:prstGeom prst="bentConnector2">
            <a:avLst/>
          </a:prstGeom>
          <a:noFill/>
          <a:ln cap="flat" cmpd="sng" w="28575">
            <a:solidFill>
              <a:schemeClr val="accent1"/>
            </a:solidFill>
            <a:prstDash val="solid"/>
            <a:round/>
            <a:headEnd len="sm" w="sm" type="none"/>
            <a:tailEnd len="sm" w="sm" type="none"/>
          </a:ln>
        </p:spPr>
      </p:cxnSp>
      <p:sp>
        <p:nvSpPr>
          <p:cNvPr id="516" name="Google Shape;516;p55"/>
          <p:cNvSpPr/>
          <p:nvPr/>
        </p:nvSpPr>
        <p:spPr>
          <a:xfrm>
            <a:off x="6791875" y="2267825"/>
            <a:ext cx="1956300" cy="752400"/>
          </a:xfrm>
          <a:prstGeom prst="roundRect">
            <a:avLst>
              <a:gd fmla="val 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5"/>
          <p:cNvSpPr txBox="1"/>
          <p:nvPr>
            <p:ph idx="4294967295" type="title"/>
          </p:nvPr>
        </p:nvSpPr>
        <p:spPr>
          <a:xfrm>
            <a:off x="6783250" y="2357538"/>
            <a:ext cx="2024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400"/>
              <a:t>Clean Dataset</a:t>
            </a:r>
            <a:endParaRPr sz="2400"/>
          </a:p>
        </p:txBody>
      </p:sp>
      <p:cxnSp>
        <p:nvCxnSpPr>
          <p:cNvPr id="518" name="Google Shape;518;p55"/>
          <p:cNvCxnSpPr>
            <a:stCxn id="486" idx="3"/>
            <a:endCxn id="516" idx="0"/>
          </p:cNvCxnSpPr>
          <p:nvPr/>
        </p:nvCxnSpPr>
        <p:spPr>
          <a:xfrm>
            <a:off x="6468393" y="1065606"/>
            <a:ext cx="1301700" cy="1202100"/>
          </a:xfrm>
          <a:prstGeom prst="bentConnector2">
            <a:avLst/>
          </a:prstGeom>
          <a:noFill/>
          <a:ln cap="flat" cmpd="sng" w="28575">
            <a:solidFill>
              <a:schemeClr val="accent1"/>
            </a:solidFill>
            <a:prstDash val="solid"/>
            <a:round/>
            <a:headEnd len="sm" w="sm" type="none"/>
            <a:tailEnd len="sm" w="sm" type="none"/>
          </a:ln>
        </p:spPr>
      </p:cxnSp>
      <p:cxnSp>
        <p:nvCxnSpPr>
          <p:cNvPr id="519" name="Google Shape;519;p55"/>
          <p:cNvCxnSpPr>
            <a:stCxn id="489" idx="3"/>
            <a:endCxn id="516" idx="2"/>
          </p:cNvCxnSpPr>
          <p:nvPr/>
        </p:nvCxnSpPr>
        <p:spPr>
          <a:xfrm flipH="1" rot="10800000">
            <a:off x="6468393" y="3020080"/>
            <a:ext cx="1301700" cy="1118100"/>
          </a:xfrm>
          <a:prstGeom prst="bentConnector2">
            <a:avLst/>
          </a:prstGeom>
          <a:noFill/>
          <a:ln cap="flat" cmpd="sng" w="2857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1000"/>
                                        <p:tgtEl>
                                          <p:spTgt spid="4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1000"/>
                                        <p:tgtEl>
                                          <p:spTgt spid="4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6"/>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Initial Exploratory Data Analysis (EDA)</a:t>
            </a:r>
            <a:endParaRPr/>
          </a:p>
        </p:txBody>
      </p:sp>
      <p:sp>
        <p:nvSpPr>
          <p:cNvPr id="525" name="Google Shape;525;p56"/>
          <p:cNvSpPr txBox="1"/>
          <p:nvPr>
            <p:ph idx="1" type="subTitle"/>
          </p:nvPr>
        </p:nvSpPr>
        <p:spPr>
          <a:xfrm>
            <a:off x="3509000" y="2532051"/>
            <a:ext cx="2126100" cy="44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 Visualisation</a:t>
            </a:r>
            <a:endParaRPr/>
          </a:p>
        </p:txBody>
      </p:sp>
      <p:sp>
        <p:nvSpPr>
          <p:cNvPr id="526" name="Google Shape;526;p56"/>
          <p:cNvSpPr txBox="1"/>
          <p:nvPr>
            <p:ph idx="2" type="subTitle"/>
          </p:nvPr>
        </p:nvSpPr>
        <p:spPr>
          <a:xfrm>
            <a:off x="3508913" y="3684447"/>
            <a:ext cx="2126100" cy="81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Images</a:t>
            </a:r>
            <a:endParaRPr/>
          </a:p>
        </p:txBody>
      </p:sp>
      <p:sp>
        <p:nvSpPr>
          <p:cNvPr id="527" name="Google Shape;527;p56"/>
          <p:cNvSpPr txBox="1"/>
          <p:nvPr>
            <p:ph idx="3" type="subTitle"/>
          </p:nvPr>
        </p:nvSpPr>
        <p:spPr>
          <a:xfrm>
            <a:off x="953025" y="2532051"/>
            <a:ext cx="2126100" cy="44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Dataset Distribution</a:t>
            </a:r>
            <a:endParaRPr/>
          </a:p>
        </p:txBody>
      </p:sp>
      <p:sp>
        <p:nvSpPr>
          <p:cNvPr id="528" name="Google Shape;528;p56"/>
          <p:cNvSpPr txBox="1"/>
          <p:nvPr>
            <p:ph idx="4" type="subTitle"/>
          </p:nvPr>
        </p:nvSpPr>
        <p:spPr>
          <a:xfrm>
            <a:off x="952950" y="3684447"/>
            <a:ext cx="2126100" cy="81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Dataset balance</a:t>
            </a:r>
            <a:endParaRPr/>
          </a:p>
        </p:txBody>
      </p:sp>
      <p:sp>
        <p:nvSpPr>
          <p:cNvPr id="529" name="Google Shape;529;p56"/>
          <p:cNvSpPr txBox="1"/>
          <p:nvPr>
            <p:ph idx="5" type="subTitle"/>
          </p:nvPr>
        </p:nvSpPr>
        <p:spPr>
          <a:xfrm>
            <a:off x="6064875" y="2532051"/>
            <a:ext cx="2126100" cy="44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 properties</a:t>
            </a:r>
            <a:endParaRPr/>
          </a:p>
        </p:txBody>
      </p:sp>
      <p:sp>
        <p:nvSpPr>
          <p:cNvPr id="530" name="Google Shape;530;p56"/>
          <p:cNvSpPr txBox="1"/>
          <p:nvPr>
            <p:ph idx="6" type="subTitle"/>
          </p:nvPr>
        </p:nvSpPr>
        <p:spPr>
          <a:xfrm>
            <a:off x="6064900" y="3684447"/>
            <a:ext cx="2126100" cy="81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Size and Aspect Ratios</a:t>
            </a:r>
            <a:endParaRPr/>
          </a:p>
        </p:txBody>
      </p:sp>
      <p:grpSp>
        <p:nvGrpSpPr>
          <p:cNvPr id="531" name="Google Shape;531;p56"/>
          <p:cNvGrpSpPr/>
          <p:nvPr/>
        </p:nvGrpSpPr>
        <p:grpSpPr>
          <a:xfrm>
            <a:off x="4380017" y="2088171"/>
            <a:ext cx="384058" cy="383811"/>
            <a:chOff x="-61351725" y="3372400"/>
            <a:chExt cx="310350" cy="310150"/>
          </a:xfrm>
        </p:grpSpPr>
        <p:sp>
          <p:nvSpPr>
            <p:cNvPr id="532" name="Google Shape;532;p56"/>
            <p:cNvSpPr/>
            <p:nvPr/>
          </p:nvSpPr>
          <p:spPr>
            <a:xfrm>
              <a:off x="-61165050" y="3558875"/>
              <a:ext cx="19700" cy="19700"/>
            </a:xfrm>
            <a:custGeom>
              <a:rect b="b" l="l" r="r" t="t"/>
              <a:pathLst>
                <a:path extrusionOk="0" h="788" w="788">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6"/>
            <p:cNvSpPr/>
            <p:nvPr/>
          </p:nvSpPr>
          <p:spPr>
            <a:xfrm>
              <a:off x="-61247750" y="3476175"/>
              <a:ext cx="19700" cy="19700"/>
            </a:xfrm>
            <a:custGeom>
              <a:rect b="b" l="l" r="r" t="t"/>
              <a:pathLst>
                <a:path extrusionOk="0" h="788" w="788">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6"/>
            <p:cNvSpPr/>
            <p:nvPr/>
          </p:nvSpPr>
          <p:spPr>
            <a:xfrm>
              <a:off x="-61351725" y="3372400"/>
              <a:ext cx="310350" cy="310150"/>
            </a:xfrm>
            <a:custGeom>
              <a:rect b="b" l="l" r="r" t="t"/>
              <a:pathLst>
                <a:path extrusionOk="0" h="12406" w="12414">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56"/>
          <p:cNvGrpSpPr/>
          <p:nvPr/>
        </p:nvGrpSpPr>
        <p:grpSpPr>
          <a:xfrm>
            <a:off x="1820573" y="2087545"/>
            <a:ext cx="390864" cy="385048"/>
            <a:chOff x="-60991775" y="3376900"/>
            <a:chExt cx="315850" cy="311150"/>
          </a:xfrm>
        </p:grpSpPr>
        <p:sp>
          <p:nvSpPr>
            <p:cNvPr id="536" name="Google Shape;536;p56"/>
            <p:cNvSpPr/>
            <p:nvPr/>
          </p:nvSpPr>
          <p:spPr>
            <a:xfrm>
              <a:off x="-60991000" y="3376900"/>
              <a:ext cx="315075" cy="311150"/>
            </a:xfrm>
            <a:custGeom>
              <a:rect b="b" l="l" r="r" t="t"/>
              <a:pathLst>
                <a:path extrusionOk="0" h="12446" w="12603">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6"/>
            <p:cNvSpPr/>
            <p:nvPr/>
          </p:nvSpPr>
          <p:spPr>
            <a:xfrm>
              <a:off x="-60991775" y="3404275"/>
              <a:ext cx="174875" cy="89250"/>
            </a:xfrm>
            <a:custGeom>
              <a:rect b="b" l="l" r="r" t="t"/>
              <a:pathLst>
                <a:path extrusionOk="0" h="3570" w="6995">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6"/>
            <p:cNvSpPr/>
            <p:nvPr/>
          </p:nvSpPr>
          <p:spPr>
            <a:xfrm>
              <a:off x="-60795650" y="3513975"/>
              <a:ext cx="89000" cy="173300"/>
            </a:xfrm>
            <a:custGeom>
              <a:rect b="b" l="l" r="r" t="t"/>
              <a:pathLst>
                <a:path extrusionOk="0" h="6932" w="356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9" name="Google Shape;539;p56"/>
          <p:cNvGrpSpPr/>
          <p:nvPr/>
        </p:nvGrpSpPr>
        <p:grpSpPr>
          <a:xfrm>
            <a:off x="6909314" y="2115589"/>
            <a:ext cx="437214" cy="357006"/>
            <a:chOff x="3860400" y="3254050"/>
            <a:chExt cx="296175" cy="241825"/>
          </a:xfrm>
        </p:grpSpPr>
        <p:sp>
          <p:nvSpPr>
            <p:cNvPr id="540" name="Google Shape;540;p56"/>
            <p:cNvSpPr/>
            <p:nvPr/>
          </p:nvSpPr>
          <p:spPr>
            <a:xfrm>
              <a:off x="4112425" y="3358025"/>
              <a:ext cx="44150" cy="18125"/>
            </a:xfrm>
            <a:custGeom>
              <a:rect b="b" l="l" r="r" t="t"/>
              <a:pathLst>
                <a:path extrusionOk="0" h="725" w="1766">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6"/>
            <p:cNvSpPr/>
            <p:nvPr/>
          </p:nvSpPr>
          <p:spPr>
            <a:xfrm>
              <a:off x="4102200" y="3393475"/>
              <a:ext cx="37050" cy="33875"/>
            </a:xfrm>
            <a:custGeom>
              <a:rect b="b" l="l" r="r" t="t"/>
              <a:pathLst>
                <a:path extrusionOk="0" h="1355" w="1482">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6"/>
            <p:cNvSpPr/>
            <p:nvPr/>
          </p:nvSpPr>
          <p:spPr>
            <a:xfrm>
              <a:off x="4103775" y="3306025"/>
              <a:ext cx="35475" cy="34500"/>
            </a:xfrm>
            <a:custGeom>
              <a:rect b="b" l="l" r="r" t="t"/>
              <a:pathLst>
                <a:path extrusionOk="0" h="1380" w="1419">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6"/>
            <p:cNvSpPr/>
            <p:nvPr/>
          </p:nvSpPr>
          <p:spPr>
            <a:xfrm>
              <a:off x="3860400" y="3306025"/>
              <a:ext cx="105550" cy="104800"/>
            </a:xfrm>
            <a:custGeom>
              <a:rect b="b" l="l" r="r" t="t"/>
              <a:pathLst>
                <a:path extrusionOk="0" h="4192" w="4222">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6"/>
            <p:cNvSpPr/>
            <p:nvPr/>
          </p:nvSpPr>
          <p:spPr>
            <a:xfrm>
              <a:off x="4050225" y="3254050"/>
              <a:ext cx="35450" cy="208750"/>
            </a:xfrm>
            <a:custGeom>
              <a:rect b="b" l="l" r="r" t="t"/>
              <a:pathLst>
                <a:path extrusionOk="0" h="8350" w="1418">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6"/>
            <p:cNvSpPr/>
            <p:nvPr/>
          </p:nvSpPr>
          <p:spPr>
            <a:xfrm>
              <a:off x="3912375" y="3426550"/>
              <a:ext cx="51225" cy="69325"/>
            </a:xfrm>
            <a:custGeom>
              <a:rect b="b" l="l" r="r" t="t"/>
              <a:pathLst>
                <a:path extrusionOk="0" h="2773" w="2049">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6"/>
            <p:cNvSpPr/>
            <p:nvPr/>
          </p:nvSpPr>
          <p:spPr>
            <a:xfrm>
              <a:off x="3982475" y="3275325"/>
              <a:ext cx="52000" cy="163850"/>
            </a:xfrm>
            <a:custGeom>
              <a:rect b="b" l="l" r="r" t="t"/>
              <a:pathLst>
                <a:path extrusionOk="0" h="6554" w="208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7"/>
          <p:cNvSpPr txBox="1"/>
          <p:nvPr>
            <p:ph idx="1" type="subTitle"/>
          </p:nvPr>
        </p:nvSpPr>
        <p:spPr>
          <a:xfrm>
            <a:off x="279125" y="1396200"/>
            <a:ext cx="3847200" cy="2379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000"/>
              </a:spcBef>
              <a:spcAft>
                <a:spcPts val="0"/>
              </a:spcAft>
              <a:buSzPts val="1400"/>
              <a:buChar char="-"/>
            </a:pPr>
            <a:r>
              <a:rPr lang="en"/>
              <a:t>Conventional deep-learning method for image recognition</a:t>
            </a:r>
            <a:endParaRPr/>
          </a:p>
          <a:p>
            <a:pPr indent="0" lvl="0" marL="457200" rtl="0" algn="l">
              <a:lnSpc>
                <a:spcPct val="100000"/>
              </a:lnSpc>
              <a:spcBef>
                <a:spcPts val="1000"/>
              </a:spcBef>
              <a:spcAft>
                <a:spcPts val="0"/>
              </a:spcAft>
              <a:buNone/>
            </a:pPr>
            <a:r>
              <a:t/>
            </a:r>
            <a:endParaRPr/>
          </a:p>
          <a:p>
            <a:pPr indent="-317500" lvl="0" marL="457200" rtl="0" algn="l">
              <a:lnSpc>
                <a:spcPct val="100000"/>
              </a:lnSpc>
              <a:spcBef>
                <a:spcPts val="1000"/>
              </a:spcBef>
              <a:spcAft>
                <a:spcPts val="0"/>
              </a:spcAft>
              <a:buSzPts val="1400"/>
              <a:buChar char="-"/>
            </a:pPr>
            <a:r>
              <a:rPr lang="en"/>
              <a:t>S</a:t>
            </a:r>
            <a:r>
              <a:rPr lang="en"/>
              <a:t>eries of convolutional layers</a:t>
            </a:r>
            <a:endParaRPr/>
          </a:p>
          <a:p>
            <a:pPr indent="0" lvl="0" marL="457200" rtl="0" algn="l">
              <a:lnSpc>
                <a:spcPct val="100000"/>
              </a:lnSpc>
              <a:spcBef>
                <a:spcPts val="1000"/>
              </a:spcBef>
              <a:spcAft>
                <a:spcPts val="0"/>
              </a:spcAft>
              <a:buNone/>
            </a:pPr>
            <a:r>
              <a:t/>
            </a:r>
            <a:endParaRPr/>
          </a:p>
          <a:p>
            <a:pPr indent="-317500" lvl="0" marL="457200" rtl="0" algn="l">
              <a:lnSpc>
                <a:spcPct val="100000"/>
              </a:lnSpc>
              <a:spcBef>
                <a:spcPts val="1000"/>
              </a:spcBef>
              <a:spcAft>
                <a:spcPts val="0"/>
              </a:spcAft>
              <a:buSzPts val="1400"/>
              <a:buChar char="-"/>
            </a:pPr>
            <a:r>
              <a:rPr lang="en"/>
              <a:t>Can be trained to perform tasks such as image classification, object detection</a:t>
            </a:r>
            <a:endParaRPr/>
          </a:p>
        </p:txBody>
      </p:sp>
      <p:sp>
        <p:nvSpPr>
          <p:cNvPr id="552" name="Google Shape;552;p57"/>
          <p:cNvSpPr txBox="1"/>
          <p:nvPr>
            <p:ph type="title"/>
          </p:nvPr>
        </p:nvSpPr>
        <p:spPr>
          <a:xfrm>
            <a:off x="713225" y="445025"/>
            <a:ext cx="8011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Convolutional Neural Network (CNN)</a:t>
            </a:r>
            <a:endParaRPr/>
          </a:p>
        </p:txBody>
      </p:sp>
      <p:pic>
        <p:nvPicPr>
          <p:cNvPr id="553" name="Google Shape;553;p57"/>
          <p:cNvPicPr preferRelativeResize="0"/>
          <p:nvPr/>
        </p:nvPicPr>
        <p:blipFill>
          <a:blip r:embed="rId3">
            <a:alphaModFix/>
          </a:blip>
          <a:stretch>
            <a:fillRect/>
          </a:stretch>
        </p:blipFill>
        <p:spPr>
          <a:xfrm>
            <a:off x="4465500" y="1345075"/>
            <a:ext cx="3966224" cy="133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8"/>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CNN Process</a:t>
            </a:r>
            <a:endParaRPr/>
          </a:p>
        </p:txBody>
      </p:sp>
      <p:sp>
        <p:nvSpPr>
          <p:cNvPr id="559" name="Google Shape;559;p58"/>
          <p:cNvSpPr txBox="1"/>
          <p:nvPr>
            <p:ph idx="3" type="subTitle"/>
          </p:nvPr>
        </p:nvSpPr>
        <p:spPr>
          <a:xfrm>
            <a:off x="606729" y="3325375"/>
            <a:ext cx="2942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SzPts val="2400"/>
              <a:buNone/>
            </a:pPr>
            <a:r>
              <a:rPr lang="en"/>
              <a:t>Filters</a:t>
            </a:r>
            <a:endParaRPr/>
          </a:p>
        </p:txBody>
      </p:sp>
      <p:pic>
        <p:nvPicPr>
          <p:cNvPr id="560" name="Google Shape;560;p58"/>
          <p:cNvPicPr preferRelativeResize="0"/>
          <p:nvPr/>
        </p:nvPicPr>
        <p:blipFill>
          <a:blip r:embed="rId3">
            <a:alphaModFix/>
          </a:blip>
          <a:stretch>
            <a:fillRect/>
          </a:stretch>
        </p:blipFill>
        <p:spPr>
          <a:xfrm>
            <a:off x="311375" y="1923800"/>
            <a:ext cx="3204249" cy="1206125"/>
          </a:xfrm>
          <a:prstGeom prst="rect">
            <a:avLst/>
          </a:prstGeom>
          <a:noFill/>
          <a:ln>
            <a:noFill/>
          </a:ln>
        </p:spPr>
      </p:pic>
      <p:sp>
        <p:nvSpPr>
          <p:cNvPr id="561" name="Google Shape;561;p58"/>
          <p:cNvSpPr txBox="1"/>
          <p:nvPr>
            <p:ph idx="3" type="subTitle"/>
          </p:nvPr>
        </p:nvSpPr>
        <p:spPr>
          <a:xfrm>
            <a:off x="4941141" y="4152000"/>
            <a:ext cx="29421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SzPts val="2400"/>
              <a:buNone/>
            </a:pPr>
            <a:r>
              <a:rPr lang="en"/>
              <a:t>Code</a:t>
            </a:r>
            <a:endParaRPr/>
          </a:p>
        </p:txBody>
      </p:sp>
      <p:pic>
        <p:nvPicPr>
          <p:cNvPr id="562" name="Google Shape;562;p58"/>
          <p:cNvPicPr preferRelativeResize="0"/>
          <p:nvPr/>
        </p:nvPicPr>
        <p:blipFill rotWithShape="1">
          <a:blip r:embed="rId4">
            <a:alphaModFix/>
          </a:blip>
          <a:srcRect b="0" l="0" r="0" t="0"/>
          <a:stretch/>
        </p:blipFill>
        <p:spPr>
          <a:xfrm>
            <a:off x="4229625" y="983537"/>
            <a:ext cx="4365124" cy="3071049"/>
          </a:xfrm>
          <a:prstGeom prst="rect">
            <a:avLst/>
          </a:prstGeom>
          <a:noFill/>
          <a:ln>
            <a:noFill/>
          </a:ln>
        </p:spPr>
      </p:pic>
      <p:cxnSp>
        <p:nvCxnSpPr>
          <p:cNvPr id="563" name="Google Shape;563;p58"/>
          <p:cNvCxnSpPr>
            <a:stCxn id="560" idx="3"/>
            <a:endCxn id="562" idx="1"/>
          </p:cNvCxnSpPr>
          <p:nvPr/>
        </p:nvCxnSpPr>
        <p:spPr>
          <a:xfrm flipH="1" rot="10800000">
            <a:off x="3515624" y="2519062"/>
            <a:ext cx="714000" cy="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9"/>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CNN Process</a:t>
            </a:r>
            <a:endParaRPr/>
          </a:p>
        </p:txBody>
      </p:sp>
      <p:sp>
        <p:nvSpPr>
          <p:cNvPr id="569" name="Google Shape;569;p59"/>
          <p:cNvSpPr txBox="1"/>
          <p:nvPr>
            <p:ph idx="3" type="subTitle"/>
          </p:nvPr>
        </p:nvSpPr>
        <p:spPr>
          <a:xfrm>
            <a:off x="1577996" y="3745725"/>
            <a:ext cx="5823900" cy="35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SzPts val="2400"/>
              <a:buNone/>
            </a:pPr>
            <a:r>
              <a:rPr lang="en"/>
              <a:t>Using the model to classify images</a:t>
            </a:r>
            <a:endParaRPr/>
          </a:p>
        </p:txBody>
      </p:sp>
      <p:pic>
        <p:nvPicPr>
          <p:cNvPr id="570" name="Google Shape;570;p59"/>
          <p:cNvPicPr preferRelativeResize="0"/>
          <p:nvPr/>
        </p:nvPicPr>
        <p:blipFill>
          <a:blip r:embed="rId3">
            <a:alphaModFix/>
          </a:blip>
          <a:stretch>
            <a:fillRect/>
          </a:stretch>
        </p:blipFill>
        <p:spPr>
          <a:xfrm>
            <a:off x="171450" y="1498450"/>
            <a:ext cx="8801100" cy="168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0"/>
          <p:cNvSpPr txBox="1"/>
          <p:nvPr>
            <p:ph type="title"/>
          </p:nvPr>
        </p:nvSpPr>
        <p:spPr>
          <a:xfrm>
            <a:off x="1732050" y="445025"/>
            <a:ext cx="5679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Failures </a:t>
            </a:r>
            <a:endParaRPr/>
          </a:p>
        </p:txBody>
      </p:sp>
      <p:pic>
        <p:nvPicPr>
          <p:cNvPr id="576" name="Google Shape;576;p60"/>
          <p:cNvPicPr preferRelativeResize="0"/>
          <p:nvPr/>
        </p:nvPicPr>
        <p:blipFill rotWithShape="1">
          <a:blip r:embed="rId3">
            <a:alphaModFix/>
          </a:blip>
          <a:srcRect b="0" l="0" r="37284" t="0"/>
          <a:stretch/>
        </p:blipFill>
        <p:spPr>
          <a:xfrm>
            <a:off x="457875" y="1278625"/>
            <a:ext cx="3540151" cy="2797850"/>
          </a:xfrm>
          <a:prstGeom prst="rect">
            <a:avLst/>
          </a:prstGeom>
          <a:noFill/>
          <a:ln>
            <a:noFill/>
          </a:ln>
        </p:spPr>
      </p:pic>
      <p:pic>
        <p:nvPicPr>
          <p:cNvPr id="577" name="Google Shape;577;p60"/>
          <p:cNvPicPr preferRelativeResize="0"/>
          <p:nvPr/>
        </p:nvPicPr>
        <p:blipFill rotWithShape="1">
          <a:blip r:embed="rId4">
            <a:alphaModFix/>
          </a:blip>
          <a:srcRect b="0" l="0" r="44900" t="0"/>
          <a:stretch/>
        </p:blipFill>
        <p:spPr>
          <a:xfrm>
            <a:off x="4930900" y="1278625"/>
            <a:ext cx="3056155" cy="279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