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56" r:id="rId3"/>
    <p:sldId id="257" r:id="rId4"/>
    <p:sldId id="261" r:id="rId5"/>
    <p:sldId id="258" r:id="rId6"/>
    <p:sldId id="259" r:id="rId7"/>
    <p:sldId id="262" r:id="rId8"/>
    <p:sldId id="263" r:id="rId9"/>
    <p:sldId id="268" r:id="rId10"/>
    <p:sldId id="266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696BDFA-5F44-4C16-9DE4-891FDA3EC3F6}"/>
    <pc:docChg chg="modSld">
      <pc:chgData name="Andrew Beatty" userId="ddf183e3-d1da-49e1-9619-81ceb6b4ef92" providerId="ADAL" clId="{E696BDFA-5F44-4C16-9DE4-891FDA3EC3F6}" dt="2023-09-26T20:57:28.013" v="2" actId="14100"/>
      <pc:docMkLst>
        <pc:docMk/>
      </pc:docMkLst>
      <pc:sldChg chg="modSp mod">
        <pc:chgData name="Andrew Beatty" userId="ddf183e3-d1da-49e1-9619-81ceb6b4ef92" providerId="ADAL" clId="{E696BDFA-5F44-4C16-9DE4-891FDA3EC3F6}" dt="2023-09-26T20:57:28.013" v="2" actId="14100"/>
        <pc:sldMkLst>
          <pc:docMk/>
          <pc:sldMk cId="3032818944" sldId="268"/>
        </pc:sldMkLst>
        <pc:spChg chg="mod">
          <ac:chgData name="Andrew Beatty" userId="ddf183e3-d1da-49e1-9619-81ceb6b4ef92" providerId="ADAL" clId="{E696BDFA-5F44-4C16-9DE4-891FDA3EC3F6}" dt="2023-09-26T20:57:28.013" v="2" actId="14100"/>
          <ac:spMkLst>
            <pc:docMk/>
            <pc:sldMk cId="3032818944" sldId="268"/>
            <ac:spMk id="3" creationId="{FE779A38-8CA6-BAD8-6227-7F2E382277CD}"/>
          </ac:spMkLst>
        </pc:spChg>
      </pc:sldChg>
    </pc:docChg>
  </pc:docChgLst>
  <pc:docChgLst>
    <pc:chgData name="Andrew Beatty" userId="ddf183e3-d1da-49e1-9619-81ceb6b4ef92" providerId="ADAL" clId="{EDC41799-503B-4A3C-9F91-37340A91DB24}"/>
    <pc:docChg chg="modSld">
      <pc:chgData name="Andrew Beatty" userId="ddf183e3-d1da-49e1-9619-81ceb6b4ef92" providerId="ADAL" clId="{EDC41799-503B-4A3C-9F91-37340A91DB24}" dt="2022-10-17T18:50:23.559" v="0"/>
      <pc:docMkLst>
        <pc:docMk/>
      </pc:docMkLst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1780896332" sldId="256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1780896332" sldId="256"/>
            <ac:picMk id="8" creationId="{A06D4049-9FD4-5757-19A5-894E4150041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758832453" sldId="257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758832453" sldId="257"/>
            <ac:picMk id="4" creationId="{32800C4B-3AFF-3C40-0BDB-E55B5676704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775617665" sldId="258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775617665" sldId="258"/>
            <ac:picMk id="2" creationId="{6297846A-4D3F-69FC-938B-3B00F9B5A0E7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571293769" sldId="259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571293769" sldId="259"/>
            <ac:picMk id="2" creationId="{C419F97A-4292-8C3B-6589-9B970EF976E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1696565633" sldId="261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1696565633" sldId="261"/>
            <ac:picMk id="2" creationId="{B321F451-8765-1BCA-BC7B-94458D2D4660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108768904" sldId="262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108768904" sldId="262"/>
            <ac:picMk id="2" creationId="{02102E01-D7BB-EEEF-F4A9-667F9E769CC6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036269693" sldId="263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036269693" sldId="263"/>
            <ac:picMk id="2" creationId="{7E37F362-1448-A99F-98DF-BDF97C0C9A7A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508754356" sldId="265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508754356" sldId="265"/>
            <ac:picMk id="2" creationId="{ED5289C7-02CA-9707-942A-FA90D270F0E3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076150136" sldId="266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076150136" sldId="266"/>
            <ac:picMk id="13" creationId="{F8E7A89B-CFBE-0303-88F2-890033CFDF00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032818944" sldId="268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032818944" sldId="268"/>
            <ac:picMk id="9" creationId="{0C6547DD-065B-92FA-19FA-9EB237F66EA1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114501921" sldId="269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114501921" sldId="269"/>
            <ac:picMk id="2" creationId="{120F72B3-609D-48DA-1AD5-EBC0CBFDC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E1E8-2A72-3C7F-E160-CA188437D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800" dirty="0"/>
              <a:t>DR2.2</a:t>
            </a:r>
            <a:br>
              <a:rPr lang="en-IE" dirty="0"/>
            </a:br>
            <a:r>
              <a:rPr lang="en-IE" dirty="0"/>
              <a:t>XML (And HTML)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4FFA5-B3A6-6073-745B-DBDC25894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86" y="4468031"/>
            <a:ext cx="7891272" cy="72634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Data Representation 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178089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B2F-192C-4631-AF8E-7C8D026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63398"/>
            <a:ext cx="10058400" cy="5408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200" dirty="0"/>
              <a:t>Consider:</a:t>
            </a:r>
          </a:p>
          <a:p>
            <a:pPr marL="0" indent="0">
              <a:buNone/>
            </a:pPr>
            <a:r>
              <a:rPr lang="en-IE" sz="1800" dirty="0"/>
              <a:t>&lt;?xml version="1.0"?&gt;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&lt;Company&gt;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&gt;Joe&lt;/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&gt;Murphy&lt;/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&gt;1234567890&lt;/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category="Non-Technical"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&gt;Mary&lt;/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&gt;Martin&lt;/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&gt;1234667898&lt;/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&lt;/Company&gt; </a:t>
            </a:r>
          </a:p>
        </p:txBody>
      </p:sp>
    </p:spTree>
    <p:extLst>
      <p:ext uri="{BB962C8B-B14F-4D97-AF65-F5344CB8AC3E}">
        <p14:creationId xmlns:p14="http://schemas.microsoft.com/office/powerpoint/2010/main" val="311450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5087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470-C32D-498F-A6AC-ED2F8FD9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EDBE-2911-480F-BDAA-7A4432D4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sz="4400" dirty="0" err="1"/>
              <a:t>eXtensible</a:t>
            </a:r>
            <a:r>
              <a:rPr lang="en-IE" sz="4400" dirty="0"/>
              <a:t> </a:t>
            </a:r>
            <a:r>
              <a:rPr lang="en-IE" sz="4400" dirty="0" err="1"/>
              <a:t>Markup</a:t>
            </a:r>
            <a:r>
              <a:rPr lang="en-IE" sz="4400" dirty="0"/>
              <a:t> Language </a:t>
            </a:r>
          </a:p>
          <a:p>
            <a:pPr marL="0" indent="0" algn="ctr">
              <a:buNone/>
            </a:pPr>
            <a:endParaRPr lang="en-IE" sz="4400" dirty="0"/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</a:rPr>
              <a:t>Extensible</a:t>
            </a:r>
            <a:r>
              <a:rPr lang="en-IE" dirty="0"/>
              <a:t> 	Designed to accommodate change.</a:t>
            </a:r>
          </a:p>
          <a:p>
            <a:pPr marL="0" indent="0">
              <a:buNone/>
            </a:pPr>
            <a:r>
              <a:rPr lang="en-IE" dirty="0" err="1">
                <a:solidFill>
                  <a:schemeClr val="accent1"/>
                </a:solidFill>
              </a:rPr>
              <a:t>Markup</a:t>
            </a:r>
            <a:r>
              <a:rPr lang="en-IE" dirty="0"/>
              <a:t> 	Annotates text.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</a:rPr>
              <a:t>Language</a:t>
            </a:r>
            <a:r>
              <a:rPr lang="en-IE" dirty="0"/>
              <a:t> 	Set of rules for communication.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88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434E-EDA1-42AF-9C83-CCA65C0E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800" dirty="0"/>
              <a:t>&lt;?xml version="1.0" encoding="UTF-8"?&gt; </a:t>
            </a:r>
          </a:p>
          <a:p>
            <a:pPr marL="0" indent="0">
              <a:buNone/>
            </a:pPr>
            <a:r>
              <a:rPr lang="en-IE" sz="1800" dirty="0"/>
              <a:t>&lt;book isbn-13="978-0131774292" isbn-10="0131774298"&gt; </a:t>
            </a:r>
          </a:p>
          <a:p>
            <a:pPr marL="274320" lvl="1" indent="0">
              <a:buNone/>
            </a:pPr>
            <a:r>
              <a:rPr lang="en-IE" dirty="0"/>
              <a:t>&lt;title&gt;Python Programming&lt;/title&gt; </a:t>
            </a:r>
          </a:p>
          <a:p>
            <a:pPr marL="274320" lvl="1" indent="0">
              <a:buNone/>
            </a:pPr>
            <a:r>
              <a:rPr lang="en-IE" dirty="0"/>
              <a:t>&lt;publisher&gt;Prentice Hall&lt;/publisher&gt; </a:t>
            </a:r>
          </a:p>
          <a:p>
            <a:pPr marL="274320" lvl="1" indent="0">
              <a:buNone/>
            </a:pPr>
            <a:r>
              <a:rPr lang="en-IE" dirty="0"/>
              <a:t>&lt;author&gt;Peter van der Linden&lt;/author&gt; </a:t>
            </a:r>
          </a:p>
          <a:p>
            <a:pPr marL="0" indent="0">
              <a:buNone/>
            </a:pPr>
            <a:r>
              <a:rPr lang="en-IE" sz="1800" dirty="0"/>
              <a:t>&lt;/book&gt;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656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5C0-926F-4BF0-8D76-7C15FEB5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XML looks like HTML, but it is different.</a:t>
            </a:r>
          </a:p>
          <a:p>
            <a:pPr lvl="1"/>
            <a:r>
              <a:rPr lang="en-IE" dirty="0"/>
              <a:t>XML was designed to carry/represent data - with focus on what data is</a:t>
            </a:r>
          </a:p>
          <a:p>
            <a:pPr lvl="1"/>
            <a:r>
              <a:rPr lang="en-IE" dirty="0"/>
              <a:t>XML tags are not predefined like HTML tags are</a:t>
            </a:r>
          </a:p>
          <a:p>
            <a:pPr lvl="1"/>
            <a:r>
              <a:rPr lang="en-IE" dirty="0"/>
              <a:t>HTML was designed for browser to use to display  – It has predefined tags </a:t>
            </a:r>
            <a:br>
              <a:rPr lang="en-IE" dirty="0"/>
            </a:br>
            <a:endParaRPr lang="en-IE" dirty="0"/>
          </a:p>
          <a:p>
            <a:r>
              <a:rPr lang="en-IE" dirty="0"/>
              <a:t>XML’s purpose is to represent information in text form.</a:t>
            </a:r>
          </a:p>
          <a:p>
            <a:r>
              <a:rPr lang="en-IE" dirty="0"/>
              <a:t>XML does not do anything (either does HTML)</a:t>
            </a:r>
          </a:p>
          <a:p>
            <a:r>
              <a:rPr lang="en-IE" dirty="0"/>
              <a:t>There are no pre-defined tag names – you can make them up yourself.</a:t>
            </a:r>
          </a:p>
          <a:p>
            <a:r>
              <a:rPr lang="en-IE" dirty="0"/>
              <a:t>XML has a tree-like syntax.</a:t>
            </a:r>
          </a:p>
          <a:p>
            <a:r>
              <a:rPr lang="en-IE" dirty="0"/>
              <a:t>The Document Object Model (DOM) can be applied to XML.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561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434E-EDA1-42AF-9C83-CCA65C0E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67" y="259052"/>
            <a:ext cx="10058400" cy="2593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&lt;?xml version="1.0" encoding="UTF-8"?&gt;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B0F0"/>
                </a:solidFill>
              </a:rPr>
              <a:t>&lt;root-element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7030A0"/>
                </a:solidFill>
              </a:rPr>
              <a:t>attribute-name="attribute-value"</a:t>
            </a:r>
            <a:r>
              <a:rPr lang="en-IE" sz="1800" dirty="0">
                <a:solidFill>
                  <a:srgbClr val="00B0F0"/>
                </a:solidFill>
              </a:rPr>
              <a:t>&gt;</a:t>
            </a:r>
            <a:r>
              <a:rPr lang="en-IE" sz="1800" dirty="0"/>
              <a:t>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 </a:t>
            </a:r>
            <a:r>
              <a:rPr lang="en-IE" dirty="0">
                <a:solidFill>
                  <a:srgbClr val="7030A0"/>
                </a:solidFill>
              </a:rPr>
              <a:t>name="value"</a:t>
            </a:r>
            <a:r>
              <a:rPr lang="en-IE" dirty="0"/>
              <a:t>&gt;Text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 </a:t>
            </a:r>
            <a:r>
              <a:rPr lang="en-IE" dirty="0">
                <a:solidFill>
                  <a:srgbClr val="7030A0"/>
                </a:solidFill>
              </a:rPr>
              <a:t>name="value"</a:t>
            </a:r>
            <a:r>
              <a:rPr lang="en-IE" dirty="0"/>
              <a:t>&gt;Text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&gt; 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en-IE" dirty="0" err="1">
                <a:solidFill>
                  <a:schemeClr val="bg1">
                    <a:lumMod val="50000"/>
                  </a:schemeClr>
                </a:solidFill>
              </a:rPr>
              <a:t>lt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E" dirty="0"/>
              <a:t>is an example of encoding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&lt;lone-warrior /&gt;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&lt;/root-element&gt;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7F947C-7D00-445F-9E48-49F79B236513}"/>
              </a:ext>
            </a:extLst>
          </p:cNvPr>
          <p:cNvSpPr txBox="1">
            <a:spLocks/>
          </p:cNvSpPr>
          <p:nvPr/>
        </p:nvSpPr>
        <p:spPr>
          <a:xfrm>
            <a:off x="826567" y="2852257"/>
            <a:ext cx="10058400" cy="484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400" dirty="0">
                <a:solidFill>
                  <a:schemeClr val="accent1"/>
                </a:solidFill>
              </a:rPr>
              <a:t>Declaration</a:t>
            </a:r>
            <a:r>
              <a:rPr lang="en-IE" sz="1400" dirty="0"/>
              <a:t> 	XML documents should have a single line at the start stating that it’s XML, the version of XML it is, 		and an encoding. </a:t>
            </a:r>
          </a:p>
          <a:p>
            <a:r>
              <a:rPr lang="en-IE" sz="1400" dirty="0">
                <a:solidFill>
                  <a:srgbClr val="92D050"/>
                </a:solidFill>
              </a:rPr>
              <a:t>Root element </a:t>
            </a:r>
            <a:r>
              <a:rPr lang="en-IE" sz="1400" dirty="0">
                <a:solidFill>
                  <a:schemeClr val="accent1"/>
                </a:solidFill>
              </a:rPr>
              <a:t>	</a:t>
            </a:r>
            <a:r>
              <a:rPr lang="en-IE" sz="1400" dirty="0"/>
              <a:t>XML must have a single root element that wraps all others. </a:t>
            </a:r>
          </a:p>
          <a:p>
            <a:endParaRPr lang="en-IE" sz="1400" dirty="0">
              <a:solidFill>
                <a:srgbClr val="92D050"/>
              </a:solidFill>
            </a:endParaRPr>
          </a:p>
          <a:p>
            <a:r>
              <a:rPr lang="en-IE" sz="1400" dirty="0">
                <a:solidFill>
                  <a:srgbClr val="00B050"/>
                </a:solidFill>
              </a:rPr>
              <a:t>Elements</a:t>
            </a:r>
            <a:r>
              <a:rPr lang="en-IE" sz="1400" dirty="0"/>
              <a:t> 	XML is structured as elements, which are enclosed in angle brackets. Elements have tags that must 		start with a letter but may contain a number, elements must have a closing tag</a:t>
            </a:r>
          </a:p>
          <a:p>
            <a:r>
              <a:rPr lang="en-IE" sz="1400" dirty="0">
                <a:solidFill>
                  <a:srgbClr val="00B0F0"/>
                </a:solidFill>
              </a:rPr>
              <a:t>Tag</a:t>
            </a:r>
            <a:r>
              <a:rPr lang="en-IE" sz="1400" dirty="0"/>
              <a:t>		&lt;Tags&gt; indicate the start and the end of each element (</a:t>
            </a:r>
            <a:r>
              <a:rPr lang="en-IE" sz="1400" dirty="0">
                <a:solidFill>
                  <a:srgbClr val="0070C0"/>
                </a:solidFill>
              </a:rPr>
              <a:t>end tag </a:t>
            </a:r>
            <a:r>
              <a:rPr lang="en-IE" sz="1400" dirty="0"/>
              <a:t>indicated with &lt;/ </a:t>
            </a:r>
            <a:r>
              <a:rPr lang="en-IE" sz="1400" dirty="0" err="1">
                <a:solidFill>
                  <a:srgbClr val="0070C0"/>
                </a:solidFill>
              </a:rPr>
              <a:t>tagname</a:t>
            </a:r>
            <a:r>
              <a:rPr lang="en-IE" sz="1400" dirty="0"/>
              <a:t>&gt;)</a:t>
            </a:r>
          </a:p>
          <a:p>
            <a:r>
              <a:rPr lang="en-IE" sz="1400" dirty="0">
                <a:solidFill>
                  <a:srgbClr val="7030A0"/>
                </a:solidFill>
              </a:rPr>
              <a:t>Attributes</a:t>
            </a:r>
            <a:r>
              <a:rPr lang="en-IE" sz="1400" dirty="0"/>
              <a:t> 	Elements can have attributes, which are name–value pairs within the angle brackets. A given 		attribute name can only be specified once per element.</a:t>
            </a:r>
          </a:p>
          <a:p>
            <a:r>
              <a:rPr lang="en-IE" sz="1400" dirty="0">
                <a:solidFill>
                  <a:schemeClr val="bg1">
                    <a:lumMod val="50000"/>
                  </a:schemeClr>
                </a:solidFill>
              </a:rPr>
              <a:t>Entity references </a:t>
            </a:r>
            <a:r>
              <a:rPr lang="en-IE" sz="1400" dirty="0">
                <a:solidFill>
                  <a:schemeClr val="accent1"/>
                </a:solidFill>
              </a:rPr>
              <a:t>	</a:t>
            </a:r>
            <a:r>
              <a:rPr lang="en-IE" sz="1400" dirty="0"/>
              <a:t>Certain characters must be escaped with entity references, e.g. 		&amp;</a:t>
            </a:r>
            <a:r>
              <a:rPr lang="en-IE" sz="1400" dirty="0" err="1"/>
              <a:t>lt</a:t>
            </a:r>
            <a:r>
              <a:rPr lang="en-IE" sz="1400" dirty="0"/>
              <a:t>; for &lt;. </a:t>
            </a:r>
          </a:p>
          <a:p>
            <a:r>
              <a:rPr lang="en-IE" sz="1400" dirty="0">
                <a:solidFill>
                  <a:schemeClr val="accent1"/>
                </a:solidFill>
              </a:rPr>
              <a:t>Case sensitive 	</a:t>
            </a:r>
            <a:r>
              <a:rPr lang="en-IE" sz="1400" dirty="0"/>
              <a:t>Everything in XML is case sensitive. (HTML is not)</a:t>
            </a:r>
          </a:p>
          <a:p>
            <a:r>
              <a:rPr lang="en-IE" sz="1400" dirty="0"/>
              <a:t>Plain text	Or data, can be inside the tags	</a:t>
            </a:r>
          </a:p>
          <a:p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89C00-A8FF-427A-A248-2AFC74F951CE}"/>
              </a:ext>
            </a:extLst>
          </p:cNvPr>
          <p:cNvSpPr/>
          <p:nvPr/>
        </p:nvSpPr>
        <p:spPr>
          <a:xfrm>
            <a:off x="826568" y="631467"/>
            <a:ext cx="7797316" cy="2019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16DAA-DF5F-4D6A-8546-28133DE38F8D}"/>
              </a:ext>
            </a:extLst>
          </p:cNvPr>
          <p:cNvSpPr/>
          <p:nvPr/>
        </p:nvSpPr>
        <p:spPr>
          <a:xfrm>
            <a:off x="1182848" y="981512"/>
            <a:ext cx="3833769" cy="2348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017AC-4C55-4BC1-BD3F-D5E6AC472824}"/>
              </a:ext>
            </a:extLst>
          </p:cNvPr>
          <p:cNvSpPr/>
          <p:nvPr/>
        </p:nvSpPr>
        <p:spPr>
          <a:xfrm>
            <a:off x="1182847" y="1320763"/>
            <a:ext cx="3833769" cy="2348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08A1D-4B19-4DF5-8AB2-833DBD16E9E2}"/>
              </a:ext>
            </a:extLst>
          </p:cNvPr>
          <p:cNvSpPr/>
          <p:nvPr/>
        </p:nvSpPr>
        <p:spPr>
          <a:xfrm>
            <a:off x="1182846" y="1944345"/>
            <a:ext cx="1853969" cy="319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EA8F8-BD2C-4CD4-B9BC-369BFB7D76D7}"/>
              </a:ext>
            </a:extLst>
          </p:cNvPr>
          <p:cNvSpPr/>
          <p:nvPr/>
        </p:nvSpPr>
        <p:spPr>
          <a:xfrm>
            <a:off x="1182846" y="1625563"/>
            <a:ext cx="6568581" cy="248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2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AABD-1735-44F2-8AA1-BC5452DC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06011"/>
            <a:ext cx="10058400" cy="5266189"/>
          </a:xfrm>
        </p:spPr>
        <p:txBody>
          <a:bodyPr/>
          <a:lstStyle/>
          <a:p>
            <a:pPr marL="0" indent="0" algn="ctr">
              <a:buNone/>
            </a:pPr>
            <a:r>
              <a:rPr lang="en-IE" sz="3600" dirty="0"/>
              <a:t>Exercise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Create an xml file that stores information for a Breakfast Menu.</a:t>
            </a:r>
          </a:p>
          <a:p>
            <a:pPr marL="0" indent="0">
              <a:buNone/>
            </a:pPr>
            <a:r>
              <a:rPr lang="en-IE" dirty="0"/>
              <a:t>It should contain food items, </a:t>
            </a:r>
          </a:p>
          <a:p>
            <a:pPr marL="0" indent="0">
              <a:buNone/>
            </a:pPr>
            <a:r>
              <a:rPr lang="en-IE" dirty="0"/>
              <a:t>and the price, description and calories for each item.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87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9C79-CCCB-4AD2-94F8-47FFFBC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9783"/>
            <a:ext cx="10058400" cy="57024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&lt;?xml version="1.0" encoding="UTF-8"?&gt;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</a:t>
            </a:r>
            <a:r>
              <a:rPr lang="en-IE" sz="1800" dirty="0" err="1"/>
              <a:t>breakfast_menu</a:t>
            </a:r>
            <a:r>
              <a:rPr lang="en-IE" sz="1800" dirty="0"/>
              <a:t>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&lt;food&gt;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&lt;name&gt;Full Irish&lt;/name&gt;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&lt;price&gt;9.95&lt;/price&gt;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&lt;description&gt;Sausage Bacon, eggs, black pudding and controversially beans and chips&lt;/description&gt; &lt;calories&gt;1050&lt;/calories&gt;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&lt;/food&gt;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&lt;food&gt;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&lt;name&gt;Porridge&lt;/name&gt;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&lt;price&gt;6.95&lt;/price&gt;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&lt;description&gt;</a:t>
            </a:r>
          </a:p>
          <a:p>
            <a:pPr marL="1097280" lvl="4" indent="0">
              <a:lnSpc>
                <a:spcPct val="100000"/>
              </a:lnSpc>
              <a:buNone/>
            </a:pPr>
            <a:r>
              <a:rPr lang="en-IE" sz="1800" dirty="0"/>
              <a:t>Cooked oats with milk, nuts and Berries…. YUM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&lt;/description&gt;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&lt;calories&gt;600&lt;/calories&gt;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&lt;/food&gt;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&lt;/</a:t>
            </a:r>
            <a:r>
              <a:rPr lang="en-IE" sz="1800" dirty="0" err="1"/>
              <a:t>breakfast_menu</a:t>
            </a:r>
            <a:r>
              <a:rPr lang="en-IE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362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890FA-3308-6B9E-1BFD-F4E19AB8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Programming with XML (HTML)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9A38-8CA6-BAD8-6227-7F2E3822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073469"/>
          </a:xfrm>
        </p:spPr>
        <p:txBody>
          <a:bodyPr>
            <a:normAutofit/>
          </a:bodyPr>
          <a:lstStyle/>
          <a:p>
            <a:r>
              <a:rPr lang="en-GB" dirty="0"/>
              <a:t>Most languages will have two ways of parsing through xml data.</a:t>
            </a:r>
          </a:p>
          <a:p>
            <a:pPr lvl="1"/>
            <a:r>
              <a:rPr lang="en-GB" dirty="0"/>
              <a:t>SAX: Simple API for XML (I knew it as “Streaming API for XML”)</a:t>
            </a:r>
          </a:p>
          <a:p>
            <a:pPr lvl="2"/>
            <a:r>
              <a:rPr lang="en-GB" dirty="0"/>
              <a:t>Event based</a:t>
            </a:r>
          </a:p>
          <a:p>
            <a:pPr lvl="2"/>
            <a:r>
              <a:rPr lang="en-GB" dirty="0"/>
              <a:t>Usually Read only</a:t>
            </a:r>
          </a:p>
          <a:p>
            <a:pPr marL="548640" lvl="2" indent="0">
              <a:buNone/>
            </a:pPr>
            <a:endParaRPr lang="en-GB" dirty="0"/>
          </a:p>
          <a:p>
            <a:pPr lvl="1"/>
            <a:r>
              <a:rPr lang="en-GB" dirty="0"/>
              <a:t>DOM: Document Object Model.</a:t>
            </a:r>
          </a:p>
          <a:p>
            <a:pPr lvl="2"/>
            <a:r>
              <a:rPr lang="en-GB" dirty="0"/>
              <a:t> Reads in the whole xml document; </a:t>
            </a:r>
          </a:p>
          <a:p>
            <a:pPr lvl="2"/>
            <a:r>
              <a:rPr lang="en-US" altLang="en-US" dirty="0">
                <a:solidFill>
                  <a:srgbClr val="222222"/>
                </a:solidFill>
              </a:rPr>
              <a:t>You can read and write to a DOM (then write out the DOM)</a:t>
            </a:r>
            <a:endParaRPr lang="en-GB" dirty="0"/>
          </a:p>
          <a:p>
            <a:pPr lvl="2"/>
            <a:r>
              <a:rPr lang="en-GB" dirty="0"/>
              <a:t>Used by web browsers.</a:t>
            </a:r>
          </a:p>
          <a:p>
            <a:pPr lvl="2"/>
            <a:r>
              <a:rPr lang="en-US" altLang="en-US" dirty="0" err="1">
                <a:solidFill>
                  <a:srgbClr val="222222"/>
                </a:solidFill>
              </a:rPr>
              <a:t>Javascript</a:t>
            </a:r>
            <a:r>
              <a:rPr lang="en-US" altLang="en-US" dirty="0">
                <a:solidFill>
                  <a:srgbClr val="222222"/>
                </a:solidFill>
              </a:rPr>
              <a:t> and </a:t>
            </a:r>
            <a:r>
              <a:rPr lang="en-US" altLang="en-US" dirty="0" err="1">
                <a:solidFill>
                  <a:srgbClr val="222222"/>
                </a:solidFill>
              </a:rPr>
              <a:t>Jquery</a:t>
            </a:r>
            <a:r>
              <a:rPr lang="en-US" altLang="en-US" dirty="0">
                <a:solidFill>
                  <a:srgbClr val="222222"/>
                </a:solidFill>
              </a:rPr>
              <a:t> use DOM for manipulation of HTML pages</a:t>
            </a:r>
          </a:p>
          <a:p>
            <a:pPr lvl="2"/>
            <a:r>
              <a:rPr lang="en-GB" dirty="0"/>
              <a:t>In python we will use DOM</a:t>
            </a:r>
            <a:r>
              <a:rPr lang="en-IE" dirty="0"/>
              <a:t>, in standard Python Library there are two modules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xml.dom.minidom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lvl="4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xml.dom.pulldom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81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AB4C6-1921-ED59-F98F-47D5FA64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400" dirty="0"/>
              <a:t>DOM: Each node in DOM has three parts</a:t>
            </a:r>
            <a:endParaRPr lang="en-IE" sz="4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9E46A-4F72-9363-B798-C16CAD1C70B2}"/>
              </a:ext>
            </a:extLst>
          </p:cNvPr>
          <p:cNvSpPr/>
          <p:nvPr/>
        </p:nvSpPr>
        <p:spPr>
          <a:xfrm>
            <a:off x="3286125" y="2638425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9E6B-2E82-63AA-F3DC-19C322B49201}"/>
              </a:ext>
            </a:extLst>
          </p:cNvPr>
          <p:cNvSpPr/>
          <p:nvPr/>
        </p:nvSpPr>
        <p:spPr>
          <a:xfrm>
            <a:off x="3286125" y="4614837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A9D54-8CCA-02E7-6F44-01B7CC6103DD}"/>
              </a:ext>
            </a:extLst>
          </p:cNvPr>
          <p:cNvSpPr/>
          <p:nvPr/>
        </p:nvSpPr>
        <p:spPr>
          <a:xfrm>
            <a:off x="3286125" y="3614712"/>
            <a:ext cx="2609850" cy="1000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84022-9438-0F55-CD88-8AB653478C0D}"/>
              </a:ext>
            </a:extLst>
          </p:cNvPr>
          <p:cNvSpPr txBox="1"/>
          <p:nvPr/>
        </p:nvSpPr>
        <p:spPr>
          <a:xfrm>
            <a:off x="4200255" y="2619644"/>
            <a:ext cx="134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text</a:t>
            </a:r>
            <a:endParaRPr lang="en-I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41D21-C735-84C1-9B18-491E219BA65E}"/>
              </a:ext>
            </a:extLst>
          </p:cNvPr>
          <p:cNvSpPr txBox="1"/>
          <p:nvPr/>
        </p:nvSpPr>
        <p:spPr>
          <a:xfrm>
            <a:off x="4200255" y="4877321"/>
            <a:ext cx="78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</a:t>
            </a:r>
            <a:endParaRPr lang="en-I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875F4-A91A-95BB-0B20-34F1F59D50F4}"/>
              </a:ext>
            </a:extLst>
          </p:cNvPr>
          <p:cNvSpPr txBox="1"/>
          <p:nvPr/>
        </p:nvSpPr>
        <p:spPr>
          <a:xfrm>
            <a:off x="4200255" y="3897791"/>
            <a:ext cx="91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7615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1455</TotalTime>
  <Words>815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Wood Type</vt:lpstr>
      <vt:lpstr>DR2.2 XML (And HTML)</vt:lpstr>
      <vt:lpstr>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with XML (HTML)</vt:lpstr>
      <vt:lpstr>DOM: Each node in DOM has three parts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</cp:revision>
  <dcterms:created xsi:type="dcterms:W3CDTF">2022-09-22T20:54:54Z</dcterms:created>
  <dcterms:modified xsi:type="dcterms:W3CDTF">2023-09-26T20:57:29Z</dcterms:modified>
</cp:coreProperties>
</file>