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63" r:id="rId6"/>
    <p:sldId id="257" r:id="rId7"/>
    <p:sldId id="264" r:id="rId8"/>
    <p:sldId id="265" r:id="rId9"/>
    <p:sldId id="267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FBBA"/>
    <a:srgbClr val="DEF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464DB7-985F-4F09-93B4-CC3BAF312012}" v="2" dt="2021-02-05T12:14:33.1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2/6/2022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While loops, For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 and Scripting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859845" y="4409501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 4.2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7EDF-85CD-4BC6-B8A8-C0991655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Structured programming theorem</a:t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3CFCC-3E09-43D5-97DB-DAF75E91D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Executing one subprogram, and then another subprogram (sequence)</a:t>
            </a:r>
          </a:p>
          <a:p>
            <a:r>
              <a:rPr lang="en-GB" dirty="0"/>
              <a:t>Executing one of two subprograms according to the value of a </a:t>
            </a:r>
            <a:r>
              <a:rPr lang="en-GB" dirty="0" err="1"/>
              <a:t>boolean</a:t>
            </a:r>
            <a:r>
              <a:rPr lang="en-GB" dirty="0"/>
              <a:t> expression (selection)</a:t>
            </a:r>
          </a:p>
          <a:p>
            <a:r>
              <a:rPr lang="en-GB" dirty="0"/>
              <a:t>Repeatedly executing a subprogram as long as a </a:t>
            </a:r>
            <a:r>
              <a:rPr lang="en-GB" dirty="0" err="1"/>
              <a:t>boolean</a:t>
            </a:r>
            <a:r>
              <a:rPr lang="en-GB" dirty="0"/>
              <a:t> expression is true (iteration)</a:t>
            </a:r>
          </a:p>
          <a:p>
            <a:endParaRPr lang="en-IE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6310A99-999D-4F9E-B78B-CD59BE2DCD82}"/>
              </a:ext>
            </a:extLst>
          </p:cNvPr>
          <p:cNvSpPr/>
          <p:nvPr/>
        </p:nvSpPr>
        <p:spPr>
          <a:xfrm>
            <a:off x="-3869590" y="-3959708"/>
            <a:ext cx="20233532" cy="15758808"/>
          </a:xfrm>
          <a:custGeom>
            <a:avLst/>
            <a:gdLst>
              <a:gd name="connsiteX0" fmla="*/ 5311304 w 20233532"/>
              <a:gd name="connsiteY0" fmla="*/ 7179012 h 15758808"/>
              <a:gd name="connsiteX1" fmla="*/ 5194570 w 20233532"/>
              <a:gd name="connsiteY1" fmla="*/ 7295746 h 15758808"/>
              <a:gd name="connsiteX2" fmla="*/ 5194570 w 20233532"/>
              <a:gd name="connsiteY2" fmla="*/ 7762670 h 15758808"/>
              <a:gd name="connsiteX3" fmla="*/ 5311304 w 20233532"/>
              <a:gd name="connsiteY3" fmla="*/ 7879404 h 15758808"/>
              <a:gd name="connsiteX4" fmla="*/ 14935392 w 20233532"/>
              <a:gd name="connsiteY4" fmla="*/ 7879404 h 15758808"/>
              <a:gd name="connsiteX5" fmla="*/ 15052126 w 20233532"/>
              <a:gd name="connsiteY5" fmla="*/ 7762670 h 15758808"/>
              <a:gd name="connsiteX6" fmla="*/ 15052126 w 20233532"/>
              <a:gd name="connsiteY6" fmla="*/ 7295746 h 15758808"/>
              <a:gd name="connsiteX7" fmla="*/ 14935392 w 20233532"/>
              <a:gd name="connsiteY7" fmla="*/ 7179012 h 15758808"/>
              <a:gd name="connsiteX8" fmla="*/ 0 w 20233532"/>
              <a:gd name="connsiteY8" fmla="*/ 0 h 15758808"/>
              <a:gd name="connsiteX9" fmla="*/ 20233532 w 20233532"/>
              <a:gd name="connsiteY9" fmla="*/ 0 h 15758808"/>
              <a:gd name="connsiteX10" fmla="*/ 20233532 w 20233532"/>
              <a:gd name="connsiteY10" fmla="*/ 15758808 h 15758808"/>
              <a:gd name="connsiteX11" fmla="*/ 0 w 20233532"/>
              <a:gd name="connsiteY11" fmla="*/ 15758808 h 1575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233532" h="15758808">
                <a:moveTo>
                  <a:pt x="5311304" y="7179012"/>
                </a:moveTo>
                <a:cubicBezTo>
                  <a:pt x="5246834" y="7179012"/>
                  <a:pt x="5194570" y="7231276"/>
                  <a:pt x="5194570" y="7295746"/>
                </a:cubicBezTo>
                <a:lnTo>
                  <a:pt x="5194570" y="7762670"/>
                </a:lnTo>
                <a:cubicBezTo>
                  <a:pt x="5194570" y="7827140"/>
                  <a:pt x="5246834" y="7879404"/>
                  <a:pt x="5311304" y="7879404"/>
                </a:cubicBezTo>
                <a:lnTo>
                  <a:pt x="14935392" y="7879404"/>
                </a:lnTo>
                <a:cubicBezTo>
                  <a:pt x="14999862" y="7879404"/>
                  <a:pt x="15052126" y="7827140"/>
                  <a:pt x="15052126" y="7762670"/>
                </a:cubicBezTo>
                <a:lnTo>
                  <a:pt x="15052126" y="7295746"/>
                </a:lnTo>
                <a:cubicBezTo>
                  <a:pt x="15052126" y="7231276"/>
                  <a:pt x="14999862" y="7179012"/>
                  <a:pt x="14935392" y="7179012"/>
                </a:cubicBezTo>
                <a:close/>
                <a:moveTo>
                  <a:pt x="0" y="0"/>
                </a:moveTo>
                <a:lnTo>
                  <a:pt x="20233532" y="0"/>
                </a:lnTo>
                <a:lnTo>
                  <a:pt x="20233532" y="15758808"/>
                </a:lnTo>
                <a:lnTo>
                  <a:pt x="0" y="15758808"/>
                </a:lnTo>
                <a:close/>
              </a:path>
            </a:pathLst>
          </a:custGeom>
          <a:solidFill>
            <a:schemeClr val="bg1">
              <a:lumMod val="5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281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AFC5-BBAE-46F0-8848-40DE286A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0" y="545386"/>
            <a:ext cx="1849602" cy="1155947"/>
          </a:xfrm>
        </p:spPr>
        <p:txBody>
          <a:bodyPr>
            <a:normAutofit/>
          </a:bodyPr>
          <a:lstStyle/>
          <a:p>
            <a:r>
              <a:rPr lang="en-IE" sz="1800" dirty="0">
                <a:latin typeface="+mn-lt"/>
              </a:rPr>
              <a:t>normal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F73276-FF87-4431-AF74-2244BC1EB7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972" y="2320144"/>
            <a:ext cx="3139197" cy="354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flow control if">
            <a:extLst>
              <a:ext uri="{FF2B5EF4-FFF2-40B4-BE49-F238E27FC236}">
                <a16:creationId xmlns:a16="http://schemas.microsoft.com/office/drawing/2014/main" id="{0FE00F69-44B3-49B6-8DD4-5464040F0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241" y="2336431"/>
            <a:ext cx="3871445" cy="386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E0A79D-BE45-4E09-81F5-C220562B0267}"/>
              </a:ext>
            </a:extLst>
          </p:cNvPr>
          <p:cNvSpPr txBox="1"/>
          <p:nvPr/>
        </p:nvSpPr>
        <p:spPr>
          <a:xfrm>
            <a:off x="1248070" y="3244334"/>
            <a:ext cx="1562583" cy="369332"/>
          </a:xfrm>
          <a:prstGeom prst="rect">
            <a:avLst/>
          </a:prstGeom>
          <a:gradFill>
            <a:gsLst>
              <a:gs pos="0">
                <a:srgbClr val="FCD7B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CAB794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Statement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8E0D73-056F-479B-97B9-689594A149A1}"/>
              </a:ext>
            </a:extLst>
          </p:cNvPr>
          <p:cNvCxnSpPr/>
          <p:nvPr/>
        </p:nvCxnSpPr>
        <p:spPr>
          <a:xfrm>
            <a:off x="2093022" y="3613666"/>
            <a:ext cx="0" cy="892309"/>
          </a:xfrm>
          <a:prstGeom prst="straightConnector1">
            <a:avLst/>
          </a:prstGeom>
          <a:ln w="31750">
            <a:solidFill>
              <a:srgbClr val="66A0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184E5A-EC22-44DE-8C7F-CA9B01BDBE56}"/>
              </a:ext>
            </a:extLst>
          </p:cNvPr>
          <p:cNvSpPr txBox="1"/>
          <p:nvPr/>
        </p:nvSpPr>
        <p:spPr>
          <a:xfrm>
            <a:off x="1248069" y="4574894"/>
            <a:ext cx="1562583" cy="369332"/>
          </a:xfrm>
          <a:prstGeom prst="rect">
            <a:avLst/>
          </a:prstGeom>
          <a:gradFill>
            <a:gsLst>
              <a:gs pos="0">
                <a:srgbClr val="FCD7B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CAB794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Statement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920C3C-07A3-4AE7-8C47-8D100E2F7CC2}"/>
              </a:ext>
            </a:extLst>
          </p:cNvPr>
          <p:cNvCxnSpPr/>
          <p:nvPr/>
        </p:nvCxnSpPr>
        <p:spPr>
          <a:xfrm>
            <a:off x="2094951" y="4944226"/>
            <a:ext cx="0" cy="892309"/>
          </a:xfrm>
          <a:prstGeom prst="straightConnector1">
            <a:avLst/>
          </a:prstGeom>
          <a:ln w="31750">
            <a:solidFill>
              <a:srgbClr val="66A0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1E749A-6222-4925-BC12-00658877757D}"/>
              </a:ext>
            </a:extLst>
          </p:cNvPr>
          <p:cNvSpPr txBox="1"/>
          <p:nvPr/>
        </p:nvSpPr>
        <p:spPr>
          <a:xfrm>
            <a:off x="1248069" y="5836535"/>
            <a:ext cx="1562583" cy="369332"/>
          </a:xfrm>
          <a:prstGeom prst="rect">
            <a:avLst/>
          </a:prstGeom>
          <a:gradFill>
            <a:gsLst>
              <a:gs pos="0">
                <a:srgbClr val="FCD7B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CAB794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Statement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CDBB55-0E75-4AB0-911D-EB0EE1DCB23E}"/>
              </a:ext>
            </a:extLst>
          </p:cNvPr>
          <p:cNvSpPr txBox="1"/>
          <p:nvPr/>
        </p:nvSpPr>
        <p:spPr>
          <a:xfrm>
            <a:off x="1491138" y="2385562"/>
            <a:ext cx="1203768" cy="276999"/>
          </a:xfrm>
          <a:prstGeom prst="rect">
            <a:avLst/>
          </a:prstGeom>
          <a:solidFill>
            <a:srgbClr val="DEFBBA"/>
          </a:solidFill>
          <a:effectLst>
            <a:outerShdw blurRad="50800" dist="50800" dir="5400000" sx="13000" sy="13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r>
              <a:rPr lang="en-IE" sz="1200" dirty="0"/>
              <a:t>        </a:t>
            </a:r>
            <a:r>
              <a:rPr lang="en-IE" sz="1200" b="1" dirty="0"/>
              <a:t> start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5EF018-6763-481B-9625-0D2E2E642B4F}"/>
              </a:ext>
            </a:extLst>
          </p:cNvPr>
          <p:cNvCxnSpPr>
            <a:cxnSpLocks/>
          </p:cNvCxnSpPr>
          <p:nvPr/>
        </p:nvCxnSpPr>
        <p:spPr>
          <a:xfrm>
            <a:off x="2093022" y="2662561"/>
            <a:ext cx="0" cy="581773"/>
          </a:xfrm>
          <a:prstGeom prst="straightConnector1">
            <a:avLst/>
          </a:prstGeom>
          <a:ln w="31750">
            <a:solidFill>
              <a:srgbClr val="66A0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13F4068D-047F-4CCF-A822-225ABBD55390}"/>
              </a:ext>
            </a:extLst>
          </p:cNvPr>
          <p:cNvSpPr txBox="1">
            <a:spLocks/>
          </p:cNvSpPr>
          <p:nvPr/>
        </p:nvSpPr>
        <p:spPr>
          <a:xfrm>
            <a:off x="5326635" y="545385"/>
            <a:ext cx="1849602" cy="1155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1800" dirty="0">
                <a:latin typeface="+mn-lt"/>
              </a:rPr>
              <a:t>If else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4C27677-14B5-491B-B44D-AFA45FD9161E}"/>
              </a:ext>
            </a:extLst>
          </p:cNvPr>
          <p:cNvSpPr txBox="1">
            <a:spLocks/>
          </p:cNvSpPr>
          <p:nvPr/>
        </p:nvSpPr>
        <p:spPr>
          <a:xfrm>
            <a:off x="9404849" y="585344"/>
            <a:ext cx="1849602" cy="1155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1800" dirty="0">
                <a:latin typeface="+mn-lt"/>
              </a:rPr>
              <a:t>While loop</a:t>
            </a:r>
          </a:p>
          <a:p>
            <a:r>
              <a:rPr lang="en-IE" sz="1800" dirty="0">
                <a:latin typeface="+mn-lt"/>
              </a:rPr>
              <a:t>Or</a:t>
            </a:r>
          </a:p>
          <a:p>
            <a:r>
              <a:rPr lang="en-IE" sz="1800" dirty="0">
                <a:latin typeface="+mn-lt"/>
              </a:rPr>
              <a:t>For Loop</a:t>
            </a:r>
          </a:p>
        </p:txBody>
      </p:sp>
    </p:spTree>
    <p:extLst>
      <p:ext uri="{BB962C8B-B14F-4D97-AF65-F5344CB8AC3E}">
        <p14:creationId xmlns:p14="http://schemas.microsoft.com/office/powerpoint/2010/main" val="107599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727B-4596-41A4-A68F-C23C0AA6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5FBA6-C493-44D3-89BA-457324703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347104" cy="4557184"/>
          </a:xfrm>
        </p:spPr>
        <p:txBody>
          <a:bodyPr/>
          <a:lstStyle/>
          <a:p>
            <a:r>
              <a:rPr lang="en-IE" dirty="0"/>
              <a:t>Basic format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 marL="617220" lvl="1" indent="-342900">
              <a:buFont typeface="+mj-lt"/>
              <a:buAutoNum type="arabicPeriod"/>
            </a:pP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998AE-E75C-4109-A99B-415626C854F8}"/>
              </a:ext>
            </a:extLst>
          </p:cNvPr>
          <p:cNvSpPr txBox="1"/>
          <p:nvPr/>
        </p:nvSpPr>
        <p:spPr>
          <a:xfrm>
            <a:off x="2772136" y="3011443"/>
            <a:ext cx="6647727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3600" dirty="0">
                <a:latin typeface="Consolas" panose="020B0609020204030204" pitchFamily="49" charset="0"/>
              </a:rPr>
              <a:t>while condition:</a:t>
            </a:r>
          </a:p>
          <a:p>
            <a:r>
              <a:rPr lang="en-IE" sz="3600" dirty="0">
                <a:latin typeface="Consolas" panose="020B0609020204030204" pitchFamily="49" charset="0"/>
              </a:rPr>
              <a:t>    statements</a:t>
            </a:r>
          </a:p>
        </p:txBody>
      </p:sp>
    </p:spTree>
    <p:extLst>
      <p:ext uri="{BB962C8B-B14F-4D97-AF65-F5344CB8AC3E}">
        <p14:creationId xmlns:p14="http://schemas.microsoft.com/office/powerpoint/2010/main" val="350909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9F31-675B-4283-8322-EEB9DFAD1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600" dirty="0"/>
              <a:t>Counter controlled vs sentinel controlled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FC6519-AC22-44F7-A02C-CAB6DBC15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56" y="1635271"/>
            <a:ext cx="4347104" cy="4557184"/>
          </a:xfrm>
        </p:spPr>
        <p:txBody>
          <a:bodyPr/>
          <a:lstStyle/>
          <a:p>
            <a:pPr marL="0" indent="0">
              <a:buNone/>
            </a:pPr>
            <a:r>
              <a:rPr lang="en-IE" b="1" dirty="0"/>
              <a:t>Counter controlled loop</a:t>
            </a:r>
          </a:p>
          <a:p>
            <a:r>
              <a:rPr lang="en-IE" dirty="0"/>
              <a:t>When making while loops there are three parts you need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E" dirty="0"/>
              <a:t>Initialise condition variables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E" dirty="0"/>
              <a:t>Check condition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E" dirty="0"/>
              <a:t>Change condition variables</a:t>
            </a:r>
          </a:p>
          <a:p>
            <a:pPr marL="0" indent="0">
              <a:buNone/>
            </a:pPr>
            <a:r>
              <a:rPr lang="en-IE" b="1" dirty="0" err="1"/>
              <a:t>Sentinal</a:t>
            </a:r>
            <a:r>
              <a:rPr lang="en-IE" b="1" dirty="0"/>
              <a:t> controlled loop</a:t>
            </a:r>
          </a:p>
          <a:p>
            <a:r>
              <a:rPr lang="en-IE" dirty="0"/>
              <a:t>When making while loops there are three parts you need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E" dirty="0"/>
              <a:t>Initialise condition variables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E" dirty="0"/>
              <a:t>Check condition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E" dirty="0"/>
              <a:t>Change condition variables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3FF3B4-EC64-46D4-8AD6-5D10C9283D46}"/>
              </a:ext>
            </a:extLst>
          </p:cNvPr>
          <p:cNvSpPr txBox="1"/>
          <p:nvPr/>
        </p:nvSpPr>
        <p:spPr>
          <a:xfrm>
            <a:off x="5748758" y="2093976"/>
            <a:ext cx="5651186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count = 0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while count &lt; 10: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    #do something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    count += 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547EFB-76FE-4894-8365-2738FA6CD13A}"/>
              </a:ext>
            </a:extLst>
          </p:cNvPr>
          <p:cNvCxnSpPr>
            <a:cxnSpLocks/>
          </p:cNvCxnSpPr>
          <p:nvPr/>
        </p:nvCxnSpPr>
        <p:spPr>
          <a:xfrm flipV="1">
            <a:off x="4560425" y="2402539"/>
            <a:ext cx="1188333" cy="35881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2954D5-F20B-4812-B5BE-65BD816D9151}"/>
              </a:ext>
            </a:extLst>
          </p:cNvPr>
          <p:cNvCxnSpPr>
            <a:cxnSpLocks/>
          </p:cNvCxnSpPr>
          <p:nvPr/>
        </p:nvCxnSpPr>
        <p:spPr>
          <a:xfrm flipV="1">
            <a:off x="3372092" y="2878806"/>
            <a:ext cx="3433821" cy="35495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1012A5-13A5-48B3-BEDB-3999A31DC829}"/>
              </a:ext>
            </a:extLst>
          </p:cNvPr>
          <p:cNvCxnSpPr>
            <a:cxnSpLocks/>
          </p:cNvCxnSpPr>
          <p:nvPr/>
        </p:nvCxnSpPr>
        <p:spPr>
          <a:xfrm flipV="1">
            <a:off x="4560425" y="3455834"/>
            <a:ext cx="1867384" cy="9356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132245-A7A3-4700-AADD-9F89A007706D}"/>
              </a:ext>
            </a:extLst>
          </p:cNvPr>
          <p:cNvSpPr txBox="1"/>
          <p:nvPr/>
        </p:nvSpPr>
        <p:spPr>
          <a:xfrm>
            <a:off x="5139159" y="4196259"/>
            <a:ext cx="6829063" cy="19389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 err="1">
                <a:latin typeface="Consolas" panose="020B0609020204030204" pitchFamily="49" charset="0"/>
              </a:rPr>
              <a:t>val</a:t>
            </a:r>
            <a:r>
              <a:rPr lang="en-GB" sz="2400" dirty="0">
                <a:latin typeface="Consolas" panose="020B0609020204030204" pitchFamily="49" charset="0"/>
              </a:rPr>
              <a:t> = input(“type some (q to quit):")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while </a:t>
            </a:r>
            <a:r>
              <a:rPr lang="en-GB" sz="2400" dirty="0" err="1">
                <a:latin typeface="Consolas" panose="020B0609020204030204" pitchFamily="49" charset="0"/>
              </a:rPr>
              <a:t>val</a:t>
            </a:r>
            <a:r>
              <a:rPr lang="en-GB" sz="2400" dirty="0">
                <a:latin typeface="Consolas" panose="020B0609020204030204" pitchFamily="49" charset="0"/>
              </a:rPr>
              <a:t> != 'q':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    #do something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    </a:t>
            </a:r>
            <a:r>
              <a:rPr lang="en-GB" sz="2400" dirty="0" err="1">
                <a:latin typeface="Consolas" panose="020B0609020204030204" pitchFamily="49" charset="0"/>
              </a:rPr>
              <a:t>val</a:t>
            </a:r>
            <a:r>
              <a:rPr lang="en-GB" sz="2400" dirty="0">
                <a:latin typeface="Consolas" panose="020B0609020204030204" pitchFamily="49" charset="0"/>
              </a:rPr>
              <a:t> = input ("(q to quit):")</a:t>
            </a:r>
          </a:p>
          <a:p>
            <a:endParaRPr lang="en-GB" sz="2400" dirty="0"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9F34D7-B1B4-469F-82FB-C39B518BC939}"/>
              </a:ext>
            </a:extLst>
          </p:cNvPr>
          <p:cNvCxnSpPr>
            <a:cxnSpLocks/>
          </p:cNvCxnSpPr>
          <p:nvPr/>
        </p:nvCxnSpPr>
        <p:spPr>
          <a:xfrm flipV="1">
            <a:off x="4494835" y="4565523"/>
            <a:ext cx="644323" cy="35495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94173C-1A03-43A4-A6B6-5893D6DE01A2}"/>
              </a:ext>
            </a:extLst>
          </p:cNvPr>
          <p:cNvCxnSpPr>
            <a:cxnSpLocks/>
          </p:cNvCxnSpPr>
          <p:nvPr/>
        </p:nvCxnSpPr>
        <p:spPr>
          <a:xfrm flipV="1">
            <a:off x="3510989" y="4920479"/>
            <a:ext cx="2789498" cy="42994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CAB451-585D-41EB-9C1E-95A224A81C20}"/>
              </a:ext>
            </a:extLst>
          </p:cNvPr>
          <p:cNvCxnSpPr>
            <a:cxnSpLocks/>
          </p:cNvCxnSpPr>
          <p:nvPr/>
        </p:nvCxnSpPr>
        <p:spPr>
          <a:xfrm flipV="1">
            <a:off x="4510267" y="5567341"/>
            <a:ext cx="1238491" cy="4678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92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ABC4-A053-4034-BE52-43AAC58EB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C9262-7E9B-4976-91C1-6CC172A80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Used a lot with lists</a:t>
            </a:r>
          </a:p>
          <a:p>
            <a:r>
              <a:rPr lang="en-IE" dirty="0"/>
              <a:t>format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67B76-7A9F-404E-9AD7-EE94FDD795D4}"/>
              </a:ext>
            </a:extLst>
          </p:cNvPr>
          <p:cNvSpPr txBox="1"/>
          <p:nvPr/>
        </p:nvSpPr>
        <p:spPr>
          <a:xfrm>
            <a:off x="1963837" y="3080892"/>
            <a:ext cx="7398963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3600" dirty="0">
                <a:latin typeface="Consolas" panose="020B0609020204030204" pitchFamily="49" charset="0"/>
              </a:rPr>
              <a:t>for </a:t>
            </a:r>
            <a:r>
              <a:rPr lang="en-IE" sz="3600" dirty="0" err="1">
                <a:latin typeface="Consolas" panose="020B0609020204030204" pitchFamily="49" charset="0"/>
              </a:rPr>
              <a:t>elem</a:t>
            </a:r>
            <a:r>
              <a:rPr lang="en-IE" sz="3600" dirty="0">
                <a:latin typeface="Consolas" panose="020B0609020204030204" pitchFamily="49" charset="0"/>
              </a:rPr>
              <a:t> in list:</a:t>
            </a:r>
          </a:p>
          <a:p>
            <a:r>
              <a:rPr lang="en-IE" sz="3600" dirty="0">
                <a:latin typeface="Consolas" panose="020B0609020204030204" pitchFamily="49" charset="0"/>
              </a:rPr>
              <a:t>    statements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60B029-369F-4B74-8BA4-AB2189241663}"/>
              </a:ext>
            </a:extLst>
          </p:cNvPr>
          <p:cNvSpPr txBox="1"/>
          <p:nvPr/>
        </p:nvSpPr>
        <p:spPr>
          <a:xfrm>
            <a:off x="1963837" y="4795874"/>
            <a:ext cx="7398963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3600" dirty="0">
                <a:latin typeface="Consolas" panose="020B0609020204030204" pitchFamily="49" charset="0"/>
              </a:rPr>
              <a:t>for number in range(1,10):</a:t>
            </a:r>
          </a:p>
          <a:p>
            <a:r>
              <a:rPr lang="en-IE" sz="3600" dirty="0">
                <a:latin typeface="Consolas" panose="020B0609020204030204" pitchFamily="49" charset="0"/>
              </a:rPr>
              <a:t>    statements</a:t>
            </a:r>
          </a:p>
        </p:txBody>
      </p:sp>
    </p:spTree>
    <p:extLst>
      <p:ext uri="{BB962C8B-B14F-4D97-AF65-F5344CB8AC3E}">
        <p14:creationId xmlns:p14="http://schemas.microsoft.com/office/powerpoint/2010/main" val="1320944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13638-2668-44DA-8A4E-3A4C65E75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7200" dirty="0"/>
              <a:t>Stand up </a:t>
            </a:r>
          </a:p>
          <a:p>
            <a:pPr marL="0" indent="0" algn="ctr">
              <a:buNone/>
            </a:pPr>
            <a:r>
              <a:rPr lang="en-IE" sz="7200" dirty="0"/>
              <a:t>and clean the kitchen table</a:t>
            </a:r>
          </a:p>
        </p:txBody>
      </p:sp>
    </p:spTree>
    <p:extLst>
      <p:ext uri="{BB962C8B-B14F-4D97-AF65-F5344CB8AC3E}">
        <p14:creationId xmlns:p14="http://schemas.microsoft.com/office/powerpoint/2010/main" val="2874281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3F962E-2A62-4241-9ED6-8AA3A164CFB6}">
  <ds:schemaRefs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022397c6-a0dd-4bd1-b5b2-3083c75319a8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3b79411a-74a9-4456-bf24-7becf0a1874f"/>
  </ds:schemaRefs>
</ds:datastoreItem>
</file>

<file path=customXml/itemProps2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876</TotalTime>
  <Words>212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Consolas</vt:lpstr>
      <vt:lpstr>Rockwell</vt:lpstr>
      <vt:lpstr>Rockwell Condensed</vt:lpstr>
      <vt:lpstr>Wingdings</vt:lpstr>
      <vt:lpstr>Wood Type</vt:lpstr>
      <vt:lpstr>While loops, For loops</vt:lpstr>
      <vt:lpstr>Structured programming theorem </vt:lpstr>
      <vt:lpstr>normal</vt:lpstr>
      <vt:lpstr>While</vt:lpstr>
      <vt:lpstr>Counter controlled vs sentinel controlled </vt:lpstr>
      <vt:lpstr>For loops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Stuart Saint</cp:lastModifiedBy>
  <cp:revision>8</cp:revision>
  <dcterms:created xsi:type="dcterms:W3CDTF">2021-01-04T12:46:45Z</dcterms:created>
  <dcterms:modified xsi:type="dcterms:W3CDTF">2022-02-06T15:19:32Z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