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7" r:id="rId4"/>
    <p:sldId id="278" r:id="rId5"/>
    <p:sldId id="279" r:id="rId6"/>
    <p:sldId id="280" r:id="rId7"/>
    <p:sldId id="281" r:id="rId8"/>
    <p:sldId id="282" r:id="rId9"/>
    <p:sldId id="283" r:id="rId10"/>
    <p:sldId id="284"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25" d="100"/>
          <a:sy n="25" d="100"/>
        </p:scale>
        <p:origin x="2532"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9B17-822A-7504-A073-29648D1FB1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7E4C2E2A-F123-B4B7-A45A-8BC2996EBC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50F764F7-2FCC-269D-3829-578D06B0210D}"/>
              </a:ext>
            </a:extLst>
          </p:cNvPr>
          <p:cNvSpPr>
            <a:spLocks noGrp="1"/>
          </p:cNvSpPr>
          <p:nvPr>
            <p:ph type="dt" sz="half" idx="10"/>
          </p:nvPr>
        </p:nvSpPr>
        <p:spPr/>
        <p:txBody>
          <a:bodyPr/>
          <a:lstStyle/>
          <a:p>
            <a:fld id="{6D8F02EE-0890-49F3-9D2A-3DF77541F700}" type="datetimeFigureOut">
              <a:rPr lang="en-PH" smtClean="0"/>
              <a:t>24/05/2023</a:t>
            </a:fld>
            <a:endParaRPr lang="en-PH"/>
          </a:p>
        </p:txBody>
      </p:sp>
      <p:sp>
        <p:nvSpPr>
          <p:cNvPr id="5" name="Footer Placeholder 4">
            <a:extLst>
              <a:ext uri="{FF2B5EF4-FFF2-40B4-BE49-F238E27FC236}">
                <a16:creationId xmlns:a16="http://schemas.microsoft.com/office/drawing/2014/main" id="{64A962EA-4324-BEF2-F568-0EBE26D2F31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AEE4ACF-4A6A-A71D-884C-E6CF73DE76F5}"/>
              </a:ext>
            </a:extLst>
          </p:cNvPr>
          <p:cNvSpPr>
            <a:spLocks noGrp="1"/>
          </p:cNvSpPr>
          <p:nvPr>
            <p:ph type="sldNum" sz="quarter" idx="12"/>
          </p:nvPr>
        </p:nvSpPr>
        <p:spPr/>
        <p:txBody>
          <a:bodyPr/>
          <a:lstStyle/>
          <a:p>
            <a:fld id="{4A555E4F-5DDC-4AB6-A1E7-A9AAADAE2197}" type="slidenum">
              <a:rPr lang="en-PH" smtClean="0"/>
              <a:t>‹#›</a:t>
            </a:fld>
            <a:endParaRPr lang="en-PH"/>
          </a:p>
        </p:txBody>
      </p:sp>
    </p:spTree>
    <p:extLst>
      <p:ext uri="{BB962C8B-B14F-4D97-AF65-F5344CB8AC3E}">
        <p14:creationId xmlns:p14="http://schemas.microsoft.com/office/powerpoint/2010/main" val="6221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7D73-07F8-5F6E-0B83-5AFF803D53C4}"/>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55DB7099-6466-3923-7592-734CEEAC14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FA3CEAB-B437-8EF7-5048-AF065F95FD56}"/>
              </a:ext>
            </a:extLst>
          </p:cNvPr>
          <p:cNvSpPr>
            <a:spLocks noGrp="1"/>
          </p:cNvSpPr>
          <p:nvPr>
            <p:ph type="dt" sz="half" idx="10"/>
          </p:nvPr>
        </p:nvSpPr>
        <p:spPr/>
        <p:txBody>
          <a:bodyPr/>
          <a:lstStyle/>
          <a:p>
            <a:fld id="{6D8F02EE-0890-49F3-9D2A-3DF77541F700}" type="datetimeFigureOut">
              <a:rPr lang="en-PH" smtClean="0"/>
              <a:t>24/05/2023</a:t>
            </a:fld>
            <a:endParaRPr lang="en-PH"/>
          </a:p>
        </p:txBody>
      </p:sp>
      <p:sp>
        <p:nvSpPr>
          <p:cNvPr id="5" name="Footer Placeholder 4">
            <a:extLst>
              <a:ext uri="{FF2B5EF4-FFF2-40B4-BE49-F238E27FC236}">
                <a16:creationId xmlns:a16="http://schemas.microsoft.com/office/drawing/2014/main" id="{279CB5AE-9906-DE09-CAD4-C7269CDE1C3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EB396E5-8A90-2468-71EF-078C44E14A7C}"/>
              </a:ext>
            </a:extLst>
          </p:cNvPr>
          <p:cNvSpPr>
            <a:spLocks noGrp="1"/>
          </p:cNvSpPr>
          <p:nvPr>
            <p:ph type="sldNum" sz="quarter" idx="12"/>
          </p:nvPr>
        </p:nvSpPr>
        <p:spPr/>
        <p:txBody>
          <a:bodyPr/>
          <a:lstStyle/>
          <a:p>
            <a:fld id="{4A555E4F-5DDC-4AB6-A1E7-A9AAADAE2197}" type="slidenum">
              <a:rPr lang="en-PH" smtClean="0"/>
              <a:t>‹#›</a:t>
            </a:fld>
            <a:endParaRPr lang="en-PH"/>
          </a:p>
        </p:txBody>
      </p:sp>
    </p:spTree>
    <p:extLst>
      <p:ext uri="{BB962C8B-B14F-4D97-AF65-F5344CB8AC3E}">
        <p14:creationId xmlns:p14="http://schemas.microsoft.com/office/powerpoint/2010/main" val="3331511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3FE342-7FEE-ADC8-3609-FD09AD9BAE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81A6F56-40BA-13EF-731A-A21530780A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FE121DC-C90F-9911-BC9E-C97AF451681E}"/>
              </a:ext>
            </a:extLst>
          </p:cNvPr>
          <p:cNvSpPr>
            <a:spLocks noGrp="1"/>
          </p:cNvSpPr>
          <p:nvPr>
            <p:ph type="dt" sz="half" idx="10"/>
          </p:nvPr>
        </p:nvSpPr>
        <p:spPr/>
        <p:txBody>
          <a:bodyPr/>
          <a:lstStyle/>
          <a:p>
            <a:fld id="{6D8F02EE-0890-49F3-9D2A-3DF77541F700}" type="datetimeFigureOut">
              <a:rPr lang="en-PH" smtClean="0"/>
              <a:t>24/05/2023</a:t>
            </a:fld>
            <a:endParaRPr lang="en-PH"/>
          </a:p>
        </p:txBody>
      </p:sp>
      <p:sp>
        <p:nvSpPr>
          <p:cNvPr id="5" name="Footer Placeholder 4">
            <a:extLst>
              <a:ext uri="{FF2B5EF4-FFF2-40B4-BE49-F238E27FC236}">
                <a16:creationId xmlns:a16="http://schemas.microsoft.com/office/drawing/2014/main" id="{56004776-58F4-2959-1ADB-175EE47CFA2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CC4B53E-552F-9683-2AE0-43B2C70A30B5}"/>
              </a:ext>
            </a:extLst>
          </p:cNvPr>
          <p:cNvSpPr>
            <a:spLocks noGrp="1"/>
          </p:cNvSpPr>
          <p:nvPr>
            <p:ph type="sldNum" sz="quarter" idx="12"/>
          </p:nvPr>
        </p:nvSpPr>
        <p:spPr/>
        <p:txBody>
          <a:bodyPr/>
          <a:lstStyle/>
          <a:p>
            <a:fld id="{4A555E4F-5DDC-4AB6-A1E7-A9AAADAE2197}" type="slidenum">
              <a:rPr lang="en-PH" smtClean="0"/>
              <a:t>‹#›</a:t>
            </a:fld>
            <a:endParaRPr lang="en-PH"/>
          </a:p>
        </p:txBody>
      </p:sp>
    </p:spTree>
    <p:extLst>
      <p:ext uri="{BB962C8B-B14F-4D97-AF65-F5344CB8AC3E}">
        <p14:creationId xmlns:p14="http://schemas.microsoft.com/office/powerpoint/2010/main" val="1662957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21CF-9F12-2BFD-02A9-3A738279033F}"/>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6F9AFA1-7148-BFCD-F3D3-7227887C60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CCF4E3C-87D2-2E4F-236A-7499B9785020}"/>
              </a:ext>
            </a:extLst>
          </p:cNvPr>
          <p:cNvSpPr>
            <a:spLocks noGrp="1"/>
          </p:cNvSpPr>
          <p:nvPr>
            <p:ph type="dt" sz="half" idx="10"/>
          </p:nvPr>
        </p:nvSpPr>
        <p:spPr/>
        <p:txBody>
          <a:bodyPr/>
          <a:lstStyle/>
          <a:p>
            <a:fld id="{6D8F02EE-0890-49F3-9D2A-3DF77541F700}" type="datetimeFigureOut">
              <a:rPr lang="en-PH" smtClean="0"/>
              <a:t>24/05/2023</a:t>
            </a:fld>
            <a:endParaRPr lang="en-PH"/>
          </a:p>
        </p:txBody>
      </p:sp>
      <p:sp>
        <p:nvSpPr>
          <p:cNvPr id="5" name="Footer Placeholder 4">
            <a:extLst>
              <a:ext uri="{FF2B5EF4-FFF2-40B4-BE49-F238E27FC236}">
                <a16:creationId xmlns:a16="http://schemas.microsoft.com/office/drawing/2014/main" id="{1C784519-0BA0-A8F7-98FA-73A73698810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CC09F57-701B-1285-12D3-9F838FF48875}"/>
              </a:ext>
            </a:extLst>
          </p:cNvPr>
          <p:cNvSpPr>
            <a:spLocks noGrp="1"/>
          </p:cNvSpPr>
          <p:nvPr>
            <p:ph type="sldNum" sz="quarter" idx="12"/>
          </p:nvPr>
        </p:nvSpPr>
        <p:spPr/>
        <p:txBody>
          <a:bodyPr/>
          <a:lstStyle/>
          <a:p>
            <a:fld id="{4A555E4F-5DDC-4AB6-A1E7-A9AAADAE2197}" type="slidenum">
              <a:rPr lang="en-PH" smtClean="0"/>
              <a:t>‹#›</a:t>
            </a:fld>
            <a:endParaRPr lang="en-PH"/>
          </a:p>
        </p:txBody>
      </p:sp>
    </p:spTree>
    <p:extLst>
      <p:ext uri="{BB962C8B-B14F-4D97-AF65-F5344CB8AC3E}">
        <p14:creationId xmlns:p14="http://schemas.microsoft.com/office/powerpoint/2010/main" val="408428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4684-BED9-C7DE-A376-34CF62263F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0BDE9392-6493-DAAD-B1A9-BCD4316F8F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CCE454-2CF4-2E19-23E9-0A2E6D30DF6E}"/>
              </a:ext>
            </a:extLst>
          </p:cNvPr>
          <p:cNvSpPr>
            <a:spLocks noGrp="1"/>
          </p:cNvSpPr>
          <p:nvPr>
            <p:ph type="dt" sz="half" idx="10"/>
          </p:nvPr>
        </p:nvSpPr>
        <p:spPr/>
        <p:txBody>
          <a:bodyPr/>
          <a:lstStyle/>
          <a:p>
            <a:fld id="{6D8F02EE-0890-49F3-9D2A-3DF77541F700}" type="datetimeFigureOut">
              <a:rPr lang="en-PH" smtClean="0"/>
              <a:t>24/05/2023</a:t>
            </a:fld>
            <a:endParaRPr lang="en-PH"/>
          </a:p>
        </p:txBody>
      </p:sp>
      <p:sp>
        <p:nvSpPr>
          <p:cNvPr id="5" name="Footer Placeholder 4">
            <a:extLst>
              <a:ext uri="{FF2B5EF4-FFF2-40B4-BE49-F238E27FC236}">
                <a16:creationId xmlns:a16="http://schemas.microsoft.com/office/drawing/2014/main" id="{0D027C37-D794-846E-CB98-E52B7F7FCCE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9D48276-4075-FA14-B902-ADAD64CF3B99}"/>
              </a:ext>
            </a:extLst>
          </p:cNvPr>
          <p:cNvSpPr>
            <a:spLocks noGrp="1"/>
          </p:cNvSpPr>
          <p:nvPr>
            <p:ph type="sldNum" sz="quarter" idx="12"/>
          </p:nvPr>
        </p:nvSpPr>
        <p:spPr/>
        <p:txBody>
          <a:bodyPr/>
          <a:lstStyle/>
          <a:p>
            <a:fld id="{4A555E4F-5DDC-4AB6-A1E7-A9AAADAE2197}" type="slidenum">
              <a:rPr lang="en-PH" smtClean="0"/>
              <a:t>‹#›</a:t>
            </a:fld>
            <a:endParaRPr lang="en-PH"/>
          </a:p>
        </p:txBody>
      </p:sp>
    </p:spTree>
    <p:extLst>
      <p:ext uri="{BB962C8B-B14F-4D97-AF65-F5344CB8AC3E}">
        <p14:creationId xmlns:p14="http://schemas.microsoft.com/office/powerpoint/2010/main" val="90609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56ED-C907-0167-E898-4D6041925DDB}"/>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9F3410A1-E98F-B6E3-1814-BC3A631308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8029FFD6-9FD8-2D8A-2A6F-3B72C3EED5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4465507A-67FA-6279-E7C2-3758F27F5B34}"/>
              </a:ext>
            </a:extLst>
          </p:cNvPr>
          <p:cNvSpPr>
            <a:spLocks noGrp="1"/>
          </p:cNvSpPr>
          <p:nvPr>
            <p:ph type="dt" sz="half" idx="10"/>
          </p:nvPr>
        </p:nvSpPr>
        <p:spPr/>
        <p:txBody>
          <a:bodyPr/>
          <a:lstStyle/>
          <a:p>
            <a:fld id="{6D8F02EE-0890-49F3-9D2A-3DF77541F700}" type="datetimeFigureOut">
              <a:rPr lang="en-PH" smtClean="0"/>
              <a:t>24/05/2023</a:t>
            </a:fld>
            <a:endParaRPr lang="en-PH"/>
          </a:p>
        </p:txBody>
      </p:sp>
      <p:sp>
        <p:nvSpPr>
          <p:cNvPr id="6" name="Footer Placeholder 5">
            <a:extLst>
              <a:ext uri="{FF2B5EF4-FFF2-40B4-BE49-F238E27FC236}">
                <a16:creationId xmlns:a16="http://schemas.microsoft.com/office/drawing/2014/main" id="{2072DEC6-85ED-9428-070B-20FDFE89EB4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7DF4A3CC-0B6F-E73E-9AD7-4EAAE7A28B96}"/>
              </a:ext>
            </a:extLst>
          </p:cNvPr>
          <p:cNvSpPr>
            <a:spLocks noGrp="1"/>
          </p:cNvSpPr>
          <p:nvPr>
            <p:ph type="sldNum" sz="quarter" idx="12"/>
          </p:nvPr>
        </p:nvSpPr>
        <p:spPr/>
        <p:txBody>
          <a:bodyPr/>
          <a:lstStyle/>
          <a:p>
            <a:fld id="{4A555E4F-5DDC-4AB6-A1E7-A9AAADAE2197}" type="slidenum">
              <a:rPr lang="en-PH" smtClean="0"/>
              <a:t>‹#›</a:t>
            </a:fld>
            <a:endParaRPr lang="en-PH"/>
          </a:p>
        </p:txBody>
      </p:sp>
    </p:spTree>
    <p:extLst>
      <p:ext uri="{BB962C8B-B14F-4D97-AF65-F5344CB8AC3E}">
        <p14:creationId xmlns:p14="http://schemas.microsoft.com/office/powerpoint/2010/main" val="4288534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320E-4B8F-8288-DD10-70DC428F8A1F}"/>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0194D476-348E-B177-4722-4DE2ADD071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3261B-403B-8BFD-71DE-9B2A5B5E53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02328D7B-4BDF-166B-3270-8D70973A9F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F1B82B-D7C6-95C8-48B6-4603BD9623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9D2BD6DA-F437-9382-E157-7558A4BC868A}"/>
              </a:ext>
            </a:extLst>
          </p:cNvPr>
          <p:cNvSpPr>
            <a:spLocks noGrp="1"/>
          </p:cNvSpPr>
          <p:nvPr>
            <p:ph type="dt" sz="half" idx="10"/>
          </p:nvPr>
        </p:nvSpPr>
        <p:spPr/>
        <p:txBody>
          <a:bodyPr/>
          <a:lstStyle/>
          <a:p>
            <a:fld id="{6D8F02EE-0890-49F3-9D2A-3DF77541F700}" type="datetimeFigureOut">
              <a:rPr lang="en-PH" smtClean="0"/>
              <a:t>24/05/2023</a:t>
            </a:fld>
            <a:endParaRPr lang="en-PH"/>
          </a:p>
        </p:txBody>
      </p:sp>
      <p:sp>
        <p:nvSpPr>
          <p:cNvPr id="8" name="Footer Placeholder 7">
            <a:extLst>
              <a:ext uri="{FF2B5EF4-FFF2-40B4-BE49-F238E27FC236}">
                <a16:creationId xmlns:a16="http://schemas.microsoft.com/office/drawing/2014/main" id="{501E6BF1-0809-84C9-C05A-D4342E54B9E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274AFE1-28BA-B2CE-F886-6D2E3029B633}"/>
              </a:ext>
            </a:extLst>
          </p:cNvPr>
          <p:cNvSpPr>
            <a:spLocks noGrp="1"/>
          </p:cNvSpPr>
          <p:nvPr>
            <p:ph type="sldNum" sz="quarter" idx="12"/>
          </p:nvPr>
        </p:nvSpPr>
        <p:spPr/>
        <p:txBody>
          <a:bodyPr/>
          <a:lstStyle/>
          <a:p>
            <a:fld id="{4A555E4F-5DDC-4AB6-A1E7-A9AAADAE2197}" type="slidenum">
              <a:rPr lang="en-PH" smtClean="0"/>
              <a:t>‹#›</a:t>
            </a:fld>
            <a:endParaRPr lang="en-PH"/>
          </a:p>
        </p:txBody>
      </p:sp>
    </p:spTree>
    <p:extLst>
      <p:ext uri="{BB962C8B-B14F-4D97-AF65-F5344CB8AC3E}">
        <p14:creationId xmlns:p14="http://schemas.microsoft.com/office/powerpoint/2010/main" val="465352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4A97-B02D-B101-7E8E-2CBE889F92F4}"/>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B6B621AA-1AF0-44F0-C15B-D2A3592F6DF9}"/>
              </a:ext>
            </a:extLst>
          </p:cNvPr>
          <p:cNvSpPr>
            <a:spLocks noGrp="1"/>
          </p:cNvSpPr>
          <p:nvPr>
            <p:ph type="dt" sz="half" idx="10"/>
          </p:nvPr>
        </p:nvSpPr>
        <p:spPr/>
        <p:txBody>
          <a:bodyPr/>
          <a:lstStyle/>
          <a:p>
            <a:fld id="{6D8F02EE-0890-49F3-9D2A-3DF77541F700}" type="datetimeFigureOut">
              <a:rPr lang="en-PH" smtClean="0"/>
              <a:t>24/05/2023</a:t>
            </a:fld>
            <a:endParaRPr lang="en-PH"/>
          </a:p>
        </p:txBody>
      </p:sp>
      <p:sp>
        <p:nvSpPr>
          <p:cNvPr id="4" name="Footer Placeholder 3">
            <a:extLst>
              <a:ext uri="{FF2B5EF4-FFF2-40B4-BE49-F238E27FC236}">
                <a16:creationId xmlns:a16="http://schemas.microsoft.com/office/drawing/2014/main" id="{0C8EAF92-D534-0498-8A0C-C2FDB60F3FE8}"/>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A85C58B9-C345-4B07-417C-6164B1EA1487}"/>
              </a:ext>
            </a:extLst>
          </p:cNvPr>
          <p:cNvSpPr>
            <a:spLocks noGrp="1"/>
          </p:cNvSpPr>
          <p:nvPr>
            <p:ph type="sldNum" sz="quarter" idx="12"/>
          </p:nvPr>
        </p:nvSpPr>
        <p:spPr/>
        <p:txBody>
          <a:bodyPr/>
          <a:lstStyle/>
          <a:p>
            <a:fld id="{4A555E4F-5DDC-4AB6-A1E7-A9AAADAE2197}" type="slidenum">
              <a:rPr lang="en-PH" smtClean="0"/>
              <a:t>‹#›</a:t>
            </a:fld>
            <a:endParaRPr lang="en-PH"/>
          </a:p>
        </p:txBody>
      </p:sp>
    </p:spTree>
    <p:extLst>
      <p:ext uri="{BB962C8B-B14F-4D97-AF65-F5344CB8AC3E}">
        <p14:creationId xmlns:p14="http://schemas.microsoft.com/office/powerpoint/2010/main" val="468017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EDF144-A47B-6582-56C0-094B91769AEC}"/>
              </a:ext>
            </a:extLst>
          </p:cNvPr>
          <p:cNvSpPr>
            <a:spLocks noGrp="1"/>
          </p:cNvSpPr>
          <p:nvPr>
            <p:ph type="dt" sz="half" idx="10"/>
          </p:nvPr>
        </p:nvSpPr>
        <p:spPr/>
        <p:txBody>
          <a:bodyPr/>
          <a:lstStyle/>
          <a:p>
            <a:fld id="{6D8F02EE-0890-49F3-9D2A-3DF77541F700}" type="datetimeFigureOut">
              <a:rPr lang="en-PH" smtClean="0"/>
              <a:t>24/05/2023</a:t>
            </a:fld>
            <a:endParaRPr lang="en-PH"/>
          </a:p>
        </p:txBody>
      </p:sp>
      <p:sp>
        <p:nvSpPr>
          <p:cNvPr id="3" name="Footer Placeholder 2">
            <a:extLst>
              <a:ext uri="{FF2B5EF4-FFF2-40B4-BE49-F238E27FC236}">
                <a16:creationId xmlns:a16="http://schemas.microsoft.com/office/drawing/2014/main" id="{36D1A5F7-8133-0CCA-FA58-CE6D83BBCB48}"/>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CF04ED8A-01C7-FADD-BEB0-201B750C4D00}"/>
              </a:ext>
            </a:extLst>
          </p:cNvPr>
          <p:cNvSpPr>
            <a:spLocks noGrp="1"/>
          </p:cNvSpPr>
          <p:nvPr>
            <p:ph type="sldNum" sz="quarter" idx="12"/>
          </p:nvPr>
        </p:nvSpPr>
        <p:spPr/>
        <p:txBody>
          <a:bodyPr/>
          <a:lstStyle/>
          <a:p>
            <a:fld id="{4A555E4F-5DDC-4AB6-A1E7-A9AAADAE2197}" type="slidenum">
              <a:rPr lang="en-PH" smtClean="0"/>
              <a:t>‹#›</a:t>
            </a:fld>
            <a:endParaRPr lang="en-PH"/>
          </a:p>
        </p:txBody>
      </p:sp>
    </p:spTree>
    <p:extLst>
      <p:ext uri="{BB962C8B-B14F-4D97-AF65-F5344CB8AC3E}">
        <p14:creationId xmlns:p14="http://schemas.microsoft.com/office/powerpoint/2010/main" val="185814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28CB-3115-C7A0-75E4-7E3E2396FA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185DD443-082F-6FD5-9FD6-F60E471041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B79D71BE-A44B-6643-6FEE-A9ED9A86A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FCCFF-1DC3-625B-C13B-344F18104959}"/>
              </a:ext>
            </a:extLst>
          </p:cNvPr>
          <p:cNvSpPr>
            <a:spLocks noGrp="1"/>
          </p:cNvSpPr>
          <p:nvPr>
            <p:ph type="dt" sz="half" idx="10"/>
          </p:nvPr>
        </p:nvSpPr>
        <p:spPr/>
        <p:txBody>
          <a:bodyPr/>
          <a:lstStyle/>
          <a:p>
            <a:fld id="{6D8F02EE-0890-49F3-9D2A-3DF77541F700}" type="datetimeFigureOut">
              <a:rPr lang="en-PH" smtClean="0"/>
              <a:t>24/05/2023</a:t>
            </a:fld>
            <a:endParaRPr lang="en-PH"/>
          </a:p>
        </p:txBody>
      </p:sp>
      <p:sp>
        <p:nvSpPr>
          <p:cNvPr id="6" name="Footer Placeholder 5">
            <a:extLst>
              <a:ext uri="{FF2B5EF4-FFF2-40B4-BE49-F238E27FC236}">
                <a16:creationId xmlns:a16="http://schemas.microsoft.com/office/drawing/2014/main" id="{5F95D7EE-1A30-7D07-DDD3-189140F4671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B55AE99-6B03-E388-0BFC-CE0EAE94840E}"/>
              </a:ext>
            </a:extLst>
          </p:cNvPr>
          <p:cNvSpPr>
            <a:spLocks noGrp="1"/>
          </p:cNvSpPr>
          <p:nvPr>
            <p:ph type="sldNum" sz="quarter" idx="12"/>
          </p:nvPr>
        </p:nvSpPr>
        <p:spPr/>
        <p:txBody>
          <a:bodyPr/>
          <a:lstStyle/>
          <a:p>
            <a:fld id="{4A555E4F-5DDC-4AB6-A1E7-A9AAADAE2197}" type="slidenum">
              <a:rPr lang="en-PH" smtClean="0"/>
              <a:t>‹#›</a:t>
            </a:fld>
            <a:endParaRPr lang="en-PH"/>
          </a:p>
        </p:txBody>
      </p:sp>
    </p:spTree>
    <p:extLst>
      <p:ext uri="{BB962C8B-B14F-4D97-AF65-F5344CB8AC3E}">
        <p14:creationId xmlns:p14="http://schemas.microsoft.com/office/powerpoint/2010/main" val="84466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20B1-382B-0B02-FA5A-22465D3BC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CBFBD677-A1BC-C6EC-22FB-F4FC5EE2C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581D270D-4A96-285F-2596-D9060BDEC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EE79C-6C1C-5877-4E8C-9031810DA692}"/>
              </a:ext>
            </a:extLst>
          </p:cNvPr>
          <p:cNvSpPr>
            <a:spLocks noGrp="1"/>
          </p:cNvSpPr>
          <p:nvPr>
            <p:ph type="dt" sz="half" idx="10"/>
          </p:nvPr>
        </p:nvSpPr>
        <p:spPr/>
        <p:txBody>
          <a:bodyPr/>
          <a:lstStyle/>
          <a:p>
            <a:fld id="{6D8F02EE-0890-49F3-9D2A-3DF77541F700}" type="datetimeFigureOut">
              <a:rPr lang="en-PH" smtClean="0"/>
              <a:t>24/05/2023</a:t>
            </a:fld>
            <a:endParaRPr lang="en-PH"/>
          </a:p>
        </p:txBody>
      </p:sp>
      <p:sp>
        <p:nvSpPr>
          <p:cNvPr id="6" name="Footer Placeholder 5">
            <a:extLst>
              <a:ext uri="{FF2B5EF4-FFF2-40B4-BE49-F238E27FC236}">
                <a16:creationId xmlns:a16="http://schemas.microsoft.com/office/drawing/2014/main" id="{1A0125DF-F263-C229-1CE6-C5502FE9FBC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CCC6E34-136A-0DF5-9091-9D181E003E4D}"/>
              </a:ext>
            </a:extLst>
          </p:cNvPr>
          <p:cNvSpPr>
            <a:spLocks noGrp="1"/>
          </p:cNvSpPr>
          <p:nvPr>
            <p:ph type="sldNum" sz="quarter" idx="12"/>
          </p:nvPr>
        </p:nvSpPr>
        <p:spPr/>
        <p:txBody>
          <a:bodyPr/>
          <a:lstStyle/>
          <a:p>
            <a:fld id="{4A555E4F-5DDC-4AB6-A1E7-A9AAADAE2197}" type="slidenum">
              <a:rPr lang="en-PH" smtClean="0"/>
              <a:t>‹#›</a:t>
            </a:fld>
            <a:endParaRPr lang="en-PH"/>
          </a:p>
        </p:txBody>
      </p:sp>
    </p:spTree>
    <p:extLst>
      <p:ext uri="{BB962C8B-B14F-4D97-AF65-F5344CB8AC3E}">
        <p14:creationId xmlns:p14="http://schemas.microsoft.com/office/powerpoint/2010/main" val="496976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AA74B8-E87D-F882-F0E2-81AE795CC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04A49210-DBDA-847A-780A-BF464E4FAF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8E118B5-DB68-BA22-3D67-03BC612C25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F02EE-0890-49F3-9D2A-3DF77541F700}" type="datetimeFigureOut">
              <a:rPr lang="en-PH" smtClean="0"/>
              <a:t>24/05/2023</a:t>
            </a:fld>
            <a:endParaRPr lang="en-PH"/>
          </a:p>
        </p:txBody>
      </p:sp>
      <p:sp>
        <p:nvSpPr>
          <p:cNvPr id="5" name="Footer Placeholder 4">
            <a:extLst>
              <a:ext uri="{FF2B5EF4-FFF2-40B4-BE49-F238E27FC236}">
                <a16:creationId xmlns:a16="http://schemas.microsoft.com/office/drawing/2014/main" id="{C92038AC-1494-A491-05C8-7DC48C6C5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5DD8C845-FF8D-24BC-9CA3-E620BF7B94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55E4F-5DDC-4AB6-A1E7-A9AAADAE2197}" type="slidenum">
              <a:rPr lang="en-PH" smtClean="0"/>
              <a:t>‹#›</a:t>
            </a:fld>
            <a:endParaRPr lang="en-PH"/>
          </a:p>
        </p:txBody>
      </p:sp>
    </p:spTree>
    <p:extLst>
      <p:ext uri="{BB962C8B-B14F-4D97-AF65-F5344CB8AC3E}">
        <p14:creationId xmlns:p14="http://schemas.microsoft.com/office/powerpoint/2010/main" val="2859994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fif"/><Relationship Id="rId7" Type="http://schemas.openxmlformats.org/officeDocument/2006/relationships/image" Target="../media/image6.jfif"/><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5.jfif"/><Relationship Id="rId11" Type="http://schemas.openxmlformats.org/officeDocument/2006/relationships/image" Target="../media/image10.jfif"/><Relationship Id="rId5" Type="http://schemas.openxmlformats.org/officeDocument/2006/relationships/image" Target="../media/image4.jpg"/><Relationship Id="rId10" Type="http://schemas.openxmlformats.org/officeDocument/2006/relationships/image" Target="../media/image9.jfif"/><Relationship Id="rId4" Type="http://schemas.openxmlformats.org/officeDocument/2006/relationships/image" Target="../media/image2.jfif"/><Relationship Id="rId9" Type="http://schemas.openxmlformats.org/officeDocument/2006/relationships/image" Target="../media/image8.jfif"/></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fif"/><Relationship Id="rId7" Type="http://schemas.openxmlformats.org/officeDocument/2006/relationships/image" Target="../media/image6.jfif"/><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5.jfif"/><Relationship Id="rId11" Type="http://schemas.openxmlformats.org/officeDocument/2006/relationships/image" Target="../media/image10.jfif"/><Relationship Id="rId5" Type="http://schemas.openxmlformats.org/officeDocument/2006/relationships/image" Target="../media/image4.jpg"/><Relationship Id="rId10" Type="http://schemas.openxmlformats.org/officeDocument/2006/relationships/image" Target="../media/image9.jfif"/><Relationship Id="rId4" Type="http://schemas.openxmlformats.org/officeDocument/2006/relationships/image" Target="../media/image2.jfif"/><Relationship Id="rId9" Type="http://schemas.openxmlformats.org/officeDocument/2006/relationships/image" Target="../media/image8.jfif"/></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2.jfif"/></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2.jfif"/></Relationships>
</file>

<file path=ppt/slides/_rels/slide5.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2.jfif"/></Relationships>
</file>

<file path=ppt/slides/_rels/slide6.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2.jfif"/></Relationships>
</file>

<file path=ppt/slides/_rels/slide7.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2.jfif"/></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fif"/><Relationship Id="rId7" Type="http://schemas.openxmlformats.org/officeDocument/2006/relationships/image" Target="../media/image6.jfif"/><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5.jfif"/><Relationship Id="rId11" Type="http://schemas.openxmlformats.org/officeDocument/2006/relationships/image" Target="../media/image10.jfif"/><Relationship Id="rId5" Type="http://schemas.openxmlformats.org/officeDocument/2006/relationships/image" Target="../media/image4.jpg"/><Relationship Id="rId10" Type="http://schemas.openxmlformats.org/officeDocument/2006/relationships/image" Target="../media/image9.jfif"/><Relationship Id="rId4" Type="http://schemas.openxmlformats.org/officeDocument/2006/relationships/image" Target="../media/image2.jfif"/><Relationship Id="rId9" Type="http://schemas.openxmlformats.org/officeDocument/2006/relationships/image" Target="../media/image8.jfif"/></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fif"/><Relationship Id="rId7" Type="http://schemas.openxmlformats.org/officeDocument/2006/relationships/image" Target="../media/image6.jfif"/><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5.jfif"/><Relationship Id="rId11" Type="http://schemas.openxmlformats.org/officeDocument/2006/relationships/image" Target="../media/image10.jfif"/><Relationship Id="rId5" Type="http://schemas.openxmlformats.org/officeDocument/2006/relationships/image" Target="../media/image4.jpg"/><Relationship Id="rId10" Type="http://schemas.openxmlformats.org/officeDocument/2006/relationships/image" Target="../media/image9.jfif"/><Relationship Id="rId4" Type="http://schemas.openxmlformats.org/officeDocument/2006/relationships/image" Target="../media/image2.jfif"/><Relationship Id="rId9" Type="http://schemas.openxmlformats.org/officeDocument/2006/relationships/image" Target="../media/image8.jf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011C68-9C26-AC56-6CA6-A32A949ECDD2}"/>
              </a:ext>
              <a:ext uri="{C183D7F6-B498-43B3-948B-1728B52AA6E4}">
                <adec:decorative xmlns:adec="http://schemas.microsoft.com/office/drawing/2017/decorative" val="0"/>
              </a:ext>
            </a:extLst>
          </p:cNvPr>
          <p:cNvSpPr>
            <a:spLocks noGrp="1"/>
          </p:cNvSpPr>
          <p:nvPr>
            <p:ph type="ctrTitle"/>
          </p:nvPr>
        </p:nvSpPr>
        <p:spPr>
          <a:xfrm>
            <a:off x="-8327923" y="1041400"/>
            <a:ext cx="9144000" cy="2387600"/>
          </a:xfrm>
        </p:spPr>
        <p:txBody>
          <a:bodyPr>
            <a:normAutofit fontScale="90000"/>
          </a:bodyPr>
          <a:lstStyle/>
          <a:p>
            <a:r>
              <a:rPr lang="en-US" sz="6000" b="1" i="0" u="none" strike="noStrike" dirty="0">
                <a:ln>
                  <a:solidFill>
                    <a:schemeClr val="bg1"/>
                  </a:solidFill>
                </a:ln>
                <a:blipFill dpi="0" rotWithShape="1">
                  <a:blip r:embed="rId2">
                    <a:extLst>
                      <a:ext uri="{28A0092B-C50C-407E-A947-70E740481C1C}">
                        <a14:useLocalDpi xmlns:a14="http://schemas.microsoft.com/office/drawing/2010/main" val="0"/>
                      </a:ext>
                    </a:extLst>
                  </a:blip>
                  <a:srcRect/>
                  <a:stretch>
                    <a:fillRect/>
                  </a:stretch>
                </a:blipFill>
                <a:effectLst/>
                <a:latin typeface="Impact" panose="020B0806030902050204" pitchFamily="34" charset="0"/>
                <a:cs typeface="Aharoni" panose="020B0604020202020204" pitchFamily="2" charset="-79"/>
              </a:rPr>
              <a:t>What Is Information Technology? A Beginner’s Guide to the World of IT</a:t>
            </a:r>
            <a:endParaRPr lang="en-PH" b="1" dirty="0">
              <a:ln>
                <a:solidFill>
                  <a:schemeClr val="bg1"/>
                </a:solidFill>
              </a:ln>
              <a:blipFill dpi="0" rotWithShape="1">
                <a:blip r:embed="rId2">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9" name="Subtitle 2">
            <a:extLst>
              <a:ext uri="{FF2B5EF4-FFF2-40B4-BE49-F238E27FC236}">
                <a16:creationId xmlns:a16="http://schemas.microsoft.com/office/drawing/2014/main" id="{18987EAD-B9A9-3519-2B58-69D860D31752}"/>
              </a:ext>
            </a:extLst>
          </p:cNvPr>
          <p:cNvSpPr>
            <a:spLocks noGrp="1"/>
          </p:cNvSpPr>
          <p:nvPr>
            <p:ph type="subTitle" idx="1"/>
          </p:nvPr>
        </p:nvSpPr>
        <p:spPr>
          <a:xfrm>
            <a:off x="6726201" y="7504880"/>
            <a:ext cx="6001657" cy="625930"/>
          </a:xfrm>
        </p:spPr>
        <p:txBody>
          <a:bodyPr/>
          <a:lstStyle/>
          <a:p>
            <a:r>
              <a:rPr lang="en-US" sz="2400" b="0" i="0" u="none" strike="noStrike"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effectLst/>
                <a:latin typeface="Impact" panose="020B0806030902050204" pitchFamily="34" charset="0"/>
              </a:rPr>
              <a:t>By Glynn </a:t>
            </a:r>
            <a:r>
              <a:rPr lang="en-US" sz="2400" b="0" i="0" u="none" strike="noStrike" dirty="0" err="1">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effectLst/>
                <a:latin typeface="Impact" panose="020B0806030902050204" pitchFamily="34" charset="0"/>
              </a:rPr>
              <a:t>Cosker</a:t>
            </a:r>
            <a:r>
              <a:rPr lang="en-US" sz="2400" b="0" i="0" u="none" strike="noStrike"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effectLst/>
                <a:latin typeface="Impact" panose="020B0806030902050204" pitchFamily="34" charset="0"/>
              </a:rPr>
              <a:t> on 05/02/2023</a:t>
            </a:r>
            <a:endParaRPr lang="en-PH"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ndParaRPr>
          </a:p>
          <a:p>
            <a:endParaRPr lang="en-PH"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14" name="Title 5">
            <a:extLst>
              <a:ext uri="{FF2B5EF4-FFF2-40B4-BE49-F238E27FC236}">
                <a16:creationId xmlns:a16="http://schemas.microsoft.com/office/drawing/2014/main" id="{FD4DDF3D-5C85-8358-A097-278328FB16E4}"/>
              </a:ext>
            </a:extLst>
          </p:cNvPr>
          <p:cNvSpPr txBox="1">
            <a:spLocks/>
          </p:cNvSpPr>
          <p:nvPr/>
        </p:nvSpPr>
        <p:spPr>
          <a:xfrm>
            <a:off x="-4561466" y="7744103"/>
            <a:ext cx="10755085" cy="30334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spcAft>
                <a:spcPts val="800"/>
              </a:spcAft>
            </a:pPr>
            <a:r>
              <a:rPr lang="en-US" sz="2400" dirty="0">
                <a:ln>
                  <a:solidFill>
                    <a:schemeClr val="bg1"/>
                  </a:solidFill>
                </a:ln>
                <a:blipFill dpi="0" rotWithShape="1">
                  <a:blip r:embed="rId2">
                    <a:extLst>
                      <a:ext uri="{28A0092B-C50C-407E-A947-70E740481C1C}">
                        <a14:useLocalDpi xmlns:a14="http://schemas.microsoft.com/office/drawing/2010/main" val="0"/>
                      </a:ext>
                    </a:extLst>
                  </a:blip>
                  <a:srcRect/>
                  <a:stretch>
                    <a:fillRect/>
                  </a:stretch>
                </a:blipFill>
                <a:latin typeface="Impact" panose="020B0806030902050204" pitchFamily="34" charset="0"/>
              </a:rPr>
              <a:t>For many people, information technology (IT) is basically synonymous with the people you call when you need help with a computer issue. While that view of information technology isn't totally wrong, it drastically understates the scope of this critical career field.</a:t>
            </a:r>
            <a:br>
              <a:rPr lang="en-US" sz="2400" dirty="0">
                <a:ln>
                  <a:solidFill>
                    <a:schemeClr val="bg1"/>
                  </a:solidFill>
                </a:ln>
                <a:blipFill dpi="0" rotWithShape="1">
                  <a:blip r:embed="rId2">
                    <a:extLst>
                      <a:ext uri="{28A0092B-C50C-407E-A947-70E740481C1C}">
                        <a14:useLocalDpi xmlns:a14="http://schemas.microsoft.com/office/drawing/2010/main" val="0"/>
                      </a:ext>
                    </a:extLst>
                  </a:blip>
                  <a:srcRect/>
                  <a:stretch>
                    <a:fillRect/>
                  </a:stretch>
                </a:blipFill>
                <a:latin typeface="Impact" panose="020B0806030902050204" pitchFamily="34" charset="0"/>
              </a:rPr>
            </a:br>
            <a:r>
              <a:rPr lang="en-US" sz="2400" dirty="0">
                <a:ln>
                  <a:solidFill>
                    <a:schemeClr val="bg1"/>
                  </a:solidFill>
                </a:ln>
                <a:blipFill dpi="0" rotWithShape="1">
                  <a:blip r:embed="rId2">
                    <a:extLst>
                      <a:ext uri="{28A0092B-C50C-407E-A947-70E740481C1C}">
                        <a14:useLocalDpi xmlns:a14="http://schemas.microsoft.com/office/drawing/2010/main" val="0"/>
                      </a:ext>
                    </a:extLst>
                  </a:blip>
                  <a:srcRect/>
                  <a:stretch>
                    <a:fillRect/>
                  </a:stretch>
                </a:blipFill>
                <a:latin typeface="Impact" panose="020B0806030902050204" pitchFamily="34" charset="0"/>
              </a:rPr>
              <a:t>If you're looking to get a better handle on what information technology is - and the many facets of this field - then you've come to the right place. We're going to take a deep dive into the ever-changing world of information technology.</a:t>
            </a:r>
          </a:p>
        </p:txBody>
      </p:sp>
      <p:pic>
        <p:nvPicPr>
          <p:cNvPr id="15" name="Picture 14">
            <a:extLst>
              <a:ext uri="{FF2B5EF4-FFF2-40B4-BE49-F238E27FC236}">
                <a16:creationId xmlns:a16="http://schemas.microsoft.com/office/drawing/2014/main" id="{D97E05AB-73FE-31ED-E757-D80B08C09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27858" y="2668843"/>
            <a:ext cx="5994080" cy="3996053"/>
          </a:xfrm>
          <a:prstGeom prst="ellipse">
            <a:avLst/>
          </a:prstGeom>
        </p:spPr>
      </p:pic>
      <p:sp>
        <p:nvSpPr>
          <p:cNvPr id="16" name="Subtitle 2">
            <a:extLst>
              <a:ext uri="{FF2B5EF4-FFF2-40B4-BE49-F238E27FC236}">
                <a16:creationId xmlns:a16="http://schemas.microsoft.com/office/drawing/2014/main" id="{F64D4768-B0FA-89FE-AF7B-9F4C779CCEDD}"/>
              </a:ext>
            </a:extLst>
          </p:cNvPr>
          <p:cNvSpPr txBox="1">
            <a:spLocks/>
          </p:cNvSpPr>
          <p:nvPr/>
        </p:nvSpPr>
        <p:spPr>
          <a:xfrm>
            <a:off x="-12098301" y="-5407302"/>
            <a:ext cx="12098301" cy="21335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r>
              <a:rPr lang="en-US" b="1" dirty="0">
                <a:solidFill>
                  <a:schemeClr val="bg1"/>
                </a:solidFill>
                <a:latin typeface="Calibri" panose="020F0502020204030204" pitchFamily="34" charset="0"/>
              </a:rPr>
              <a:t>What is information technology and what does it encompass?</a:t>
            </a:r>
            <a:br>
              <a:rPr lang="en-US" dirty="0">
                <a:solidFill>
                  <a:schemeClr val="bg1"/>
                </a:solidFill>
                <a:latin typeface="Calibri" panose="020F0502020204030204" pitchFamily="34" charset="0"/>
              </a:rPr>
            </a:br>
            <a:endParaRPr lang="en-US" dirty="0">
              <a:solidFill>
                <a:schemeClr val="bg1"/>
              </a:solidFill>
              <a:latin typeface="Calibri" panose="020F0502020204030204" pitchFamily="34" charset="0"/>
            </a:endParaRPr>
          </a:p>
          <a:p>
            <a:pPr algn="l">
              <a:spcBef>
                <a:spcPts val="0"/>
              </a:spcBef>
              <a:spcAft>
                <a:spcPts val="800"/>
              </a:spcAft>
            </a:pPr>
            <a:r>
              <a:rPr lang="en-US" dirty="0">
                <a:solidFill>
                  <a:schemeClr val="bg1"/>
                </a:solidFill>
                <a:latin typeface="Calibri" panose="020F0502020204030204" pitchFamily="34" charset="0"/>
              </a:rPr>
              <a:t>The most basic information technology definition is that it's the application of technology to solve business or organizational problems on a broad scale.</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No matter their specific IT role, members of an IT department work with others to solve technology problems, both big and small. Information technology plays such a vital role in today's wireless world.</a:t>
            </a:r>
          </a:p>
          <a:p>
            <a:pPr algn="just" rtl="0">
              <a:spcBef>
                <a:spcPts val="0"/>
              </a:spcBef>
              <a:spcAft>
                <a:spcPts val="800"/>
              </a:spcAft>
            </a:pPr>
            <a:r>
              <a:rPr lang="en-US" b="0" i="0" u="none" strike="noStrike" dirty="0">
                <a:solidFill>
                  <a:schemeClr val="bg1"/>
                </a:solidFill>
                <a:effectLst/>
                <a:latin typeface="Calibri" panose="020F0502020204030204" pitchFamily="34" charset="0"/>
              </a:rPr>
              <a:t>To enhance operational efficiency, many global companies compete for a workforce with salient technical skills and often hire network administration professionals, network monitoring staff, user support technicians, network architects, other architecture experts and many other individuals.</a:t>
            </a:r>
            <a:endParaRPr lang="en-US" b="0" dirty="0">
              <a:solidFill>
                <a:schemeClr val="bg1"/>
              </a:solidFill>
              <a:effectLst/>
            </a:endParaRPr>
          </a:p>
          <a:p>
            <a:pPr algn="just" rtl="0">
              <a:spcBef>
                <a:spcPts val="0"/>
              </a:spcBef>
              <a:spcAft>
                <a:spcPts val="800"/>
              </a:spcAft>
            </a:pPr>
            <a:r>
              <a:rPr lang="en-US" b="0" i="0" u="none" strike="noStrike" dirty="0">
                <a:solidFill>
                  <a:schemeClr val="bg1"/>
                </a:solidFill>
                <a:effectLst/>
                <a:latin typeface="Calibri" panose="020F0502020204030204" pitchFamily="34" charset="0"/>
              </a:rPr>
              <a:t>You might already know that an IT department serves to ensure that the computer network, computer hardware, computing devices, and other physical devices all function properly. </a:t>
            </a:r>
            <a:endParaRPr lang="en-US" b="0" dirty="0">
              <a:solidFill>
                <a:schemeClr val="bg1"/>
              </a:solidFill>
              <a:effectLst/>
            </a:endParaRPr>
          </a:p>
          <a:p>
            <a:pPr algn="l">
              <a:spcBef>
                <a:spcPts val="0"/>
              </a:spcBef>
              <a:spcAft>
                <a:spcPts val="800"/>
              </a:spcAft>
            </a:pPr>
            <a:endParaRPr lang="en-US" dirty="0">
              <a:solidFill>
                <a:schemeClr val="bg1"/>
              </a:solidFill>
            </a:endParaRPr>
          </a:p>
          <a:p>
            <a:pPr algn="l"/>
            <a:br>
              <a:rPr lang="en-US" dirty="0">
                <a:solidFill>
                  <a:schemeClr val="bg1"/>
                </a:solidFill>
              </a:rPr>
            </a:br>
            <a:endParaRPr lang="en-PH" dirty="0">
              <a:solidFill>
                <a:schemeClr val="bg1"/>
              </a:solidFill>
            </a:endParaRPr>
          </a:p>
        </p:txBody>
      </p:sp>
      <p:sp>
        <p:nvSpPr>
          <p:cNvPr id="17" name="Subtitle 2">
            <a:extLst>
              <a:ext uri="{FF2B5EF4-FFF2-40B4-BE49-F238E27FC236}">
                <a16:creationId xmlns:a16="http://schemas.microsoft.com/office/drawing/2014/main" id="{C6C78297-9553-9D88-A921-D866249AF545}"/>
              </a:ext>
            </a:extLst>
          </p:cNvPr>
          <p:cNvSpPr txBox="1">
            <a:spLocks/>
          </p:cNvSpPr>
          <p:nvPr/>
        </p:nvSpPr>
        <p:spPr>
          <a:xfrm>
            <a:off x="9296400" y="-5407302"/>
            <a:ext cx="125349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solidFill>
                  <a:schemeClr val="bg1"/>
                </a:solidFill>
                <a:latin typeface="Calibri" panose="020F0502020204030204" pitchFamily="34" charset="0"/>
              </a:rPr>
              <a:t> However, there are three primary pillars of responsibility for an IT department:</a:t>
            </a:r>
            <a:endParaRPr lang="en-US" dirty="0">
              <a:solidFill>
                <a:schemeClr val="bg1"/>
              </a:solidFill>
            </a:endParaRPr>
          </a:p>
          <a:p>
            <a:pPr algn="just">
              <a:spcBef>
                <a:spcPts val="0"/>
              </a:spcBef>
              <a:spcAft>
                <a:spcPts val="800"/>
              </a:spcAft>
            </a:pPr>
            <a:r>
              <a:rPr lang="en-US" dirty="0">
                <a:solidFill>
                  <a:schemeClr val="bg1"/>
                </a:solidFill>
                <a:latin typeface="Calibri" panose="020F0502020204030204" pitchFamily="34" charset="0"/>
              </a:rPr>
              <a:t>IT governance: This refers to the combination of policies and processes that ensure IT systems are effectively run and in alignment with the organization's needs.</a:t>
            </a:r>
            <a:endParaRPr lang="en-US" dirty="0">
              <a:solidFill>
                <a:schemeClr val="bg1"/>
              </a:solidFill>
            </a:endParaRPr>
          </a:p>
          <a:p>
            <a:pPr algn="just">
              <a:spcBef>
                <a:spcPts val="0"/>
              </a:spcBef>
              <a:spcAft>
                <a:spcPts val="800"/>
              </a:spcAft>
            </a:pPr>
            <a:r>
              <a:rPr lang="en-US" dirty="0">
                <a:solidFill>
                  <a:schemeClr val="bg1"/>
                </a:solidFill>
                <a:latin typeface="Calibri" panose="020F0502020204030204" pitchFamily="34" charset="0"/>
              </a:rPr>
              <a:t>IT operations: This is a catchall category for the daily work of an IT department. This includes providing tech support, network maintenance, communication protocols, security testing and device management duties.</a:t>
            </a:r>
            <a:endParaRPr lang="en-US" dirty="0">
              <a:solidFill>
                <a:schemeClr val="bg1"/>
              </a:solidFill>
            </a:endParaRPr>
          </a:p>
          <a:p>
            <a:pPr algn="just">
              <a:spcBef>
                <a:spcPts val="0"/>
              </a:spcBef>
              <a:spcAft>
                <a:spcPts val="800"/>
              </a:spcAft>
            </a:pPr>
            <a:r>
              <a:rPr lang="en-US" dirty="0">
                <a:solidFill>
                  <a:schemeClr val="bg1"/>
                </a:solidFill>
                <a:latin typeface="Calibri" panose="020F0502020204030204" pitchFamily="34" charset="0"/>
              </a:rPr>
              <a:t>Hardware and software infrastructure: This focus area refers to all the physical components of IT infrastructure. This pillar of IT includes the setup and maintenance of equipment like routers, servers, phone systems and inventory control - including individual devices like laptops.</a:t>
            </a:r>
          </a:p>
          <a:p>
            <a:pPr algn="just" rtl="0">
              <a:spcBef>
                <a:spcPts val="0"/>
              </a:spcBef>
              <a:spcAft>
                <a:spcPts val="800"/>
              </a:spcAft>
            </a:pPr>
            <a:r>
              <a:rPr lang="en-US" b="0" i="0" u="none" strike="noStrike" dirty="0">
                <a:solidFill>
                  <a:schemeClr val="bg1"/>
                </a:solidFill>
                <a:effectLst/>
                <a:latin typeface="Calibri" panose="020F0502020204030204" pitchFamily="34" charset="0"/>
              </a:rPr>
              <a:t>IT departments also help to automate the business environment and create processes for many of their respective company's daily tasks, so that the business continues to run smoothly.</a:t>
            </a:r>
            <a:endParaRPr lang="en-US" b="0" dirty="0">
              <a:solidFill>
                <a:schemeClr val="bg1"/>
              </a:solidFill>
              <a:effectLst/>
            </a:endParaRPr>
          </a:p>
          <a:p>
            <a:pPr algn="just" rtl="0">
              <a:spcBef>
                <a:spcPts val="0"/>
              </a:spcBef>
              <a:spcAft>
                <a:spcPts val="800"/>
              </a:spcAft>
            </a:pPr>
            <a:r>
              <a:rPr lang="en-US" b="0" i="0" u="none" strike="noStrike" dirty="0">
                <a:solidFill>
                  <a:schemeClr val="bg1"/>
                </a:solidFill>
                <a:effectLst/>
                <a:latin typeface="Calibri" panose="020F0502020204030204" pitchFamily="34" charset="0"/>
              </a:rPr>
              <a:t>The ideal IT department is also aligned with the business's goals. Additionally, the department should always be transparent in its processes - providing valuable insights in a way that the rest of the business can understand and provide input on.</a:t>
            </a:r>
            <a:endParaRPr lang="en-US" b="0" dirty="0">
              <a:solidFill>
                <a:schemeClr val="bg1"/>
              </a:solidFill>
              <a:effectLst/>
            </a:endParaRPr>
          </a:p>
          <a:p>
            <a:br>
              <a:rPr lang="en-US" dirty="0">
                <a:solidFill>
                  <a:schemeClr val="bg1"/>
                </a:solidFill>
              </a:rPr>
            </a:br>
            <a:endParaRPr lang="en-PH" dirty="0">
              <a:solidFill>
                <a:schemeClr val="bg1"/>
              </a:solidFill>
            </a:endParaRPr>
          </a:p>
          <a:p>
            <a:pPr algn="just">
              <a:spcBef>
                <a:spcPts val="0"/>
              </a:spcBef>
              <a:spcAft>
                <a:spcPts val="800"/>
              </a:spcAft>
            </a:pPr>
            <a:endParaRPr lang="en-US" dirty="0">
              <a:solidFill>
                <a:schemeClr val="bg1"/>
              </a:solidFill>
            </a:endParaRPr>
          </a:p>
          <a:p>
            <a:br>
              <a:rPr lang="en-US" dirty="0">
                <a:solidFill>
                  <a:schemeClr val="bg1"/>
                </a:solidFill>
              </a:rPr>
            </a:br>
            <a:endParaRPr lang="en-PH" dirty="0">
              <a:solidFill>
                <a:schemeClr val="bg1"/>
              </a:solidFill>
            </a:endParaRPr>
          </a:p>
        </p:txBody>
      </p:sp>
      <p:sp>
        <p:nvSpPr>
          <p:cNvPr id="23" name="Subtitle 2">
            <a:extLst>
              <a:ext uri="{FF2B5EF4-FFF2-40B4-BE49-F238E27FC236}">
                <a16:creationId xmlns:a16="http://schemas.microsoft.com/office/drawing/2014/main" id="{945E2A10-A5B0-E184-C4AA-723277750469}"/>
              </a:ext>
            </a:extLst>
          </p:cNvPr>
          <p:cNvSpPr txBox="1">
            <a:spLocks/>
          </p:cNvSpPr>
          <p:nvPr/>
        </p:nvSpPr>
        <p:spPr>
          <a:xfrm>
            <a:off x="7886700" y="1708133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endParaRPr lang="en-PH" dirty="0">
              <a:solidFill>
                <a:schemeClr val="bg1"/>
              </a:solidFill>
            </a:endParaRPr>
          </a:p>
        </p:txBody>
      </p:sp>
      <p:grpSp>
        <p:nvGrpSpPr>
          <p:cNvPr id="28" name="Group 27">
            <a:extLst>
              <a:ext uri="{FF2B5EF4-FFF2-40B4-BE49-F238E27FC236}">
                <a16:creationId xmlns:a16="http://schemas.microsoft.com/office/drawing/2014/main" id="{BADF718E-C35F-DA45-D270-B446E4DF2D02}"/>
              </a:ext>
            </a:extLst>
          </p:cNvPr>
          <p:cNvGrpSpPr/>
          <p:nvPr/>
        </p:nvGrpSpPr>
        <p:grpSpPr>
          <a:xfrm>
            <a:off x="22860000" y="-3185523"/>
            <a:ext cx="9144000" cy="7860977"/>
            <a:chOff x="816076" y="-819786"/>
            <a:chExt cx="9144000" cy="7860977"/>
          </a:xfrm>
        </p:grpSpPr>
        <p:sp>
          <p:nvSpPr>
            <p:cNvPr id="19" name="Subtitle 2">
              <a:extLst>
                <a:ext uri="{FF2B5EF4-FFF2-40B4-BE49-F238E27FC236}">
                  <a16:creationId xmlns:a16="http://schemas.microsoft.com/office/drawing/2014/main" id="{24283BA0-E621-12C3-9134-D44B0F765B42}"/>
                </a:ext>
              </a:extLst>
            </p:cNvPr>
            <p:cNvSpPr txBox="1">
              <a:spLocks/>
            </p:cNvSpPr>
            <p:nvPr/>
          </p:nvSpPr>
          <p:spPr>
            <a:xfrm>
              <a:off x="816076" y="538542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chemeClr val="bg1"/>
                  </a:solidFill>
                  <a:latin typeface="Calibri" panose="020F0502020204030204" pitchFamily="34" charset="0"/>
                </a:rPr>
                <a:t>Unlike hardware, software is not something you can physically change. Software encompasses all the data, application and programs stored electronically, like an operating system or a video-editing tool.</a:t>
              </a:r>
              <a:endParaRPr lang="en-PH" dirty="0">
                <a:solidFill>
                  <a:schemeClr val="bg1"/>
                </a:solidFill>
              </a:endParaRPr>
            </a:p>
          </p:txBody>
        </p:sp>
        <p:sp>
          <p:nvSpPr>
            <p:cNvPr id="18" name="Subtitle 2">
              <a:extLst>
                <a:ext uri="{FF2B5EF4-FFF2-40B4-BE49-F238E27FC236}">
                  <a16:creationId xmlns:a16="http://schemas.microsoft.com/office/drawing/2014/main" id="{ACA0C097-8108-96D1-6ABF-ED4DB8C4D86F}"/>
                </a:ext>
              </a:extLst>
            </p:cNvPr>
            <p:cNvSpPr txBox="1">
              <a:spLocks/>
            </p:cNvSpPr>
            <p:nvPr/>
          </p:nvSpPr>
          <p:spPr>
            <a:xfrm>
              <a:off x="816076" y="162000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solidFill>
                    <a:schemeClr val="bg1"/>
                  </a:solidFill>
                  <a:latin typeface="Calibri" panose="020F050202020403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endParaRPr lang="en-US" dirty="0">
                <a:solidFill>
                  <a:schemeClr val="bg1"/>
                </a:solidFill>
              </a:endParaRPr>
            </a:p>
            <a:p>
              <a:br>
                <a:rPr lang="en-US" dirty="0">
                  <a:solidFill>
                    <a:schemeClr val="bg1"/>
                  </a:solidFill>
                </a:rPr>
              </a:br>
              <a:endParaRPr lang="en-PH" dirty="0">
                <a:solidFill>
                  <a:schemeClr val="bg1"/>
                </a:solidFill>
              </a:endParaRPr>
            </a:p>
          </p:txBody>
        </p:sp>
        <p:sp>
          <p:nvSpPr>
            <p:cNvPr id="24" name="TextBox 23">
              <a:extLst>
                <a:ext uri="{FF2B5EF4-FFF2-40B4-BE49-F238E27FC236}">
                  <a16:creationId xmlns:a16="http://schemas.microsoft.com/office/drawing/2014/main" id="{6469DC4B-2C90-629D-BC58-02316E34E40B}"/>
                </a:ext>
              </a:extLst>
            </p:cNvPr>
            <p:cNvSpPr txBox="1"/>
            <p:nvPr/>
          </p:nvSpPr>
          <p:spPr>
            <a:xfrm>
              <a:off x="1482826" y="-819786"/>
              <a:ext cx="4362450" cy="646331"/>
            </a:xfrm>
            <a:prstGeom prst="rect">
              <a:avLst/>
            </a:prstGeom>
            <a:noFill/>
          </p:spPr>
          <p:txBody>
            <a:bodyPr wrap="square" rtlCol="0">
              <a:spAutoFit/>
            </a:bodyPr>
            <a:lstStyle/>
            <a:p>
              <a:pPr algn="just">
                <a:spcBef>
                  <a:spcPts val="0"/>
                </a:spcBef>
                <a:spcAft>
                  <a:spcPts val="800"/>
                </a:spcAft>
              </a:pPr>
              <a:r>
                <a:rPr lang="en-US" dirty="0">
                  <a:solidFill>
                    <a:schemeClr val="bg1"/>
                  </a:solidFill>
                  <a:latin typeface="Aharoni" panose="02010803020104030203" pitchFamily="2" charset="-79"/>
                  <a:cs typeface="Aharoni" panose="02010803020104030203" pitchFamily="2" charset="-79"/>
                </a:rPr>
                <a:t>What’s the difference between hardware and software?</a:t>
              </a:r>
              <a:endParaRPr lang="en-US" dirty="0">
                <a:solidFill>
                  <a:schemeClr val="bg1"/>
                </a:solidFill>
              </a:endParaRPr>
            </a:p>
          </p:txBody>
        </p:sp>
        <p:sp>
          <p:nvSpPr>
            <p:cNvPr id="25" name="TextBox 24">
              <a:extLst>
                <a:ext uri="{FF2B5EF4-FFF2-40B4-BE49-F238E27FC236}">
                  <a16:creationId xmlns:a16="http://schemas.microsoft.com/office/drawing/2014/main" id="{7A16D317-D4A5-1472-9B43-F0816F90AB99}"/>
                </a:ext>
              </a:extLst>
            </p:cNvPr>
            <p:cNvSpPr txBox="1"/>
            <p:nvPr/>
          </p:nvSpPr>
          <p:spPr>
            <a:xfrm>
              <a:off x="968476" y="285114"/>
              <a:ext cx="7124700" cy="923330"/>
            </a:xfrm>
            <a:prstGeom prst="rect">
              <a:avLst/>
            </a:prstGeom>
            <a:noFill/>
          </p:spPr>
          <p:txBody>
            <a:bodyPr wrap="square" rtlCol="0">
              <a:spAutoFit/>
            </a:bodyPr>
            <a:lstStyle/>
            <a:p>
              <a:pPr algn="just">
                <a:spcBef>
                  <a:spcPts val="0"/>
                </a:spcBef>
                <a:spcAft>
                  <a:spcPts val="800"/>
                </a:spcAft>
              </a:pPr>
              <a:r>
                <a:rPr lang="en-US">
                  <a:solidFill>
                    <a:schemeClr val="bg1"/>
                  </a:solidFill>
                  <a:latin typeface="Calibri" panose="020F0502020204030204" pitchFamily="34" charset="0"/>
                </a:rPr>
                <a:t>You know that working with hardware and software is a large part of an IT department's work, but what counts as hardware? And what’s software? Let’s break down this important distinction.</a:t>
              </a:r>
              <a:endParaRPr lang="en-US" dirty="0">
                <a:solidFill>
                  <a:schemeClr val="bg1"/>
                </a:solidFill>
              </a:endParaRPr>
            </a:p>
          </p:txBody>
        </p:sp>
        <p:sp>
          <p:nvSpPr>
            <p:cNvPr id="26" name="TextBox 25">
              <a:extLst>
                <a:ext uri="{FF2B5EF4-FFF2-40B4-BE49-F238E27FC236}">
                  <a16:creationId xmlns:a16="http://schemas.microsoft.com/office/drawing/2014/main" id="{38E9D005-39A7-070C-869E-3F0BB1A8B601}"/>
                </a:ext>
              </a:extLst>
            </p:cNvPr>
            <p:cNvSpPr txBox="1"/>
            <p:nvPr/>
          </p:nvSpPr>
          <p:spPr>
            <a:xfrm>
              <a:off x="816076" y="3607434"/>
              <a:ext cx="6762750" cy="1477328"/>
            </a:xfrm>
            <a:prstGeom prst="rect">
              <a:avLst/>
            </a:prstGeom>
            <a:noFill/>
          </p:spPr>
          <p:txBody>
            <a:bodyPr wrap="square" rtlCol="0">
              <a:spAutoFit/>
            </a:bodyPr>
            <a:lstStyle/>
            <a:p>
              <a:pPr algn="just">
                <a:spcBef>
                  <a:spcPts val="0"/>
                </a:spcBef>
                <a:spcAft>
                  <a:spcPts val="800"/>
                </a:spcAft>
              </a:pPr>
              <a:r>
                <a:rPr lang="en-US">
                  <a:solidFill>
                    <a:schemeClr val="bg1"/>
                  </a:solidFill>
                  <a:latin typeface="Calibri" panose="020F050202020403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endParaRPr lang="en-US" dirty="0">
                <a:solidFill>
                  <a:schemeClr val="bg1"/>
                </a:solidFill>
              </a:endParaRPr>
            </a:p>
          </p:txBody>
        </p:sp>
      </p:grpSp>
      <p:grpSp>
        <p:nvGrpSpPr>
          <p:cNvPr id="30" name="Group 29">
            <a:extLst>
              <a:ext uri="{FF2B5EF4-FFF2-40B4-BE49-F238E27FC236}">
                <a16:creationId xmlns:a16="http://schemas.microsoft.com/office/drawing/2014/main" id="{77C70540-D8B1-C6EB-8224-40356A52BCA7}"/>
              </a:ext>
            </a:extLst>
          </p:cNvPr>
          <p:cNvGrpSpPr/>
          <p:nvPr/>
        </p:nvGrpSpPr>
        <p:grpSpPr>
          <a:xfrm>
            <a:off x="-11369690" y="4452532"/>
            <a:ext cx="9144000" cy="3512234"/>
            <a:chOff x="816076" y="638391"/>
            <a:chExt cx="9144000" cy="3512234"/>
          </a:xfrm>
        </p:grpSpPr>
        <p:sp>
          <p:nvSpPr>
            <p:cNvPr id="20" name="Subtitle 2">
              <a:extLst>
                <a:ext uri="{FF2B5EF4-FFF2-40B4-BE49-F238E27FC236}">
                  <a16:creationId xmlns:a16="http://schemas.microsoft.com/office/drawing/2014/main" id="{CECC74E5-5B89-419F-144C-A83B67D48B22}"/>
                </a:ext>
              </a:extLst>
            </p:cNvPr>
            <p:cNvSpPr txBox="1">
              <a:spLocks/>
            </p:cNvSpPr>
            <p:nvPr/>
          </p:nvSpPr>
          <p:spPr>
            <a:xfrm>
              <a:off x="816076" y="2494863"/>
              <a:ext cx="9144000" cy="1655762"/>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sz="4400" dirty="0">
                  <a:solidFill>
                    <a:schemeClr val="bg1"/>
                  </a:solidFill>
                  <a:latin typeface="Calibri" panose="020F050202020403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endParaRPr lang="en-US" sz="4400" dirty="0">
                <a:solidFill>
                  <a:schemeClr val="bg1"/>
                </a:solidFill>
              </a:endParaRPr>
            </a:p>
            <a:p>
              <a:br>
                <a:rPr lang="en-US" dirty="0"/>
              </a:br>
              <a:endParaRPr lang="en-PH" dirty="0"/>
            </a:p>
          </p:txBody>
        </p:sp>
        <p:sp>
          <p:nvSpPr>
            <p:cNvPr id="29" name="Subtitle 2">
              <a:extLst>
                <a:ext uri="{FF2B5EF4-FFF2-40B4-BE49-F238E27FC236}">
                  <a16:creationId xmlns:a16="http://schemas.microsoft.com/office/drawing/2014/main" id="{DD8521BE-E395-F167-E56A-CDC35E390040}"/>
                </a:ext>
              </a:extLst>
            </p:cNvPr>
            <p:cNvSpPr txBox="1">
              <a:spLocks/>
            </p:cNvSpPr>
            <p:nvPr/>
          </p:nvSpPr>
          <p:spPr>
            <a:xfrm>
              <a:off x="816076" y="638391"/>
              <a:ext cx="9144000" cy="165576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sz="4400" dirty="0">
                  <a:solidFill>
                    <a:schemeClr val="bg1"/>
                  </a:solidFill>
                  <a:latin typeface="Aharoni" panose="02010803020104030203" pitchFamily="2" charset="-79"/>
                  <a:cs typeface="Aharoni" panose="02010803020104030203" pitchFamily="2" charset="-79"/>
                </a:rPr>
                <a:t>Why is information technology so important?</a:t>
              </a:r>
              <a:endParaRPr lang="en-US" sz="4400" dirty="0">
                <a:solidFill>
                  <a:schemeClr val="bg1"/>
                </a:solidFill>
              </a:endParaRPr>
            </a:p>
            <a:p>
              <a:br>
                <a:rPr lang="en-US" dirty="0"/>
              </a:br>
              <a:endParaRPr lang="en-PH" dirty="0"/>
            </a:p>
          </p:txBody>
        </p:sp>
      </p:grpSp>
      <p:sp>
        <p:nvSpPr>
          <p:cNvPr id="31" name="Rectangle: Rounded Corners 30">
            <a:extLst>
              <a:ext uri="{FF2B5EF4-FFF2-40B4-BE49-F238E27FC236}">
                <a16:creationId xmlns:a16="http://schemas.microsoft.com/office/drawing/2014/main" id="{C1BFEEE2-BF9B-8CCD-C72D-5742C7ABAE52}"/>
              </a:ext>
            </a:extLst>
          </p:cNvPr>
          <p:cNvSpPr/>
          <p:nvPr/>
        </p:nvSpPr>
        <p:spPr>
          <a:xfrm>
            <a:off x="10697250" y="9115895"/>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Calibri" panose="020F0502020204030204" pitchFamily="34" charset="0"/>
              </a:rPr>
              <a:t>Data overload issues</a:t>
            </a:r>
            <a:br>
              <a:rPr lang="en-US" sz="1800" dirty="0">
                <a:solidFill>
                  <a:schemeClr val="bg1"/>
                </a:solidFill>
              </a:rPr>
            </a:br>
            <a:r>
              <a:rPr lang="en-US" sz="1800" dirty="0">
                <a:solidFill>
                  <a:schemeClr val="bg1"/>
                </a:solidFill>
                <a:latin typeface="Calibri" panose="020F0502020204030204" pitchFamily="34" charset="0"/>
              </a:rPr>
              <a:t>Businesses need to process huge amounts of data. This requires large amounts of data processing and power, sophisticated software and human analytical skills.</a:t>
            </a:r>
            <a:endParaRPr lang="en-PH" dirty="0"/>
          </a:p>
        </p:txBody>
      </p:sp>
      <p:sp>
        <p:nvSpPr>
          <p:cNvPr id="32" name="Rectangle: Rounded Corners 31">
            <a:extLst>
              <a:ext uri="{FF2B5EF4-FFF2-40B4-BE49-F238E27FC236}">
                <a16:creationId xmlns:a16="http://schemas.microsoft.com/office/drawing/2014/main" id="{06741D4B-9065-B1D7-C1FB-2533B46D5D39}"/>
              </a:ext>
            </a:extLst>
          </p:cNvPr>
          <p:cNvSpPr/>
          <p:nvPr/>
        </p:nvSpPr>
        <p:spPr>
          <a:xfrm>
            <a:off x="16097250" y="14499560"/>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AI and machine learning</a:t>
            </a:r>
            <a:br>
              <a:rPr lang="en-US" dirty="0">
                <a:solidFill>
                  <a:schemeClr val="bg1"/>
                </a:solidFill>
              </a:rPr>
            </a:br>
            <a:r>
              <a:rPr lang="en-US" dirty="0">
                <a:solidFill>
                  <a:schemeClr val="bg1"/>
                </a:solidFill>
                <a:latin typeface="Calibri" panose="020F050202020403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endParaRPr lang="en-US" b="1" dirty="0">
              <a:solidFill>
                <a:schemeClr val="bg1"/>
              </a:solidFill>
              <a:latin typeface="Calibri" panose="020F0502020204030204" pitchFamily="34" charset="0"/>
            </a:endParaRPr>
          </a:p>
          <a:p>
            <a:pPr algn="l"/>
            <a:br>
              <a:rPr lang="en-US" dirty="0">
                <a:solidFill>
                  <a:schemeClr val="bg1"/>
                </a:solidFill>
              </a:rPr>
            </a:br>
            <a:endParaRPr lang="en-PH" dirty="0">
              <a:solidFill>
                <a:schemeClr val="bg1"/>
              </a:solidFill>
            </a:endParaRPr>
          </a:p>
        </p:txBody>
      </p:sp>
      <p:sp>
        <p:nvSpPr>
          <p:cNvPr id="33" name="Rectangle: Rounded Corners 32">
            <a:extLst>
              <a:ext uri="{FF2B5EF4-FFF2-40B4-BE49-F238E27FC236}">
                <a16:creationId xmlns:a16="http://schemas.microsoft.com/office/drawing/2014/main" id="{C2402CDA-8A67-7646-BE3E-25F9CBD8B537}"/>
              </a:ext>
            </a:extLst>
          </p:cNvPr>
          <p:cNvSpPr/>
          <p:nvPr/>
        </p:nvSpPr>
        <p:spPr>
          <a:xfrm>
            <a:off x="10697250" y="14539995"/>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Video hosting and bandwidth issues</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Videoconferencing solutions have become more and more popular, so more network bandwidth is needed to support them sufficiently.</a:t>
            </a:r>
            <a:endParaRPr lang="en-US" dirty="0">
              <a:solidFill>
                <a:schemeClr val="bg1"/>
              </a:solidFill>
            </a:endParaRPr>
          </a:p>
          <a:p>
            <a:pPr algn="ctr"/>
            <a:endParaRPr lang="en-PH" dirty="0"/>
          </a:p>
        </p:txBody>
      </p:sp>
      <p:sp>
        <p:nvSpPr>
          <p:cNvPr id="34" name="Rectangle: Rounded Corners 33">
            <a:extLst>
              <a:ext uri="{FF2B5EF4-FFF2-40B4-BE49-F238E27FC236}">
                <a16:creationId xmlns:a16="http://schemas.microsoft.com/office/drawing/2014/main" id="{D77929BD-C4DA-0082-C4A1-E8D7A2CD0875}"/>
              </a:ext>
            </a:extLst>
          </p:cNvPr>
          <p:cNvSpPr/>
          <p:nvPr/>
        </p:nvSpPr>
        <p:spPr>
          <a:xfrm>
            <a:off x="21497250" y="14499560"/>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Cybersecurity</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endParaRPr lang="en-US" dirty="0">
              <a:solidFill>
                <a:schemeClr val="bg1"/>
              </a:solidFill>
            </a:endParaRPr>
          </a:p>
          <a:p>
            <a:pPr algn="ctr"/>
            <a:endParaRPr lang="en-PH" dirty="0"/>
          </a:p>
        </p:txBody>
      </p:sp>
      <p:sp>
        <p:nvSpPr>
          <p:cNvPr id="35" name="Rectangle: Rounded Corners 34">
            <a:extLst>
              <a:ext uri="{FF2B5EF4-FFF2-40B4-BE49-F238E27FC236}">
                <a16:creationId xmlns:a16="http://schemas.microsoft.com/office/drawing/2014/main" id="{02955E40-C911-0177-E15C-45202926DFB9}"/>
              </a:ext>
            </a:extLst>
          </p:cNvPr>
          <p:cNvSpPr/>
          <p:nvPr/>
        </p:nvSpPr>
        <p:spPr>
          <a:xfrm>
            <a:off x="16097250" y="9172097"/>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800" dirty="0">
                <a:solidFill>
                  <a:schemeClr val="bg1"/>
                </a:solidFill>
              </a:rPr>
            </a:br>
            <a:br>
              <a:rPr lang="en-US" sz="1800" dirty="0">
                <a:solidFill>
                  <a:schemeClr val="bg1"/>
                </a:solidFill>
              </a:rPr>
            </a:br>
            <a:r>
              <a:rPr lang="en-US" sz="1800" b="1" dirty="0">
                <a:solidFill>
                  <a:schemeClr val="bg1"/>
                </a:solidFill>
                <a:latin typeface="Calibri" panose="020F0502020204030204" pitchFamily="34" charset="0"/>
              </a:rPr>
              <a:t>Mobile and wireless usages</a:t>
            </a:r>
            <a:br>
              <a:rPr lang="en-US" sz="1800" dirty="0">
                <a:solidFill>
                  <a:schemeClr val="bg1"/>
                </a:solidFill>
              </a:rPr>
            </a:br>
            <a:r>
              <a:rPr lang="en-US" sz="1800" dirty="0">
                <a:solidFill>
                  <a:schemeClr val="bg1"/>
                </a:solidFill>
                <a:latin typeface="Calibri" panose="020F0502020204030204" pitchFamily="34" charset="0"/>
              </a:rPr>
              <a:t>More employers are offering remote work options that require smartphones, tablets and laptops with wireless hotspots and roaming ability.</a:t>
            </a:r>
            <a:br>
              <a:rPr lang="en-US" sz="1800" dirty="0">
                <a:solidFill>
                  <a:schemeClr val="bg1"/>
                </a:solidFill>
              </a:rPr>
            </a:br>
            <a:endParaRPr lang="en-PH" sz="1800" dirty="0">
              <a:solidFill>
                <a:schemeClr val="bg1"/>
              </a:solidFill>
            </a:endParaRPr>
          </a:p>
          <a:p>
            <a:pPr algn="ctr"/>
            <a:endParaRPr lang="en-PH" dirty="0"/>
          </a:p>
        </p:txBody>
      </p:sp>
      <p:sp>
        <p:nvSpPr>
          <p:cNvPr id="36" name="Rectangle: Rounded Corners 35">
            <a:extLst>
              <a:ext uri="{FF2B5EF4-FFF2-40B4-BE49-F238E27FC236}">
                <a16:creationId xmlns:a16="http://schemas.microsoft.com/office/drawing/2014/main" id="{36BBC98B-CB4F-AFA2-18B6-F83032C171A3}"/>
              </a:ext>
            </a:extLst>
          </p:cNvPr>
          <p:cNvSpPr/>
          <p:nvPr/>
        </p:nvSpPr>
        <p:spPr>
          <a:xfrm>
            <a:off x="21497250" y="9011598"/>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rPr>
              <a:t>Cloud computing services</a:t>
            </a:r>
            <a:br>
              <a:rPr lang="en-US" dirty="0">
                <a:solidFill>
                  <a:schemeClr val="bg1"/>
                </a:solidFill>
              </a:rPr>
            </a:br>
            <a:r>
              <a:rPr lang="en-US" dirty="0">
                <a:solidFill>
                  <a:schemeClr val="bg1"/>
                </a:solidFill>
                <a:latin typeface="Calibri" panose="020F0502020204030204" pitchFamily="34" charset="0"/>
              </a:rPr>
              <a:t>Most businesses no longer operate their own “server farms” to store massive amounts of data. Many businesses now work with cloud services—third-party hosting platforms that maintain that data.</a:t>
            </a:r>
            <a:endParaRPr lang="en-US" b="1" dirty="0">
              <a:solidFill>
                <a:schemeClr val="bg1"/>
              </a:solidFill>
              <a:latin typeface="Calibri" panose="020F0502020204030204" pitchFamily="34" charset="0"/>
            </a:endParaRPr>
          </a:p>
          <a:p>
            <a:pPr algn="ctr"/>
            <a:endParaRPr lang="en-PH" dirty="0"/>
          </a:p>
        </p:txBody>
      </p:sp>
    </p:spTree>
    <p:extLst>
      <p:ext uri="{BB962C8B-B14F-4D97-AF65-F5344CB8AC3E}">
        <p14:creationId xmlns:p14="http://schemas.microsoft.com/office/powerpoint/2010/main" val="162388181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97E05AB-73FE-31ED-E757-D80B08C09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511" y="-2198150"/>
            <a:ext cx="17898420" cy="11932279"/>
          </a:xfrm>
          <a:prstGeom prst="ellipse">
            <a:avLst/>
          </a:prstGeom>
        </p:spPr>
      </p:pic>
      <p:sp>
        <p:nvSpPr>
          <p:cNvPr id="8" name="Title 1">
            <a:extLst>
              <a:ext uri="{FF2B5EF4-FFF2-40B4-BE49-F238E27FC236}">
                <a16:creationId xmlns:a16="http://schemas.microsoft.com/office/drawing/2014/main" id="{0D011C68-9C26-AC56-6CA6-A32A949ECDD2}"/>
              </a:ext>
              <a:ext uri="{C183D7F6-B498-43B3-948B-1728B52AA6E4}">
                <adec:decorative xmlns:adec="http://schemas.microsoft.com/office/drawing/2017/decorative" val="0"/>
              </a:ext>
            </a:extLst>
          </p:cNvPr>
          <p:cNvSpPr>
            <a:spLocks noGrp="1"/>
          </p:cNvSpPr>
          <p:nvPr>
            <p:ph type="ctrTitle"/>
          </p:nvPr>
        </p:nvSpPr>
        <p:spPr>
          <a:xfrm>
            <a:off x="841925" y="-14801880"/>
            <a:ext cx="9144000" cy="2387600"/>
          </a:xfrm>
        </p:spPr>
        <p:txBody>
          <a:bodyPr>
            <a:normAutofit fontScale="90000"/>
          </a:bodyPr>
          <a:lstStyle/>
          <a:p>
            <a:r>
              <a:rPr lang="en-US" sz="6000" b="1" i="0" u="none" strike="noStrike"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effectLst/>
                <a:latin typeface="Impact" panose="020B0806030902050204" pitchFamily="34" charset="0"/>
                <a:cs typeface="Aharoni" panose="020B0604020202020204" pitchFamily="2" charset="-79"/>
              </a:rPr>
              <a:t>What Is Information Technology? A Beginner’s Guide to the World of IT</a:t>
            </a:r>
            <a:endParaRPr lang="en-PH" b="1"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9" name="Subtitle 2">
            <a:extLst>
              <a:ext uri="{FF2B5EF4-FFF2-40B4-BE49-F238E27FC236}">
                <a16:creationId xmlns:a16="http://schemas.microsoft.com/office/drawing/2014/main" id="{18987EAD-B9A9-3519-2B58-69D860D31752}"/>
              </a:ext>
            </a:extLst>
          </p:cNvPr>
          <p:cNvSpPr>
            <a:spLocks noGrp="1"/>
          </p:cNvSpPr>
          <p:nvPr>
            <p:ph type="subTitle" idx="1"/>
          </p:nvPr>
        </p:nvSpPr>
        <p:spPr>
          <a:xfrm>
            <a:off x="-18801238" y="-9738210"/>
            <a:ext cx="6001657" cy="625930"/>
          </a:xfrm>
        </p:spPr>
        <p:txBody>
          <a:bodyPr/>
          <a:lstStyle/>
          <a:p>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By Glynn </a:t>
            </a:r>
            <a:r>
              <a:rPr lang="en-US" sz="2400" b="0" i="0" u="none" strike="noStrike" dirty="0" err="1">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Cosker</a:t>
            </a:r>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 on 05/02/2023</a:t>
            </a:r>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a:p>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16" name="Subtitle 2">
            <a:extLst>
              <a:ext uri="{FF2B5EF4-FFF2-40B4-BE49-F238E27FC236}">
                <a16:creationId xmlns:a16="http://schemas.microsoft.com/office/drawing/2014/main" id="{F64D4768-B0FA-89FE-AF7B-9F4C779CCEDD}"/>
              </a:ext>
            </a:extLst>
          </p:cNvPr>
          <p:cNvSpPr txBox="1">
            <a:spLocks/>
          </p:cNvSpPr>
          <p:nvPr/>
        </p:nvSpPr>
        <p:spPr>
          <a:xfrm>
            <a:off x="-22325161" y="12632446"/>
            <a:ext cx="10955471" cy="21335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r>
              <a:rPr lang="en-US" b="1" dirty="0">
                <a:ln>
                  <a:solidFill>
                    <a:schemeClr val="bg1"/>
                  </a:solidFill>
                </a:ln>
                <a:latin typeface="Calibri" panose="020F0502020204030204" pitchFamily="34" charset="0"/>
              </a:rPr>
              <a:t>What is information technology and what does it encompass?</a:t>
            </a:r>
            <a:br>
              <a:rPr lang="en-US" dirty="0">
                <a:ln>
                  <a:solidFill>
                    <a:schemeClr val="bg1"/>
                  </a:solidFill>
                </a:ln>
                <a:latin typeface="Calibri" panose="020F0502020204030204" pitchFamily="34" charset="0"/>
              </a:rPr>
            </a:br>
            <a:endParaRPr lang="en-US" dirty="0">
              <a:ln>
                <a:solidFill>
                  <a:schemeClr val="bg1"/>
                </a:solidFill>
              </a:ln>
              <a:latin typeface="Calibri" panose="020F0502020204030204" pitchFamily="34" charset="0"/>
            </a:endParaRPr>
          </a:p>
          <a:p>
            <a:pPr algn="l">
              <a:spcBef>
                <a:spcPts val="0"/>
              </a:spcBef>
              <a:spcAft>
                <a:spcPts val="800"/>
              </a:spcAft>
            </a:pPr>
            <a:r>
              <a:rPr lang="en-US" dirty="0">
                <a:ln>
                  <a:solidFill>
                    <a:schemeClr val="bg1"/>
                  </a:solidFill>
                </a:ln>
                <a:latin typeface="Calibri" panose="020F0502020204030204" pitchFamily="34" charset="0"/>
              </a:rPr>
              <a:t>The most basic information technology definition is that it's the application of technology to solve business or organizational problems on a broad scale.</a:t>
            </a:r>
            <a:endParaRPr lang="en-US" dirty="0">
              <a:ln>
                <a:solidFill>
                  <a:schemeClr val="bg1"/>
                </a:solidFill>
              </a:ln>
            </a:endParaRPr>
          </a:p>
          <a:p>
            <a:pPr algn="l">
              <a:spcBef>
                <a:spcPts val="0"/>
              </a:spcBef>
              <a:spcAft>
                <a:spcPts val="800"/>
              </a:spcAft>
            </a:pPr>
            <a:r>
              <a:rPr lang="en-US" dirty="0">
                <a:ln>
                  <a:solidFill>
                    <a:schemeClr val="bg1"/>
                  </a:solidFill>
                </a:ln>
                <a:latin typeface="Calibri" panose="020F0502020204030204" pitchFamily="34" charset="0"/>
              </a:rPr>
              <a:t>No matter their specific IT role, members of an IT department work with others to solve technology problems, both big and small. Information technology plays such a vital role in today's wireless world.</a:t>
            </a:r>
          </a:p>
          <a:p>
            <a:pPr algn="just" rtl="0">
              <a:spcBef>
                <a:spcPts val="0"/>
              </a:spcBef>
              <a:spcAft>
                <a:spcPts val="800"/>
              </a:spcAft>
            </a:pPr>
            <a:r>
              <a:rPr lang="en-US" b="0" i="0" u="none" strike="noStrike" dirty="0">
                <a:ln>
                  <a:solidFill>
                    <a:schemeClr val="bg1"/>
                  </a:solidFill>
                </a:ln>
                <a:effectLst/>
                <a:latin typeface="Calibri" panose="020F0502020204030204" pitchFamily="34" charset="0"/>
              </a:rPr>
              <a:t>To enhance operational efficiency, many global companies compete for a workforce with salient technical skills and often hire network administration professionals, network monitoring staff, user support technicians, network architects, other architecture experts and many other individuals.</a:t>
            </a:r>
            <a:endParaRPr lang="en-US" b="0" dirty="0">
              <a:ln>
                <a:solidFill>
                  <a:schemeClr val="bg1"/>
                </a:solidFill>
              </a:ln>
              <a:effectLst/>
            </a:endParaRPr>
          </a:p>
          <a:p>
            <a:pPr algn="just" rtl="0">
              <a:spcBef>
                <a:spcPts val="0"/>
              </a:spcBef>
              <a:spcAft>
                <a:spcPts val="800"/>
              </a:spcAft>
            </a:pPr>
            <a:r>
              <a:rPr lang="en-US" b="0" i="0" u="none" strike="noStrike" dirty="0">
                <a:ln>
                  <a:solidFill>
                    <a:schemeClr val="bg1"/>
                  </a:solidFill>
                </a:ln>
                <a:effectLst/>
                <a:latin typeface="Calibri" panose="020F0502020204030204" pitchFamily="34" charset="0"/>
              </a:rPr>
              <a:t>You might already know that an IT department serves to ensure that the computer network, computer hardware, computing devices, and other physical devices all function properly. </a:t>
            </a:r>
            <a:endParaRPr lang="en-US" b="0" dirty="0">
              <a:ln>
                <a:solidFill>
                  <a:schemeClr val="bg1"/>
                </a:solidFill>
              </a:ln>
              <a:effectLst/>
            </a:endParaRPr>
          </a:p>
          <a:p>
            <a:pPr algn="l">
              <a:spcBef>
                <a:spcPts val="0"/>
              </a:spcBef>
              <a:spcAft>
                <a:spcPts val="800"/>
              </a:spcAft>
            </a:pPr>
            <a:endParaRPr lang="en-US" dirty="0">
              <a:ln>
                <a:solidFill>
                  <a:schemeClr val="bg1"/>
                </a:solidFill>
              </a:ln>
            </a:endParaRPr>
          </a:p>
          <a:p>
            <a:pPr algn="l"/>
            <a:br>
              <a:rPr lang="en-US" dirty="0">
                <a:ln>
                  <a:solidFill>
                    <a:schemeClr val="bg1"/>
                  </a:solidFill>
                </a:ln>
              </a:rPr>
            </a:br>
            <a:endParaRPr lang="en-PH" dirty="0">
              <a:ln>
                <a:solidFill>
                  <a:schemeClr val="bg1"/>
                </a:solidFill>
              </a:ln>
            </a:endParaRPr>
          </a:p>
        </p:txBody>
      </p:sp>
      <p:sp>
        <p:nvSpPr>
          <p:cNvPr id="17" name="Subtitle 2">
            <a:extLst>
              <a:ext uri="{FF2B5EF4-FFF2-40B4-BE49-F238E27FC236}">
                <a16:creationId xmlns:a16="http://schemas.microsoft.com/office/drawing/2014/main" id="{C6C78297-9553-9D88-A921-D866249AF545}"/>
              </a:ext>
            </a:extLst>
          </p:cNvPr>
          <p:cNvSpPr txBox="1">
            <a:spLocks/>
          </p:cNvSpPr>
          <p:nvPr/>
        </p:nvSpPr>
        <p:spPr>
          <a:xfrm>
            <a:off x="-34411610" y="-7275474"/>
            <a:ext cx="11364270" cy="2134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w="3175">
                  <a:solidFill>
                    <a:schemeClr val="bg1"/>
                  </a:solidFill>
                </a:ln>
                <a:latin typeface="Calibri" panose="020F0502020204030204" pitchFamily="34" charset="0"/>
              </a:rPr>
              <a:t> However, there are three primary pillars of responsibility for an IT department:</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	IT governance: This refers to the combination of policies and processes that ensure 	IT systems are effectively run and in alignment with the organization's needs.</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	IT operations: This is a catchall category for the daily work of an IT department. This includes providing tech support, network maintenance, communication protocols, security testing and device management duties.</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Hardware and software infrastructure: This focus area refers to all the physical components of IT infrastructure. This pillar of IT includes the setup and maintenance of equipment like routers, servers, phone systems and inventory control - including individual devices like laptops.</a:t>
            </a:r>
          </a:p>
          <a:p>
            <a:pPr algn="just" rtl="0">
              <a:spcBef>
                <a:spcPts val="0"/>
              </a:spcBef>
              <a:spcAft>
                <a:spcPts val="800"/>
              </a:spcAft>
            </a:pPr>
            <a:r>
              <a:rPr lang="en-US" b="0" i="0" u="none" strike="noStrike" dirty="0">
                <a:ln w="3175">
                  <a:solidFill>
                    <a:schemeClr val="bg1"/>
                  </a:solidFill>
                </a:ln>
                <a:effectLst/>
                <a:latin typeface="Calibri" panose="020F0502020204030204" pitchFamily="34" charset="0"/>
              </a:rPr>
              <a:t>	IT departments also help to automate the business environment and create processes for many of their respective company's daily tasks, so that the business continues to run smoothly.</a:t>
            </a:r>
            <a:endParaRPr lang="en-US" b="0" dirty="0">
              <a:ln w="3175">
                <a:solidFill>
                  <a:schemeClr val="bg1"/>
                </a:solidFill>
              </a:ln>
              <a:effectLst/>
            </a:endParaRPr>
          </a:p>
          <a:p>
            <a:pPr algn="just" rtl="0">
              <a:spcBef>
                <a:spcPts val="0"/>
              </a:spcBef>
              <a:spcAft>
                <a:spcPts val="800"/>
              </a:spcAft>
            </a:pPr>
            <a:r>
              <a:rPr lang="en-US" b="0" i="0" u="none" strike="noStrike" dirty="0">
                <a:ln w="3175">
                  <a:solidFill>
                    <a:schemeClr val="bg1"/>
                  </a:solidFill>
                </a:ln>
                <a:effectLst/>
                <a:latin typeface="Calibri" panose="020F0502020204030204" pitchFamily="34" charset="0"/>
              </a:rPr>
              <a:t>The ideal IT department is also aligned with the business's goals. Additionally, the department should always be transparent in its processes - providing valuable insights in a way that the rest of the business can understand and provide input on.</a:t>
            </a:r>
            <a:endParaRPr lang="en-US" b="0" dirty="0">
              <a:ln w="3175">
                <a:solidFill>
                  <a:schemeClr val="bg1"/>
                </a:solidFill>
              </a:ln>
              <a:effectLst/>
            </a:endParaRPr>
          </a:p>
          <a:p>
            <a:br>
              <a:rPr lang="en-US" dirty="0">
                <a:ln w="3175">
                  <a:solidFill>
                    <a:schemeClr val="bg1"/>
                  </a:solidFill>
                </a:ln>
              </a:rPr>
            </a:br>
            <a:endParaRPr lang="en-PH" dirty="0">
              <a:ln w="3175">
                <a:solidFill>
                  <a:schemeClr val="bg1"/>
                </a:solidFill>
              </a:ln>
            </a:endParaRPr>
          </a:p>
          <a:p>
            <a:pPr algn="just">
              <a:spcBef>
                <a:spcPts val="0"/>
              </a:spcBef>
              <a:spcAft>
                <a:spcPts val="800"/>
              </a:spcAft>
            </a:pPr>
            <a:endParaRPr lang="en-US" dirty="0">
              <a:ln w="3175">
                <a:solidFill>
                  <a:schemeClr val="bg1"/>
                </a:solidFill>
              </a:ln>
            </a:endParaRPr>
          </a:p>
          <a:p>
            <a:br>
              <a:rPr lang="en-US" dirty="0">
                <a:ln w="3175">
                  <a:solidFill>
                    <a:schemeClr val="bg1"/>
                  </a:solidFill>
                </a:ln>
              </a:rPr>
            </a:br>
            <a:endParaRPr lang="en-PH" dirty="0">
              <a:ln w="3175">
                <a:solidFill>
                  <a:schemeClr val="bg1"/>
                </a:solidFill>
              </a:ln>
            </a:endParaRPr>
          </a:p>
        </p:txBody>
      </p:sp>
      <p:sp>
        <p:nvSpPr>
          <p:cNvPr id="23" name="Subtitle 2">
            <a:extLst>
              <a:ext uri="{FF2B5EF4-FFF2-40B4-BE49-F238E27FC236}">
                <a16:creationId xmlns:a16="http://schemas.microsoft.com/office/drawing/2014/main" id="{945E2A10-A5B0-E184-C4AA-723277750469}"/>
              </a:ext>
            </a:extLst>
          </p:cNvPr>
          <p:cNvSpPr txBox="1">
            <a:spLocks/>
          </p:cNvSpPr>
          <p:nvPr/>
        </p:nvSpPr>
        <p:spPr>
          <a:xfrm>
            <a:off x="7886700" y="1708133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endParaRPr lang="en-PH" dirty="0">
              <a:solidFill>
                <a:schemeClr val="bg1"/>
              </a:solidFill>
            </a:endParaRPr>
          </a:p>
        </p:txBody>
      </p:sp>
      <p:sp>
        <p:nvSpPr>
          <p:cNvPr id="19" name="Subtitle 2">
            <a:extLst>
              <a:ext uri="{FF2B5EF4-FFF2-40B4-BE49-F238E27FC236}">
                <a16:creationId xmlns:a16="http://schemas.microsoft.com/office/drawing/2014/main" id="{24283BA0-E621-12C3-9134-D44B0F765B42}"/>
              </a:ext>
            </a:extLst>
          </p:cNvPr>
          <p:cNvSpPr txBox="1">
            <a:spLocks/>
          </p:cNvSpPr>
          <p:nvPr/>
        </p:nvSpPr>
        <p:spPr>
          <a:xfrm>
            <a:off x="652463" y="-1172307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n>
                  <a:solidFill>
                    <a:schemeClr val="bg1"/>
                  </a:solidFill>
                </a:ln>
                <a:latin typeface="Calibri" panose="020F0502020204030204" pitchFamily="34" charset="0"/>
              </a:rPr>
              <a:t>Unlike hardware, software is not something you can physically change. Software encompasses all the data, application and programs stored electronically, like an operating system or a video-editing tool.</a:t>
            </a:r>
            <a:endParaRPr lang="en-PH" dirty="0">
              <a:ln>
                <a:solidFill>
                  <a:schemeClr val="bg1"/>
                </a:solidFill>
              </a:ln>
            </a:endParaRPr>
          </a:p>
        </p:txBody>
      </p:sp>
      <p:sp>
        <p:nvSpPr>
          <p:cNvPr id="18" name="Subtitle 2">
            <a:extLst>
              <a:ext uri="{FF2B5EF4-FFF2-40B4-BE49-F238E27FC236}">
                <a16:creationId xmlns:a16="http://schemas.microsoft.com/office/drawing/2014/main" id="{ACA0C097-8108-96D1-6ABF-ED4DB8C4D86F}"/>
              </a:ext>
            </a:extLst>
          </p:cNvPr>
          <p:cNvSpPr txBox="1">
            <a:spLocks/>
          </p:cNvSpPr>
          <p:nvPr/>
        </p:nvSpPr>
        <p:spPr>
          <a:xfrm>
            <a:off x="31672450" y="13737405"/>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a:solidFill>
                    <a:schemeClr val="bg1"/>
                  </a:solidFill>
                </a:ln>
                <a:latin typeface="Calibri" panose="020F050202020403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endParaRPr lang="en-US" dirty="0">
              <a:ln>
                <a:solidFill>
                  <a:schemeClr val="bg1"/>
                </a:solidFill>
              </a:ln>
            </a:endParaRPr>
          </a:p>
          <a:p>
            <a:br>
              <a:rPr lang="en-US" dirty="0">
                <a:ln>
                  <a:solidFill>
                    <a:schemeClr val="bg1"/>
                  </a:solidFill>
                </a:ln>
              </a:rPr>
            </a:br>
            <a:endParaRPr lang="en-PH" dirty="0">
              <a:ln>
                <a:solidFill>
                  <a:schemeClr val="bg1"/>
                </a:solidFill>
              </a:ln>
            </a:endParaRPr>
          </a:p>
        </p:txBody>
      </p:sp>
      <p:sp>
        <p:nvSpPr>
          <p:cNvPr id="24" name="TextBox 23">
            <a:extLst>
              <a:ext uri="{FF2B5EF4-FFF2-40B4-BE49-F238E27FC236}">
                <a16:creationId xmlns:a16="http://schemas.microsoft.com/office/drawing/2014/main" id="{6469DC4B-2C90-629D-BC58-02316E34E40B}"/>
              </a:ext>
            </a:extLst>
          </p:cNvPr>
          <p:cNvSpPr txBox="1"/>
          <p:nvPr/>
        </p:nvSpPr>
        <p:spPr>
          <a:xfrm>
            <a:off x="2748641" y="-10826796"/>
            <a:ext cx="4362450" cy="646331"/>
          </a:xfrm>
          <a:prstGeom prst="rect">
            <a:avLst/>
          </a:prstGeom>
          <a:noFill/>
        </p:spPr>
        <p:txBody>
          <a:bodyPr wrap="square" rtlCol="0">
            <a:spAutoFit/>
          </a:bodyPr>
          <a:lstStyle/>
          <a:p>
            <a:pPr algn="just">
              <a:spcBef>
                <a:spcPts val="0"/>
              </a:spcBef>
              <a:spcAft>
                <a:spcPts val="800"/>
              </a:spcAft>
            </a:pPr>
            <a:r>
              <a:rPr lang="en-US" dirty="0">
                <a:ln>
                  <a:solidFill>
                    <a:schemeClr val="bg1"/>
                  </a:solidFill>
                </a:ln>
                <a:latin typeface="Aharoni" panose="02010803020104030203" pitchFamily="2" charset="-79"/>
                <a:cs typeface="Aharoni" panose="02010803020104030203" pitchFamily="2" charset="-79"/>
              </a:rPr>
              <a:t>What’s the difference between hardware and software?</a:t>
            </a:r>
            <a:endParaRPr lang="en-US" dirty="0">
              <a:ln>
                <a:solidFill>
                  <a:schemeClr val="bg1"/>
                </a:solidFill>
              </a:ln>
            </a:endParaRPr>
          </a:p>
        </p:txBody>
      </p:sp>
      <p:sp>
        <p:nvSpPr>
          <p:cNvPr id="25" name="TextBox 24">
            <a:extLst>
              <a:ext uri="{FF2B5EF4-FFF2-40B4-BE49-F238E27FC236}">
                <a16:creationId xmlns:a16="http://schemas.microsoft.com/office/drawing/2014/main" id="{7A16D317-D4A5-1472-9B43-F0816F90AB99}"/>
              </a:ext>
            </a:extLst>
          </p:cNvPr>
          <p:cNvSpPr txBox="1"/>
          <p:nvPr/>
        </p:nvSpPr>
        <p:spPr>
          <a:xfrm>
            <a:off x="-26609690" y="1824612"/>
            <a:ext cx="7124700" cy="1569660"/>
          </a:xfrm>
          <a:prstGeom prst="rect">
            <a:avLst/>
          </a:prstGeom>
          <a:noFill/>
        </p:spPr>
        <p:txBody>
          <a:bodyPr wrap="square" rtlCol="0">
            <a:spAutoFit/>
          </a:bodyPr>
          <a:lstStyle/>
          <a:p>
            <a:pPr algn="just">
              <a:spcBef>
                <a:spcPts val="0"/>
              </a:spcBef>
              <a:spcAft>
                <a:spcPts val="800"/>
              </a:spcAft>
            </a:pPr>
            <a:r>
              <a:rPr lang="en-US" sz="2400" dirty="0">
                <a:ln>
                  <a:solidFill>
                    <a:schemeClr val="bg1"/>
                  </a:solidFill>
                </a:ln>
                <a:latin typeface="Calibri" panose="020F0502020204030204" pitchFamily="34" charset="0"/>
              </a:rPr>
              <a:t>You know that working with hardware and software is a large part of an IT department's work, but what counts as hardware? And what’s software? Let’s break down this important distinction.</a:t>
            </a:r>
            <a:endParaRPr lang="en-US" sz="2400" dirty="0">
              <a:ln>
                <a:solidFill>
                  <a:schemeClr val="bg1"/>
                </a:solidFill>
              </a:ln>
            </a:endParaRPr>
          </a:p>
        </p:txBody>
      </p:sp>
      <p:sp>
        <p:nvSpPr>
          <p:cNvPr id="26" name="TextBox 25">
            <a:extLst>
              <a:ext uri="{FF2B5EF4-FFF2-40B4-BE49-F238E27FC236}">
                <a16:creationId xmlns:a16="http://schemas.microsoft.com/office/drawing/2014/main" id="{38E9D005-39A7-070C-869E-3F0BB1A8B601}"/>
              </a:ext>
            </a:extLst>
          </p:cNvPr>
          <p:cNvSpPr txBox="1"/>
          <p:nvPr/>
        </p:nvSpPr>
        <p:spPr>
          <a:xfrm>
            <a:off x="1548491" y="-11698325"/>
            <a:ext cx="6762750" cy="2308324"/>
          </a:xfrm>
          <a:prstGeom prst="rect">
            <a:avLst/>
          </a:prstGeom>
          <a:noFill/>
        </p:spPr>
        <p:txBody>
          <a:bodyPr wrap="square" rtlCol="0">
            <a:spAutoFit/>
          </a:bodyPr>
          <a:lstStyle/>
          <a:p>
            <a:pPr algn="just">
              <a:spcBef>
                <a:spcPts val="0"/>
              </a:spcBef>
              <a:spcAft>
                <a:spcPts val="800"/>
              </a:spcAft>
            </a:pPr>
            <a:r>
              <a:rPr lang="en-US" sz="2400" dirty="0">
                <a:ln>
                  <a:solidFill>
                    <a:schemeClr val="bg1"/>
                  </a:solidFill>
                </a:ln>
                <a:latin typeface="Calibri" panose="020F050202020403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endParaRPr lang="en-US" sz="2400" dirty="0">
              <a:ln>
                <a:solidFill>
                  <a:schemeClr val="bg1"/>
                </a:solidFill>
              </a:ln>
            </a:endParaRPr>
          </a:p>
        </p:txBody>
      </p:sp>
      <p:sp>
        <p:nvSpPr>
          <p:cNvPr id="20" name="Subtitle 2">
            <a:extLst>
              <a:ext uri="{FF2B5EF4-FFF2-40B4-BE49-F238E27FC236}">
                <a16:creationId xmlns:a16="http://schemas.microsoft.com/office/drawing/2014/main" id="{CECC74E5-5B89-419F-144C-A83B67D48B22}"/>
              </a:ext>
            </a:extLst>
          </p:cNvPr>
          <p:cNvSpPr txBox="1">
            <a:spLocks/>
          </p:cNvSpPr>
          <p:nvPr/>
        </p:nvSpPr>
        <p:spPr>
          <a:xfrm>
            <a:off x="2748641" y="18737096"/>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a:solidFill>
                    <a:schemeClr val="bg1"/>
                  </a:solidFill>
                </a:ln>
                <a:latin typeface="Calibri" panose="020F050202020403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endParaRPr lang="en-US" dirty="0">
              <a:ln>
                <a:solidFill>
                  <a:schemeClr val="bg1"/>
                </a:solidFill>
              </a:ln>
            </a:endParaRPr>
          </a:p>
          <a:p>
            <a:br>
              <a:rPr lang="en-US" dirty="0">
                <a:ln>
                  <a:solidFill>
                    <a:schemeClr val="bg1"/>
                  </a:solidFill>
                </a:ln>
              </a:rPr>
            </a:br>
            <a:endParaRPr lang="en-PH" dirty="0">
              <a:ln>
                <a:solidFill>
                  <a:schemeClr val="bg1"/>
                </a:solidFill>
              </a:ln>
            </a:endParaRPr>
          </a:p>
        </p:txBody>
      </p:sp>
      <p:sp>
        <p:nvSpPr>
          <p:cNvPr id="29" name="Subtitle 2">
            <a:extLst>
              <a:ext uri="{FF2B5EF4-FFF2-40B4-BE49-F238E27FC236}">
                <a16:creationId xmlns:a16="http://schemas.microsoft.com/office/drawing/2014/main" id="{DD8521BE-E395-F167-E56A-CDC35E390040}"/>
              </a:ext>
            </a:extLst>
          </p:cNvPr>
          <p:cNvSpPr txBox="1">
            <a:spLocks/>
          </p:cNvSpPr>
          <p:nvPr/>
        </p:nvSpPr>
        <p:spPr>
          <a:xfrm>
            <a:off x="2018699" y="17603297"/>
            <a:ext cx="9144000" cy="78967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a:solidFill>
                    <a:schemeClr val="bg1"/>
                  </a:solidFill>
                </a:ln>
                <a:latin typeface="Aharoni" panose="02010803020104030203" pitchFamily="2" charset="-79"/>
                <a:cs typeface="Aharoni" panose="02010803020104030203" pitchFamily="2" charset="-79"/>
              </a:rPr>
              <a:t>Why is information technology so important?</a:t>
            </a:r>
            <a:endParaRPr lang="en-US" dirty="0">
              <a:ln>
                <a:solidFill>
                  <a:schemeClr val="bg1"/>
                </a:solidFill>
              </a:ln>
            </a:endParaRPr>
          </a:p>
          <a:p>
            <a:br>
              <a:rPr lang="en-US" dirty="0">
                <a:ln>
                  <a:solidFill>
                    <a:schemeClr val="bg1"/>
                  </a:solidFill>
                </a:ln>
              </a:rPr>
            </a:br>
            <a:endParaRPr lang="en-PH" dirty="0">
              <a:ln>
                <a:solidFill>
                  <a:schemeClr val="bg1"/>
                </a:solidFill>
              </a:ln>
            </a:endParaRPr>
          </a:p>
        </p:txBody>
      </p:sp>
      <p:sp>
        <p:nvSpPr>
          <p:cNvPr id="32" name="Rectangle: Rounded Corners 31">
            <a:extLst>
              <a:ext uri="{FF2B5EF4-FFF2-40B4-BE49-F238E27FC236}">
                <a16:creationId xmlns:a16="http://schemas.microsoft.com/office/drawing/2014/main" id="{06741D4B-9065-B1D7-C1FB-2533B46D5D39}"/>
              </a:ext>
            </a:extLst>
          </p:cNvPr>
          <p:cNvSpPr>
            <a:spLocks noChangeAspect="1"/>
          </p:cNvSpPr>
          <p:nvPr/>
        </p:nvSpPr>
        <p:spPr>
          <a:xfrm>
            <a:off x="18379767" y="8406141"/>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AI and machine learning</a:t>
            </a:r>
            <a:br>
              <a:rPr lang="en-US" dirty="0">
                <a:solidFill>
                  <a:schemeClr val="bg1"/>
                </a:solidFill>
              </a:rPr>
            </a:br>
            <a:r>
              <a:rPr lang="en-US" dirty="0">
                <a:solidFill>
                  <a:schemeClr val="bg1"/>
                </a:solidFill>
                <a:latin typeface="Calibri" panose="020F050202020403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endParaRPr lang="en-US" b="1" dirty="0">
              <a:solidFill>
                <a:schemeClr val="bg1"/>
              </a:solidFill>
              <a:latin typeface="Calibri" panose="020F0502020204030204" pitchFamily="34" charset="0"/>
            </a:endParaRPr>
          </a:p>
          <a:p>
            <a:pPr algn="l"/>
            <a:br>
              <a:rPr lang="en-US" dirty="0">
                <a:solidFill>
                  <a:schemeClr val="bg1"/>
                </a:solidFill>
              </a:rPr>
            </a:br>
            <a:endParaRPr lang="en-PH" dirty="0">
              <a:solidFill>
                <a:schemeClr val="bg1"/>
              </a:solidFill>
            </a:endParaRPr>
          </a:p>
        </p:txBody>
      </p:sp>
      <p:sp>
        <p:nvSpPr>
          <p:cNvPr id="33" name="Rectangle: Rounded Corners 32">
            <a:extLst>
              <a:ext uri="{FF2B5EF4-FFF2-40B4-BE49-F238E27FC236}">
                <a16:creationId xmlns:a16="http://schemas.microsoft.com/office/drawing/2014/main" id="{C2402CDA-8A67-7646-BE3E-25F9CBD8B537}"/>
              </a:ext>
            </a:extLst>
          </p:cNvPr>
          <p:cNvSpPr>
            <a:spLocks noChangeAspect="1"/>
          </p:cNvSpPr>
          <p:nvPr/>
        </p:nvSpPr>
        <p:spPr>
          <a:xfrm>
            <a:off x="-9170997" y="6858000"/>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Video hosting and bandwidth issues</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Videoconferencing solutions have become more and more popular, so more network bandwidth is needed to support them sufficiently.</a:t>
            </a:r>
            <a:endParaRPr lang="en-US" dirty="0">
              <a:solidFill>
                <a:schemeClr val="bg1"/>
              </a:solidFill>
            </a:endParaRPr>
          </a:p>
          <a:p>
            <a:pPr algn="ctr"/>
            <a:endParaRPr lang="en-PH" dirty="0"/>
          </a:p>
        </p:txBody>
      </p:sp>
      <p:sp>
        <p:nvSpPr>
          <p:cNvPr id="34" name="Rectangle: Rounded Corners 33">
            <a:extLst>
              <a:ext uri="{FF2B5EF4-FFF2-40B4-BE49-F238E27FC236}">
                <a16:creationId xmlns:a16="http://schemas.microsoft.com/office/drawing/2014/main" id="{D77929BD-C4DA-0082-C4A1-E8D7A2CD0875}"/>
              </a:ext>
            </a:extLst>
          </p:cNvPr>
          <p:cNvSpPr>
            <a:spLocks noChangeAspect="1"/>
          </p:cNvSpPr>
          <p:nvPr/>
        </p:nvSpPr>
        <p:spPr>
          <a:xfrm>
            <a:off x="-9170998" y="10711615"/>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Cybersecurity</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endParaRPr lang="en-US" dirty="0">
              <a:solidFill>
                <a:schemeClr val="bg1"/>
              </a:solidFill>
            </a:endParaRPr>
          </a:p>
          <a:p>
            <a:pPr algn="ctr"/>
            <a:endParaRPr lang="en-PH" dirty="0"/>
          </a:p>
        </p:txBody>
      </p:sp>
      <p:sp>
        <p:nvSpPr>
          <p:cNvPr id="31" name="Rectangle: Rounded Corners 30">
            <a:extLst>
              <a:ext uri="{FF2B5EF4-FFF2-40B4-BE49-F238E27FC236}">
                <a16:creationId xmlns:a16="http://schemas.microsoft.com/office/drawing/2014/main" id="{C1BFEEE2-BF9B-8CCD-C72D-5742C7ABAE52}"/>
              </a:ext>
            </a:extLst>
          </p:cNvPr>
          <p:cNvSpPr>
            <a:spLocks noChangeAspect="1"/>
          </p:cNvSpPr>
          <p:nvPr/>
        </p:nvSpPr>
        <p:spPr>
          <a:xfrm>
            <a:off x="5850746" y="427258"/>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Calibri" panose="020F0502020204030204" pitchFamily="34" charset="0"/>
              </a:rPr>
              <a:t>Data overload issues</a:t>
            </a:r>
            <a:br>
              <a:rPr lang="en-US" sz="1800" dirty="0">
                <a:solidFill>
                  <a:schemeClr val="bg1"/>
                </a:solidFill>
              </a:rPr>
            </a:br>
            <a:r>
              <a:rPr lang="en-US" sz="1800" dirty="0">
                <a:solidFill>
                  <a:schemeClr val="bg1"/>
                </a:solidFill>
                <a:latin typeface="Calibri" panose="020F0502020204030204" pitchFamily="34" charset="0"/>
              </a:rPr>
              <a:t>Businesses need to process huge amounts of data. This requires large amounts of data processing and power, sophisticated software and human analytical skills.</a:t>
            </a:r>
            <a:endParaRPr lang="en-PH" dirty="0"/>
          </a:p>
        </p:txBody>
      </p:sp>
      <p:pic>
        <p:nvPicPr>
          <p:cNvPr id="3" name="Picture 2">
            <a:extLst>
              <a:ext uri="{FF2B5EF4-FFF2-40B4-BE49-F238E27FC236}">
                <a16:creationId xmlns:a16="http://schemas.microsoft.com/office/drawing/2014/main" id="{E44D42CB-CE5E-5890-6C8A-A1B5005DF9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646" y="423247"/>
            <a:ext cx="2705100" cy="1685925"/>
          </a:xfrm>
          <a:prstGeom prst="rect">
            <a:avLst/>
          </a:prstGeom>
        </p:spPr>
      </p:pic>
      <p:sp>
        <p:nvSpPr>
          <p:cNvPr id="35" name="Rectangle: Rounded Corners 34">
            <a:extLst>
              <a:ext uri="{FF2B5EF4-FFF2-40B4-BE49-F238E27FC236}">
                <a16:creationId xmlns:a16="http://schemas.microsoft.com/office/drawing/2014/main" id="{02955E40-C911-0177-E15C-45202926DFB9}"/>
              </a:ext>
            </a:extLst>
          </p:cNvPr>
          <p:cNvSpPr>
            <a:spLocks noChangeAspect="1"/>
          </p:cNvSpPr>
          <p:nvPr/>
        </p:nvSpPr>
        <p:spPr>
          <a:xfrm>
            <a:off x="0" y="2684259"/>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800" dirty="0">
                <a:solidFill>
                  <a:schemeClr val="bg1"/>
                </a:solidFill>
              </a:rPr>
            </a:br>
            <a:br>
              <a:rPr lang="en-US" sz="1800" dirty="0">
                <a:solidFill>
                  <a:schemeClr val="bg1"/>
                </a:solidFill>
              </a:rPr>
            </a:br>
            <a:r>
              <a:rPr lang="en-US" sz="1800" b="1" dirty="0">
                <a:solidFill>
                  <a:schemeClr val="bg1"/>
                </a:solidFill>
                <a:latin typeface="Calibri" panose="020F0502020204030204" pitchFamily="34" charset="0"/>
              </a:rPr>
              <a:t>Mobile and wireless usages</a:t>
            </a:r>
            <a:br>
              <a:rPr lang="en-US" sz="1800" dirty="0">
                <a:solidFill>
                  <a:schemeClr val="bg1"/>
                </a:solidFill>
              </a:rPr>
            </a:br>
            <a:r>
              <a:rPr lang="en-US" sz="1800" dirty="0">
                <a:solidFill>
                  <a:schemeClr val="bg1"/>
                </a:solidFill>
                <a:latin typeface="Calibri" panose="020F0502020204030204" pitchFamily="34" charset="0"/>
              </a:rPr>
              <a:t>More employers are offering remote work options that require smartphones, tablets and laptops with wireless hotspots and roaming ability.</a:t>
            </a:r>
            <a:br>
              <a:rPr lang="en-US" sz="1800" dirty="0">
                <a:solidFill>
                  <a:schemeClr val="bg1"/>
                </a:solidFill>
              </a:rPr>
            </a:br>
            <a:endParaRPr lang="en-PH" sz="1800" dirty="0">
              <a:solidFill>
                <a:schemeClr val="bg1"/>
              </a:solidFill>
            </a:endParaRPr>
          </a:p>
          <a:p>
            <a:pPr algn="ctr"/>
            <a:endParaRPr lang="en-PH" dirty="0"/>
          </a:p>
        </p:txBody>
      </p:sp>
      <p:pic>
        <p:nvPicPr>
          <p:cNvPr id="5" name="Picture 4">
            <a:extLst>
              <a:ext uri="{FF2B5EF4-FFF2-40B4-BE49-F238E27FC236}">
                <a16:creationId xmlns:a16="http://schemas.microsoft.com/office/drawing/2014/main" id="{A9471247-2BFB-443B-20FD-AF96C54233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1953" y="2993741"/>
            <a:ext cx="3133725" cy="1457325"/>
          </a:xfrm>
          <a:prstGeom prst="rect">
            <a:avLst/>
          </a:prstGeom>
        </p:spPr>
      </p:pic>
      <p:sp>
        <p:nvSpPr>
          <p:cNvPr id="36" name="Rectangle: Rounded Corners 35">
            <a:extLst>
              <a:ext uri="{FF2B5EF4-FFF2-40B4-BE49-F238E27FC236}">
                <a16:creationId xmlns:a16="http://schemas.microsoft.com/office/drawing/2014/main" id="{36BBC98B-CB4F-AFA2-18B6-F83032C171A3}"/>
              </a:ext>
            </a:extLst>
          </p:cNvPr>
          <p:cNvSpPr>
            <a:spLocks noChangeAspect="1"/>
          </p:cNvSpPr>
          <p:nvPr/>
        </p:nvSpPr>
        <p:spPr>
          <a:xfrm>
            <a:off x="6367244" y="4696467"/>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rPr>
              <a:t>Cloud computing services</a:t>
            </a:r>
            <a:br>
              <a:rPr lang="en-US" dirty="0">
                <a:solidFill>
                  <a:schemeClr val="bg1"/>
                </a:solidFill>
              </a:rPr>
            </a:br>
            <a:r>
              <a:rPr lang="en-US" dirty="0">
                <a:solidFill>
                  <a:schemeClr val="bg1"/>
                </a:solidFill>
                <a:latin typeface="Calibri" panose="020F0502020204030204" pitchFamily="34" charset="0"/>
              </a:rPr>
              <a:t>Most businesses no longer operate their own “server farms” to store massive amounts of data. Many businesses now work with cloud services—third-party hosting platforms that maintain that data.</a:t>
            </a:r>
            <a:endParaRPr lang="en-US" b="1" dirty="0">
              <a:solidFill>
                <a:schemeClr val="bg1"/>
              </a:solidFill>
              <a:latin typeface="Calibri" panose="020F0502020204030204" pitchFamily="34" charset="0"/>
            </a:endParaRPr>
          </a:p>
          <a:p>
            <a:pPr algn="ctr"/>
            <a:endParaRPr lang="en-PH" dirty="0"/>
          </a:p>
        </p:txBody>
      </p:sp>
      <p:pic>
        <p:nvPicPr>
          <p:cNvPr id="7" name="Picture 6">
            <a:extLst>
              <a:ext uri="{FF2B5EF4-FFF2-40B4-BE49-F238E27FC236}">
                <a16:creationId xmlns:a16="http://schemas.microsoft.com/office/drawing/2014/main" id="{D50D2C82-15B2-0738-65F9-8D2A1100E0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10666" y="5364013"/>
            <a:ext cx="2438400" cy="1876425"/>
          </a:xfrm>
          <a:prstGeom prst="rect">
            <a:avLst/>
          </a:prstGeom>
        </p:spPr>
      </p:pic>
      <p:pic>
        <p:nvPicPr>
          <p:cNvPr id="11" name="Picture 10">
            <a:extLst>
              <a:ext uri="{FF2B5EF4-FFF2-40B4-BE49-F238E27FC236}">
                <a16:creationId xmlns:a16="http://schemas.microsoft.com/office/drawing/2014/main" id="{D5619C39-896E-2974-C1FF-9C022642F8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8730" y="-4415965"/>
            <a:ext cx="2619375" cy="1743075"/>
          </a:xfrm>
          <a:prstGeom prst="rect">
            <a:avLst/>
          </a:prstGeom>
        </p:spPr>
      </p:pic>
      <p:pic>
        <p:nvPicPr>
          <p:cNvPr id="13" name="Picture 12">
            <a:extLst>
              <a:ext uri="{FF2B5EF4-FFF2-40B4-BE49-F238E27FC236}">
                <a16:creationId xmlns:a16="http://schemas.microsoft.com/office/drawing/2014/main" id="{40FF7906-CBF6-892D-20BB-0BBC8980FE9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67425" y="-4210121"/>
            <a:ext cx="2667000" cy="1714500"/>
          </a:xfrm>
          <a:prstGeom prst="rect">
            <a:avLst/>
          </a:prstGeom>
        </p:spPr>
      </p:pic>
      <p:pic>
        <p:nvPicPr>
          <p:cNvPr id="21" name="Picture 20">
            <a:extLst>
              <a:ext uri="{FF2B5EF4-FFF2-40B4-BE49-F238E27FC236}">
                <a16:creationId xmlns:a16="http://schemas.microsoft.com/office/drawing/2014/main" id="{B3D8B12E-A6AA-DB53-28A8-BED45A57B2B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29872" y="-4711297"/>
            <a:ext cx="2857500" cy="1600200"/>
          </a:xfrm>
          <a:prstGeom prst="rect">
            <a:avLst/>
          </a:prstGeom>
        </p:spPr>
      </p:pic>
    </p:spTree>
    <p:extLst>
      <p:ext uri="{BB962C8B-B14F-4D97-AF65-F5344CB8AC3E}">
        <p14:creationId xmlns:p14="http://schemas.microsoft.com/office/powerpoint/2010/main" val="61483732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97E05AB-73FE-31ED-E757-D80B08C09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634" y="-2302082"/>
            <a:ext cx="17898420" cy="11932279"/>
          </a:xfrm>
          <a:prstGeom prst="ellipse">
            <a:avLst/>
          </a:prstGeom>
        </p:spPr>
      </p:pic>
      <p:sp>
        <p:nvSpPr>
          <p:cNvPr id="8" name="Title 1">
            <a:extLst>
              <a:ext uri="{FF2B5EF4-FFF2-40B4-BE49-F238E27FC236}">
                <a16:creationId xmlns:a16="http://schemas.microsoft.com/office/drawing/2014/main" id="{0D011C68-9C26-AC56-6CA6-A32A949ECDD2}"/>
              </a:ext>
              <a:ext uri="{C183D7F6-B498-43B3-948B-1728B52AA6E4}">
                <adec:decorative xmlns:adec="http://schemas.microsoft.com/office/drawing/2017/decorative" val="0"/>
              </a:ext>
            </a:extLst>
          </p:cNvPr>
          <p:cNvSpPr>
            <a:spLocks noGrp="1"/>
          </p:cNvSpPr>
          <p:nvPr>
            <p:ph type="ctrTitle"/>
          </p:nvPr>
        </p:nvSpPr>
        <p:spPr>
          <a:xfrm>
            <a:off x="841925" y="-14801880"/>
            <a:ext cx="9144000" cy="2387600"/>
          </a:xfrm>
        </p:spPr>
        <p:txBody>
          <a:bodyPr>
            <a:normAutofit fontScale="90000"/>
          </a:bodyPr>
          <a:lstStyle/>
          <a:p>
            <a:r>
              <a:rPr lang="en-US" sz="6000" b="1" i="0" u="none" strike="noStrike"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effectLst/>
                <a:latin typeface="Impact" panose="020B0806030902050204" pitchFamily="34" charset="0"/>
                <a:cs typeface="Aharoni" panose="020B0604020202020204" pitchFamily="2" charset="-79"/>
              </a:rPr>
              <a:t>What Is Information Technology? A Beginner’s Guide to the World of IT</a:t>
            </a:r>
            <a:endParaRPr lang="en-PH" b="1"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9" name="Subtitle 2">
            <a:extLst>
              <a:ext uri="{FF2B5EF4-FFF2-40B4-BE49-F238E27FC236}">
                <a16:creationId xmlns:a16="http://schemas.microsoft.com/office/drawing/2014/main" id="{18987EAD-B9A9-3519-2B58-69D860D31752}"/>
              </a:ext>
            </a:extLst>
          </p:cNvPr>
          <p:cNvSpPr>
            <a:spLocks noGrp="1"/>
          </p:cNvSpPr>
          <p:nvPr>
            <p:ph type="subTitle" idx="1"/>
          </p:nvPr>
        </p:nvSpPr>
        <p:spPr>
          <a:xfrm>
            <a:off x="-18801238" y="-9738210"/>
            <a:ext cx="6001657" cy="625930"/>
          </a:xfrm>
        </p:spPr>
        <p:txBody>
          <a:bodyPr/>
          <a:lstStyle/>
          <a:p>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By Glynn </a:t>
            </a:r>
            <a:r>
              <a:rPr lang="en-US" sz="2400" b="0" i="0" u="none" strike="noStrike" dirty="0" err="1">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Cosker</a:t>
            </a:r>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 on 05/02/2023</a:t>
            </a:r>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a:p>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16" name="Subtitle 2">
            <a:extLst>
              <a:ext uri="{FF2B5EF4-FFF2-40B4-BE49-F238E27FC236}">
                <a16:creationId xmlns:a16="http://schemas.microsoft.com/office/drawing/2014/main" id="{F64D4768-B0FA-89FE-AF7B-9F4C779CCEDD}"/>
              </a:ext>
            </a:extLst>
          </p:cNvPr>
          <p:cNvSpPr txBox="1">
            <a:spLocks/>
          </p:cNvSpPr>
          <p:nvPr/>
        </p:nvSpPr>
        <p:spPr>
          <a:xfrm>
            <a:off x="-22325161" y="12632446"/>
            <a:ext cx="10955471" cy="21335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r>
              <a:rPr lang="en-US" b="1" dirty="0">
                <a:ln>
                  <a:solidFill>
                    <a:schemeClr val="bg1"/>
                  </a:solidFill>
                </a:ln>
                <a:latin typeface="Calibri" panose="020F0502020204030204" pitchFamily="34" charset="0"/>
              </a:rPr>
              <a:t>What is information technology and what does it encompass?</a:t>
            </a:r>
            <a:br>
              <a:rPr lang="en-US" dirty="0">
                <a:ln>
                  <a:solidFill>
                    <a:schemeClr val="bg1"/>
                  </a:solidFill>
                </a:ln>
                <a:latin typeface="Calibri" panose="020F0502020204030204" pitchFamily="34" charset="0"/>
              </a:rPr>
            </a:br>
            <a:endParaRPr lang="en-US" dirty="0">
              <a:ln>
                <a:solidFill>
                  <a:schemeClr val="bg1"/>
                </a:solidFill>
              </a:ln>
              <a:latin typeface="Calibri" panose="020F0502020204030204" pitchFamily="34" charset="0"/>
            </a:endParaRPr>
          </a:p>
          <a:p>
            <a:pPr algn="l">
              <a:spcBef>
                <a:spcPts val="0"/>
              </a:spcBef>
              <a:spcAft>
                <a:spcPts val="800"/>
              </a:spcAft>
            </a:pPr>
            <a:r>
              <a:rPr lang="en-US" dirty="0">
                <a:ln>
                  <a:solidFill>
                    <a:schemeClr val="bg1"/>
                  </a:solidFill>
                </a:ln>
                <a:latin typeface="Calibri" panose="020F0502020204030204" pitchFamily="34" charset="0"/>
              </a:rPr>
              <a:t>The most basic information technology definition is that it's the application of technology to solve business or organizational problems on a broad scale.</a:t>
            </a:r>
            <a:endParaRPr lang="en-US" dirty="0">
              <a:ln>
                <a:solidFill>
                  <a:schemeClr val="bg1"/>
                </a:solidFill>
              </a:ln>
            </a:endParaRPr>
          </a:p>
          <a:p>
            <a:pPr algn="l">
              <a:spcBef>
                <a:spcPts val="0"/>
              </a:spcBef>
              <a:spcAft>
                <a:spcPts val="800"/>
              </a:spcAft>
            </a:pPr>
            <a:r>
              <a:rPr lang="en-US" dirty="0">
                <a:ln>
                  <a:solidFill>
                    <a:schemeClr val="bg1"/>
                  </a:solidFill>
                </a:ln>
                <a:latin typeface="Calibri" panose="020F0502020204030204" pitchFamily="34" charset="0"/>
              </a:rPr>
              <a:t>No matter their specific IT role, members of an IT department work with others to solve technology problems, both big and small. Information technology plays such a vital role in today's wireless world.</a:t>
            </a:r>
          </a:p>
          <a:p>
            <a:pPr algn="just" rtl="0">
              <a:spcBef>
                <a:spcPts val="0"/>
              </a:spcBef>
              <a:spcAft>
                <a:spcPts val="800"/>
              </a:spcAft>
            </a:pPr>
            <a:r>
              <a:rPr lang="en-US" b="0" i="0" u="none" strike="noStrike" dirty="0">
                <a:ln>
                  <a:solidFill>
                    <a:schemeClr val="bg1"/>
                  </a:solidFill>
                </a:ln>
                <a:effectLst/>
                <a:latin typeface="Calibri" panose="020F0502020204030204" pitchFamily="34" charset="0"/>
              </a:rPr>
              <a:t>To enhance operational efficiency, many global companies compete for a workforce with salient technical skills and often hire network administration professionals, network monitoring staff, user support technicians, network architects, other architecture experts and many other individuals.</a:t>
            </a:r>
            <a:endParaRPr lang="en-US" b="0" dirty="0">
              <a:ln>
                <a:solidFill>
                  <a:schemeClr val="bg1"/>
                </a:solidFill>
              </a:ln>
              <a:effectLst/>
            </a:endParaRPr>
          </a:p>
          <a:p>
            <a:pPr algn="just" rtl="0">
              <a:spcBef>
                <a:spcPts val="0"/>
              </a:spcBef>
              <a:spcAft>
                <a:spcPts val="800"/>
              </a:spcAft>
            </a:pPr>
            <a:r>
              <a:rPr lang="en-US" b="0" i="0" u="none" strike="noStrike" dirty="0">
                <a:ln>
                  <a:solidFill>
                    <a:schemeClr val="bg1"/>
                  </a:solidFill>
                </a:ln>
                <a:effectLst/>
                <a:latin typeface="Calibri" panose="020F0502020204030204" pitchFamily="34" charset="0"/>
              </a:rPr>
              <a:t>You might already know that an IT department serves to ensure that the computer network, computer hardware, computing devices, and other physical devices all function properly. </a:t>
            </a:r>
            <a:endParaRPr lang="en-US" b="0" dirty="0">
              <a:ln>
                <a:solidFill>
                  <a:schemeClr val="bg1"/>
                </a:solidFill>
              </a:ln>
              <a:effectLst/>
            </a:endParaRPr>
          </a:p>
          <a:p>
            <a:pPr algn="l">
              <a:spcBef>
                <a:spcPts val="0"/>
              </a:spcBef>
              <a:spcAft>
                <a:spcPts val="800"/>
              </a:spcAft>
            </a:pPr>
            <a:endParaRPr lang="en-US" dirty="0">
              <a:ln>
                <a:solidFill>
                  <a:schemeClr val="bg1"/>
                </a:solidFill>
              </a:ln>
            </a:endParaRPr>
          </a:p>
          <a:p>
            <a:pPr algn="l"/>
            <a:br>
              <a:rPr lang="en-US" dirty="0">
                <a:ln>
                  <a:solidFill>
                    <a:schemeClr val="bg1"/>
                  </a:solidFill>
                </a:ln>
              </a:rPr>
            </a:br>
            <a:endParaRPr lang="en-PH" dirty="0">
              <a:ln>
                <a:solidFill>
                  <a:schemeClr val="bg1"/>
                </a:solidFill>
              </a:ln>
            </a:endParaRPr>
          </a:p>
        </p:txBody>
      </p:sp>
      <p:sp>
        <p:nvSpPr>
          <p:cNvPr id="17" name="Subtitle 2">
            <a:extLst>
              <a:ext uri="{FF2B5EF4-FFF2-40B4-BE49-F238E27FC236}">
                <a16:creationId xmlns:a16="http://schemas.microsoft.com/office/drawing/2014/main" id="{C6C78297-9553-9D88-A921-D866249AF545}"/>
              </a:ext>
            </a:extLst>
          </p:cNvPr>
          <p:cNvSpPr txBox="1">
            <a:spLocks/>
          </p:cNvSpPr>
          <p:nvPr/>
        </p:nvSpPr>
        <p:spPr>
          <a:xfrm>
            <a:off x="-34411610" y="-7275474"/>
            <a:ext cx="11364270" cy="2134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w="3175">
                  <a:solidFill>
                    <a:schemeClr val="bg1"/>
                  </a:solidFill>
                </a:ln>
                <a:latin typeface="Calibri" panose="020F0502020204030204" pitchFamily="34" charset="0"/>
              </a:rPr>
              <a:t> However, there are three primary pillars of responsibility for an IT department:</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	IT governance: This refers to the combination of policies and processes that ensure 	IT systems are effectively run and in alignment with the organization's needs.</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	IT operations: This is a catchall category for the daily work of an IT department. This includes providing tech support, network maintenance, communication protocols, security testing and device management duties.</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Hardware and software infrastructure: This focus area refers to all the physical components of IT infrastructure. This pillar of IT includes the setup and maintenance of equipment like routers, servers, phone systems and inventory control - including individual devices like laptops.</a:t>
            </a:r>
          </a:p>
          <a:p>
            <a:pPr algn="just" rtl="0">
              <a:spcBef>
                <a:spcPts val="0"/>
              </a:spcBef>
              <a:spcAft>
                <a:spcPts val="800"/>
              </a:spcAft>
            </a:pPr>
            <a:r>
              <a:rPr lang="en-US" b="0" i="0" u="none" strike="noStrike" dirty="0">
                <a:ln w="3175">
                  <a:solidFill>
                    <a:schemeClr val="bg1"/>
                  </a:solidFill>
                </a:ln>
                <a:effectLst/>
                <a:latin typeface="Calibri" panose="020F0502020204030204" pitchFamily="34" charset="0"/>
              </a:rPr>
              <a:t>	IT departments also help to automate the business environment and create processes for many of their respective company's daily tasks, so that the business continues to run smoothly.</a:t>
            </a:r>
            <a:endParaRPr lang="en-US" b="0" dirty="0">
              <a:ln w="3175">
                <a:solidFill>
                  <a:schemeClr val="bg1"/>
                </a:solidFill>
              </a:ln>
              <a:effectLst/>
            </a:endParaRPr>
          </a:p>
          <a:p>
            <a:pPr algn="just" rtl="0">
              <a:spcBef>
                <a:spcPts val="0"/>
              </a:spcBef>
              <a:spcAft>
                <a:spcPts val="800"/>
              </a:spcAft>
            </a:pPr>
            <a:r>
              <a:rPr lang="en-US" b="0" i="0" u="none" strike="noStrike" dirty="0">
                <a:ln w="3175">
                  <a:solidFill>
                    <a:schemeClr val="bg1"/>
                  </a:solidFill>
                </a:ln>
                <a:effectLst/>
                <a:latin typeface="Calibri" panose="020F0502020204030204" pitchFamily="34" charset="0"/>
              </a:rPr>
              <a:t>The ideal IT department is also aligned with the business's goals. Additionally, the department should always be transparent in its processes - providing valuable insights in a way that the rest of the business can understand and provide input on.</a:t>
            </a:r>
            <a:endParaRPr lang="en-US" b="0" dirty="0">
              <a:ln w="3175">
                <a:solidFill>
                  <a:schemeClr val="bg1"/>
                </a:solidFill>
              </a:ln>
              <a:effectLst/>
            </a:endParaRPr>
          </a:p>
          <a:p>
            <a:br>
              <a:rPr lang="en-US" dirty="0">
                <a:ln w="3175">
                  <a:solidFill>
                    <a:schemeClr val="bg1"/>
                  </a:solidFill>
                </a:ln>
              </a:rPr>
            </a:br>
            <a:endParaRPr lang="en-PH" dirty="0">
              <a:ln w="3175">
                <a:solidFill>
                  <a:schemeClr val="bg1"/>
                </a:solidFill>
              </a:ln>
            </a:endParaRPr>
          </a:p>
          <a:p>
            <a:pPr algn="just">
              <a:spcBef>
                <a:spcPts val="0"/>
              </a:spcBef>
              <a:spcAft>
                <a:spcPts val="800"/>
              </a:spcAft>
            </a:pPr>
            <a:endParaRPr lang="en-US" dirty="0">
              <a:ln w="3175">
                <a:solidFill>
                  <a:schemeClr val="bg1"/>
                </a:solidFill>
              </a:ln>
            </a:endParaRPr>
          </a:p>
          <a:p>
            <a:br>
              <a:rPr lang="en-US" dirty="0">
                <a:ln w="3175">
                  <a:solidFill>
                    <a:schemeClr val="bg1"/>
                  </a:solidFill>
                </a:ln>
              </a:rPr>
            </a:br>
            <a:endParaRPr lang="en-PH" dirty="0">
              <a:ln w="3175">
                <a:solidFill>
                  <a:schemeClr val="bg1"/>
                </a:solidFill>
              </a:ln>
            </a:endParaRPr>
          </a:p>
        </p:txBody>
      </p:sp>
      <p:sp>
        <p:nvSpPr>
          <p:cNvPr id="23" name="Subtitle 2">
            <a:extLst>
              <a:ext uri="{FF2B5EF4-FFF2-40B4-BE49-F238E27FC236}">
                <a16:creationId xmlns:a16="http://schemas.microsoft.com/office/drawing/2014/main" id="{945E2A10-A5B0-E184-C4AA-723277750469}"/>
              </a:ext>
            </a:extLst>
          </p:cNvPr>
          <p:cNvSpPr txBox="1">
            <a:spLocks/>
          </p:cNvSpPr>
          <p:nvPr/>
        </p:nvSpPr>
        <p:spPr>
          <a:xfrm>
            <a:off x="7886700" y="1708133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endParaRPr lang="en-PH" dirty="0">
              <a:solidFill>
                <a:schemeClr val="bg1"/>
              </a:solidFill>
            </a:endParaRPr>
          </a:p>
        </p:txBody>
      </p:sp>
      <p:sp>
        <p:nvSpPr>
          <p:cNvPr id="19" name="Subtitle 2">
            <a:extLst>
              <a:ext uri="{FF2B5EF4-FFF2-40B4-BE49-F238E27FC236}">
                <a16:creationId xmlns:a16="http://schemas.microsoft.com/office/drawing/2014/main" id="{24283BA0-E621-12C3-9134-D44B0F765B42}"/>
              </a:ext>
            </a:extLst>
          </p:cNvPr>
          <p:cNvSpPr txBox="1">
            <a:spLocks/>
          </p:cNvSpPr>
          <p:nvPr/>
        </p:nvSpPr>
        <p:spPr>
          <a:xfrm>
            <a:off x="652463" y="-1172307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n>
                  <a:solidFill>
                    <a:schemeClr val="bg1"/>
                  </a:solidFill>
                </a:ln>
                <a:latin typeface="Calibri" panose="020F0502020204030204" pitchFamily="34" charset="0"/>
              </a:rPr>
              <a:t>Unlike hardware, software is not something you can physically change. Software encompasses all the data, application and programs stored electronically, like an operating system or a video-editing tool.</a:t>
            </a:r>
            <a:endParaRPr lang="en-PH" dirty="0">
              <a:ln>
                <a:solidFill>
                  <a:schemeClr val="bg1"/>
                </a:solidFill>
              </a:ln>
            </a:endParaRPr>
          </a:p>
        </p:txBody>
      </p:sp>
      <p:sp>
        <p:nvSpPr>
          <p:cNvPr id="18" name="Subtitle 2">
            <a:extLst>
              <a:ext uri="{FF2B5EF4-FFF2-40B4-BE49-F238E27FC236}">
                <a16:creationId xmlns:a16="http://schemas.microsoft.com/office/drawing/2014/main" id="{ACA0C097-8108-96D1-6ABF-ED4DB8C4D86F}"/>
              </a:ext>
            </a:extLst>
          </p:cNvPr>
          <p:cNvSpPr txBox="1">
            <a:spLocks/>
          </p:cNvSpPr>
          <p:nvPr/>
        </p:nvSpPr>
        <p:spPr>
          <a:xfrm>
            <a:off x="31672450" y="13737405"/>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a:solidFill>
                    <a:schemeClr val="bg1"/>
                  </a:solidFill>
                </a:ln>
                <a:latin typeface="Calibri" panose="020F050202020403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endParaRPr lang="en-US" dirty="0">
              <a:ln>
                <a:solidFill>
                  <a:schemeClr val="bg1"/>
                </a:solidFill>
              </a:ln>
            </a:endParaRPr>
          </a:p>
          <a:p>
            <a:br>
              <a:rPr lang="en-US" dirty="0">
                <a:ln>
                  <a:solidFill>
                    <a:schemeClr val="bg1"/>
                  </a:solidFill>
                </a:ln>
              </a:rPr>
            </a:br>
            <a:endParaRPr lang="en-PH" dirty="0">
              <a:ln>
                <a:solidFill>
                  <a:schemeClr val="bg1"/>
                </a:solidFill>
              </a:ln>
            </a:endParaRPr>
          </a:p>
        </p:txBody>
      </p:sp>
      <p:sp>
        <p:nvSpPr>
          <p:cNvPr id="24" name="TextBox 23">
            <a:extLst>
              <a:ext uri="{FF2B5EF4-FFF2-40B4-BE49-F238E27FC236}">
                <a16:creationId xmlns:a16="http://schemas.microsoft.com/office/drawing/2014/main" id="{6469DC4B-2C90-629D-BC58-02316E34E40B}"/>
              </a:ext>
            </a:extLst>
          </p:cNvPr>
          <p:cNvSpPr txBox="1"/>
          <p:nvPr/>
        </p:nvSpPr>
        <p:spPr>
          <a:xfrm>
            <a:off x="2748641" y="-10826796"/>
            <a:ext cx="4362450" cy="646331"/>
          </a:xfrm>
          <a:prstGeom prst="rect">
            <a:avLst/>
          </a:prstGeom>
          <a:noFill/>
        </p:spPr>
        <p:txBody>
          <a:bodyPr wrap="square" rtlCol="0">
            <a:spAutoFit/>
          </a:bodyPr>
          <a:lstStyle/>
          <a:p>
            <a:pPr algn="just">
              <a:spcBef>
                <a:spcPts val="0"/>
              </a:spcBef>
              <a:spcAft>
                <a:spcPts val="800"/>
              </a:spcAft>
            </a:pPr>
            <a:r>
              <a:rPr lang="en-US" dirty="0">
                <a:ln>
                  <a:solidFill>
                    <a:schemeClr val="bg1"/>
                  </a:solidFill>
                </a:ln>
                <a:latin typeface="Aharoni" panose="02010803020104030203" pitchFamily="2" charset="-79"/>
                <a:cs typeface="Aharoni" panose="02010803020104030203" pitchFamily="2" charset="-79"/>
              </a:rPr>
              <a:t>What’s the difference between hardware and software?</a:t>
            </a:r>
            <a:endParaRPr lang="en-US" dirty="0">
              <a:ln>
                <a:solidFill>
                  <a:schemeClr val="bg1"/>
                </a:solidFill>
              </a:ln>
            </a:endParaRPr>
          </a:p>
        </p:txBody>
      </p:sp>
      <p:sp>
        <p:nvSpPr>
          <p:cNvPr id="25" name="TextBox 24">
            <a:extLst>
              <a:ext uri="{FF2B5EF4-FFF2-40B4-BE49-F238E27FC236}">
                <a16:creationId xmlns:a16="http://schemas.microsoft.com/office/drawing/2014/main" id="{7A16D317-D4A5-1472-9B43-F0816F90AB99}"/>
              </a:ext>
            </a:extLst>
          </p:cNvPr>
          <p:cNvSpPr txBox="1"/>
          <p:nvPr/>
        </p:nvSpPr>
        <p:spPr>
          <a:xfrm>
            <a:off x="-26609690" y="1824612"/>
            <a:ext cx="7124700" cy="1569660"/>
          </a:xfrm>
          <a:prstGeom prst="rect">
            <a:avLst/>
          </a:prstGeom>
          <a:noFill/>
        </p:spPr>
        <p:txBody>
          <a:bodyPr wrap="square" rtlCol="0">
            <a:spAutoFit/>
          </a:bodyPr>
          <a:lstStyle/>
          <a:p>
            <a:pPr algn="just">
              <a:spcBef>
                <a:spcPts val="0"/>
              </a:spcBef>
              <a:spcAft>
                <a:spcPts val="800"/>
              </a:spcAft>
            </a:pPr>
            <a:r>
              <a:rPr lang="en-US" sz="2400" dirty="0">
                <a:ln>
                  <a:solidFill>
                    <a:schemeClr val="bg1"/>
                  </a:solidFill>
                </a:ln>
                <a:latin typeface="Calibri" panose="020F0502020204030204" pitchFamily="34" charset="0"/>
              </a:rPr>
              <a:t>You know that working with hardware and software is a large part of an IT department's work, but what counts as hardware? And what’s software? Let’s break down this important distinction.</a:t>
            </a:r>
            <a:endParaRPr lang="en-US" sz="2400" dirty="0">
              <a:ln>
                <a:solidFill>
                  <a:schemeClr val="bg1"/>
                </a:solidFill>
              </a:ln>
            </a:endParaRPr>
          </a:p>
        </p:txBody>
      </p:sp>
      <p:sp>
        <p:nvSpPr>
          <p:cNvPr id="26" name="TextBox 25">
            <a:extLst>
              <a:ext uri="{FF2B5EF4-FFF2-40B4-BE49-F238E27FC236}">
                <a16:creationId xmlns:a16="http://schemas.microsoft.com/office/drawing/2014/main" id="{38E9D005-39A7-070C-869E-3F0BB1A8B601}"/>
              </a:ext>
            </a:extLst>
          </p:cNvPr>
          <p:cNvSpPr txBox="1"/>
          <p:nvPr/>
        </p:nvSpPr>
        <p:spPr>
          <a:xfrm>
            <a:off x="1548491" y="-11698325"/>
            <a:ext cx="6762750" cy="2308324"/>
          </a:xfrm>
          <a:prstGeom prst="rect">
            <a:avLst/>
          </a:prstGeom>
          <a:noFill/>
        </p:spPr>
        <p:txBody>
          <a:bodyPr wrap="square" rtlCol="0">
            <a:spAutoFit/>
          </a:bodyPr>
          <a:lstStyle/>
          <a:p>
            <a:pPr algn="just">
              <a:spcBef>
                <a:spcPts val="0"/>
              </a:spcBef>
              <a:spcAft>
                <a:spcPts val="800"/>
              </a:spcAft>
            </a:pPr>
            <a:r>
              <a:rPr lang="en-US" sz="2400" dirty="0">
                <a:ln>
                  <a:solidFill>
                    <a:schemeClr val="bg1"/>
                  </a:solidFill>
                </a:ln>
                <a:latin typeface="Calibri" panose="020F050202020403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endParaRPr lang="en-US" sz="2400" dirty="0">
              <a:ln>
                <a:solidFill>
                  <a:schemeClr val="bg1"/>
                </a:solidFill>
              </a:ln>
            </a:endParaRPr>
          </a:p>
        </p:txBody>
      </p:sp>
      <p:sp>
        <p:nvSpPr>
          <p:cNvPr id="20" name="Subtitle 2">
            <a:extLst>
              <a:ext uri="{FF2B5EF4-FFF2-40B4-BE49-F238E27FC236}">
                <a16:creationId xmlns:a16="http://schemas.microsoft.com/office/drawing/2014/main" id="{CECC74E5-5B89-419F-144C-A83B67D48B22}"/>
              </a:ext>
            </a:extLst>
          </p:cNvPr>
          <p:cNvSpPr txBox="1">
            <a:spLocks/>
          </p:cNvSpPr>
          <p:nvPr/>
        </p:nvSpPr>
        <p:spPr>
          <a:xfrm>
            <a:off x="2748641" y="18737096"/>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a:solidFill>
                    <a:schemeClr val="bg1"/>
                  </a:solidFill>
                </a:ln>
                <a:latin typeface="Calibri" panose="020F050202020403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endParaRPr lang="en-US" dirty="0">
              <a:ln>
                <a:solidFill>
                  <a:schemeClr val="bg1"/>
                </a:solidFill>
              </a:ln>
            </a:endParaRPr>
          </a:p>
          <a:p>
            <a:br>
              <a:rPr lang="en-US" dirty="0">
                <a:ln>
                  <a:solidFill>
                    <a:schemeClr val="bg1"/>
                  </a:solidFill>
                </a:ln>
              </a:rPr>
            </a:br>
            <a:endParaRPr lang="en-PH" dirty="0">
              <a:ln>
                <a:solidFill>
                  <a:schemeClr val="bg1"/>
                </a:solidFill>
              </a:ln>
            </a:endParaRPr>
          </a:p>
        </p:txBody>
      </p:sp>
      <p:sp>
        <p:nvSpPr>
          <p:cNvPr id="29" name="Subtitle 2">
            <a:extLst>
              <a:ext uri="{FF2B5EF4-FFF2-40B4-BE49-F238E27FC236}">
                <a16:creationId xmlns:a16="http://schemas.microsoft.com/office/drawing/2014/main" id="{DD8521BE-E395-F167-E56A-CDC35E390040}"/>
              </a:ext>
            </a:extLst>
          </p:cNvPr>
          <p:cNvSpPr txBox="1">
            <a:spLocks/>
          </p:cNvSpPr>
          <p:nvPr/>
        </p:nvSpPr>
        <p:spPr>
          <a:xfrm>
            <a:off x="2018699" y="17603297"/>
            <a:ext cx="9144000" cy="78967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a:solidFill>
                    <a:schemeClr val="bg1"/>
                  </a:solidFill>
                </a:ln>
                <a:latin typeface="Aharoni" panose="02010803020104030203" pitchFamily="2" charset="-79"/>
                <a:cs typeface="Aharoni" panose="02010803020104030203" pitchFamily="2" charset="-79"/>
              </a:rPr>
              <a:t>Why is information technology so important?</a:t>
            </a:r>
            <a:endParaRPr lang="en-US" dirty="0">
              <a:ln>
                <a:solidFill>
                  <a:schemeClr val="bg1"/>
                </a:solidFill>
              </a:ln>
            </a:endParaRPr>
          </a:p>
          <a:p>
            <a:br>
              <a:rPr lang="en-US" dirty="0">
                <a:ln>
                  <a:solidFill>
                    <a:schemeClr val="bg1"/>
                  </a:solidFill>
                </a:ln>
              </a:rPr>
            </a:br>
            <a:endParaRPr lang="en-PH" dirty="0">
              <a:ln>
                <a:solidFill>
                  <a:schemeClr val="bg1"/>
                </a:solidFill>
              </a:ln>
            </a:endParaRPr>
          </a:p>
        </p:txBody>
      </p:sp>
      <p:sp>
        <p:nvSpPr>
          <p:cNvPr id="32" name="Rectangle: Rounded Corners 31">
            <a:extLst>
              <a:ext uri="{FF2B5EF4-FFF2-40B4-BE49-F238E27FC236}">
                <a16:creationId xmlns:a16="http://schemas.microsoft.com/office/drawing/2014/main" id="{06741D4B-9065-B1D7-C1FB-2533B46D5D39}"/>
              </a:ext>
            </a:extLst>
          </p:cNvPr>
          <p:cNvSpPr>
            <a:spLocks noChangeAspect="1"/>
          </p:cNvSpPr>
          <p:nvPr/>
        </p:nvSpPr>
        <p:spPr>
          <a:xfrm>
            <a:off x="6580688" y="2621129"/>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AI and machine learning</a:t>
            </a:r>
            <a:br>
              <a:rPr lang="en-US" dirty="0">
                <a:solidFill>
                  <a:schemeClr val="bg1"/>
                </a:solidFill>
              </a:rPr>
            </a:br>
            <a:r>
              <a:rPr lang="en-US" dirty="0">
                <a:solidFill>
                  <a:schemeClr val="bg1"/>
                </a:solidFill>
                <a:latin typeface="Calibri" panose="020F050202020403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endParaRPr lang="en-US" b="1" dirty="0">
              <a:solidFill>
                <a:schemeClr val="bg1"/>
              </a:solidFill>
              <a:latin typeface="Calibri" panose="020F0502020204030204" pitchFamily="34" charset="0"/>
            </a:endParaRPr>
          </a:p>
          <a:p>
            <a:pPr algn="l"/>
            <a:br>
              <a:rPr lang="en-US" dirty="0">
                <a:solidFill>
                  <a:schemeClr val="bg1"/>
                </a:solidFill>
              </a:rPr>
            </a:br>
            <a:endParaRPr lang="en-PH" dirty="0">
              <a:solidFill>
                <a:schemeClr val="bg1"/>
              </a:solidFill>
            </a:endParaRPr>
          </a:p>
        </p:txBody>
      </p:sp>
      <p:sp>
        <p:nvSpPr>
          <p:cNvPr id="33" name="Rectangle: Rounded Corners 32">
            <a:extLst>
              <a:ext uri="{FF2B5EF4-FFF2-40B4-BE49-F238E27FC236}">
                <a16:creationId xmlns:a16="http://schemas.microsoft.com/office/drawing/2014/main" id="{C2402CDA-8A67-7646-BE3E-25F9CBD8B537}"/>
              </a:ext>
            </a:extLst>
          </p:cNvPr>
          <p:cNvSpPr>
            <a:spLocks noChangeAspect="1"/>
          </p:cNvSpPr>
          <p:nvPr/>
        </p:nvSpPr>
        <p:spPr>
          <a:xfrm>
            <a:off x="994403" y="45047"/>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Video hosting and bandwidth issues</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Videoconferencing solutions have become more and more popular, so more network bandwidth is needed to support them sufficiently.</a:t>
            </a:r>
            <a:endParaRPr lang="en-US" dirty="0">
              <a:solidFill>
                <a:schemeClr val="bg1"/>
              </a:solidFill>
            </a:endParaRPr>
          </a:p>
          <a:p>
            <a:pPr algn="ctr"/>
            <a:endParaRPr lang="en-PH" dirty="0"/>
          </a:p>
        </p:txBody>
      </p:sp>
      <p:sp>
        <p:nvSpPr>
          <p:cNvPr id="34" name="Rectangle: Rounded Corners 33">
            <a:extLst>
              <a:ext uri="{FF2B5EF4-FFF2-40B4-BE49-F238E27FC236}">
                <a16:creationId xmlns:a16="http://schemas.microsoft.com/office/drawing/2014/main" id="{D77929BD-C4DA-0082-C4A1-E8D7A2CD0875}"/>
              </a:ext>
            </a:extLst>
          </p:cNvPr>
          <p:cNvSpPr>
            <a:spLocks noChangeAspect="1"/>
          </p:cNvSpPr>
          <p:nvPr/>
        </p:nvSpPr>
        <p:spPr>
          <a:xfrm>
            <a:off x="652463" y="4049436"/>
            <a:ext cx="5311953" cy="299613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Cybersecurity</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endParaRPr lang="en-US" dirty="0">
              <a:solidFill>
                <a:schemeClr val="bg1"/>
              </a:solidFill>
            </a:endParaRPr>
          </a:p>
          <a:p>
            <a:pPr algn="ctr"/>
            <a:endParaRPr lang="en-PH" dirty="0"/>
          </a:p>
        </p:txBody>
      </p:sp>
      <p:sp>
        <p:nvSpPr>
          <p:cNvPr id="31" name="Rectangle: Rounded Corners 30">
            <a:extLst>
              <a:ext uri="{FF2B5EF4-FFF2-40B4-BE49-F238E27FC236}">
                <a16:creationId xmlns:a16="http://schemas.microsoft.com/office/drawing/2014/main" id="{C1BFEEE2-BF9B-8CCD-C72D-5742C7ABAE52}"/>
              </a:ext>
            </a:extLst>
          </p:cNvPr>
          <p:cNvSpPr>
            <a:spLocks noChangeAspect="1"/>
          </p:cNvSpPr>
          <p:nvPr/>
        </p:nvSpPr>
        <p:spPr>
          <a:xfrm>
            <a:off x="-8626490" y="-72189"/>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Calibri" panose="020F0502020204030204" pitchFamily="34" charset="0"/>
              </a:rPr>
              <a:t>Data overload issues</a:t>
            </a:r>
            <a:br>
              <a:rPr lang="en-US" sz="1800" dirty="0">
                <a:solidFill>
                  <a:schemeClr val="bg1"/>
                </a:solidFill>
              </a:rPr>
            </a:br>
            <a:r>
              <a:rPr lang="en-US" sz="1800" dirty="0">
                <a:solidFill>
                  <a:schemeClr val="bg1"/>
                </a:solidFill>
                <a:latin typeface="Calibri" panose="020F0502020204030204" pitchFamily="34" charset="0"/>
              </a:rPr>
              <a:t>Businesses need to process huge amounts of data. This requires large amounts of data processing and power, sophisticated software and human analytical skills.</a:t>
            </a:r>
            <a:endParaRPr lang="en-PH" dirty="0"/>
          </a:p>
        </p:txBody>
      </p:sp>
      <p:pic>
        <p:nvPicPr>
          <p:cNvPr id="3" name="Picture 2">
            <a:extLst>
              <a:ext uri="{FF2B5EF4-FFF2-40B4-BE49-F238E27FC236}">
                <a16:creationId xmlns:a16="http://schemas.microsoft.com/office/drawing/2014/main" id="{E44D42CB-CE5E-5890-6C8A-A1B5005DF9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31590" y="-76200"/>
            <a:ext cx="2705100" cy="1685925"/>
          </a:xfrm>
          <a:prstGeom prst="rect">
            <a:avLst/>
          </a:prstGeom>
        </p:spPr>
      </p:pic>
      <p:sp>
        <p:nvSpPr>
          <p:cNvPr id="35" name="Rectangle: Rounded Corners 34">
            <a:extLst>
              <a:ext uri="{FF2B5EF4-FFF2-40B4-BE49-F238E27FC236}">
                <a16:creationId xmlns:a16="http://schemas.microsoft.com/office/drawing/2014/main" id="{02955E40-C911-0177-E15C-45202926DFB9}"/>
              </a:ext>
            </a:extLst>
          </p:cNvPr>
          <p:cNvSpPr>
            <a:spLocks noChangeAspect="1"/>
          </p:cNvSpPr>
          <p:nvPr/>
        </p:nvSpPr>
        <p:spPr>
          <a:xfrm>
            <a:off x="20042825" y="2891524"/>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800" dirty="0">
                <a:solidFill>
                  <a:schemeClr val="bg1"/>
                </a:solidFill>
              </a:rPr>
            </a:br>
            <a:br>
              <a:rPr lang="en-US" sz="1800" dirty="0">
                <a:solidFill>
                  <a:schemeClr val="bg1"/>
                </a:solidFill>
              </a:rPr>
            </a:br>
            <a:r>
              <a:rPr lang="en-US" sz="1800" b="1" dirty="0">
                <a:solidFill>
                  <a:schemeClr val="bg1"/>
                </a:solidFill>
                <a:latin typeface="Calibri" panose="020F0502020204030204" pitchFamily="34" charset="0"/>
              </a:rPr>
              <a:t>Mobile and wireless usages</a:t>
            </a:r>
            <a:br>
              <a:rPr lang="en-US" sz="1800" dirty="0">
                <a:solidFill>
                  <a:schemeClr val="bg1"/>
                </a:solidFill>
              </a:rPr>
            </a:br>
            <a:r>
              <a:rPr lang="en-US" sz="1800" dirty="0">
                <a:solidFill>
                  <a:schemeClr val="bg1"/>
                </a:solidFill>
                <a:latin typeface="Calibri" panose="020F0502020204030204" pitchFamily="34" charset="0"/>
              </a:rPr>
              <a:t>More employers are offering remote work options that require smartphones, tablets and laptops with wireless hotspots and roaming ability.</a:t>
            </a:r>
            <a:br>
              <a:rPr lang="en-US" sz="1800" dirty="0">
                <a:solidFill>
                  <a:schemeClr val="bg1"/>
                </a:solidFill>
              </a:rPr>
            </a:br>
            <a:endParaRPr lang="en-PH" sz="1800" dirty="0">
              <a:solidFill>
                <a:schemeClr val="bg1"/>
              </a:solidFill>
            </a:endParaRPr>
          </a:p>
          <a:p>
            <a:pPr algn="ctr"/>
            <a:endParaRPr lang="en-PH" dirty="0"/>
          </a:p>
        </p:txBody>
      </p:sp>
      <p:pic>
        <p:nvPicPr>
          <p:cNvPr id="5" name="Picture 4">
            <a:extLst>
              <a:ext uri="{FF2B5EF4-FFF2-40B4-BE49-F238E27FC236}">
                <a16:creationId xmlns:a16="http://schemas.microsoft.com/office/drawing/2014/main" id="{A9471247-2BFB-443B-20FD-AF96C54233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354778" y="3201006"/>
            <a:ext cx="3133725" cy="1457325"/>
          </a:xfrm>
          <a:prstGeom prst="rect">
            <a:avLst/>
          </a:prstGeom>
        </p:spPr>
      </p:pic>
      <p:sp>
        <p:nvSpPr>
          <p:cNvPr id="36" name="Rectangle: Rounded Corners 35">
            <a:extLst>
              <a:ext uri="{FF2B5EF4-FFF2-40B4-BE49-F238E27FC236}">
                <a16:creationId xmlns:a16="http://schemas.microsoft.com/office/drawing/2014/main" id="{36BBC98B-CB4F-AFA2-18B6-F83032C171A3}"/>
              </a:ext>
            </a:extLst>
          </p:cNvPr>
          <p:cNvSpPr>
            <a:spLocks noChangeAspect="1"/>
          </p:cNvSpPr>
          <p:nvPr/>
        </p:nvSpPr>
        <p:spPr>
          <a:xfrm>
            <a:off x="-15578356" y="5357382"/>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rPr>
              <a:t>Cloud computing services</a:t>
            </a:r>
            <a:br>
              <a:rPr lang="en-US" dirty="0">
                <a:solidFill>
                  <a:schemeClr val="bg1"/>
                </a:solidFill>
              </a:rPr>
            </a:br>
            <a:r>
              <a:rPr lang="en-US" dirty="0">
                <a:solidFill>
                  <a:schemeClr val="bg1"/>
                </a:solidFill>
                <a:latin typeface="Calibri" panose="020F0502020204030204" pitchFamily="34" charset="0"/>
              </a:rPr>
              <a:t>Most businesses no longer operate their own “server farms” to store massive amounts of data. Many businesses now work with cloud services—third-party hosting platforms that maintain that data.</a:t>
            </a:r>
            <a:endParaRPr lang="en-US" b="1" dirty="0">
              <a:solidFill>
                <a:schemeClr val="bg1"/>
              </a:solidFill>
              <a:latin typeface="Calibri" panose="020F0502020204030204" pitchFamily="34" charset="0"/>
            </a:endParaRPr>
          </a:p>
          <a:p>
            <a:pPr algn="ctr"/>
            <a:endParaRPr lang="en-PH" dirty="0"/>
          </a:p>
        </p:txBody>
      </p:sp>
      <p:pic>
        <p:nvPicPr>
          <p:cNvPr id="7" name="Picture 6">
            <a:extLst>
              <a:ext uri="{FF2B5EF4-FFF2-40B4-BE49-F238E27FC236}">
                <a16:creationId xmlns:a16="http://schemas.microsoft.com/office/drawing/2014/main" id="{D50D2C82-15B2-0738-65F9-8D2A1100E0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234934" y="6024928"/>
            <a:ext cx="2438400" cy="1876425"/>
          </a:xfrm>
          <a:prstGeom prst="rect">
            <a:avLst/>
          </a:prstGeom>
        </p:spPr>
      </p:pic>
      <p:pic>
        <p:nvPicPr>
          <p:cNvPr id="11" name="Picture 10">
            <a:extLst>
              <a:ext uri="{FF2B5EF4-FFF2-40B4-BE49-F238E27FC236}">
                <a16:creationId xmlns:a16="http://schemas.microsoft.com/office/drawing/2014/main" id="{D5619C39-896E-2974-C1FF-9C022642F8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80688" y="319736"/>
            <a:ext cx="2376488" cy="1581445"/>
          </a:xfrm>
          <a:prstGeom prst="rect">
            <a:avLst/>
          </a:prstGeom>
        </p:spPr>
      </p:pic>
      <p:pic>
        <p:nvPicPr>
          <p:cNvPr id="13" name="Picture 12">
            <a:extLst>
              <a:ext uri="{FF2B5EF4-FFF2-40B4-BE49-F238E27FC236}">
                <a16:creationId xmlns:a16="http://schemas.microsoft.com/office/drawing/2014/main" id="{40FF7906-CBF6-892D-20BB-0BBC8980FE9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30564" y="2808564"/>
            <a:ext cx="1741988" cy="1119849"/>
          </a:xfrm>
          <a:prstGeom prst="rect">
            <a:avLst/>
          </a:prstGeom>
        </p:spPr>
      </p:pic>
      <p:pic>
        <p:nvPicPr>
          <p:cNvPr id="21" name="Picture 20">
            <a:extLst>
              <a:ext uri="{FF2B5EF4-FFF2-40B4-BE49-F238E27FC236}">
                <a16:creationId xmlns:a16="http://schemas.microsoft.com/office/drawing/2014/main" id="{B3D8B12E-A6AA-DB53-28A8-BED45A57B2B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04828" y="5467670"/>
            <a:ext cx="2276131" cy="1274633"/>
          </a:xfrm>
          <a:prstGeom prst="rect">
            <a:avLst/>
          </a:prstGeom>
        </p:spPr>
      </p:pic>
    </p:spTree>
    <p:extLst>
      <p:ext uri="{BB962C8B-B14F-4D97-AF65-F5344CB8AC3E}">
        <p14:creationId xmlns:p14="http://schemas.microsoft.com/office/powerpoint/2010/main" val="10256550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011C68-9C26-AC56-6CA6-A32A949ECDD2}"/>
              </a:ext>
              <a:ext uri="{C183D7F6-B498-43B3-948B-1728B52AA6E4}">
                <adec:decorative xmlns:adec="http://schemas.microsoft.com/office/drawing/2017/decorative" val="0"/>
              </a:ext>
            </a:extLst>
          </p:cNvPr>
          <p:cNvSpPr>
            <a:spLocks noGrp="1"/>
          </p:cNvSpPr>
          <p:nvPr>
            <p:ph type="ctrTitle"/>
          </p:nvPr>
        </p:nvSpPr>
        <p:spPr>
          <a:xfrm>
            <a:off x="1621619" y="1431858"/>
            <a:ext cx="9144000" cy="2387600"/>
          </a:xfrm>
        </p:spPr>
        <p:txBody>
          <a:bodyPr>
            <a:normAutofit fontScale="90000"/>
          </a:bodyPr>
          <a:lstStyle/>
          <a:p>
            <a:r>
              <a:rPr lang="en-US" sz="6000" b="1" i="0" u="none" strike="noStrike" dirty="0">
                <a:ln>
                  <a:solidFill>
                    <a:schemeClr val="bg1"/>
                  </a:solidFill>
                </a:ln>
                <a:blipFill dpi="0" rotWithShape="1">
                  <a:blip r:embed="rId2">
                    <a:extLst>
                      <a:ext uri="{28A0092B-C50C-407E-A947-70E740481C1C}">
                        <a14:useLocalDpi xmlns:a14="http://schemas.microsoft.com/office/drawing/2010/main" val="0"/>
                      </a:ext>
                    </a:extLst>
                  </a:blip>
                  <a:srcRect/>
                  <a:stretch>
                    <a:fillRect/>
                  </a:stretch>
                </a:blipFill>
                <a:effectLst/>
                <a:latin typeface="Impact" panose="020B0806030902050204" pitchFamily="34" charset="0"/>
                <a:cs typeface="Aharoni" panose="020B0604020202020204" pitchFamily="2" charset="-79"/>
              </a:rPr>
              <a:t>What Is Information Technology? A Beginner’s Guide to the World of IT</a:t>
            </a:r>
            <a:endParaRPr lang="en-PH" b="1" dirty="0">
              <a:ln>
                <a:solidFill>
                  <a:schemeClr val="bg1"/>
                </a:solidFill>
              </a:ln>
              <a:blipFill dpi="0" rotWithShape="1">
                <a:blip r:embed="rId2">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9" name="Subtitle 2">
            <a:extLst>
              <a:ext uri="{FF2B5EF4-FFF2-40B4-BE49-F238E27FC236}">
                <a16:creationId xmlns:a16="http://schemas.microsoft.com/office/drawing/2014/main" id="{18987EAD-B9A9-3519-2B58-69D860D31752}"/>
              </a:ext>
            </a:extLst>
          </p:cNvPr>
          <p:cNvSpPr>
            <a:spLocks noGrp="1"/>
          </p:cNvSpPr>
          <p:nvPr>
            <p:ph type="subTitle" idx="1"/>
          </p:nvPr>
        </p:nvSpPr>
        <p:spPr>
          <a:xfrm>
            <a:off x="6134100" y="5482364"/>
            <a:ext cx="6001657" cy="625930"/>
          </a:xfrm>
        </p:spPr>
        <p:txBody>
          <a:bodyPr/>
          <a:lstStyle/>
          <a:p>
            <a:r>
              <a:rPr lang="en-US" sz="2400" b="0" i="0" u="none" strike="noStrike"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effectLst/>
                <a:latin typeface="Impact" panose="020B0806030902050204" pitchFamily="34" charset="0"/>
              </a:rPr>
              <a:t>By Glynn </a:t>
            </a:r>
            <a:r>
              <a:rPr lang="en-US" sz="2400" b="0" i="0" u="none" strike="noStrike" dirty="0" err="1">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effectLst/>
                <a:latin typeface="Impact" panose="020B0806030902050204" pitchFamily="34" charset="0"/>
              </a:rPr>
              <a:t>Cosker</a:t>
            </a:r>
            <a:r>
              <a:rPr lang="en-US" sz="2400" b="0" i="0" u="none" strike="noStrike"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effectLst/>
                <a:latin typeface="Impact" panose="020B0806030902050204" pitchFamily="34" charset="0"/>
              </a:rPr>
              <a:t> on 05/02/2023</a:t>
            </a:r>
            <a:endParaRPr lang="en-PH"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ndParaRPr>
          </a:p>
          <a:p>
            <a:endParaRPr lang="en-PH"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14" name="Title 5">
            <a:extLst>
              <a:ext uri="{FF2B5EF4-FFF2-40B4-BE49-F238E27FC236}">
                <a16:creationId xmlns:a16="http://schemas.microsoft.com/office/drawing/2014/main" id="{FD4DDF3D-5C85-8358-A097-278328FB16E4}"/>
              </a:ext>
            </a:extLst>
          </p:cNvPr>
          <p:cNvSpPr txBox="1">
            <a:spLocks/>
          </p:cNvSpPr>
          <p:nvPr/>
        </p:nvSpPr>
        <p:spPr>
          <a:xfrm>
            <a:off x="718457" y="7771200"/>
            <a:ext cx="10755085" cy="30334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spcAft>
                <a:spcPts val="800"/>
              </a:spcAft>
            </a:pPr>
            <a:r>
              <a:rPr lang="en-US" sz="2400" dirty="0">
                <a:ln>
                  <a:solidFill>
                    <a:schemeClr val="bg1"/>
                  </a:solidFill>
                </a:ln>
                <a:blipFill dpi="0" rotWithShape="1">
                  <a:blip r:embed="rId2">
                    <a:extLst>
                      <a:ext uri="{28A0092B-C50C-407E-A947-70E740481C1C}">
                        <a14:useLocalDpi xmlns:a14="http://schemas.microsoft.com/office/drawing/2010/main" val="0"/>
                      </a:ext>
                    </a:extLst>
                  </a:blip>
                  <a:srcRect/>
                  <a:stretch>
                    <a:fillRect/>
                  </a:stretch>
                </a:blipFill>
                <a:latin typeface="Impact" panose="020B0806030902050204" pitchFamily="34" charset="0"/>
              </a:rPr>
              <a:t>For many people, information technology (IT) is basically synonymous with the people you call when you need help with a computer issue. While that view of information technology isn't totally wrong, it drastically understates the scope of this critical career field.</a:t>
            </a:r>
            <a:br>
              <a:rPr lang="en-US" sz="2400" dirty="0">
                <a:ln>
                  <a:solidFill>
                    <a:schemeClr val="bg1"/>
                  </a:solidFill>
                </a:ln>
                <a:blipFill dpi="0" rotWithShape="1">
                  <a:blip r:embed="rId2">
                    <a:extLst>
                      <a:ext uri="{28A0092B-C50C-407E-A947-70E740481C1C}">
                        <a14:useLocalDpi xmlns:a14="http://schemas.microsoft.com/office/drawing/2010/main" val="0"/>
                      </a:ext>
                    </a:extLst>
                  </a:blip>
                  <a:srcRect/>
                  <a:stretch>
                    <a:fillRect/>
                  </a:stretch>
                </a:blipFill>
                <a:latin typeface="Impact" panose="020B0806030902050204" pitchFamily="34" charset="0"/>
              </a:rPr>
            </a:br>
            <a:r>
              <a:rPr lang="en-US" sz="2400" dirty="0">
                <a:ln>
                  <a:solidFill>
                    <a:schemeClr val="bg1"/>
                  </a:solidFill>
                </a:ln>
                <a:blipFill dpi="0" rotWithShape="1">
                  <a:blip r:embed="rId2">
                    <a:extLst>
                      <a:ext uri="{28A0092B-C50C-407E-A947-70E740481C1C}">
                        <a14:useLocalDpi xmlns:a14="http://schemas.microsoft.com/office/drawing/2010/main" val="0"/>
                      </a:ext>
                    </a:extLst>
                  </a:blip>
                  <a:srcRect/>
                  <a:stretch>
                    <a:fillRect/>
                  </a:stretch>
                </a:blipFill>
                <a:latin typeface="Impact" panose="020B0806030902050204" pitchFamily="34" charset="0"/>
              </a:rPr>
              <a:t>If you're looking to get a better handle on what information technology is - and the many facets of this field - then you've come to the right place. We're going to take a deep dive into the ever-changing world of information technology.</a:t>
            </a:r>
          </a:p>
        </p:txBody>
      </p:sp>
      <p:pic>
        <p:nvPicPr>
          <p:cNvPr id="15" name="Picture 14">
            <a:extLst>
              <a:ext uri="{FF2B5EF4-FFF2-40B4-BE49-F238E27FC236}">
                <a16:creationId xmlns:a16="http://schemas.microsoft.com/office/drawing/2014/main" id="{D97E05AB-73FE-31ED-E757-D80B08C09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27858" y="2668843"/>
            <a:ext cx="5994080" cy="3996053"/>
          </a:xfrm>
          <a:prstGeom prst="ellipse">
            <a:avLst/>
          </a:prstGeom>
        </p:spPr>
      </p:pic>
      <p:sp>
        <p:nvSpPr>
          <p:cNvPr id="16" name="Subtitle 2">
            <a:extLst>
              <a:ext uri="{FF2B5EF4-FFF2-40B4-BE49-F238E27FC236}">
                <a16:creationId xmlns:a16="http://schemas.microsoft.com/office/drawing/2014/main" id="{F64D4768-B0FA-89FE-AF7B-9F4C779CCEDD}"/>
              </a:ext>
            </a:extLst>
          </p:cNvPr>
          <p:cNvSpPr txBox="1">
            <a:spLocks/>
          </p:cNvSpPr>
          <p:nvPr/>
        </p:nvSpPr>
        <p:spPr>
          <a:xfrm>
            <a:off x="-12098301" y="-5407302"/>
            <a:ext cx="12098301" cy="21335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r>
              <a:rPr lang="en-US" b="1" dirty="0">
                <a:solidFill>
                  <a:schemeClr val="bg1"/>
                </a:solidFill>
                <a:latin typeface="Calibri" panose="020F0502020204030204" pitchFamily="34" charset="0"/>
              </a:rPr>
              <a:t>What is information technology and what does it encompass?</a:t>
            </a:r>
            <a:br>
              <a:rPr lang="en-US" dirty="0">
                <a:solidFill>
                  <a:schemeClr val="bg1"/>
                </a:solidFill>
                <a:latin typeface="Calibri" panose="020F0502020204030204" pitchFamily="34" charset="0"/>
              </a:rPr>
            </a:br>
            <a:endParaRPr lang="en-US" dirty="0">
              <a:solidFill>
                <a:schemeClr val="bg1"/>
              </a:solidFill>
              <a:latin typeface="Calibri" panose="020F0502020204030204" pitchFamily="34" charset="0"/>
            </a:endParaRPr>
          </a:p>
          <a:p>
            <a:pPr algn="l">
              <a:spcBef>
                <a:spcPts val="0"/>
              </a:spcBef>
              <a:spcAft>
                <a:spcPts val="800"/>
              </a:spcAft>
            </a:pPr>
            <a:r>
              <a:rPr lang="en-US" dirty="0">
                <a:solidFill>
                  <a:schemeClr val="bg1"/>
                </a:solidFill>
                <a:latin typeface="Calibri" panose="020F0502020204030204" pitchFamily="34" charset="0"/>
              </a:rPr>
              <a:t>The most basic information technology definition is that it's the application of technology to solve business or organizational problems on a broad scale.</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No matter their specific IT role, members of an IT department work with others to solve technology problems, both big and small. Information technology plays such a vital role in today's wireless world.</a:t>
            </a:r>
          </a:p>
          <a:p>
            <a:pPr algn="just" rtl="0">
              <a:spcBef>
                <a:spcPts val="0"/>
              </a:spcBef>
              <a:spcAft>
                <a:spcPts val="800"/>
              </a:spcAft>
            </a:pPr>
            <a:r>
              <a:rPr lang="en-US" b="0" i="0" u="none" strike="noStrike" dirty="0">
                <a:solidFill>
                  <a:schemeClr val="bg1"/>
                </a:solidFill>
                <a:effectLst/>
                <a:latin typeface="Calibri" panose="020F0502020204030204" pitchFamily="34" charset="0"/>
              </a:rPr>
              <a:t>To enhance operational efficiency, many global companies compete for a workforce with salient technical skills and often hire network administration professionals, network monitoring staff, user support technicians, network architects, other architecture experts and many other individuals.</a:t>
            </a:r>
            <a:endParaRPr lang="en-US" b="0" dirty="0">
              <a:solidFill>
                <a:schemeClr val="bg1"/>
              </a:solidFill>
              <a:effectLst/>
            </a:endParaRPr>
          </a:p>
          <a:p>
            <a:pPr algn="just" rtl="0">
              <a:spcBef>
                <a:spcPts val="0"/>
              </a:spcBef>
              <a:spcAft>
                <a:spcPts val="800"/>
              </a:spcAft>
            </a:pPr>
            <a:r>
              <a:rPr lang="en-US" b="0" i="0" u="none" strike="noStrike" dirty="0">
                <a:solidFill>
                  <a:schemeClr val="bg1"/>
                </a:solidFill>
                <a:effectLst/>
                <a:latin typeface="Calibri" panose="020F0502020204030204" pitchFamily="34" charset="0"/>
              </a:rPr>
              <a:t>You might already know that an IT department serves to ensure that the computer network, computer hardware, computing devices, and other physical devices all function properly. </a:t>
            </a:r>
            <a:endParaRPr lang="en-US" b="0" dirty="0">
              <a:solidFill>
                <a:schemeClr val="bg1"/>
              </a:solidFill>
              <a:effectLst/>
            </a:endParaRPr>
          </a:p>
          <a:p>
            <a:pPr algn="l">
              <a:spcBef>
                <a:spcPts val="0"/>
              </a:spcBef>
              <a:spcAft>
                <a:spcPts val="800"/>
              </a:spcAft>
            </a:pPr>
            <a:endParaRPr lang="en-US" dirty="0">
              <a:solidFill>
                <a:schemeClr val="bg1"/>
              </a:solidFill>
            </a:endParaRPr>
          </a:p>
          <a:p>
            <a:pPr algn="l"/>
            <a:br>
              <a:rPr lang="en-US" dirty="0">
                <a:solidFill>
                  <a:schemeClr val="bg1"/>
                </a:solidFill>
              </a:rPr>
            </a:br>
            <a:endParaRPr lang="en-PH" dirty="0">
              <a:solidFill>
                <a:schemeClr val="bg1"/>
              </a:solidFill>
            </a:endParaRPr>
          </a:p>
        </p:txBody>
      </p:sp>
      <p:sp>
        <p:nvSpPr>
          <p:cNvPr id="17" name="Subtitle 2">
            <a:extLst>
              <a:ext uri="{FF2B5EF4-FFF2-40B4-BE49-F238E27FC236}">
                <a16:creationId xmlns:a16="http://schemas.microsoft.com/office/drawing/2014/main" id="{C6C78297-9553-9D88-A921-D866249AF545}"/>
              </a:ext>
            </a:extLst>
          </p:cNvPr>
          <p:cNvSpPr txBox="1">
            <a:spLocks/>
          </p:cNvSpPr>
          <p:nvPr/>
        </p:nvSpPr>
        <p:spPr>
          <a:xfrm>
            <a:off x="9296400" y="-5407302"/>
            <a:ext cx="125349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solidFill>
                  <a:schemeClr val="bg1"/>
                </a:solidFill>
                <a:latin typeface="Calibri" panose="020F0502020204030204" pitchFamily="34" charset="0"/>
              </a:rPr>
              <a:t> However, there are three primary pillars of responsibility for an IT department:</a:t>
            </a:r>
            <a:endParaRPr lang="en-US" dirty="0">
              <a:solidFill>
                <a:schemeClr val="bg1"/>
              </a:solidFill>
            </a:endParaRPr>
          </a:p>
          <a:p>
            <a:pPr algn="just">
              <a:spcBef>
                <a:spcPts val="0"/>
              </a:spcBef>
              <a:spcAft>
                <a:spcPts val="800"/>
              </a:spcAft>
            </a:pPr>
            <a:r>
              <a:rPr lang="en-US" dirty="0">
                <a:solidFill>
                  <a:schemeClr val="bg1"/>
                </a:solidFill>
                <a:latin typeface="Calibri" panose="020F0502020204030204" pitchFamily="34" charset="0"/>
              </a:rPr>
              <a:t>IT governance: This refers to the combination of policies and processes that ensure IT systems are effectively run and in alignment with the organization's needs.</a:t>
            </a:r>
            <a:endParaRPr lang="en-US" dirty="0">
              <a:solidFill>
                <a:schemeClr val="bg1"/>
              </a:solidFill>
            </a:endParaRPr>
          </a:p>
          <a:p>
            <a:pPr algn="just">
              <a:spcBef>
                <a:spcPts val="0"/>
              </a:spcBef>
              <a:spcAft>
                <a:spcPts val="800"/>
              </a:spcAft>
            </a:pPr>
            <a:r>
              <a:rPr lang="en-US" dirty="0">
                <a:solidFill>
                  <a:schemeClr val="bg1"/>
                </a:solidFill>
                <a:latin typeface="Calibri" panose="020F0502020204030204" pitchFamily="34" charset="0"/>
              </a:rPr>
              <a:t>IT operations: This is a catchall category for the daily work of an IT department. This includes providing tech support, network maintenance, communication protocols, security testing and device management duties.</a:t>
            </a:r>
            <a:endParaRPr lang="en-US" dirty="0">
              <a:solidFill>
                <a:schemeClr val="bg1"/>
              </a:solidFill>
            </a:endParaRPr>
          </a:p>
          <a:p>
            <a:pPr algn="just">
              <a:spcBef>
                <a:spcPts val="0"/>
              </a:spcBef>
              <a:spcAft>
                <a:spcPts val="800"/>
              </a:spcAft>
            </a:pPr>
            <a:r>
              <a:rPr lang="en-US" dirty="0">
                <a:solidFill>
                  <a:schemeClr val="bg1"/>
                </a:solidFill>
                <a:latin typeface="Calibri" panose="020F0502020204030204" pitchFamily="34" charset="0"/>
              </a:rPr>
              <a:t>Hardware and software infrastructure: This focus area refers to all the physical components of IT infrastructure. This pillar of IT includes the setup and maintenance of equipment like routers, servers, phone systems and inventory control - including individual devices like laptops.</a:t>
            </a:r>
          </a:p>
          <a:p>
            <a:pPr algn="just" rtl="0">
              <a:spcBef>
                <a:spcPts val="0"/>
              </a:spcBef>
              <a:spcAft>
                <a:spcPts val="800"/>
              </a:spcAft>
            </a:pPr>
            <a:r>
              <a:rPr lang="en-US" b="0" i="0" u="none" strike="noStrike" dirty="0">
                <a:solidFill>
                  <a:schemeClr val="bg1"/>
                </a:solidFill>
                <a:effectLst/>
                <a:latin typeface="Calibri" panose="020F0502020204030204" pitchFamily="34" charset="0"/>
              </a:rPr>
              <a:t>IT departments also help to automate the business environment and create processes for many of their respective company's daily tasks, so that the business continues to run smoothly.</a:t>
            </a:r>
            <a:endParaRPr lang="en-US" b="0" dirty="0">
              <a:solidFill>
                <a:schemeClr val="bg1"/>
              </a:solidFill>
              <a:effectLst/>
            </a:endParaRPr>
          </a:p>
          <a:p>
            <a:pPr algn="just" rtl="0">
              <a:spcBef>
                <a:spcPts val="0"/>
              </a:spcBef>
              <a:spcAft>
                <a:spcPts val="800"/>
              </a:spcAft>
            </a:pPr>
            <a:r>
              <a:rPr lang="en-US" b="0" i="0" u="none" strike="noStrike" dirty="0">
                <a:solidFill>
                  <a:schemeClr val="bg1"/>
                </a:solidFill>
                <a:effectLst/>
                <a:latin typeface="Calibri" panose="020F0502020204030204" pitchFamily="34" charset="0"/>
              </a:rPr>
              <a:t>The ideal IT department is also aligned with the business's goals. Additionally, the department should always be transparent in its processes - providing valuable insights in a way that the rest of the business can understand and provide input on.</a:t>
            </a:r>
            <a:endParaRPr lang="en-US" b="0" dirty="0">
              <a:solidFill>
                <a:schemeClr val="bg1"/>
              </a:solidFill>
              <a:effectLst/>
            </a:endParaRPr>
          </a:p>
          <a:p>
            <a:br>
              <a:rPr lang="en-US" dirty="0">
                <a:solidFill>
                  <a:schemeClr val="bg1"/>
                </a:solidFill>
              </a:rPr>
            </a:br>
            <a:endParaRPr lang="en-PH" dirty="0">
              <a:solidFill>
                <a:schemeClr val="bg1"/>
              </a:solidFill>
            </a:endParaRPr>
          </a:p>
          <a:p>
            <a:pPr algn="just">
              <a:spcBef>
                <a:spcPts val="0"/>
              </a:spcBef>
              <a:spcAft>
                <a:spcPts val="800"/>
              </a:spcAft>
            </a:pPr>
            <a:endParaRPr lang="en-US" dirty="0">
              <a:solidFill>
                <a:schemeClr val="bg1"/>
              </a:solidFill>
            </a:endParaRPr>
          </a:p>
          <a:p>
            <a:br>
              <a:rPr lang="en-US" dirty="0">
                <a:solidFill>
                  <a:schemeClr val="bg1"/>
                </a:solidFill>
              </a:rPr>
            </a:br>
            <a:endParaRPr lang="en-PH" dirty="0">
              <a:solidFill>
                <a:schemeClr val="bg1"/>
              </a:solidFill>
            </a:endParaRPr>
          </a:p>
        </p:txBody>
      </p:sp>
      <p:sp>
        <p:nvSpPr>
          <p:cNvPr id="23" name="Subtitle 2">
            <a:extLst>
              <a:ext uri="{FF2B5EF4-FFF2-40B4-BE49-F238E27FC236}">
                <a16:creationId xmlns:a16="http://schemas.microsoft.com/office/drawing/2014/main" id="{945E2A10-A5B0-E184-C4AA-723277750469}"/>
              </a:ext>
            </a:extLst>
          </p:cNvPr>
          <p:cNvSpPr txBox="1">
            <a:spLocks/>
          </p:cNvSpPr>
          <p:nvPr/>
        </p:nvSpPr>
        <p:spPr>
          <a:xfrm>
            <a:off x="7886700" y="1708133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endParaRPr lang="en-PH" dirty="0">
              <a:solidFill>
                <a:schemeClr val="bg1"/>
              </a:solidFill>
            </a:endParaRPr>
          </a:p>
        </p:txBody>
      </p:sp>
      <p:grpSp>
        <p:nvGrpSpPr>
          <p:cNvPr id="28" name="Group 27">
            <a:extLst>
              <a:ext uri="{FF2B5EF4-FFF2-40B4-BE49-F238E27FC236}">
                <a16:creationId xmlns:a16="http://schemas.microsoft.com/office/drawing/2014/main" id="{BADF718E-C35F-DA45-D270-B446E4DF2D02}"/>
              </a:ext>
            </a:extLst>
          </p:cNvPr>
          <p:cNvGrpSpPr/>
          <p:nvPr/>
        </p:nvGrpSpPr>
        <p:grpSpPr>
          <a:xfrm>
            <a:off x="22860000" y="-3185523"/>
            <a:ext cx="9144000" cy="7860977"/>
            <a:chOff x="816076" y="-819786"/>
            <a:chExt cx="9144000" cy="7860977"/>
          </a:xfrm>
        </p:grpSpPr>
        <p:sp>
          <p:nvSpPr>
            <p:cNvPr id="19" name="Subtitle 2">
              <a:extLst>
                <a:ext uri="{FF2B5EF4-FFF2-40B4-BE49-F238E27FC236}">
                  <a16:creationId xmlns:a16="http://schemas.microsoft.com/office/drawing/2014/main" id="{24283BA0-E621-12C3-9134-D44B0F765B42}"/>
                </a:ext>
              </a:extLst>
            </p:cNvPr>
            <p:cNvSpPr txBox="1">
              <a:spLocks/>
            </p:cNvSpPr>
            <p:nvPr/>
          </p:nvSpPr>
          <p:spPr>
            <a:xfrm>
              <a:off x="816076" y="538542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chemeClr val="bg1"/>
                  </a:solidFill>
                  <a:latin typeface="Calibri" panose="020F0502020204030204" pitchFamily="34" charset="0"/>
                </a:rPr>
                <a:t>Unlike hardware, software is not something you can physically change. Software encompasses all the data, application and programs stored electronically, like an operating system or a video-editing tool.</a:t>
              </a:r>
              <a:endParaRPr lang="en-PH" dirty="0">
                <a:solidFill>
                  <a:schemeClr val="bg1"/>
                </a:solidFill>
              </a:endParaRPr>
            </a:p>
          </p:txBody>
        </p:sp>
        <p:sp>
          <p:nvSpPr>
            <p:cNvPr id="18" name="Subtitle 2">
              <a:extLst>
                <a:ext uri="{FF2B5EF4-FFF2-40B4-BE49-F238E27FC236}">
                  <a16:creationId xmlns:a16="http://schemas.microsoft.com/office/drawing/2014/main" id="{ACA0C097-8108-96D1-6ABF-ED4DB8C4D86F}"/>
                </a:ext>
              </a:extLst>
            </p:cNvPr>
            <p:cNvSpPr txBox="1">
              <a:spLocks/>
            </p:cNvSpPr>
            <p:nvPr/>
          </p:nvSpPr>
          <p:spPr>
            <a:xfrm>
              <a:off x="816076" y="162000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solidFill>
                    <a:schemeClr val="bg1"/>
                  </a:solidFill>
                  <a:latin typeface="Calibri" panose="020F050202020403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endParaRPr lang="en-US" dirty="0">
                <a:solidFill>
                  <a:schemeClr val="bg1"/>
                </a:solidFill>
              </a:endParaRPr>
            </a:p>
            <a:p>
              <a:br>
                <a:rPr lang="en-US" dirty="0">
                  <a:solidFill>
                    <a:schemeClr val="bg1"/>
                  </a:solidFill>
                </a:rPr>
              </a:br>
              <a:endParaRPr lang="en-PH" dirty="0">
                <a:solidFill>
                  <a:schemeClr val="bg1"/>
                </a:solidFill>
              </a:endParaRPr>
            </a:p>
          </p:txBody>
        </p:sp>
        <p:sp>
          <p:nvSpPr>
            <p:cNvPr id="24" name="TextBox 23">
              <a:extLst>
                <a:ext uri="{FF2B5EF4-FFF2-40B4-BE49-F238E27FC236}">
                  <a16:creationId xmlns:a16="http://schemas.microsoft.com/office/drawing/2014/main" id="{6469DC4B-2C90-629D-BC58-02316E34E40B}"/>
                </a:ext>
              </a:extLst>
            </p:cNvPr>
            <p:cNvSpPr txBox="1"/>
            <p:nvPr/>
          </p:nvSpPr>
          <p:spPr>
            <a:xfrm>
              <a:off x="1482826" y="-819786"/>
              <a:ext cx="4362450" cy="646331"/>
            </a:xfrm>
            <a:prstGeom prst="rect">
              <a:avLst/>
            </a:prstGeom>
            <a:noFill/>
          </p:spPr>
          <p:txBody>
            <a:bodyPr wrap="square" rtlCol="0">
              <a:spAutoFit/>
            </a:bodyPr>
            <a:lstStyle/>
            <a:p>
              <a:pPr algn="just">
                <a:spcBef>
                  <a:spcPts val="0"/>
                </a:spcBef>
                <a:spcAft>
                  <a:spcPts val="800"/>
                </a:spcAft>
              </a:pPr>
              <a:r>
                <a:rPr lang="en-US" dirty="0">
                  <a:solidFill>
                    <a:schemeClr val="bg1"/>
                  </a:solidFill>
                  <a:latin typeface="Aharoni" panose="02010803020104030203" pitchFamily="2" charset="-79"/>
                  <a:cs typeface="Aharoni" panose="02010803020104030203" pitchFamily="2" charset="-79"/>
                </a:rPr>
                <a:t>What’s the difference between hardware and software?</a:t>
              </a:r>
              <a:endParaRPr lang="en-US" dirty="0">
                <a:solidFill>
                  <a:schemeClr val="bg1"/>
                </a:solidFill>
              </a:endParaRPr>
            </a:p>
          </p:txBody>
        </p:sp>
        <p:sp>
          <p:nvSpPr>
            <p:cNvPr id="25" name="TextBox 24">
              <a:extLst>
                <a:ext uri="{FF2B5EF4-FFF2-40B4-BE49-F238E27FC236}">
                  <a16:creationId xmlns:a16="http://schemas.microsoft.com/office/drawing/2014/main" id="{7A16D317-D4A5-1472-9B43-F0816F90AB99}"/>
                </a:ext>
              </a:extLst>
            </p:cNvPr>
            <p:cNvSpPr txBox="1"/>
            <p:nvPr/>
          </p:nvSpPr>
          <p:spPr>
            <a:xfrm>
              <a:off x="968476" y="285114"/>
              <a:ext cx="7124700" cy="923330"/>
            </a:xfrm>
            <a:prstGeom prst="rect">
              <a:avLst/>
            </a:prstGeom>
            <a:noFill/>
          </p:spPr>
          <p:txBody>
            <a:bodyPr wrap="square" rtlCol="0">
              <a:spAutoFit/>
            </a:bodyPr>
            <a:lstStyle/>
            <a:p>
              <a:pPr algn="just">
                <a:spcBef>
                  <a:spcPts val="0"/>
                </a:spcBef>
                <a:spcAft>
                  <a:spcPts val="800"/>
                </a:spcAft>
              </a:pPr>
              <a:r>
                <a:rPr lang="en-US">
                  <a:solidFill>
                    <a:schemeClr val="bg1"/>
                  </a:solidFill>
                  <a:latin typeface="Calibri" panose="020F0502020204030204" pitchFamily="34" charset="0"/>
                </a:rPr>
                <a:t>You know that working with hardware and software is a large part of an IT department's work, but what counts as hardware? And what’s software? Let’s break down this important distinction.</a:t>
              </a:r>
              <a:endParaRPr lang="en-US" dirty="0">
                <a:solidFill>
                  <a:schemeClr val="bg1"/>
                </a:solidFill>
              </a:endParaRPr>
            </a:p>
          </p:txBody>
        </p:sp>
        <p:sp>
          <p:nvSpPr>
            <p:cNvPr id="26" name="TextBox 25">
              <a:extLst>
                <a:ext uri="{FF2B5EF4-FFF2-40B4-BE49-F238E27FC236}">
                  <a16:creationId xmlns:a16="http://schemas.microsoft.com/office/drawing/2014/main" id="{38E9D005-39A7-070C-869E-3F0BB1A8B601}"/>
                </a:ext>
              </a:extLst>
            </p:cNvPr>
            <p:cNvSpPr txBox="1"/>
            <p:nvPr/>
          </p:nvSpPr>
          <p:spPr>
            <a:xfrm>
              <a:off x="816076" y="3607434"/>
              <a:ext cx="6762750" cy="1477328"/>
            </a:xfrm>
            <a:prstGeom prst="rect">
              <a:avLst/>
            </a:prstGeom>
            <a:noFill/>
          </p:spPr>
          <p:txBody>
            <a:bodyPr wrap="square" rtlCol="0">
              <a:spAutoFit/>
            </a:bodyPr>
            <a:lstStyle/>
            <a:p>
              <a:pPr algn="just">
                <a:spcBef>
                  <a:spcPts val="0"/>
                </a:spcBef>
                <a:spcAft>
                  <a:spcPts val="800"/>
                </a:spcAft>
              </a:pPr>
              <a:r>
                <a:rPr lang="en-US">
                  <a:solidFill>
                    <a:schemeClr val="bg1"/>
                  </a:solidFill>
                  <a:latin typeface="Calibri" panose="020F050202020403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endParaRPr lang="en-US" dirty="0">
                <a:solidFill>
                  <a:schemeClr val="bg1"/>
                </a:solidFill>
              </a:endParaRPr>
            </a:p>
          </p:txBody>
        </p:sp>
      </p:grpSp>
      <p:grpSp>
        <p:nvGrpSpPr>
          <p:cNvPr id="30" name="Group 29">
            <a:extLst>
              <a:ext uri="{FF2B5EF4-FFF2-40B4-BE49-F238E27FC236}">
                <a16:creationId xmlns:a16="http://schemas.microsoft.com/office/drawing/2014/main" id="{77C70540-D8B1-C6EB-8224-40356A52BCA7}"/>
              </a:ext>
            </a:extLst>
          </p:cNvPr>
          <p:cNvGrpSpPr/>
          <p:nvPr/>
        </p:nvGrpSpPr>
        <p:grpSpPr>
          <a:xfrm>
            <a:off x="-11369690" y="4452532"/>
            <a:ext cx="9144000" cy="3512234"/>
            <a:chOff x="816076" y="638391"/>
            <a:chExt cx="9144000" cy="3512234"/>
          </a:xfrm>
        </p:grpSpPr>
        <p:sp>
          <p:nvSpPr>
            <p:cNvPr id="20" name="Subtitle 2">
              <a:extLst>
                <a:ext uri="{FF2B5EF4-FFF2-40B4-BE49-F238E27FC236}">
                  <a16:creationId xmlns:a16="http://schemas.microsoft.com/office/drawing/2014/main" id="{CECC74E5-5B89-419F-144C-A83B67D48B22}"/>
                </a:ext>
              </a:extLst>
            </p:cNvPr>
            <p:cNvSpPr txBox="1">
              <a:spLocks/>
            </p:cNvSpPr>
            <p:nvPr/>
          </p:nvSpPr>
          <p:spPr>
            <a:xfrm>
              <a:off x="816076" y="2494863"/>
              <a:ext cx="9144000" cy="1655762"/>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sz="4400" dirty="0">
                  <a:solidFill>
                    <a:schemeClr val="bg1"/>
                  </a:solidFill>
                  <a:latin typeface="Calibri" panose="020F050202020403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endParaRPr lang="en-US" sz="4400" dirty="0">
                <a:solidFill>
                  <a:schemeClr val="bg1"/>
                </a:solidFill>
              </a:endParaRPr>
            </a:p>
            <a:p>
              <a:br>
                <a:rPr lang="en-US" dirty="0"/>
              </a:br>
              <a:endParaRPr lang="en-PH" dirty="0"/>
            </a:p>
          </p:txBody>
        </p:sp>
        <p:sp>
          <p:nvSpPr>
            <p:cNvPr id="29" name="Subtitle 2">
              <a:extLst>
                <a:ext uri="{FF2B5EF4-FFF2-40B4-BE49-F238E27FC236}">
                  <a16:creationId xmlns:a16="http://schemas.microsoft.com/office/drawing/2014/main" id="{DD8521BE-E395-F167-E56A-CDC35E390040}"/>
                </a:ext>
              </a:extLst>
            </p:cNvPr>
            <p:cNvSpPr txBox="1">
              <a:spLocks/>
            </p:cNvSpPr>
            <p:nvPr/>
          </p:nvSpPr>
          <p:spPr>
            <a:xfrm>
              <a:off x="816076" y="638391"/>
              <a:ext cx="9144000" cy="165576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sz="4400" dirty="0">
                  <a:solidFill>
                    <a:schemeClr val="bg1"/>
                  </a:solidFill>
                  <a:latin typeface="Aharoni" panose="02010803020104030203" pitchFamily="2" charset="-79"/>
                  <a:cs typeface="Aharoni" panose="02010803020104030203" pitchFamily="2" charset="-79"/>
                </a:rPr>
                <a:t>Why is information technology so important?</a:t>
              </a:r>
              <a:endParaRPr lang="en-US" sz="4400" dirty="0">
                <a:solidFill>
                  <a:schemeClr val="bg1"/>
                </a:solidFill>
              </a:endParaRPr>
            </a:p>
            <a:p>
              <a:br>
                <a:rPr lang="en-US" dirty="0"/>
              </a:br>
              <a:endParaRPr lang="en-PH" dirty="0"/>
            </a:p>
          </p:txBody>
        </p:sp>
      </p:grpSp>
      <p:sp>
        <p:nvSpPr>
          <p:cNvPr id="31" name="Rectangle: Rounded Corners 30">
            <a:extLst>
              <a:ext uri="{FF2B5EF4-FFF2-40B4-BE49-F238E27FC236}">
                <a16:creationId xmlns:a16="http://schemas.microsoft.com/office/drawing/2014/main" id="{C1BFEEE2-BF9B-8CCD-C72D-5742C7ABAE52}"/>
              </a:ext>
            </a:extLst>
          </p:cNvPr>
          <p:cNvSpPr/>
          <p:nvPr/>
        </p:nvSpPr>
        <p:spPr>
          <a:xfrm>
            <a:off x="10697250" y="9115895"/>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Calibri" panose="020F0502020204030204" pitchFamily="34" charset="0"/>
              </a:rPr>
              <a:t>Data overload issues</a:t>
            </a:r>
            <a:br>
              <a:rPr lang="en-US" sz="1800" dirty="0">
                <a:solidFill>
                  <a:schemeClr val="bg1"/>
                </a:solidFill>
              </a:rPr>
            </a:br>
            <a:r>
              <a:rPr lang="en-US" sz="1800" dirty="0">
                <a:solidFill>
                  <a:schemeClr val="bg1"/>
                </a:solidFill>
                <a:latin typeface="Calibri" panose="020F0502020204030204" pitchFamily="34" charset="0"/>
              </a:rPr>
              <a:t>Businesses need to process huge amounts of data. This requires large amounts of data processing and power, sophisticated software and human analytical skills.</a:t>
            </a:r>
            <a:endParaRPr lang="en-PH" dirty="0"/>
          </a:p>
        </p:txBody>
      </p:sp>
      <p:sp>
        <p:nvSpPr>
          <p:cNvPr id="32" name="Rectangle: Rounded Corners 31">
            <a:extLst>
              <a:ext uri="{FF2B5EF4-FFF2-40B4-BE49-F238E27FC236}">
                <a16:creationId xmlns:a16="http://schemas.microsoft.com/office/drawing/2014/main" id="{06741D4B-9065-B1D7-C1FB-2533B46D5D39}"/>
              </a:ext>
            </a:extLst>
          </p:cNvPr>
          <p:cNvSpPr/>
          <p:nvPr/>
        </p:nvSpPr>
        <p:spPr>
          <a:xfrm>
            <a:off x="16097250" y="14499560"/>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AI and machine learning</a:t>
            </a:r>
            <a:br>
              <a:rPr lang="en-US" dirty="0">
                <a:solidFill>
                  <a:schemeClr val="bg1"/>
                </a:solidFill>
              </a:rPr>
            </a:br>
            <a:r>
              <a:rPr lang="en-US" dirty="0">
                <a:solidFill>
                  <a:schemeClr val="bg1"/>
                </a:solidFill>
                <a:latin typeface="Calibri" panose="020F050202020403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endParaRPr lang="en-US" b="1" dirty="0">
              <a:solidFill>
                <a:schemeClr val="bg1"/>
              </a:solidFill>
              <a:latin typeface="Calibri" panose="020F0502020204030204" pitchFamily="34" charset="0"/>
            </a:endParaRPr>
          </a:p>
          <a:p>
            <a:pPr algn="l"/>
            <a:br>
              <a:rPr lang="en-US" dirty="0">
                <a:solidFill>
                  <a:schemeClr val="bg1"/>
                </a:solidFill>
              </a:rPr>
            </a:br>
            <a:endParaRPr lang="en-PH" dirty="0">
              <a:solidFill>
                <a:schemeClr val="bg1"/>
              </a:solidFill>
            </a:endParaRPr>
          </a:p>
        </p:txBody>
      </p:sp>
      <p:sp>
        <p:nvSpPr>
          <p:cNvPr id="33" name="Rectangle: Rounded Corners 32">
            <a:extLst>
              <a:ext uri="{FF2B5EF4-FFF2-40B4-BE49-F238E27FC236}">
                <a16:creationId xmlns:a16="http://schemas.microsoft.com/office/drawing/2014/main" id="{C2402CDA-8A67-7646-BE3E-25F9CBD8B537}"/>
              </a:ext>
            </a:extLst>
          </p:cNvPr>
          <p:cNvSpPr/>
          <p:nvPr/>
        </p:nvSpPr>
        <p:spPr>
          <a:xfrm>
            <a:off x="10697250" y="14539995"/>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Video hosting and bandwidth issues</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Videoconferencing solutions have become more and more popular, so more network bandwidth is needed to support them sufficiently.</a:t>
            </a:r>
            <a:endParaRPr lang="en-US" dirty="0">
              <a:solidFill>
                <a:schemeClr val="bg1"/>
              </a:solidFill>
            </a:endParaRPr>
          </a:p>
          <a:p>
            <a:pPr algn="ctr"/>
            <a:endParaRPr lang="en-PH" dirty="0"/>
          </a:p>
        </p:txBody>
      </p:sp>
      <p:sp>
        <p:nvSpPr>
          <p:cNvPr id="34" name="Rectangle: Rounded Corners 33">
            <a:extLst>
              <a:ext uri="{FF2B5EF4-FFF2-40B4-BE49-F238E27FC236}">
                <a16:creationId xmlns:a16="http://schemas.microsoft.com/office/drawing/2014/main" id="{D77929BD-C4DA-0082-C4A1-E8D7A2CD0875}"/>
              </a:ext>
            </a:extLst>
          </p:cNvPr>
          <p:cNvSpPr/>
          <p:nvPr/>
        </p:nvSpPr>
        <p:spPr>
          <a:xfrm>
            <a:off x="21497250" y="14499560"/>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Cybersecurity</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endParaRPr lang="en-US" dirty="0">
              <a:solidFill>
                <a:schemeClr val="bg1"/>
              </a:solidFill>
            </a:endParaRPr>
          </a:p>
          <a:p>
            <a:pPr algn="ctr"/>
            <a:endParaRPr lang="en-PH" dirty="0"/>
          </a:p>
        </p:txBody>
      </p:sp>
      <p:sp>
        <p:nvSpPr>
          <p:cNvPr id="35" name="Rectangle: Rounded Corners 34">
            <a:extLst>
              <a:ext uri="{FF2B5EF4-FFF2-40B4-BE49-F238E27FC236}">
                <a16:creationId xmlns:a16="http://schemas.microsoft.com/office/drawing/2014/main" id="{02955E40-C911-0177-E15C-45202926DFB9}"/>
              </a:ext>
            </a:extLst>
          </p:cNvPr>
          <p:cNvSpPr/>
          <p:nvPr/>
        </p:nvSpPr>
        <p:spPr>
          <a:xfrm>
            <a:off x="16097250" y="9172097"/>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800" dirty="0">
                <a:solidFill>
                  <a:schemeClr val="bg1"/>
                </a:solidFill>
              </a:rPr>
            </a:br>
            <a:br>
              <a:rPr lang="en-US" sz="1800" dirty="0">
                <a:solidFill>
                  <a:schemeClr val="bg1"/>
                </a:solidFill>
              </a:rPr>
            </a:br>
            <a:r>
              <a:rPr lang="en-US" sz="1800" b="1" dirty="0">
                <a:solidFill>
                  <a:schemeClr val="bg1"/>
                </a:solidFill>
                <a:latin typeface="Calibri" panose="020F0502020204030204" pitchFamily="34" charset="0"/>
              </a:rPr>
              <a:t>Mobile and wireless usages</a:t>
            </a:r>
            <a:br>
              <a:rPr lang="en-US" sz="1800" dirty="0">
                <a:solidFill>
                  <a:schemeClr val="bg1"/>
                </a:solidFill>
              </a:rPr>
            </a:br>
            <a:r>
              <a:rPr lang="en-US" sz="1800" dirty="0">
                <a:solidFill>
                  <a:schemeClr val="bg1"/>
                </a:solidFill>
                <a:latin typeface="Calibri" panose="020F0502020204030204" pitchFamily="34" charset="0"/>
              </a:rPr>
              <a:t>More employers are offering remote work options that require smartphones, tablets and laptops with wireless hotspots and roaming ability.</a:t>
            </a:r>
            <a:br>
              <a:rPr lang="en-US" sz="1800" dirty="0">
                <a:solidFill>
                  <a:schemeClr val="bg1"/>
                </a:solidFill>
              </a:rPr>
            </a:br>
            <a:endParaRPr lang="en-PH" sz="1800" dirty="0">
              <a:solidFill>
                <a:schemeClr val="bg1"/>
              </a:solidFill>
            </a:endParaRPr>
          </a:p>
          <a:p>
            <a:pPr algn="ctr"/>
            <a:endParaRPr lang="en-PH" dirty="0"/>
          </a:p>
        </p:txBody>
      </p:sp>
      <p:sp>
        <p:nvSpPr>
          <p:cNvPr id="36" name="Rectangle: Rounded Corners 35">
            <a:extLst>
              <a:ext uri="{FF2B5EF4-FFF2-40B4-BE49-F238E27FC236}">
                <a16:creationId xmlns:a16="http://schemas.microsoft.com/office/drawing/2014/main" id="{36BBC98B-CB4F-AFA2-18B6-F83032C171A3}"/>
              </a:ext>
            </a:extLst>
          </p:cNvPr>
          <p:cNvSpPr/>
          <p:nvPr/>
        </p:nvSpPr>
        <p:spPr>
          <a:xfrm>
            <a:off x="21497250" y="9011598"/>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rPr>
              <a:t>Cloud computing services</a:t>
            </a:r>
            <a:br>
              <a:rPr lang="en-US" dirty="0">
                <a:solidFill>
                  <a:schemeClr val="bg1"/>
                </a:solidFill>
              </a:rPr>
            </a:br>
            <a:r>
              <a:rPr lang="en-US" dirty="0">
                <a:solidFill>
                  <a:schemeClr val="bg1"/>
                </a:solidFill>
                <a:latin typeface="Calibri" panose="020F0502020204030204" pitchFamily="34" charset="0"/>
              </a:rPr>
              <a:t>Most businesses no longer operate their own “server farms” to store massive amounts of data. Many businesses now work with cloud services—third-party hosting platforms that maintain that data.</a:t>
            </a:r>
            <a:endParaRPr lang="en-US" b="1" dirty="0">
              <a:solidFill>
                <a:schemeClr val="bg1"/>
              </a:solidFill>
              <a:latin typeface="Calibri" panose="020F0502020204030204" pitchFamily="34" charset="0"/>
            </a:endParaRPr>
          </a:p>
          <a:p>
            <a:pPr algn="ctr"/>
            <a:endParaRPr lang="en-PH" dirty="0"/>
          </a:p>
        </p:txBody>
      </p:sp>
    </p:spTree>
    <p:extLst>
      <p:ext uri="{BB962C8B-B14F-4D97-AF65-F5344CB8AC3E}">
        <p14:creationId xmlns:p14="http://schemas.microsoft.com/office/powerpoint/2010/main" val="315066027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97E05AB-73FE-31ED-E757-D80B08C09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900" y="1980361"/>
            <a:ext cx="5994080" cy="3996053"/>
          </a:xfrm>
          <a:prstGeom prst="ellipse">
            <a:avLst/>
          </a:prstGeom>
        </p:spPr>
      </p:pic>
      <p:sp>
        <p:nvSpPr>
          <p:cNvPr id="8" name="Title 1">
            <a:extLst>
              <a:ext uri="{FF2B5EF4-FFF2-40B4-BE49-F238E27FC236}">
                <a16:creationId xmlns:a16="http://schemas.microsoft.com/office/drawing/2014/main" id="{0D011C68-9C26-AC56-6CA6-A32A949ECDD2}"/>
              </a:ext>
              <a:ext uri="{C183D7F6-B498-43B3-948B-1728B52AA6E4}">
                <adec:decorative xmlns:adec="http://schemas.microsoft.com/office/drawing/2017/decorative" val="0"/>
              </a:ext>
            </a:extLst>
          </p:cNvPr>
          <p:cNvSpPr>
            <a:spLocks noGrp="1"/>
          </p:cNvSpPr>
          <p:nvPr>
            <p:ph type="ctrTitle"/>
          </p:nvPr>
        </p:nvSpPr>
        <p:spPr>
          <a:xfrm>
            <a:off x="1562100" y="-9112280"/>
            <a:ext cx="9144000" cy="2387600"/>
          </a:xfrm>
        </p:spPr>
        <p:txBody>
          <a:bodyPr>
            <a:normAutofit fontScale="90000"/>
          </a:bodyPr>
          <a:lstStyle/>
          <a:p>
            <a:r>
              <a:rPr lang="en-US" sz="6000" b="1" i="0" u="none" strike="noStrike"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effectLst/>
                <a:latin typeface="Impact" panose="020B0806030902050204" pitchFamily="34" charset="0"/>
                <a:cs typeface="Aharoni" panose="020B0604020202020204" pitchFamily="2" charset="-79"/>
              </a:rPr>
              <a:t>What Is Information Technology? A Beginner’s Guide to the World of IT</a:t>
            </a:r>
            <a:endParaRPr lang="en-PH" b="1"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9" name="Subtitle 2">
            <a:extLst>
              <a:ext uri="{FF2B5EF4-FFF2-40B4-BE49-F238E27FC236}">
                <a16:creationId xmlns:a16="http://schemas.microsoft.com/office/drawing/2014/main" id="{18987EAD-B9A9-3519-2B58-69D860D31752}"/>
              </a:ext>
            </a:extLst>
          </p:cNvPr>
          <p:cNvSpPr>
            <a:spLocks noGrp="1"/>
          </p:cNvSpPr>
          <p:nvPr>
            <p:ph type="subTitle" idx="1"/>
          </p:nvPr>
        </p:nvSpPr>
        <p:spPr>
          <a:xfrm>
            <a:off x="-16014700" y="-7921267"/>
            <a:ext cx="6001657" cy="625930"/>
          </a:xfrm>
        </p:spPr>
        <p:txBody>
          <a:bodyPr/>
          <a:lstStyle/>
          <a:p>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By Glynn </a:t>
            </a:r>
            <a:r>
              <a:rPr lang="en-US" sz="2400" b="0" i="0" u="none" strike="noStrike" dirty="0" err="1">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Cosker</a:t>
            </a:r>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 on 05/02/2023</a:t>
            </a:r>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a:p>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14" name="Title 5">
            <a:extLst>
              <a:ext uri="{FF2B5EF4-FFF2-40B4-BE49-F238E27FC236}">
                <a16:creationId xmlns:a16="http://schemas.microsoft.com/office/drawing/2014/main" id="{FD4DDF3D-5C85-8358-A097-278328FB16E4}"/>
              </a:ext>
            </a:extLst>
          </p:cNvPr>
          <p:cNvSpPr txBox="1">
            <a:spLocks/>
          </p:cNvSpPr>
          <p:nvPr/>
        </p:nvSpPr>
        <p:spPr>
          <a:xfrm>
            <a:off x="756557" y="595202"/>
            <a:ext cx="10755085" cy="30334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Bef>
                <a:spcPts val="0"/>
              </a:spcBef>
              <a:spcAft>
                <a:spcPts val="800"/>
              </a:spcAft>
            </a:pPr>
            <a:r>
              <a:rPr lang="en-US" sz="2400"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rPr>
              <a:t>For many people, information technology (IT) is basically synonymous with the people you call when you need help with a computer issue. While that view of information technology isn't totally wrong, it drastically understates the scope of this critical career field.</a:t>
            </a:r>
            <a:br>
              <a:rPr lang="en-US" sz="2400"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rPr>
            </a:br>
            <a:r>
              <a:rPr lang="en-US" sz="2400"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rPr>
              <a:t>If you're looking to get a better handle on what information technology is - and the many facets of this field - then you've come to the right place. We're going to take a deep dive into the ever-changing world of information technology.</a:t>
            </a:r>
          </a:p>
        </p:txBody>
      </p:sp>
      <p:sp>
        <p:nvSpPr>
          <p:cNvPr id="16" name="Subtitle 2">
            <a:extLst>
              <a:ext uri="{FF2B5EF4-FFF2-40B4-BE49-F238E27FC236}">
                <a16:creationId xmlns:a16="http://schemas.microsoft.com/office/drawing/2014/main" id="{F64D4768-B0FA-89FE-AF7B-9F4C779CCEDD}"/>
              </a:ext>
            </a:extLst>
          </p:cNvPr>
          <p:cNvSpPr txBox="1">
            <a:spLocks/>
          </p:cNvSpPr>
          <p:nvPr/>
        </p:nvSpPr>
        <p:spPr>
          <a:xfrm>
            <a:off x="-12098301" y="-5407302"/>
            <a:ext cx="12098301" cy="21335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r>
              <a:rPr lang="en-US" b="1" dirty="0">
                <a:solidFill>
                  <a:schemeClr val="bg1"/>
                </a:solidFill>
                <a:latin typeface="Calibri" panose="020F0502020204030204" pitchFamily="34" charset="0"/>
              </a:rPr>
              <a:t>What is information technology and what does it encompass?</a:t>
            </a:r>
            <a:br>
              <a:rPr lang="en-US" dirty="0">
                <a:solidFill>
                  <a:schemeClr val="bg1"/>
                </a:solidFill>
                <a:latin typeface="Calibri" panose="020F0502020204030204" pitchFamily="34" charset="0"/>
              </a:rPr>
            </a:br>
            <a:endParaRPr lang="en-US" dirty="0">
              <a:solidFill>
                <a:schemeClr val="bg1"/>
              </a:solidFill>
              <a:latin typeface="Calibri" panose="020F0502020204030204" pitchFamily="34" charset="0"/>
            </a:endParaRPr>
          </a:p>
          <a:p>
            <a:pPr algn="l">
              <a:spcBef>
                <a:spcPts val="0"/>
              </a:spcBef>
              <a:spcAft>
                <a:spcPts val="800"/>
              </a:spcAft>
            </a:pPr>
            <a:r>
              <a:rPr lang="en-US" dirty="0">
                <a:solidFill>
                  <a:schemeClr val="bg1"/>
                </a:solidFill>
                <a:latin typeface="Calibri" panose="020F0502020204030204" pitchFamily="34" charset="0"/>
              </a:rPr>
              <a:t>The most basic information technology definition is that it's the application of technology to solve business or organizational problems on a broad scale.</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No matter their specific IT role, members of an IT department work with others to solve technology problems, both big and small. Information technology plays such a vital role in today's wireless world.</a:t>
            </a:r>
          </a:p>
          <a:p>
            <a:pPr algn="just" rtl="0">
              <a:spcBef>
                <a:spcPts val="0"/>
              </a:spcBef>
              <a:spcAft>
                <a:spcPts val="800"/>
              </a:spcAft>
            </a:pPr>
            <a:r>
              <a:rPr lang="en-US" b="0" i="0" u="none" strike="noStrike" dirty="0">
                <a:solidFill>
                  <a:schemeClr val="bg1"/>
                </a:solidFill>
                <a:effectLst/>
                <a:latin typeface="Calibri" panose="020F0502020204030204" pitchFamily="34" charset="0"/>
              </a:rPr>
              <a:t>To enhance operational efficiency, many global companies compete for a workforce with salient technical skills and often hire network administration professionals, network monitoring staff, user support technicians, network architects, other architecture experts and many other individuals.</a:t>
            </a:r>
            <a:endParaRPr lang="en-US" b="0" dirty="0">
              <a:solidFill>
                <a:schemeClr val="bg1"/>
              </a:solidFill>
              <a:effectLst/>
            </a:endParaRPr>
          </a:p>
          <a:p>
            <a:pPr algn="just" rtl="0">
              <a:spcBef>
                <a:spcPts val="0"/>
              </a:spcBef>
              <a:spcAft>
                <a:spcPts val="800"/>
              </a:spcAft>
            </a:pPr>
            <a:r>
              <a:rPr lang="en-US" b="0" i="0" u="none" strike="noStrike" dirty="0">
                <a:solidFill>
                  <a:schemeClr val="bg1"/>
                </a:solidFill>
                <a:effectLst/>
                <a:latin typeface="Calibri" panose="020F0502020204030204" pitchFamily="34" charset="0"/>
              </a:rPr>
              <a:t>You might already know that an IT department serves to ensure that the computer network, computer hardware, computing devices, and other physical devices all function properly. </a:t>
            </a:r>
            <a:endParaRPr lang="en-US" b="0" dirty="0">
              <a:solidFill>
                <a:schemeClr val="bg1"/>
              </a:solidFill>
              <a:effectLst/>
            </a:endParaRPr>
          </a:p>
          <a:p>
            <a:pPr algn="l">
              <a:spcBef>
                <a:spcPts val="0"/>
              </a:spcBef>
              <a:spcAft>
                <a:spcPts val="800"/>
              </a:spcAft>
            </a:pPr>
            <a:endParaRPr lang="en-US" dirty="0">
              <a:solidFill>
                <a:schemeClr val="bg1"/>
              </a:solidFill>
            </a:endParaRPr>
          </a:p>
          <a:p>
            <a:pPr algn="l"/>
            <a:br>
              <a:rPr lang="en-US" dirty="0">
                <a:solidFill>
                  <a:schemeClr val="bg1"/>
                </a:solidFill>
              </a:rPr>
            </a:br>
            <a:endParaRPr lang="en-PH" dirty="0">
              <a:solidFill>
                <a:schemeClr val="bg1"/>
              </a:solidFill>
            </a:endParaRPr>
          </a:p>
        </p:txBody>
      </p:sp>
      <p:sp>
        <p:nvSpPr>
          <p:cNvPr id="17" name="Subtitle 2">
            <a:extLst>
              <a:ext uri="{FF2B5EF4-FFF2-40B4-BE49-F238E27FC236}">
                <a16:creationId xmlns:a16="http://schemas.microsoft.com/office/drawing/2014/main" id="{C6C78297-9553-9D88-A921-D866249AF545}"/>
              </a:ext>
            </a:extLst>
          </p:cNvPr>
          <p:cNvSpPr txBox="1">
            <a:spLocks/>
          </p:cNvSpPr>
          <p:nvPr/>
        </p:nvSpPr>
        <p:spPr>
          <a:xfrm>
            <a:off x="9296400" y="-5407302"/>
            <a:ext cx="125349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solidFill>
                  <a:schemeClr val="bg1"/>
                </a:solidFill>
                <a:latin typeface="Calibri" panose="020F0502020204030204" pitchFamily="34" charset="0"/>
              </a:rPr>
              <a:t> However, there are three primary pillars of responsibility for an IT department:</a:t>
            </a:r>
            <a:endParaRPr lang="en-US" dirty="0">
              <a:solidFill>
                <a:schemeClr val="bg1"/>
              </a:solidFill>
            </a:endParaRPr>
          </a:p>
          <a:p>
            <a:pPr algn="just">
              <a:spcBef>
                <a:spcPts val="0"/>
              </a:spcBef>
              <a:spcAft>
                <a:spcPts val="800"/>
              </a:spcAft>
            </a:pPr>
            <a:r>
              <a:rPr lang="en-US" dirty="0">
                <a:solidFill>
                  <a:schemeClr val="bg1"/>
                </a:solidFill>
                <a:latin typeface="Calibri" panose="020F0502020204030204" pitchFamily="34" charset="0"/>
              </a:rPr>
              <a:t>IT governance: This refers to the combination of policies and processes that ensure IT systems are effectively run and in alignment with the organization's needs.</a:t>
            </a:r>
            <a:endParaRPr lang="en-US" dirty="0">
              <a:solidFill>
                <a:schemeClr val="bg1"/>
              </a:solidFill>
            </a:endParaRPr>
          </a:p>
          <a:p>
            <a:pPr algn="just">
              <a:spcBef>
                <a:spcPts val="0"/>
              </a:spcBef>
              <a:spcAft>
                <a:spcPts val="800"/>
              </a:spcAft>
            </a:pPr>
            <a:r>
              <a:rPr lang="en-US" dirty="0">
                <a:solidFill>
                  <a:schemeClr val="bg1"/>
                </a:solidFill>
                <a:latin typeface="Calibri" panose="020F0502020204030204" pitchFamily="34" charset="0"/>
              </a:rPr>
              <a:t>IT operations: This is a catchall category for the daily work of an IT department. This includes providing tech support, network maintenance, communication protocols, security testing and device management duties.</a:t>
            </a:r>
            <a:endParaRPr lang="en-US" dirty="0">
              <a:solidFill>
                <a:schemeClr val="bg1"/>
              </a:solidFill>
            </a:endParaRPr>
          </a:p>
          <a:p>
            <a:pPr algn="just">
              <a:spcBef>
                <a:spcPts val="0"/>
              </a:spcBef>
              <a:spcAft>
                <a:spcPts val="800"/>
              </a:spcAft>
            </a:pPr>
            <a:r>
              <a:rPr lang="en-US" dirty="0">
                <a:solidFill>
                  <a:schemeClr val="bg1"/>
                </a:solidFill>
                <a:latin typeface="Calibri" panose="020F0502020204030204" pitchFamily="34" charset="0"/>
              </a:rPr>
              <a:t>Hardware and software infrastructure: This focus area refers to all the physical components of IT infrastructure. This pillar of IT includes the setup and maintenance of equipment like routers, servers, phone systems and inventory control - including individual devices like laptops.</a:t>
            </a:r>
          </a:p>
          <a:p>
            <a:pPr algn="just" rtl="0">
              <a:spcBef>
                <a:spcPts val="0"/>
              </a:spcBef>
              <a:spcAft>
                <a:spcPts val="800"/>
              </a:spcAft>
            </a:pPr>
            <a:r>
              <a:rPr lang="en-US" b="0" i="0" u="none" strike="noStrike" dirty="0">
                <a:solidFill>
                  <a:schemeClr val="bg1"/>
                </a:solidFill>
                <a:effectLst/>
                <a:latin typeface="Calibri" panose="020F0502020204030204" pitchFamily="34" charset="0"/>
              </a:rPr>
              <a:t>IT departments also help to automate the business environment and create processes for many of their respective company's daily tasks, so that the business continues to run smoothly.</a:t>
            </a:r>
            <a:endParaRPr lang="en-US" b="0" dirty="0">
              <a:solidFill>
                <a:schemeClr val="bg1"/>
              </a:solidFill>
              <a:effectLst/>
            </a:endParaRPr>
          </a:p>
          <a:p>
            <a:pPr algn="just" rtl="0">
              <a:spcBef>
                <a:spcPts val="0"/>
              </a:spcBef>
              <a:spcAft>
                <a:spcPts val="800"/>
              </a:spcAft>
            </a:pPr>
            <a:r>
              <a:rPr lang="en-US" b="0" i="0" u="none" strike="noStrike" dirty="0">
                <a:solidFill>
                  <a:schemeClr val="bg1"/>
                </a:solidFill>
                <a:effectLst/>
                <a:latin typeface="Calibri" panose="020F0502020204030204" pitchFamily="34" charset="0"/>
              </a:rPr>
              <a:t>The ideal IT department is also aligned with the business's goals. Additionally, the department should always be transparent in its processes - providing valuable insights in a way that the rest of the business can understand and provide input on.</a:t>
            </a:r>
            <a:endParaRPr lang="en-US" b="0" dirty="0">
              <a:solidFill>
                <a:schemeClr val="bg1"/>
              </a:solidFill>
              <a:effectLst/>
            </a:endParaRPr>
          </a:p>
          <a:p>
            <a:br>
              <a:rPr lang="en-US" dirty="0">
                <a:solidFill>
                  <a:schemeClr val="bg1"/>
                </a:solidFill>
              </a:rPr>
            </a:br>
            <a:endParaRPr lang="en-PH" dirty="0">
              <a:solidFill>
                <a:schemeClr val="bg1"/>
              </a:solidFill>
            </a:endParaRPr>
          </a:p>
          <a:p>
            <a:pPr algn="just">
              <a:spcBef>
                <a:spcPts val="0"/>
              </a:spcBef>
              <a:spcAft>
                <a:spcPts val="800"/>
              </a:spcAft>
            </a:pPr>
            <a:endParaRPr lang="en-US" dirty="0">
              <a:solidFill>
                <a:schemeClr val="bg1"/>
              </a:solidFill>
            </a:endParaRPr>
          </a:p>
          <a:p>
            <a:br>
              <a:rPr lang="en-US" dirty="0">
                <a:solidFill>
                  <a:schemeClr val="bg1"/>
                </a:solidFill>
              </a:rPr>
            </a:br>
            <a:endParaRPr lang="en-PH" dirty="0">
              <a:solidFill>
                <a:schemeClr val="bg1"/>
              </a:solidFill>
            </a:endParaRPr>
          </a:p>
        </p:txBody>
      </p:sp>
      <p:sp>
        <p:nvSpPr>
          <p:cNvPr id="23" name="Subtitle 2">
            <a:extLst>
              <a:ext uri="{FF2B5EF4-FFF2-40B4-BE49-F238E27FC236}">
                <a16:creationId xmlns:a16="http://schemas.microsoft.com/office/drawing/2014/main" id="{945E2A10-A5B0-E184-C4AA-723277750469}"/>
              </a:ext>
            </a:extLst>
          </p:cNvPr>
          <p:cNvSpPr txBox="1">
            <a:spLocks/>
          </p:cNvSpPr>
          <p:nvPr/>
        </p:nvSpPr>
        <p:spPr>
          <a:xfrm>
            <a:off x="7886700" y="1708133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endParaRPr lang="en-PH" dirty="0">
              <a:solidFill>
                <a:schemeClr val="bg1"/>
              </a:solidFill>
            </a:endParaRPr>
          </a:p>
        </p:txBody>
      </p:sp>
      <p:grpSp>
        <p:nvGrpSpPr>
          <p:cNvPr id="28" name="Group 27">
            <a:extLst>
              <a:ext uri="{FF2B5EF4-FFF2-40B4-BE49-F238E27FC236}">
                <a16:creationId xmlns:a16="http://schemas.microsoft.com/office/drawing/2014/main" id="{BADF718E-C35F-DA45-D270-B446E4DF2D02}"/>
              </a:ext>
            </a:extLst>
          </p:cNvPr>
          <p:cNvGrpSpPr/>
          <p:nvPr/>
        </p:nvGrpSpPr>
        <p:grpSpPr>
          <a:xfrm>
            <a:off x="22860000" y="-3185523"/>
            <a:ext cx="9144000" cy="7860977"/>
            <a:chOff x="816076" y="-819786"/>
            <a:chExt cx="9144000" cy="7860977"/>
          </a:xfrm>
        </p:grpSpPr>
        <p:sp>
          <p:nvSpPr>
            <p:cNvPr id="19" name="Subtitle 2">
              <a:extLst>
                <a:ext uri="{FF2B5EF4-FFF2-40B4-BE49-F238E27FC236}">
                  <a16:creationId xmlns:a16="http://schemas.microsoft.com/office/drawing/2014/main" id="{24283BA0-E621-12C3-9134-D44B0F765B42}"/>
                </a:ext>
              </a:extLst>
            </p:cNvPr>
            <p:cNvSpPr txBox="1">
              <a:spLocks/>
            </p:cNvSpPr>
            <p:nvPr/>
          </p:nvSpPr>
          <p:spPr>
            <a:xfrm>
              <a:off x="816076" y="538542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chemeClr val="bg1"/>
                  </a:solidFill>
                  <a:latin typeface="Calibri" panose="020F0502020204030204" pitchFamily="34" charset="0"/>
                </a:rPr>
                <a:t>Unlike hardware, software is not something you can physically change. Software encompasses all the data, application and programs stored electronically, like an operating system or a video-editing tool.</a:t>
              </a:r>
              <a:endParaRPr lang="en-PH" dirty="0">
                <a:solidFill>
                  <a:schemeClr val="bg1"/>
                </a:solidFill>
              </a:endParaRPr>
            </a:p>
          </p:txBody>
        </p:sp>
        <p:sp>
          <p:nvSpPr>
            <p:cNvPr id="18" name="Subtitle 2">
              <a:extLst>
                <a:ext uri="{FF2B5EF4-FFF2-40B4-BE49-F238E27FC236}">
                  <a16:creationId xmlns:a16="http://schemas.microsoft.com/office/drawing/2014/main" id="{ACA0C097-8108-96D1-6ABF-ED4DB8C4D86F}"/>
                </a:ext>
              </a:extLst>
            </p:cNvPr>
            <p:cNvSpPr txBox="1">
              <a:spLocks/>
            </p:cNvSpPr>
            <p:nvPr/>
          </p:nvSpPr>
          <p:spPr>
            <a:xfrm>
              <a:off x="816076" y="162000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solidFill>
                    <a:schemeClr val="bg1"/>
                  </a:solidFill>
                  <a:latin typeface="Calibri" panose="020F050202020403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endParaRPr lang="en-US" dirty="0">
                <a:solidFill>
                  <a:schemeClr val="bg1"/>
                </a:solidFill>
              </a:endParaRPr>
            </a:p>
            <a:p>
              <a:br>
                <a:rPr lang="en-US" dirty="0">
                  <a:solidFill>
                    <a:schemeClr val="bg1"/>
                  </a:solidFill>
                </a:rPr>
              </a:br>
              <a:endParaRPr lang="en-PH" dirty="0">
                <a:solidFill>
                  <a:schemeClr val="bg1"/>
                </a:solidFill>
              </a:endParaRPr>
            </a:p>
          </p:txBody>
        </p:sp>
        <p:sp>
          <p:nvSpPr>
            <p:cNvPr id="24" name="TextBox 23">
              <a:extLst>
                <a:ext uri="{FF2B5EF4-FFF2-40B4-BE49-F238E27FC236}">
                  <a16:creationId xmlns:a16="http://schemas.microsoft.com/office/drawing/2014/main" id="{6469DC4B-2C90-629D-BC58-02316E34E40B}"/>
                </a:ext>
              </a:extLst>
            </p:cNvPr>
            <p:cNvSpPr txBox="1"/>
            <p:nvPr/>
          </p:nvSpPr>
          <p:spPr>
            <a:xfrm>
              <a:off x="1482826" y="-819786"/>
              <a:ext cx="4362450" cy="646331"/>
            </a:xfrm>
            <a:prstGeom prst="rect">
              <a:avLst/>
            </a:prstGeom>
            <a:noFill/>
          </p:spPr>
          <p:txBody>
            <a:bodyPr wrap="square" rtlCol="0">
              <a:spAutoFit/>
            </a:bodyPr>
            <a:lstStyle/>
            <a:p>
              <a:pPr algn="just">
                <a:spcBef>
                  <a:spcPts val="0"/>
                </a:spcBef>
                <a:spcAft>
                  <a:spcPts val="800"/>
                </a:spcAft>
              </a:pPr>
              <a:r>
                <a:rPr lang="en-US" dirty="0">
                  <a:solidFill>
                    <a:schemeClr val="bg1"/>
                  </a:solidFill>
                  <a:latin typeface="Aharoni" panose="02010803020104030203" pitchFamily="2" charset="-79"/>
                  <a:cs typeface="Aharoni" panose="02010803020104030203" pitchFamily="2" charset="-79"/>
                </a:rPr>
                <a:t>What’s the difference between hardware and software?</a:t>
              </a:r>
              <a:endParaRPr lang="en-US" dirty="0">
                <a:solidFill>
                  <a:schemeClr val="bg1"/>
                </a:solidFill>
              </a:endParaRPr>
            </a:p>
          </p:txBody>
        </p:sp>
        <p:sp>
          <p:nvSpPr>
            <p:cNvPr id="25" name="TextBox 24">
              <a:extLst>
                <a:ext uri="{FF2B5EF4-FFF2-40B4-BE49-F238E27FC236}">
                  <a16:creationId xmlns:a16="http://schemas.microsoft.com/office/drawing/2014/main" id="{7A16D317-D4A5-1472-9B43-F0816F90AB99}"/>
                </a:ext>
              </a:extLst>
            </p:cNvPr>
            <p:cNvSpPr txBox="1"/>
            <p:nvPr/>
          </p:nvSpPr>
          <p:spPr>
            <a:xfrm>
              <a:off x="968476" y="285114"/>
              <a:ext cx="7124700" cy="923330"/>
            </a:xfrm>
            <a:prstGeom prst="rect">
              <a:avLst/>
            </a:prstGeom>
            <a:noFill/>
          </p:spPr>
          <p:txBody>
            <a:bodyPr wrap="square" rtlCol="0">
              <a:spAutoFit/>
            </a:bodyPr>
            <a:lstStyle/>
            <a:p>
              <a:pPr algn="just">
                <a:spcBef>
                  <a:spcPts val="0"/>
                </a:spcBef>
                <a:spcAft>
                  <a:spcPts val="800"/>
                </a:spcAft>
              </a:pPr>
              <a:r>
                <a:rPr lang="en-US">
                  <a:solidFill>
                    <a:schemeClr val="bg1"/>
                  </a:solidFill>
                  <a:latin typeface="Calibri" panose="020F0502020204030204" pitchFamily="34" charset="0"/>
                </a:rPr>
                <a:t>You know that working with hardware and software is a large part of an IT department's work, but what counts as hardware? And what’s software? Let’s break down this important distinction.</a:t>
              </a:r>
              <a:endParaRPr lang="en-US" dirty="0">
                <a:solidFill>
                  <a:schemeClr val="bg1"/>
                </a:solidFill>
              </a:endParaRPr>
            </a:p>
          </p:txBody>
        </p:sp>
        <p:sp>
          <p:nvSpPr>
            <p:cNvPr id="26" name="TextBox 25">
              <a:extLst>
                <a:ext uri="{FF2B5EF4-FFF2-40B4-BE49-F238E27FC236}">
                  <a16:creationId xmlns:a16="http://schemas.microsoft.com/office/drawing/2014/main" id="{38E9D005-39A7-070C-869E-3F0BB1A8B601}"/>
                </a:ext>
              </a:extLst>
            </p:cNvPr>
            <p:cNvSpPr txBox="1"/>
            <p:nvPr/>
          </p:nvSpPr>
          <p:spPr>
            <a:xfrm>
              <a:off x="816076" y="3607434"/>
              <a:ext cx="6762750" cy="1477328"/>
            </a:xfrm>
            <a:prstGeom prst="rect">
              <a:avLst/>
            </a:prstGeom>
            <a:noFill/>
          </p:spPr>
          <p:txBody>
            <a:bodyPr wrap="square" rtlCol="0">
              <a:spAutoFit/>
            </a:bodyPr>
            <a:lstStyle/>
            <a:p>
              <a:pPr algn="just">
                <a:spcBef>
                  <a:spcPts val="0"/>
                </a:spcBef>
                <a:spcAft>
                  <a:spcPts val="800"/>
                </a:spcAft>
              </a:pPr>
              <a:r>
                <a:rPr lang="en-US">
                  <a:solidFill>
                    <a:schemeClr val="bg1"/>
                  </a:solidFill>
                  <a:latin typeface="Calibri" panose="020F050202020403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endParaRPr lang="en-US" dirty="0">
                <a:solidFill>
                  <a:schemeClr val="bg1"/>
                </a:solidFill>
              </a:endParaRPr>
            </a:p>
          </p:txBody>
        </p:sp>
      </p:grpSp>
      <p:grpSp>
        <p:nvGrpSpPr>
          <p:cNvPr id="30" name="Group 29">
            <a:extLst>
              <a:ext uri="{FF2B5EF4-FFF2-40B4-BE49-F238E27FC236}">
                <a16:creationId xmlns:a16="http://schemas.microsoft.com/office/drawing/2014/main" id="{77C70540-D8B1-C6EB-8224-40356A52BCA7}"/>
              </a:ext>
            </a:extLst>
          </p:cNvPr>
          <p:cNvGrpSpPr/>
          <p:nvPr/>
        </p:nvGrpSpPr>
        <p:grpSpPr>
          <a:xfrm>
            <a:off x="-11369690" y="4452532"/>
            <a:ext cx="9144000" cy="3512234"/>
            <a:chOff x="816076" y="638391"/>
            <a:chExt cx="9144000" cy="3512234"/>
          </a:xfrm>
        </p:grpSpPr>
        <p:sp>
          <p:nvSpPr>
            <p:cNvPr id="20" name="Subtitle 2">
              <a:extLst>
                <a:ext uri="{FF2B5EF4-FFF2-40B4-BE49-F238E27FC236}">
                  <a16:creationId xmlns:a16="http://schemas.microsoft.com/office/drawing/2014/main" id="{CECC74E5-5B89-419F-144C-A83B67D48B22}"/>
                </a:ext>
              </a:extLst>
            </p:cNvPr>
            <p:cNvSpPr txBox="1">
              <a:spLocks/>
            </p:cNvSpPr>
            <p:nvPr/>
          </p:nvSpPr>
          <p:spPr>
            <a:xfrm>
              <a:off x="816076" y="2494863"/>
              <a:ext cx="9144000" cy="1655762"/>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sz="4400" dirty="0">
                  <a:solidFill>
                    <a:schemeClr val="bg1"/>
                  </a:solidFill>
                  <a:latin typeface="Calibri" panose="020F050202020403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endParaRPr lang="en-US" sz="4400" dirty="0">
                <a:solidFill>
                  <a:schemeClr val="bg1"/>
                </a:solidFill>
              </a:endParaRPr>
            </a:p>
            <a:p>
              <a:br>
                <a:rPr lang="en-US" dirty="0"/>
              </a:br>
              <a:endParaRPr lang="en-PH" dirty="0"/>
            </a:p>
          </p:txBody>
        </p:sp>
        <p:sp>
          <p:nvSpPr>
            <p:cNvPr id="29" name="Subtitle 2">
              <a:extLst>
                <a:ext uri="{FF2B5EF4-FFF2-40B4-BE49-F238E27FC236}">
                  <a16:creationId xmlns:a16="http://schemas.microsoft.com/office/drawing/2014/main" id="{DD8521BE-E395-F167-E56A-CDC35E390040}"/>
                </a:ext>
              </a:extLst>
            </p:cNvPr>
            <p:cNvSpPr txBox="1">
              <a:spLocks/>
            </p:cNvSpPr>
            <p:nvPr/>
          </p:nvSpPr>
          <p:spPr>
            <a:xfrm>
              <a:off x="816076" y="638391"/>
              <a:ext cx="9144000" cy="165576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sz="4400" dirty="0">
                  <a:solidFill>
                    <a:schemeClr val="bg1"/>
                  </a:solidFill>
                  <a:latin typeface="Aharoni" panose="02010803020104030203" pitchFamily="2" charset="-79"/>
                  <a:cs typeface="Aharoni" panose="02010803020104030203" pitchFamily="2" charset="-79"/>
                </a:rPr>
                <a:t>Why is information technology so important?</a:t>
              </a:r>
              <a:endParaRPr lang="en-US" sz="4400" dirty="0">
                <a:solidFill>
                  <a:schemeClr val="bg1"/>
                </a:solidFill>
              </a:endParaRPr>
            </a:p>
            <a:p>
              <a:br>
                <a:rPr lang="en-US" dirty="0"/>
              </a:br>
              <a:endParaRPr lang="en-PH" dirty="0"/>
            </a:p>
          </p:txBody>
        </p:sp>
      </p:grpSp>
      <p:sp>
        <p:nvSpPr>
          <p:cNvPr id="31" name="Rectangle: Rounded Corners 30">
            <a:extLst>
              <a:ext uri="{FF2B5EF4-FFF2-40B4-BE49-F238E27FC236}">
                <a16:creationId xmlns:a16="http://schemas.microsoft.com/office/drawing/2014/main" id="{C1BFEEE2-BF9B-8CCD-C72D-5742C7ABAE52}"/>
              </a:ext>
            </a:extLst>
          </p:cNvPr>
          <p:cNvSpPr/>
          <p:nvPr/>
        </p:nvSpPr>
        <p:spPr>
          <a:xfrm>
            <a:off x="10697250" y="9115895"/>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Calibri" panose="020F0502020204030204" pitchFamily="34" charset="0"/>
              </a:rPr>
              <a:t>Data overload issues</a:t>
            </a:r>
            <a:br>
              <a:rPr lang="en-US" sz="1800" dirty="0">
                <a:solidFill>
                  <a:schemeClr val="bg1"/>
                </a:solidFill>
              </a:rPr>
            </a:br>
            <a:r>
              <a:rPr lang="en-US" sz="1800" dirty="0">
                <a:solidFill>
                  <a:schemeClr val="bg1"/>
                </a:solidFill>
                <a:latin typeface="Calibri" panose="020F0502020204030204" pitchFamily="34" charset="0"/>
              </a:rPr>
              <a:t>Businesses need to process huge amounts of data. This requires large amounts of data processing and power, sophisticated software and human analytical skills.</a:t>
            </a:r>
            <a:endParaRPr lang="en-PH" dirty="0"/>
          </a:p>
        </p:txBody>
      </p:sp>
      <p:sp>
        <p:nvSpPr>
          <p:cNvPr id="32" name="Rectangle: Rounded Corners 31">
            <a:extLst>
              <a:ext uri="{FF2B5EF4-FFF2-40B4-BE49-F238E27FC236}">
                <a16:creationId xmlns:a16="http://schemas.microsoft.com/office/drawing/2014/main" id="{06741D4B-9065-B1D7-C1FB-2533B46D5D39}"/>
              </a:ext>
            </a:extLst>
          </p:cNvPr>
          <p:cNvSpPr/>
          <p:nvPr/>
        </p:nvSpPr>
        <p:spPr>
          <a:xfrm>
            <a:off x="16097250" y="14499560"/>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AI and machine learning</a:t>
            </a:r>
            <a:br>
              <a:rPr lang="en-US" dirty="0">
                <a:solidFill>
                  <a:schemeClr val="bg1"/>
                </a:solidFill>
              </a:rPr>
            </a:br>
            <a:r>
              <a:rPr lang="en-US" dirty="0">
                <a:solidFill>
                  <a:schemeClr val="bg1"/>
                </a:solidFill>
                <a:latin typeface="Calibri" panose="020F050202020403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endParaRPr lang="en-US" b="1" dirty="0">
              <a:solidFill>
                <a:schemeClr val="bg1"/>
              </a:solidFill>
              <a:latin typeface="Calibri" panose="020F0502020204030204" pitchFamily="34" charset="0"/>
            </a:endParaRPr>
          </a:p>
          <a:p>
            <a:pPr algn="l"/>
            <a:br>
              <a:rPr lang="en-US" dirty="0">
                <a:solidFill>
                  <a:schemeClr val="bg1"/>
                </a:solidFill>
              </a:rPr>
            </a:br>
            <a:endParaRPr lang="en-PH" dirty="0">
              <a:solidFill>
                <a:schemeClr val="bg1"/>
              </a:solidFill>
            </a:endParaRPr>
          </a:p>
        </p:txBody>
      </p:sp>
      <p:sp>
        <p:nvSpPr>
          <p:cNvPr id="33" name="Rectangle: Rounded Corners 32">
            <a:extLst>
              <a:ext uri="{FF2B5EF4-FFF2-40B4-BE49-F238E27FC236}">
                <a16:creationId xmlns:a16="http://schemas.microsoft.com/office/drawing/2014/main" id="{C2402CDA-8A67-7646-BE3E-25F9CBD8B537}"/>
              </a:ext>
            </a:extLst>
          </p:cNvPr>
          <p:cNvSpPr/>
          <p:nvPr/>
        </p:nvSpPr>
        <p:spPr>
          <a:xfrm>
            <a:off x="10697250" y="14539995"/>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Video hosting and bandwidth issues</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Videoconferencing solutions have become more and more popular, so more network bandwidth is needed to support them sufficiently.</a:t>
            </a:r>
            <a:endParaRPr lang="en-US" dirty="0">
              <a:solidFill>
                <a:schemeClr val="bg1"/>
              </a:solidFill>
            </a:endParaRPr>
          </a:p>
          <a:p>
            <a:pPr algn="ctr"/>
            <a:endParaRPr lang="en-PH" dirty="0"/>
          </a:p>
        </p:txBody>
      </p:sp>
      <p:sp>
        <p:nvSpPr>
          <p:cNvPr id="34" name="Rectangle: Rounded Corners 33">
            <a:extLst>
              <a:ext uri="{FF2B5EF4-FFF2-40B4-BE49-F238E27FC236}">
                <a16:creationId xmlns:a16="http://schemas.microsoft.com/office/drawing/2014/main" id="{D77929BD-C4DA-0082-C4A1-E8D7A2CD0875}"/>
              </a:ext>
            </a:extLst>
          </p:cNvPr>
          <p:cNvSpPr/>
          <p:nvPr/>
        </p:nvSpPr>
        <p:spPr>
          <a:xfrm>
            <a:off x="21497250" y="14499560"/>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Cybersecurity</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endParaRPr lang="en-US" dirty="0">
              <a:solidFill>
                <a:schemeClr val="bg1"/>
              </a:solidFill>
            </a:endParaRPr>
          </a:p>
          <a:p>
            <a:pPr algn="ctr"/>
            <a:endParaRPr lang="en-PH" dirty="0"/>
          </a:p>
        </p:txBody>
      </p:sp>
      <p:sp>
        <p:nvSpPr>
          <p:cNvPr id="35" name="Rectangle: Rounded Corners 34">
            <a:extLst>
              <a:ext uri="{FF2B5EF4-FFF2-40B4-BE49-F238E27FC236}">
                <a16:creationId xmlns:a16="http://schemas.microsoft.com/office/drawing/2014/main" id="{02955E40-C911-0177-E15C-45202926DFB9}"/>
              </a:ext>
            </a:extLst>
          </p:cNvPr>
          <p:cNvSpPr/>
          <p:nvPr/>
        </p:nvSpPr>
        <p:spPr>
          <a:xfrm>
            <a:off x="16097250" y="9172097"/>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800" dirty="0">
                <a:solidFill>
                  <a:schemeClr val="bg1"/>
                </a:solidFill>
              </a:rPr>
            </a:br>
            <a:br>
              <a:rPr lang="en-US" sz="1800" dirty="0">
                <a:solidFill>
                  <a:schemeClr val="bg1"/>
                </a:solidFill>
              </a:rPr>
            </a:br>
            <a:r>
              <a:rPr lang="en-US" sz="1800" b="1" dirty="0">
                <a:solidFill>
                  <a:schemeClr val="bg1"/>
                </a:solidFill>
                <a:latin typeface="Calibri" panose="020F0502020204030204" pitchFamily="34" charset="0"/>
              </a:rPr>
              <a:t>Mobile and wireless usages</a:t>
            </a:r>
            <a:br>
              <a:rPr lang="en-US" sz="1800" dirty="0">
                <a:solidFill>
                  <a:schemeClr val="bg1"/>
                </a:solidFill>
              </a:rPr>
            </a:br>
            <a:r>
              <a:rPr lang="en-US" sz="1800" dirty="0">
                <a:solidFill>
                  <a:schemeClr val="bg1"/>
                </a:solidFill>
                <a:latin typeface="Calibri" panose="020F0502020204030204" pitchFamily="34" charset="0"/>
              </a:rPr>
              <a:t>More employers are offering remote work options that require smartphones, tablets and laptops with wireless hotspots and roaming ability.</a:t>
            </a:r>
            <a:br>
              <a:rPr lang="en-US" sz="1800" dirty="0">
                <a:solidFill>
                  <a:schemeClr val="bg1"/>
                </a:solidFill>
              </a:rPr>
            </a:br>
            <a:endParaRPr lang="en-PH" sz="1800" dirty="0">
              <a:solidFill>
                <a:schemeClr val="bg1"/>
              </a:solidFill>
            </a:endParaRPr>
          </a:p>
          <a:p>
            <a:pPr algn="ctr"/>
            <a:endParaRPr lang="en-PH" dirty="0"/>
          </a:p>
        </p:txBody>
      </p:sp>
      <p:sp>
        <p:nvSpPr>
          <p:cNvPr id="36" name="Rectangle: Rounded Corners 35">
            <a:extLst>
              <a:ext uri="{FF2B5EF4-FFF2-40B4-BE49-F238E27FC236}">
                <a16:creationId xmlns:a16="http://schemas.microsoft.com/office/drawing/2014/main" id="{36BBC98B-CB4F-AFA2-18B6-F83032C171A3}"/>
              </a:ext>
            </a:extLst>
          </p:cNvPr>
          <p:cNvSpPr/>
          <p:nvPr/>
        </p:nvSpPr>
        <p:spPr>
          <a:xfrm>
            <a:off x="21497250" y="9011598"/>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rPr>
              <a:t>Cloud computing services</a:t>
            </a:r>
            <a:br>
              <a:rPr lang="en-US" dirty="0">
                <a:solidFill>
                  <a:schemeClr val="bg1"/>
                </a:solidFill>
              </a:rPr>
            </a:br>
            <a:r>
              <a:rPr lang="en-US" dirty="0">
                <a:solidFill>
                  <a:schemeClr val="bg1"/>
                </a:solidFill>
                <a:latin typeface="Calibri" panose="020F0502020204030204" pitchFamily="34" charset="0"/>
              </a:rPr>
              <a:t>Most businesses no longer operate their own “server farms” to store massive amounts of data. Many businesses now work with cloud services—third-party hosting platforms that maintain that data.</a:t>
            </a:r>
            <a:endParaRPr lang="en-US" b="1" dirty="0">
              <a:solidFill>
                <a:schemeClr val="bg1"/>
              </a:solidFill>
              <a:latin typeface="Calibri" panose="020F0502020204030204" pitchFamily="34" charset="0"/>
            </a:endParaRPr>
          </a:p>
          <a:p>
            <a:pPr algn="ctr"/>
            <a:endParaRPr lang="en-PH" dirty="0"/>
          </a:p>
        </p:txBody>
      </p:sp>
    </p:spTree>
    <p:extLst>
      <p:ext uri="{BB962C8B-B14F-4D97-AF65-F5344CB8AC3E}">
        <p14:creationId xmlns:p14="http://schemas.microsoft.com/office/powerpoint/2010/main" val="383208921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97E05AB-73FE-31ED-E757-D80B08C09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630" y="-2194490"/>
            <a:ext cx="17898420" cy="11932279"/>
          </a:xfrm>
          <a:prstGeom prst="ellipse">
            <a:avLst/>
          </a:prstGeom>
        </p:spPr>
      </p:pic>
      <p:sp>
        <p:nvSpPr>
          <p:cNvPr id="8" name="Title 1">
            <a:extLst>
              <a:ext uri="{FF2B5EF4-FFF2-40B4-BE49-F238E27FC236}">
                <a16:creationId xmlns:a16="http://schemas.microsoft.com/office/drawing/2014/main" id="{0D011C68-9C26-AC56-6CA6-A32A949ECDD2}"/>
              </a:ext>
              <a:ext uri="{C183D7F6-B498-43B3-948B-1728B52AA6E4}">
                <adec:decorative xmlns:adec="http://schemas.microsoft.com/office/drawing/2017/decorative" val="0"/>
              </a:ext>
            </a:extLst>
          </p:cNvPr>
          <p:cNvSpPr>
            <a:spLocks noGrp="1"/>
          </p:cNvSpPr>
          <p:nvPr>
            <p:ph type="ctrTitle"/>
          </p:nvPr>
        </p:nvSpPr>
        <p:spPr>
          <a:xfrm>
            <a:off x="1562100" y="-9112280"/>
            <a:ext cx="9144000" cy="2387600"/>
          </a:xfrm>
        </p:spPr>
        <p:txBody>
          <a:bodyPr>
            <a:normAutofit fontScale="90000"/>
          </a:bodyPr>
          <a:lstStyle/>
          <a:p>
            <a:r>
              <a:rPr lang="en-US" sz="6000" b="1" i="0" u="none" strike="noStrike"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effectLst/>
                <a:latin typeface="Impact" panose="020B0806030902050204" pitchFamily="34" charset="0"/>
                <a:cs typeface="Aharoni" panose="020B0604020202020204" pitchFamily="2" charset="-79"/>
              </a:rPr>
              <a:t>What Is Information Technology? A Beginner’s Guide to the World of IT</a:t>
            </a:r>
            <a:endParaRPr lang="en-PH" b="1"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9" name="Subtitle 2">
            <a:extLst>
              <a:ext uri="{FF2B5EF4-FFF2-40B4-BE49-F238E27FC236}">
                <a16:creationId xmlns:a16="http://schemas.microsoft.com/office/drawing/2014/main" id="{18987EAD-B9A9-3519-2B58-69D860D31752}"/>
              </a:ext>
            </a:extLst>
          </p:cNvPr>
          <p:cNvSpPr>
            <a:spLocks noGrp="1"/>
          </p:cNvSpPr>
          <p:nvPr>
            <p:ph type="subTitle" idx="1"/>
          </p:nvPr>
        </p:nvSpPr>
        <p:spPr>
          <a:xfrm>
            <a:off x="-16014700" y="-7921267"/>
            <a:ext cx="6001657" cy="625930"/>
          </a:xfrm>
        </p:spPr>
        <p:txBody>
          <a:bodyPr/>
          <a:lstStyle/>
          <a:p>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By Glynn </a:t>
            </a:r>
            <a:r>
              <a:rPr lang="en-US" sz="2400" b="0" i="0" u="none" strike="noStrike" dirty="0" err="1">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Cosker</a:t>
            </a:r>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 on 05/02/2023</a:t>
            </a:r>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a:p>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16" name="Subtitle 2">
            <a:extLst>
              <a:ext uri="{FF2B5EF4-FFF2-40B4-BE49-F238E27FC236}">
                <a16:creationId xmlns:a16="http://schemas.microsoft.com/office/drawing/2014/main" id="{F64D4768-B0FA-89FE-AF7B-9F4C779CCEDD}"/>
              </a:ext>
            </a:extLst>
          </p:cNvPr>
          <p:cNvSpPr txBox="1">
            <a:spLocks/>
          </p:cNvSpPr>
          <p:nvPr/>
        </p:nvSpPr>
        <p:spPr>
          <a:xfrm>
            <a:off x="-12098301" y="-5407302"/>
            <a:ext cx="12098301" cy="21335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r>
              <a:rPr lang="en-US" b="1" dirty="0">
                <a:ln>
                  <a:solidFill>
                    <a:schemeClr val="bg1"/>
                  </a:solidFill>
                </a:ln>
                <a:latin typeface="Calibri" panose="020F0502020204030204" pitchFamily="34" charset="0"/>
              </a:rPr>
              <a:t>What is information technology and what does it encompass?</a:t>
            </a:r>
            <a:br>
              <a:rPr lang="en-US" dirty="0">
                <a:ln>
                  <a:solidFill>
                    <a:schemeClr val="bg1"/>
                  </a:solidFill>
                </a:ln>
                <a:latin typeface="Calibri" panose="020F0502020204030204" pitchFamily="34" charset="0"/>
              </a:rPr>
            </a:br>
            <a:endParaRPr lang="en-US" dirty="0">
              <a:ln>
                <a:solidFill>
                  <a:schemeClr val="bg1"/>
                </a:solidFill>
              </a:ln>
              <a:latin typeface="Calibri" panose="020F0502020204030204" pitchFamily="34" charset="0"/>
            </a:endParaRPr>
          </a:p>
          <a:p>
            <a:pPr algn="l">
              <a:spcBef>
                <a:spcPts val="0"/>
              </a:spcBef>
              <a:spcAft>
                <a:spcPts val="800"/>
              </a:spcAft>
            </a:pPr>
            <a:r>
              <a:rPr lang="en-US" dirty="0">
                <a:ln>
                  <a:solidFill>
                    <a:schemeClr val="bg1"/>
                  </a:solidFill>
                </a:ln>
                <a:latin typeface="Calibri" panose="020F0502020204030204" pitchFamily="34" charset="0"/>
              </a:rPr>
              <a:t>The most basic information technology definition is that it's the application of technology to solve business or organizational problems on a broad scale.</a:t>
            </a:r>
            <a:endParaRPr lang="en-US" dirty="0">
              <a:ln>
                <a:solidFill>
                  <a:schemeClr val="bg1"/>
                </a:solidFill>
              </a:ln>
            </a:endParaRPr>
          </a:p>
          <a:p>
            <a:pPr algn="l">
              <a:spcBef>
                <a:spcPts val="0"/>
              </a:spcBef>
              <a:spcAft>
                <a:spcPts val="800"/>
              </a:spcAft>
            </a:pPr>
            <a:r>
              <a:rPr lang="en-US" dirty="0">
                <a:ln>
                  <a:solidFill>
                    <a:schemeClr val="bg1"/>
                  </a:solidFill>
                </a:ln>
                <a:latin typeface="Calibri" panose="020F0502020204030204" pitchFamily="34" charset="0"/>
              </a:rPr>
              <a:t>No matter their specific IT role, members of an IT department work with others to solve technology problems, both big and small. Information technology plays such a vital role in today's wireless world.</a:t>
            </a:r>
          </a:p>
          <a:p>
            <a:pPr algn="just" rtl="0">
              <a:spcBef>
                <a:spcPts val="0"/>
              </a:spcBef>
              <a:spcAft>
                <a:spcPts val="800"/>
              </a:spcAft>
            </a:pPr>
            <a:r>
              <a:rPr lang="en-US" b="0" i="0" u="none" strike="noStrike" dirty="0">
                <a:ln>
                  <a:solidFill>
                    <a:schemeClr val="bg1"/>
                  </a:solidFill>
                </a:ln>
                <a:effectLst/>
                <a:latin typeface="Calibri" panose="020F0502020204030204" pitchFamily="34" charset="0"/>
              </a:rPr>
              <a:t>To enhance operational efficiency, many global companies compete for a workforce with salient technical skills and often hire network administration professionals, network monitoring staff, user support technicians, network architects, other architecture experts and many other individuals.</a:t>
            </a:r>
            <a:endParaRPr lang="en-US" b="0" dirty="0">
              <a:ln>
                <a:solidFill>
                  <a:schemeClr val="bg1"/>
                </a:solidFill>
              </a:ln>
              <a:effectLst/>
            </a:endParaRPr>
          </a:p>
          <a:p>
            <a:pPr algn="just" rtl="0">
              <a:spcBef>
                <a:spcPts val="0"/>
              </a:spcBef>
              <a:spcAft>
                <a:spcPts val="800"/>
              </a:spcAft>
            </a:pPr>
            <a:r>
              <a:rPr lang="en-US" b="0" i="0" u="none" strike="noStrike" dirty="0">
                <a:ln>
                  <a:solidFill>
                    <a:schemeClr val="bg1"/>
                  </a:solidFill>
                </a:ln>
                <a:effectLst/>
                <a:latin typeface="Calibri" panose="020F0502020204030204" pitchFamily="34" charset="0"/>
              </a:rPr>
              <a:t>You might already know that an IT department serves to ensure that the computer network, computer hardware, computing devices, and other physical devices all function properly. </a:t>
            </a:r>
            <a:endParaRPr lang="en-US" b="0" dirty="0">
              <a:ln>
                <a:solidFill>
                  <a:schemeClr val="bg1"/>
                </a:solidFill>
              </a:ln>
              <a:effectLst/>
            </a:endParaRPr>
          </a:p>
          <a:p>
            <a:pPr algn="l">
              <a:spcBef>
                <a:spcPts val="0"/>
              </a:spcBef>
              <a:spcAft>
                <a:spcPts val="800"/>
              </a:spcAft>
            </a:pPr>
            <a:endParaRPr lang="en-US" dirty="0">
              <a:ln>
                <a:solidFill>
                  <a:schemeClr val="bg1"/>
                </a:solidFill>
              </a:ln>
            </a:endParaRPr>
          </a:p>
          <a:p>
            <a:pPr algn="l"/>
            <a:br>
              <a:rPr lang="en-US" dirty="0">
                <a:ln>
                  <a:solidFill>
                    <a:schemeClr val="bg1"/>
                  </a:solidFill>
                </a:ln>
              </a:rPr>
            </a:br>
            <a:endParaRPr lang="en-PH" dirty="0">
              <a:ln>
                <a:solidFill>
                  <a:schemeClr val="bg1"/>
                </a:solidFill>
              </a:ln>
            </a:endParaRPr>
          </a:p>
        </p:txBody>
      </p:sp>
      <p:sp>
        <p:nvSpPr>
          <p:cNvPr id="17" name="Subtitle 2">
            <a:extLst>
              <a:ext uri="{FF2B5EF4-FFF2-40B4-BE49-F238E27FC236}">
                <a16:creationId xmlns:a16="http://schemas.microsoft.com/office/drawing/2014/main" id="{C6C78297-9553-9D88-A921-D866249AF545}"/>
              </a:ext>
            </a:extLst>
          </p:cNvPr>
          <p:cNvSpPr txBox="1">
            <a:spLocks/>
          </p:cNvSpPr>
          <p:nvPr/>
        </p:nvSpPr>
        <p:spPr>
          <a:xfrm>
            <a:off x="9296400" y="-5407302"/>
            <a:ext cx="125349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solidFill>
                  <a:schemeClr val="bg1"/>
                </a:solidFill>
                <a:latin typeface="Calibri" panose="020F0502020204030204" pitchFamily="34" charset="0"/>
              </a:rPr>
              <a:t> However, there are three primary pillars of responsibility for an IT department:</a:t>
            </a:r>
            <a:endParaRPr lang="en-US" dirty="0">
              <a:solidFill>
                <a:schemeClr val="bg1"/>
              </a:solidFill>
            </a:endParaRPr>
          </a:p>
          <a:p>
            <a:pPr algn="just">
              <a:spcBef>
                <a:spcPts val="0"/>
              </a:spcBef>
              <a:spcAft>
                <a:spcPts val="800"/>
              </a:spcAft>
            </a:pPr>
            <a:r>
              <a:rPr lang="en-US" dirty="0">
                <a:solidFill>
                  <a:schemeClr val="bg1"/>
                </a:solidFill>
                <a:latin typeface="Calibri" panose="020F0502020204030204" pitchFamily="34" charset="0"/>
              </a:rPr>
              <a:t>IT governance: This refers to the combination of policies and processes that ensure IT systems are effectively run and in alignment with the organization's needs.</a:t>
            </a:r>
            <a:endParaRPr lang="en-US" dirty="0">
              <a:solidFill>
                <a:schemeClr val="bg1"/>
              </a:solidFill>
            </a:endParaRPr>
          </a:p>
          <a:p>
            <a:pPr algn="just">
              <a:spcBef>
                <a:spcPts val="0"/>
              </a:spcBef>
              <a:spcAft>
                <a:spcPts val="800"/>
              </a:spcAft>
            </a:pPr>
            <a:r>
              <a:rPr lang="en-US" dirty="0">
                <a:solidFill>
                  <a:schemeClr val="bg1"/>
                </a:solidFill>
                <a:latin typeface="Calibri" panose="020F0502020204030204" pitchFamily="34" charset="0"/>
              </a:rPr>
              <a:t>IT operations: This is a catchall category for the daily work of an IT department. This includes providing tech support, network maintenance, communication protocols, security testing and device management duties.</a:t>
            </a:r>
            <a:endParaRPr lang="en-US" dirty="0">
              <a:solidFill>
                <a:schemeClr val="bg1"/>
              </a:solidFill>
            </a:endParaRPr>
          </a:p>
          <a:p>
            <a:pPr algn="just">
              <a:spcBef>
                <a:spcPts val="0"/>
              </a:spcBef>
              <a:spcAft>
                <a:spcPts val="800"/>
              </a:spcAft>
            </a:pPr>
            <a:r>
              <a:rPr lang="en-US" dirty="0">
                <a:solidFill>
                  <a:schemeClr val="bg1"/>
                </a:solidFill>
                <a:latin typeface="Calibri" panose="020F0502020204030204" pitchFamily="34" charset="0"/>
              </a:rPr>
              <a:t>Hardware and software infrastructure: This focus area refers to all the physical components of IT infrastructure. This pillar of IT includes the setup and maintenance of equipment like routers, servers, phone systems and inventory control - including individual devices like laptops.</a:t>
            </a:r>
          </a:p>
          <a:p>
            <a:pPr algn="just" rtl="0">
              <a:spcBef>
                <a:spcPts val="0"/>
              </a:spcBef>
              <a:spcAft>
                <a:spcPts val="800"/>
              </a:spcAft>
            </a:pPr>
            <a:r>
              <a:rPr lang="en-US" b="0" i="0" u="none" strike="noStrike" dirty="0">
                <a:solidFill>
                  <a:schemeClr val="bg1"/>
                </a:solidFill>
                <a:effectLst/>
                <a:latin typeface="Calibri" panose="020F0502020204030204" pitchFamily="34" charset="0"/>
              </a:rPr>
              <a:t>IT departments also help to automate the business environment and create processes for many of their respective company's daily tasks, so that the business continues to run smoothly.</a:t>
            </a:r>
            <a:endParaRPr lang="en-US" b="0" dirty="0">
              <a:solidFill>
                <a:schemeClr val="bg1"/>
              </a:solidFill>
              <a:effectLst/>
            </a:endParaRPr>
          </a:p>
          <a:p>
            <a:pPr algn="just" rtl="0">
              <a:spcBef>
                <a:spcPts val="0"/>
              </a:spcBef>
              <a:spcAft>
                <a:spcPts val="800"/>
              </a:spcAft>
            </a:pPr>
            <a:r>
              <a:rPr lang="en-US" b="0" i="0" u="none" strike="noStrike" dirty="0">
                <a:solidFill>
                  <a:schemeClr val="bg1"/>
                </a:solidFill>
                <a:effectLst/>
                <a:latin typeface="Calibri" panose="020F0502020204030204" pitchFamily="34" charset="0"/>
              </a:rPr>
              <a:t>The ideal IT department is also aligned with the business's goals. Additionally, the department should always be transparent in its processes - providing valuable insights in a way that the rest of the business can understand and provide input on.</a:t>
            </a:r>
            <a:endParaRPr lang="en-US" b="0" dirty="0">
              <a:solidFill>
                <a:schemeClr val="bg1"/>
              </a:solidFill>
              <a:effectLst/>
            </a:endParaRPr>
          </a:p>
          <a:p>
            <a:br>
              <a:rPr lang="en-US" dirty="0">
                <a:solidFill>
                  <a:schemeClr val="bg1"/>
                </a:solidFill>
              </a:rPr>
            </a:br>
            <a:endParaRPr lang="en-PH" dirty="0">
              <a:solidFill>
                <a:schemeClr val="bg1"/>
              </a:solidFill>
            </a:endParaRPr>
          </a:p>
          <a:p>
            <a:pPr algn="just">
              <a:spcBef>
                <a:spcPts val="0"/>
              </a:spcBef>
              <a:spcAft>
                <a:spcPts val="800"/>
              </a:spcAft>
            </a:pPr>
            <a:endParaRPr lang="en-US" dirty="0">
              <a:solidFill>
                <a:schemeClr val="bg1"/>
              </a:solidFill>
            </a:endParaRPr>
          </a:p>
          <a:p>
            <a:br>
              <a:rPr lang="en-US" dirty="0">
                <a:solidFill>
                  <a:schemeClr val="bg1"/>
                </a:solidFill>
              </a:rPr>
            </a:br>
            <a:endParaRPr lang="en-PH" dirty="0">
              <a:solidFill>
                <a:schemeClr val="bg1"/>
              </a:solidFill>
            </a:endParaRPr>
          </a:p>
        </p:txBody>
      </p:sp>
      <p:sp>
        <p:nvSpPr>
          <p:cNvPr id="23" name="Subtitle 2">
            <a:extLst>
              <a:ext uri="{FF2B5EF4-FFF2-40B4-BE49-F238E27FC236}">
                <a16:creationId xmlns:a16="http://schemas.microsoft.com/office/drawing/2014/main" id="{945E2A10-A5B0-E184-C4AA-723277750469}"/>
              </a:ext>
            </a:extLst>
          </p:cNvPr>
          <p:cNvSpPr txBox="1">
            <a:spLocks/>
          </p:cNvSpPr>
          <p:nvPr/>
        </p:nvSpPr>
        <p:spPr>
          <a:xfrm>
            <a:off x="7886700" y="1708133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endParaRPr lang="en-PH" dirty="0">
              <a:solidFill>
                <a:schemeClr val="bg1"/>
              </a:solidFill>
            </a:endParaRPr>
          </a:p>
        </p:txBody>
      </p:sp>
      <p:grpSp>
        <p:nvGrpSpPr>
          <p:cNvPr id="28" name="Group 27">
            <a:extLst>
              <a:ext uri="{FF2B5EF4-FFF2-40B4-BE49-F238E27FC236}">
                <a16:creationId xmlns:a16="http://schemas.microsoft.com/office/drawing/2014/main" id="{BADF718E-C35F-DA45-D270-B446E4DF2D02}"/>
              </a:ext>
            </a:extLst>
          </p:cNvPr>
          <p:cNvGrpSpPr/>
          <p:nvPr/>
        </p:nvGrpSpPr>
        <p:grpSpPr>
          <a:xfrm>
            <a:off x="22860000" y="-3185523"/>
            <a:ext cx="9144000" cy="7860977"/>
            <a:chOff x="816076" y="-819786"/>
            <a:chExt cx="9144000" cy="7860977"/>
          </a:xfrm>
        </p:grpSpPr>
        <p:sp>
          <p:nvSpPr>
            <p:cNvPr id="19" name="Subtitle 2">
              <a:extLst>
                <a:ext uri="{FF2B5EF4-FFF2-40B4-BE49-F238E27FC236}">
                  <a16:creationId xmlns:a16="http://schemas.microsoft.com/office/drawing/2014/main" id="{24283BA0-E621-12C3-9134-D44B0F765B42}"/>
                </a:ext>
              </a:extLst>
            </p:cNvPr>
            <p:cNvSpPr txBox="1">
              <a:spLocks/>
            </p:cNvSpPr>
            <p:nvPr/>
          </p:nvSpPr>
          <p:spPr>
            <a:xfrm>
              <a:off x="816076" y="538542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chemeClr val="bg1"/>
                  </a:solidFill>
                  <a:latin typeface="Calibri" panose="020F0502020204030204" pitchFamily="34" charset="0"/>
                </a:rPr>
                <a:t>Unlike hardware, software is not something you can physically change. Software encompasses all the data, application and programs stored electronically, like an operating system or a video-editing tool.</a:t>
              </a:r>
              <a:endParaRPr lang="en-PH" dirty="0">
                <a:solidFill>
                  <a:schemeClr val="bg1"/>
                </a:solidFill>
              </a:endParaRPr>
            </a:p>
          </p:txBody>
        </p:sp>
        <p:sp>
          <p:nvSpPr>
            <p:cNvPr id="18" name="Subtitle 2">
              <a:extLst>
                <a:ext uri="{FF2B5EF4-FFF2-40B4-BE49-F238E27FC236}">
                  <a16:creationId xmlns:a16="http://schemas.microsoft.com/office/drawing/2014/main" id="{ACA0C097-8108-96D1-6ABF-ED4DB8C4D86F}"/>
                </a:ext>
              </a:extLst>
            </p:cNvPr>
            <p:cNvSpPr txBox="1">
              <a:spLocks/>
            </p:cNvSpPr>
            <p:nvPr/>
          </p:nvSpPr>
          <p:spPr>
            <a:xfrm>
              <a:off x="816076" y="162000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solidFill>
                    <a:schemeClr val="bg1"/>
                  </a:solidFill>
                  <a:latin typeface="Calibri" panose="020F050202020403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endParaRPr lang="en-US" dirty="0">
                <a:solidFill>
                  <a:schemeClr val="bg1"/>
                </a:solidFill>
              </a:endParaRPr>
            </a:p>
            <a:p>
              <a:br>
                <a:rPr lang="en-US" dirty="0">
                  <a:solidFill>
                    <a:schemeClr val="bg1"/>
                  </a:solidFill>
                </a:rPr>
              </a:br>
              <a:endParaRPr lang="en-PH" dirty="0">
                <a:solidFill>
                  <a:schemeClr val="bg1"/>
                </a:solidFill>
              </a:endParaRPr>
            </a:p>
          </p:txBody>
        </p:sp>
        <p:sp>
          <p:nvSpPr>
            <p:cNvPr id="24" name="TextBox 23">
              <a:extLst>
                <a:ext uri="{FF2B5EF4-FFF2-40B4-BE49-F238E27FC236}">
                  <a16:creationId xmlns:a16="http://schemas.microsoft.com/office/drawing/2014/main" id="{6469DC4B-2C90-629D-BC58-02316E34E40B}"/>
                </a:ext>
              </a:extLst>
            </p:cNvPr>
            <p:cNvSpPr txBox="1"/>
            <p:nvPr/>
          </p:nvSpPr>
          <p:spPr>
            <a:xfrm>
              <a:off x="1482826" y="-819786"/>
              <a:ext cx="4362450" cy="646331"/>
            </a:xfrm>
            <a:prstGeom prst="rect">
              <a:avLst/>
            </a:prstGeom>
            <a:noFill/>
          </p:spPr>
          <p:txBody>
            <a:bodyPr wrap="square" rtlCol="0">
              <a:spAutoFit/>
            </a:bodyPr>
            <a:lstStyle/>
            <a:p>
              <a:pPr algn="just">
                <a:spcBef>
                  <a:spcPts val="0"/>
                </a:spcBef>
                <a:spcAft>
                  <a:spcPts val="800"/>
                </a:spcAft>
              </a:pPr>
              <a:r>
                <a:rPr lang="en-US" dirty="0">
                  <a:solidFill>
                    <a:schemeClr val="bg1"/>
                  </a:solidFill>
                  <a:latin typeface="Aharoni" panose="02010803020104030203" pitchFamily="2" charset="-79"/>
                  <a:cs typeface="Aharoni" panose="02010803020104030203" pitchFamily="2" charset="-79"/>
                </a:rPr>
                <a:t>What’s the difference between hardware and software?</a:t>
              </a:r>
              <a:endParaRPr lang="en-US" dirty="0">
                <a:solidFill>
                  <a:schemeClr val="bg1"/>
                </a:solidFill>
              </a:endParaRPr>
            </a:p>
          </p:txBody>
        </p:sp>
        <p:sp>
          <p:nvSpPr>
            <p:cNvPr id="25" name="TextBox 24">
              <a:extLst>
                <a:ext uri="{FF2B5EF4-FFF2-40B4-BE49-F238E27FC236}">
                  <a16:creationId xmlns:a16="http://schemas.microsoft.com/office/drawing/2014/main" id="{7A16D317-D4A5-1472-9B43-F0816F90AB99}"/>
                </a:ext>
              </a:extLst>
            </p:cNvPr>
            <p:cNvSpPr txBox="1"/>
            <p:nvPr/>
          </p:nvSpPr>
          <p:spPr>
            <a:xfrm>
              <a:off x="968476" y="285114"/>
              <a:ext cx="7124700" cy="923330"/>
            </a:xfrm>
            <a:prstGeom prst="rect">
              <a:avLst/>
            </a:prstGeom>
            <a:noFill/>
          </p:spPr>
          <p:txBody>
            <a:bodyPr wrap="square" rtlCol="0">
              <a:spAutoFit/>
            </a:bodyPr>
            <a:lstStyle/>
            <a:p>
              <a:pPr algn="just">
                <a:spcBef>
                  <a:spcPts val="0"/>
                </a:spcBef>
                <a:spcAft>
                  <a:spcPts val="800"/>
                </a:spcAft>
              </a:pPr>
              <a:r>
                <a:rPr lang="en-US">
                  <a:solidFill>
                    <a:schemeClr val="bg1"/>
                  </a:solidFill>
                  <a:latin typeface="Calibri" panose="020F0502020204030204" pitchFamily="34" charset="0"/>
                </a:rPr>
                <a:t>You know that working with hardware and software is a large part of an IT department's work, but what counts as hardware? And what’s software? Let’s break down this important distinction.</a:t>
              </a:r>
              <a:endParaRPr lang="en-US" dirty="0">
                <a:solidFill>
                  <a:schemeClr val="bg1"/>
                </a:solidFill>
              </a:endParaRPr>
            </a:p>
          </p:txBody>
        </p:sp>
        <p:sp>
          <p:nvSpPr>
            <p:cNvPr id="26" name="TextBox 25">
              <a:extLst>
                <a:ext uri="{FF2B5EF4-FFF2-40B4-BE49-F238E27FC236}">
                  <a16:creationId xmlns:a16="http://schemas.microsoft.com/office/drawing/2014/main" id="{38E9D005-39A7-070C-869E-3F0BB1A8B601}"/>
                </a:ext>
              </a:extLst>
            </p:cNvPr>
            <p:cNvSpPr txBox="1"/>
            <p:nvPr/>
          </p:nvSpPr>
          <p:spPr>
            <a:xfrm>
              <a:off x="816076" y="3607434"/>
              <a:ext cx="6762750" cy="1477328"/>
            </a:xfrm>
            <a:prstGeom prst="rect">
              <a:avLst/>
            </a:prstGeom>
            <a:noFill/>
          </p:spPr>
          <p:txBody>
            <a:bodyPr wrap="square" rtlCol="0">
              <a:spAutoFit/>
            </a:bodyPr>
            <a:lstStyle/>
            <a:p>
              <a:pPr algn="just">
                <a:spcBef>
                  <a:spcPts val="0"/>
                </a:spcBef>
                <a:spcAft>
                  <a:spcPts val="800"/>
                </a:spcAft>
              </a:pPr>
              <a:r>
                <a:rPr lang="en-US">
                  <a:solidFill>
                    <a:schemeClr val="bg1"/>
                  </a:solidFill>
                  <a:latin typeface="Calibri" panose="020F050202020403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endParaRPr lang="en-US" dirty="0">
                <a:solidFill>
                  <a:schemeClr val="bg1"/>
                </a:solidFill>
              </a:endParaRPr>
            </a:p>
          </p:txBody>
        </p:sp>
      </p:grpSp>
      <p:grpSp>
        <p:nvGrpSpPr>
          <p:cNvPr id="30" name="Group 29">
            <a:extLst>
              <a:ext uri="{FF2B5EF4-FFF2-40B4-BE49-F238E27FC236}">
                <a16:creationId xmlns:a16="http://schemas.microsoft.com/office/drawing/2014/main" id="{77C70540-D8B1-C6EB-8224-40356A52BCA7}"/>
              </a:ext>
            </a:extLst>
          </p:cNvPr>
          <p:cNvGrpSpPr/>
          <p:nvPr/>
        </p:nvGrpSpPr>
        <p:grpSpPr>
          <a:xfrm>
            <a:off x="-11369690" y="4452532"/>
            <a:ext cx="9144000" cy="3512234"/>
            <a:chOff x="816076" y="638391"/>
            <a:chExt cx="9144000" cy="3512234"/>
          </a:xfrm>
        </p:grpSpPr>
        <p:sp>
          <p:nvSpPr>
            <p:cNvPr id="20" name="Subtitle 2">
              <a:extLst>
                <a:ext uri="{FF2B5EF4-FFF2-40B4-BE49-F238E27FC236}">
                  <a16:creationId xmlns:a16="http://schemas.microsoft.com/office/drawing/2014/main" id="{CECC74E5-5B89-419F-144C-A83B67D48B22}"/>
                </a:ext>
              </a:extLst>
            </p:cNvPr>
            <p:cNvSpPr txBox="1">
              <a:spLocks/>
            </p:cNvSpPr>
            <p:nvPr/>
          </p:nvSpPr>
          <p:spPr>
            <a:xfrm>
              <a:off x="816076" y="2494863"/>
              <a:ext cx="9144000" cy="1655762"/>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sz="4400" dirty="0">
                  <a:solidFill>
                    <a:schemeClr val="bg1"/>
                  </a:solidFill>
                  <a:latin typeface="Calibri" panose="020F050202020403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endParaRPr lang="en-US" sz="4400" dirty="0">
                <a:solidFill>
                  <a:schemeClr val="bg1"/>
                </a:solidFill>
              </a:endParaRPr>
            </a:p>
            <a:p>
              <a:br>
                <a:rPr lang="en-US" dirty="0"/>
              </a:br>
              <a:endParaRPr lang="en-PH" dirty="0"/>
            </a:p>
          </p:txBody>
        </p:sp>
        <p:sp>
          <p:nvSpPr>
            <p:cNvPr id="29" name="Subtitle 2">
              <a:extLst>
                <a:ext uri="{FF2B5EF4-FFF2-40B4-BE49-F238E27FC236}">
                  <a16:creationId xmlns:a16="http://schemas.microsoft.com/office/drawing/2014/main" id="{DD8521BE-E395-F167-E56A-CDC35E390040}"/>
                </a:ext>
              </a:extLst>
            </p:cNvPr>
            <p:cNvSpPr txBox="1">
              <a:spLocks/>
            </p:cNvSpPr>
            <p:nvPr/>
          </p:nvSpPr>
          <p:spPr>
            <a:xfrm>
              <a:off x="816076" y="638391"/>
              <a:ext cx="9144000" cy="165576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sz="4400" dirty="0">
                  <a:solidFill>
                    <a:schemeClr val="bg1"/>
                  </a:solidFill>
                  <a:latin typeface="Aharoni" panose="02010803020104030203" pitchFamily="2" charset="-79"/>
                  <a:cs typeface="Aharoni" panose="02010803020104030203" pitchFamily="2" charset="-79"/>
                </a:rPr>
                <a:t>Why is information technology so important?</a:t>
              </a:r>
              <a:endParaRPr lang="en-US" sz="4400" dirty="0">
                <a:solidFill>
                  <a:schemeClr val="bg1"/>
                </a:solidFill>
              </a:endParaRPr>
            </a:p>
            <a:p>
              <a:br>
                <a:rPr lang="en-US" dirty="0"/>
              </a:br>
              <a:endParaRPr lang="en-PH" dirty="0"/>
            </a:p>
          </p:txBody>
        </p:sp>
      </p:grpSp>
      <p:sp>
        <p:nvSpPr>
          <p:cNvPr id="31" name="Rectangle: Rounded Corners 30">
            <a:extLst>
              <a:ext uri="{FF2B5EF4-FFF2-40B4-BE49-F238E27FC236}">
                <a16:creationId xmlns:a16="http://schemas.microsoft.com/office/drawing/2014/main" id="{C1BFEEE2-BF9B-8CCD-C72D-5742C7ABAE52}"/>
              </a:ext>
            </a:extLst>
          </p:cNvPr>
          <p:cNvSpPr/>
          <p:nvPr/>
        </p:nvSpPr>
        <p:spPr>
          <a:xfrm>
            <a:off x="10697250" y="9115895"/>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Calibri" panose="020F0502020204030204" pitchFamily="34" charset="0"/>
              </a:rPr>
              <a:t>Data overload issues</a:t>
            </a:r>
            <a:br>
              <a:rPr lang="en-US" sz="1800" dirty="0">
                <a:solidFill>
                  <a:schemeClr val="bg1"/>
                </a:solidFill>
              </a:rPr>
            </a:br>
            <a:r>
              <a:rPr lang="en-US" sz="1800" dirty="0">
                <a:solidFill>
                  <a:schemeClr val="bg1"/>
                </a:solidFill>
                <a:latin typeface="Calibri" panose="020F0502020204030204" pitchFamily="34" charset="0"/>
              </a:rPr>
              <a:t>Businesses need to process huge amounts of data. This requires large amounts of data processing and power, sophisticated software and human analytical skills.</a:t>
            </a:r>
            <a:endParaRPr lang="en-PH" dirty="0"/>
          </a:p>
        </p:txBody>
      </p:sp>
      <p:sp>
        <p:nvSpPr>
          <p:cNvPr id="32" name="Rectangle: Rounded Corners 31">
            <a:extLst>
              <a:ext uri="{FF2B5EF4-FFF2-40B4-BE49-F238E27FC236}">
                <a16:creationId xmlns:a16="http://schemas.microsoft.com/office/drawing/2014/main" id="{06741D4B-9065-B1D7-C1FB-2533B46D5D39}"/>
              </a:ext>
            </a:extLst>
          </p:cNvPr>
          <p:cNvSpPr/>
          <p:nvPr/>
        </p:nvSpPr>
        <p:spPr>
          <a:xfrm>
            <a:off x="16097250" y="14499560"/>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AI and machine learning</a:t>
            </a:r>
            <a:br>
              <a:rPr lang="en-US" dirty="0">
                <a:solidFill>
                  <a:schemeClr val="bg1"/>
                </a:solidFill>
              </a:rPr>
            </a:br>
            <a:r>
              <a:rPr lang="en-US" dirty="0">
                <a:solidFill>
                  <a:schemeClr val="bg1"/>
                </a:solidFill>
                <a:latin typeface="Calibri" panose="020F050202020403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endParaRPr lang="en-US" b="1" dirty="0">
              <a:solidFill>
                <a:schemeClr val="bg1"/>
              </a:solidFill>
              <a:latin typeface="Calibri" panose="020F0502020204030204" pitchFamily="34" charset="0"/>
            </a:endParaRPr>
          </a:p>
          <a:p>
            <a:pPr algn="l"/>
            <a:br>
              <a:rPr lang="en-US" dirty="0">
                <a:solidFill>
                  <a:schemeClr val="bg1"/>
                </a:solidFill>
              </a:rPr>
            </a:br>
            <a:endParaRPr lang="en-PH" dirty="0">
              <a:solidFill>
                <a:schemeClr val="bg1"/>
              </a:solidFill>
            </a:endParaRPr>
          </a:p>
        </p:txBody>
      </p:sp>
      <p:sp>
        <p:nvSpPr>
          <p:cNvPr id="33" name="Rectangle: Rounded Corners 32">
            <a:extLst>
              <a:ext uri="{FF2B5EF4-FFF2-40B4-BE49-F238E27FC236}">
                <a16:creationId xmlns:a16="http://schemas.microsoft.com/office/drawing/2014/main" id="{C2402CDA-8A67-7646-BE3E-25F9CBD8B537}"/>
              </a:ext>
            </a:extLst>
          </p:cNvPr>
          <p:cNvSpPr/>
          <p:nvPr/>
        </p:nvSpPr>
        <p:spPr>
          <a:xfrm>
            <a:off x="10697250" y="14539995"/>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Video hosting and bandwidth issues</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Videoconferencing solutions have become more and more popular, so more network bandwidth is needed to support them sufficiently.</a:t>
            </a:r>
            <a:endParaRPr lang="en-US" dirty="0">
              <a:solidFill>
                <a:schemeClr val="bg1"/>
              </a:solidFill>
            </a:endParaRPr>
          </a:p>
          <a:p>
            <a:pPr algn="ctr"/>
            <a:endParaRPr lang="en-PH" dirty="0"/>
          </a:p>
        </p:txBody>
      </p:sp>
      <p:sp>
        <p:nvSpPr>
          <p:cNvPr id="34" name="Rectangle: Rounded Corners 33">
            <a:extLst>
              <a:ext uri="{FF2B5EF4-FFF2-40B4-BE49-F238E27FC236}">
                <a16:creationId xmlns:a16="http://schemas.microsoft.com/office/drawing/2014/main" id="{D77929BD-C4DA-0082-C4A1-E8D7A2CD0875}"/>
              </a:ext>
            </a:extLst>
          </p:cNvPr>
          <p:cNvSpPr/>
          <p:nvPr/>
        </p:nvSpPr>
        <p:spPr>
          <a:xfrm>
            <a:off x="21497250" y="14499560"/>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Cybersecurity</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endParaRPr lang="en-US" dirty="0">
              <a:solidFill>
                <a:schemeClr val="bg1"/>
              </a:solidFill>
            </a:endParaRPr>
          </a:p>
          <a:p>
            <a:pPr algn="ctr"/>
            <a:endParaRPr lang="en-PH" dirty="0"/>
          </a:p>
        </p:txBody>
      </p:sp>
      <p:sp>
        <p:nvSpPr>
          <p:cNvPr id="35" name="Rectangle: Rounded Corners 34">
            <a:extLst>
              <a:ext uri="{FF2B5EF4-FFF2-40B4-BE49-F238E27FC236}">
                <a16:creationId xmlns:a16="http://schemas.microsoft.com/office/drawing/2014/main" id="{02955E40-C911-0177-E15C-45202926DFB9}"/>
              </a:ext>
            </a:extLst>
          </p:cNvPr>
          <p:cNvSpPr/>
          <p:nvPr/>
        </p:nvSpPr>
        <p:spPr>
          <a:xfrm>
            <a:off x="16097250" y="9172097"/>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800" dirty="0">
                <a:solidFill>
                  <a:schemeClr val="bg1"/>
                </a:solidFill>
              </a:rPr>
            </a:br>
            <a:br>
              <a:rPr lang="en-US" sz="1800" dirty="0">
                <a:solidFill>
                  <a:schemeClr val="bg1"/>
                </a:solidFill>
              </a:rPr>
            </a:br>
            <a:r>
              <a:rPr lang="en-US" sz="1800" b="1" dirty="0">
                <a:solidFill>
                  <a:schemeClr val="bg1"/>
                </a:solidFill>
                <a:latin typeface="Calibri" panose="020F0502020204030204" pitchFamily="34" charset="0"/>
              </a:rPr>
              <a:t>Mobile and wireless usages</a:t>
            </a:r>
            <a:br>
              <a:rPr lang="en-US" sz="1800" dirty="0">
                <a:solidFill>
                  <a:schemeClr val="bg1"/>
                </a:solidFill>
              </a:rPr>
            </a:br>
            <a:r>
              <a:rPr lang="en-US" sz="1800" dirty="0">
                <a:solidFill>
                  <a:schemeClr val="bg1"/>
                </a:solidFill>
                <a:latin typeface="Calibri" panose="020F0502020204030204" pitchFamily="34" charset="0"/>
              </a:rPr>
              <a:t>More employers are offering remote work options that require smartphones, tablets and laptops with wireless hotspots and roaming ability.</a:t>
            </a:r>
            <a:br>
              <a:rPr lang="en-US" sz="1800" dirty="0">
                <a:solidFill>
                  <a:schemeClr val="bg1"/>
                </a:solidFill>
              </a:rPr>
            </a:br>
            <a:endParaRPr lang="en-PH" sz="1800" dirty="0">
              <a:solidFill>
                <a:schemeClr val="bg1"/>
              </a:solidFill>
            </a:endParaRPr>
          </a:p>
          <a:p>
            <a:pPr algn="ctr"/>
            <a:endParaRPr lang="en-PH" dirty="0"/>
          </a:p>
        </p:txBody>
      </p:sp>
      <p:sp>
        <p:nvSpPr>
          <p:cNvPr id="36" name="Rectangle: Rounded Corners 35">
            <a:extLst>
              <a:ext uri="{FF2B5EF4-FFF2-40B4-BE49-F238E27FC236}">
                <a16:creationId xmlns:a16="http://schemas.microsoft.com/office/drawing/2014/main" id="{36BBC98B-CB4F-AFA2-18B6-F83032C171A3}"/>
              </a:ext>
            </a:extLst>
          </p:cNvPr>
          <p:cNvSpPr/>
          <p:nvPr/>
        </p:nvSpPr>
        <p:spPr>
          <a:xfrm>
            <a:off x="21497250" y="9011598"/>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rPr>
              <a:t>Cloud computing services</a:t>
            </a:r>
            <a:br>
              <a:rPr lang="en-US" dirty="0">
                <a:solidFill>
                  <a:schemeClr val="bg1"/>
                </a:solidFill>
              </a:rPr>
            </a:br>
            <a:r>
              <a:rPr lang="en-US" dirty="0">
                <a:solidFill>
                  <a:schemeClr val="bg1"/>
                </a:solidFill>
                <a:latin typeface="Calibri" panose="020F0502020204030204" pitchFamily="34" charset="0"/>
              </a:rPr>
              <a:t>Most businesses no longer operate their own “server farms” to store massive amounts of data. Many businesses now work with cloud services—third-party hosting platforms that maintain that data.</a:t>
            </a:r>
            <a:endParaRPr lang="en-US" b="1" dirty="0">
              <a:solidFill>
                <a:schemeClr val="bg1"/>
              </a:solidFill>
              <a:latin typeface="Calibri" panose="020F0502020204030204" pitchFamily="34" charset="0"/>
            </a:endParaRPr>
          </a:p>
          <a:p>
            <a:pPr algn="ctr"/>
            <a:endParaRPr lang="en-PH" dirty="0"/>
          </a:p>
        </p:txBody>
      </p:sp>
    </p:spTree>
    <p:extLst>
      <p:ext uri="{BB962C8B-B14F-4D97-AF65-F5344CB8AC3E}">
        <p14:creationId xmlns:p14="http://schemas.microsoft.com/office/powerpoint/2010/main" val="384867115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97E05AB-73FE-31ED-E757-D80B08C09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630" y="-2194490"/>
            <a:ext cx="17898420" cy="11932279"/>
          </a:xfrm>
          <a:prstGeom prst="ellipse">
            <a:avLst/>
          </a:prstGeom>
        </p:spPr>
      </p:pic>
      <p:sp>
        <p:nvSpPr>
          <p:cNvPr id="8" name="Title 1">
            <a:extLst>
              <a:ext uri="{FF2B5EF4-FFF2-40B4-BE49-F238E27FC236}">
                <a16:creationId xmlns:a16="http://schemas.microsoft.com/office/drawing/2014/main" id="{0D011C68-9C26-AC56-6CA6-A32A949ECDD2}"/>
              </a:ext>
              <a:ext uri="{C183D7F6-B498-43B3-948B-1728B52AA6E4}">
                <adec:decorative xmlns:adec="http://schemas.microsoft.com/office/drawing/2017/decorative" val="0"/>
              </a:ext>
            </a:extLst>
          </p:cNvPr>
          <p:cNvSpPr>
            <a:spLocks noGrp="1"/>
          </p:cNvSpPr>
          <p:nvPr>
            <p:ph type="ctrTitle"/>
          </p:nvPr>
        </p:nvSpPr>
        <p:spPr>
          <a:xfrm>
            <a:off x="1562100" y="-9112280"/>
            <a:ext cx="9144000" cy="2387600"/>
          </a:xfrm>
        </p:spPr>
        <p:txBody>
          <a:bodyPr>
            <a:normAutofit fontScale="90000"/>
          </a:bodyPr>
          <a:lstStyle/>
          <a:p>
            <a:r>
              <a:rPr lang="en-US" sz="6000" b="1" i="0" u="none" strike="noStrike"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effectLst/>
                <a:latin typeface="Impact" panose="020B0806030902050204" pitchFamily="34" charset="0"/>
                <a:cs typeface="Aharoni" panose="020B0604020202020204" pitchFamily="2" charset="-79"/>
              </a:rPr>
              <a:t>What Is Information Technology? A Beginner’s Guide to the World of IT</a:t>
            </a:r>
            <a:endParaRPr lang="en-PH" b="1"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9" name="Subtitle 2">
            <a:extLst>
              <a:ext uri="{FF2B5EF4-FFF2-40B4-BE49-F238E27FC236}">
                <a16:creationId xmlns:a16="http://schemas.microsoft.com/office/drawing/2014/main" id="{18987EAD-B9A9-3519-2B58-69D860D31752}"/>
              </a:ext>
            </a:extLst>
          </p:cNvPr>
          <p:cNvSpPr>
            <a:spLocks noGrp="1"/>
          </p:cNvSpPr>
          <p:nvPr>
            <p:ph type="subTitle" idx="1"/>
          </p:nvPr>
        </p:nvSpPr>
        <p:spPr>
          <a:xfrm>
            <a:off x="-16014700" y="-7921267"/>
            <a:ext cx="6001657" cy="625930"/>
          </a:xfrm>
        </p:spPr>
        <p:txBody>
          <a:bodyPr/>
          <a:lstStyle/>
          <a:p>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By Glynn </a:t>
            </a:r>
            <a:r>
              <a:rPr lang="en-US" sz="2400" b="0" i="0" u="none" strike="noStrike" dirty="0" err="1">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Cosker</a:t>
            </a:r>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 on 05/02/2023</a:t>
            </a:r>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a:p>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16" name="Subtitle 2">
            <a:extLst>
              <a:ext uri="{FF2B5EF4-FFF2-40B4-BE49-F238E27FC236}">
                <a16:creationId xmlns:a16="http://schemas.microsoft.com/office/drawing/2014/main" id="{F64D4768-B0FA-89FE-AF7B-9F4C779CCEDD}"/>
              </a:ext>
            </a:extLst>
          </p:cNvPr>
          <p:cNvSpPr txBox="1">
            <a:spLocks/>
          </p:cNvSpPr>
          <p:nvPr/>
        </p:nvSpPr>
        <p:spPr>
          <a:xfrm>
            <a:off x="618264" y="778650"/>
            <a:ext cx="10955471" cy="21335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r>
              <a:rPr lang="en-US" b="1" dirty="0">
                <a:ln>
                  <a:solidFill>
                    <a:schemeClr val="bg1"/>
                  </a:solidFill>
                </a:ln>
                <a:latin typeface="Calibri" panose="020F0502020204030204" pitchFamily="34" charset="0"/>
              </a:rPr>
              <a:t>What is information technology and what does it encompass?</a:t>
            </a:r>
            <a:br>
              <a:rPr lang="en-US" dirty="0">
                <a:ln>
                  <a:solidFill>
                    <a:schemeClr val="bg1"/>
                  </a:solidFill>
                </a:ln>
                <a:latin typeface="Calibri" panose="020F0502020204030204" pitchFamily="34" charset="0"/>
              </a:rPr>
            </a:br>
            <a:endParaRPr lang="en-US" dirty="0">
              <a:ln>
                <a:solidFill>
                  <a:schemeClr val="bg1"/>
                </a:solidFill>
              </a:ln>
              <a:latin typeface="Calibri" panose="020F0502020204030204" pitchFamily="34" charset="0"/>
            </a:endParaRPr>
          </a:p>
          <a:p>
            <a:pPr algn="l">
              <a:spcBef>
                <a:spcPts val="0"/>
              </a:spcBef>
              <a:spcAft>
                <a:spcPts val="800"/>
              </a:spcAft>
            </a:pPr>
            <a:r>
              <a:rPr lang="en-US" dirty="0">
                <a:ln>
                  <a:solidFill>
                    <a:schemeClr val="bg1"/>
                  </a:solidFill>
                </a:ln>
                <a:latin typeface="Calibri" panose="020F0502020204030204" pitchFamily="34" charset="0"/>
              </a:rPr>
              <a:t>The most basic information technology definition is that it's the application of technology to solve business or organizational problems on a broad scale.</a:t>
            </a:r>
            <a:endParaRPr lang="en-US" dirty="0">
              <a:ln>
                <a:solidFill>
                  <a:schemeClr val="bg1"/>
                </a:solidFill>
              </a:ln>
            </a:endParaRPr>
          </a:p>
          <a:p>
            <a:pPr algn="l">
              <a:spcBef>
                <a:spcPts val="0"/>
              </a:spcBef>
              <a:spcAft>
                <a:spcPts val="800"/>
              </a:spcAft>
            </a:pPr>
            <a:r>
              <a:rPr lang="en-US" dirty="0">
                <a:ln>
                  <a:solidFill>
                    <a:schemeClr val="bg1"/>
                  </a:solidFill>
                </a:ln>
                <a:latin typeface="Calibri" panose="020F0502020204030204" pitchFamily="34" charset="0"/>
              </a:rPr>
              <a:t>No matter their specific IT role, members of an IT department work with others to solve technology problems, both big and small. Information technology plays such a vital role in today's wireless world.</a:t>
            </a:r>
          </a:p>
          <a:p>
            <a:pPr algn="just" rtl="0">
              <a:spcBef>
                <a:spcPts val="0"/>
              </a:spcBef>
              <a:spcAft>
                <a:spcPts val="800"/>
              </a:spcAft>
            </a:pPr>
            <a:r>
              <a:rPr lang="en-US" b="0" i="0" u="none" strike="noStrike" dirty="0">
                <a:ln>
                  <a:solidFill>
                    <a:schemeClr val="bg1"/>
                  </a:solidFill>
                </a:ln>
                <a:effectLst/>
                <a:latin typeface="Calibri" panose="020F0502020204030204" pitchFamily="34" charset="0"/>
              </a:rPr>
              <a:t>To enhance operational efficiency, many global companies compete for a workforce with salient technical skills and often hire network administration professionals, network monitoring staff, user support technicians, network architects, other architecture experts and many other individuals.</a:t>
            </a:r>
            <a:endParaRPr lang="en-US" b="0" dirty="0">
              <a:ln>
                <a:solidFill>
                  <a:schemeClr val="bg1"/>
                </a:solidFill>
              </a:ln>
              <a:effectLst/>
            </a:endParaRPr>
          </a:p>
          <a:p>
            <a:pPr algn="just" rtl="0">
              <a:spcBef>
                <a:spcPts val="0"/>
              </a:spcBef>
              <a:spcAft>
                <a:spcPts val="800"/>
              </a:spcAft>
            </a:pPr>
            <a:r>
              <a:rPr lang="en-US" b="0" i="0" u="none" strike="noStrike" dirty="0">
                <a:ln>
                  <a:solidFill>
                    <a:schemeClr val="bg1"/>
                  </a:solidFill>
                </a:ln>
                <a:effectLst/>
                <a:latin typeface="Calibri" panose="020F0502020204030204" pitchFamily="34" charset="0"/>
              </a:rPr>
              <a:t>You might already know that an IT department serves to ensure that the computer network, computer hardware, computing devices, and other physical devices all function properly. </a:t>
            </a:r>
            <a:endParaRPr lang="en-US" b="0" dirty="0">
              <a:ln>
                <a:solidFill>
                  <a:schemeClr val="bg1"/>
                </a:solidFill>
              </a:ln>
              <a:effectLst/>
            </a:endParaRPr>
          </a:p>
          <a:p>
            <a:pPr algn="l">
              <a:spcBef>
                <a:spcPts val="0"/>
              </a:spcBef>
              <a:spcAft>
                <a:spcPts val="800"/>
              </a:spcAft>
            </a:pPr>
            <a:endParaRPr lang="en-US" dirty="0">
              <a:ln>
                <a:solidFill>
                  <a:schemeClr val="bg1"/>
                </a:solidFill>
              </a:ln>
            </a:endParaRPr>
          </a:p>
          <a:p>
            <a:pPr algn="l"/>
            <a:br>
              <a:rPr lang="en-US" dirty="0">
                <a:ln>
                  <a:solidFill>
                    <a:schemeClr val="bg1"/>
                  </a:solidFill>
                </a:ln>
              </a:rPr>
            </a:br>
            <a:endParaRPr lang="en-PH" dirty="0">
              <a:ln>
                <a:solidFill>
                  <a:schemeClr val="bg1"/>
                </a:solidFill>
              </a:ln>
            </a:endParaRPr>
          </a:p>
        </p:txBody>
      </p:sp>
      <p:sp>
        <p:nvSpPr>
          <p:cNvPr id="17" name="Subtitle 2">
            <a:extLst>
              <a:ext uri="{FF2B5EF4-FFF2-40B4-BE49-F238E27FC236}">
                <a16:creationId xmlns:a16="http://schemas.microsoft.com/office/drawing/2014/main" id="{C6C78297-9553-9D88-A921-D866249AF545}"/>
              </a:ext>
            </a:extLst>
          </p:cNvPr>
          <p:cNvSpPr txBox="1">
            <a:spLocks/>
          </p:cNvSpPr>
          <p:nvPr/>
        </p:nvSpPr>
        <p:spPr>
          <a:xfrm>
            <a:off x="9829800" y="-6106500"/>
            <a:ext cx="125349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w="3175">
                  <a:solidFill>
                    <a:schemeClr val="bg1"/>
                  </a:solidFill>
                </a:ln>
                <a:latin typeface="Calibri" panose="020F0502020204030204" pitchFamily="34" charset="0"/>
              </a:rPr>
              <a:t> However, there are three primary pillars of responsibility for an IT department:</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IT governance: This refers to the combination of policies and processes that ensure IT systems are effectively run and in alignment with the organization's needs.</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IT operations: This is a catchall category for the daily work of an IT department. This includes providing tech support, network maintenance, communication protocols, security testing and device management duties.</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Hardware and software infrastructure: This focus area refers to all the physical components of IT infrastructure. This pillar of IT includes the setup and maintenance of equipment like routers, servers, phone systems and inventory control - including individual devices like laptops.</a:t>
            </a:r>
          </a:p>
          <a:p>
            <a:pPr algn="just" rtl="0">
              <a:spcBef>
                <a:spcPts val="0"/>
              </a:spcBef>
              <a:spcAft>
                <a:spcPts val="800"/>
              </a:spcAft>
            </a:pPr>
            <a:r>
              <a:rPr lang="en-US" b="0" i="0" u="none" strike="noStrike" dirty="0">
                <a:ln w="3175">
                  <a:solidFill>
                    <a:schemeClr val="bg1"/>
                  </a:solidFill>
                </a:ln>
                <a:effectLst/>
                <a:latin typeface="Calibri" panose="020F0502020204030204" pitchFamily="34" charset="0"/>
              </a:rPr>
              <a:t>IT departments also help to automate the business environment and create processes for many of their respective company's daily tasks, so that the business continues to run smoothly.</a:t>
            </a:r>
            <a:endParaRPr lang="en-US" b="0" dirty="0">
              <a:ln w="3175">
                <a:solidFill>
                  <a:schemeClr val="bg1"/>
                </a:solidFill>
              </a:ln>
              <a:effectLst/>
            </a:endParaRPr>
          </a:p>
          <a:p>
            <a:pPr algn="just" rtl="0">
              <a:spcBef>
                <a:spcPts val="0"/>
              </a:spcBef>
              <a:spcAft>
                <a:spcPts val="800"/>
              </a:spcAft>
            </a:pPr>
            <a:r>
              <a:rPr lang="en-US" b="0" i="0" u="none" strike="noStrike" dirty="0">
                <a:ln w="3175">
                  <a:solidFill>
                    <a:schemeClr val="bg1"/>
                  </a:solidFill>
                </a:ln>
                <a:effectLst/>
                <a:latin typeface="Calibri" panose="020F0502020204030204" pitchFamily="34" charset="0"/>
              </a:rPr>
              <a:t>The ideal IT department is also aligned with the business's goals. Additionally, the department should always be transparent in its processes - providing valuable insights in a way that the rest of the business can understand and provide input on.</a:t>
            </a:r>
            <a:endParaRPr lang="en-US" b="0" dirty="0">
              <a:ln w="3175">
                <a:solidFill>
                  <a:schemeClr val="bg1"/>
                </a:solidFill>
              </a:ln>
              <a:effectLst/>
            </a:endParaRPr>
          </a:p>
          <a:p>
            <a:br>
              <a:rPr lang="en-US" dirty="0">
                <a:ln w="3175">
                  <a:solidFill>
                    <a:schemeClr val="bg1"/>
                  </a:solidFill>
                </a:ln>
              </a:rPr>
            </a:br>
            <a:endParaRPr lang="en-PH" dirty="0">
              <a:ln w="3175">
                <a:solidFill>
                  <a:schemeClr val="bg1"/>
                </a:solidFill>
              </a:ln>
            </a:endParaRPr>
          </a:p>
          <a:p>
            <a:pPr algn="just">
              <a:spcBef>
                <a:spcPts val="0"/>
              </a:spcBef>
              <a:spcAft>
                <a:spcPts val="800"/>
              </a:spcAft>
            </a:pPr>
            <a:endParaRPr lang="en-US" dirty="0">
              <a:ln w="3175">
                <a:solidFill>
                  <a:schemeClr val="bg1"/>
                </a:solidFill>
              </a:ln>
            </a:endParaRPr>
          </a:p>
          <a:p>
            <a:br>
              <a:rPr lang="en-US" dirty="0">
                <a:ln w="3175">
                  <a:solidFill>
                    <a:schemeClr val="bg1"/>
                  </a:solidFill>
                </a:ln>
              </a:rPr>
            </a:br>
            <a:endParaRPr lang="en-PH" dirty="0">
              <a:ln w="3175">
                <a:solidFill>
                  <a:schemeClr val="bg1"/>
                </a:solidFill>
              </a:ln>
            </a:endParaRPr>
          </a:p>
        </p:txBody>
      </p:sp>
      <p:sp>
        <p:nvSpPr>
          <p:cNvPr id="23" name="Subtitle 2">
            <a:extLst>
              <a:ext uri="{FF2B5EF4-FFF2-40B4-BE49-F238E27FC236}">
                <a16:creationId xmlns:a16="http://schemas.microsoft.com/office/drawing/2014/main" id="{945E2A10-A5B0-E184-C4AA-723277750469}"/>
              </a:ext>
            </a:extLst>
          </p:cNvPr>
          <p:cNvSpPr txBox="1">
            <a:spLocks/>
          </p:cNvSpPr>
          <p:nvPr/>
        </p:nvSpPr>
        <p:spPr>
          <a:xfrm>
            <a:off x="7886700" y="1708133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endParaRPr lang="en-PH" dirty="0">
              <a:solidFill>
                <a:schemeClr val="bg1"/>
              </a:solidFill>
            </a:endParaRPr>
          </a:p>
        </p:txBody>
      </p:sp>
      <p:grpSp>
        <p:nvGrpSpPr>
          <p:cNvPr id="28" name="Group 27">
            <a:extLst>
              <a:ext uri="{FF2B5EF4-FFF2-40B4-BE49-F238E27FC236}">
                <a16:creationId xmlns:a16="http://schemas.microsoft.com/office/drawing/2014/main" id="{BADF718E-C35F-DA45-D270-B446E4DF2D02}"/>
              </a:ext>
            </a:extLst>
          </p:cNvPr>
          <p:cNvGrpSpPr/>
          <p:nvPr/>
        </p:nvGrpSpPr>
        <p:grpSpPr>
          <a:xfrm>
            <a:off x="22860000" y="-3185523"/>
            <a:ext cx="9144000" cy="7860977"/>
            <a:chOff x="816076" y="-819786"/>
            <a:chExt cx="9144000" cy="7860977"/>
          </a:xfrm>
        </p:grpSpPr>
        <p:sp>
          <p:nvSpPr>
            <p:cNvPr id="19" name="Subtitle 2">
              <a:extLst>
                <a:ext uri="{FF2B5EF4-FFF2-40B4-BE49-F238E27FC236}">
                  <a16:creationId xmlns:a16="http://schemas.microsoft.com/office/drawing/2014/main" id="{24283BA0-E621-12C3-9134-D44B0F765B42}"/>
                </a:ext>
              </a:extLst>
            </p:cNvPr>
            <p:cNvSpPr txBox="1">
              <a:spLocks/>
            </p:cNvSpPr>
            <p:nvPr/>
          </p:nvSpPr>
          <p:spPr>
            <a:xfrm>
              <a:off x="816076" y="538542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chemeClr val="bg1"/>
                  </a:solidFill>
                  <a:latin typeface="Calibri" panose="020F0502020204030204" pitchFamily="34" charset="0"/>
                </a:rPr>
                <a:t>Unlike hardware, software is not something you can physically change. Software encompasses all the data, application and programs stored electronically, like an operating system or a video-editing tool.</a:t>
              </a:r>
              <a:endParaRPr lang="en-PH" dirty="0">
                <a:solidFill>
                  <a:schemeClr val="bg1"/>
                </a:solidFill>
              </a:endParaRPr>
            </a:p>
          </p:txBody>
        </p:sp>
        <p:sp>
          <p:nvSpPr>
            <p:cNvPr id="18" name="Subtitle 2">
              <a:extLst>
                <a:ext uri="{FF2B5EF4-FFF2-40B4-BE49-F238E27FC236}">
                  <a16:creationId xmlns:a16="http://schemas.microsoft.com/office/drawing/2014/main" id="{ACA0C097-8108-96D1-6ABF-ED4DB8C4D86F}"/>
                </a:ext>
              </a:extLst>
            </p:cNvPr>
            <p:cNvSpPr txBox="1">
              <a:spLocks/>
            </p:cNvSpPr>
            <p:nvPr/>
          </p:nvSpPr>
          <p:spPr>
            <a:xfrm>
              <a:off x="816076" y="162000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solidFill>
                    <a:schemeClr val="bg1"/>
                  </a:solidFill>
                  <a:latin typeface="Calibri" panose="020F050202020403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endParaRPr lang="en-US" dirty="0">
                <a:solidFill>
                  <a:schemeClr val="bg1"/>
                </a:solidFill>
              </a:endParaRPr>
            </a:p>
            <a:p>
              <a:br>
                <a:rPr lang="en-US" dirty="0">
                  <a:solidFill>
                    <a:schemeClr val="bg1"/>
                  </a:solidFill>
                </a:rPr>
              </a:br>
              <a:endParaRPr lang="en-PH" dirty="0">
                <a:solidFill>
                  <a:schemeClr val="bg1"/>
                </a:solidFill>
              </a:endParaRPr>
            </a:p>
          </p:txBody>
        </p:sp>
        <p:sp>
          <p:nvSpPr>
            <p:cNvPr id="24" name="TextBox 23">
              <a:extLst>
                <a:ext uri="{FF2B5EF4-FFF2-40B4-BE49-F238E27FC236}">
                  <a16:creationId xmlns:a16="http://schemas.microsoft.com/office/drawing/2014/main" id="{6469DC4B-2C90-629D-BC58-02316E34E40B}"/>
                </a:ext>
              </a:extLst>
            </p:cNvPr>
            <p:cNvSpPr txBox="1"/>
            <p:nvPr/>
          </p:nvSpPr>
          <p:spPr>
            <a:xfrm>
              <a:off x="1482826" y="-819786"/>
              <a:ext cx="4362450" cy="646331"/>
            </a:xfrm>
            <a:prstGeom prst="rect">
              <a:avLst/>
            </a:prstGeom>
            <a:noFill/>
          </p:spPr>
          <p:txBody>
            <a:bodyPr wrap="square" rtlCol="0">
              <a:spAutoFit/>
            </a:bodyPr>
            <a:lstStyle/>
            <a:p>
              <a:pPr algn="just">
                <a:spcBef>
                  <a:spcPts val="0"/>
                </a:spcBef>
                <a:spcAft>
                  <a:spcPts val="800"/>
                </a:spcAft>
              </a:pPr>
              <a:r>
                <a:rPr lang="en-US" dirty="0">
                  <a:solidFill>
                    <a:schemeClr val="bg1"/>
                  </a:solidFill>
                  <a:latin typeface="Aharoni" panose="02010803020104030203" pitchFamily="2" charset="-79"/>
                  <a:cs typeface="Aharoni" panose="02010803020104030203" pitchFamily="2" charset="-79"/>
                </a:rPr>
                <a:t>What’s the difference between hardware and software?</a:t>
              </a:r>
              <a:endParaRPr lang="en-US" dirty="0">
                <a:solidFill>
                  <a:schemeClr val="bg1"/>
                </a:solidFill>
              </a:endParaRPr>
            </a:p>
          </p:txBody>
        </p:sp>
        <p:sp>
          <p:nvSpPr>
            <p:cNvPr id="25" name="TextBox 24">
              <a:extLst>
                <a:ext uri="{FF2B5EF4-FFF2-40B4-BE49-F238E27FC236}">
                  <a16:creationId xmlns:a16="http://schemas.microsoft.com/office/drawing/2014/main" id="{7A16D317-D4A5-1472-9B43-F0816F90AB99}"/>
                </a:ext>
              </a:extLst>
            </p:cNvPr>
            <p:cNvSpPr txBox="1"/>
            <p:nvPr/>
          </p:nvSpPr>
          <p:spPr>
            <a:xfrm>
              <a:off x="968476" y="285114"/>
              <a:ext cx="7124700" cy="923330"/>
            </a:xfrm>
            <a:prstGeom prst="rect">
              <a:avLst/>
            </a:prstGeom>
            <a:noFill/>
          </p:spPr>
          <p:txBody>
            <a:bodyPr wrap="square" rtlCol="0">
              <a:spAutoFit/>
            </a:bodyPr>
            <a:lstStyle/>
            <a:p>
              <a:pPr algn="just">
                <a:spcBef>
                  <a:spcPts val="0"/>
                </a:spcBef>
                <a:spcAft>
                  <a:spcPts val="800"/>
                </a:spcAft>
              </a:pPr>
              <a:r>
                <a:rPr lang="en-US">
                  <a:solidFill>
                    <a:schemeClr val="bg1"/>
                  </a:solidFill>
                  <a:latin typeface="Calibri" panose="020F0502020204030204" pitchFamily="34" charset="0"/>
                </a:rPr>
                <a:t>You know that working with hardware and software is a large part of an IT department's work, but what counts as hardware? And what’s software? Let’s break down this important distinction.</a:t>
              </a:r>
              <a:endParaRPr lang="en-US" dirty="0">
                <a:solidFill>
                  <a:schemeClr val="bg1"/>
                </a:solidFill>
              </a:endParaRPr>
            </a:p>
          </p:txBody>
        </p:sp>
        <p:sp>
          <p:nvSpPr>
            <p:cNvPr id="26" name="TextBox 25">
              <a:extLst>
                <a:ext uri="{FF2B5EF4-FFF2-40B4-BE49-F238E27FC236}">
                  <a16:creationId xmlns:a16="http://schemas.microsoft.com/office/drawing/2014/main" id="{38E9D005-39A7-070C-869E-3F0BB1A8B601}"/>
                </a:ext>
              </a:extLst>
            </p:cNvPr>
            <p:cNvSpPr txBox="1"/>
            <p:nvPr/>
          </p:nvSpPr>
          <p:spPr>
            <a:xfrm>
              <a:off x="816076" y="3607434"/>
              <a:ext cx="6762750" cy="1477328"/>
            </a:xfrm>
            <a:prstGeom prst="rect">
              <a:avLst/>
            </a:prstGeom>
            <a:noFill/>
          </p:spPr>
          <p:txBody>
            <a:bodyPr wrap="square" rtlCol="0">
              <a:spAutoFit/>
            </a:bodyPr>
            <a:lstStyle/>
            <a:p>
              <a:pPr algn="just">
                <a:spcBef>
                  <a:spcPts val="0"/>
                </a:spcBef>
                <a:spcAft>
                  <a:spcPts val="800"/>
                </a:spcAft>
              </a:pPr>
              <a:r>
                <a:rPr lang="en-US">
                  <a:solidFill>
                    <a:schemeClr val="bg1"/>
                  </a:solidFill>
                  <a:latin typeface="Calibri" panose="020F050202020403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endParaRPr lang="en-US" dirty="0">
                <a:solidFill>
                  <a:schemeClr val="bg1"/>
                </a:solidFill>
              </a:endParaRPr>
            </a:p>
          </p:txBody>
        </p:sp>
      </p:grpSp>
      <p:grpSp>
        <p:nvGrpSpPr>
          <p:cNvPr id="30" name="Group 29">
            <a:extLst>
              <a:ext uri="{FF2B5EF4-FFF2-40B4-BE49-F238E27FC236}">
                <a16:creationId xmlns:a16="http://schemas.microsoft.com/office/drawing/2014/main" id="{77C70540-D8B1-C6EB-8224-40356A52BCA7}"/>
              </a:ext>
            </a:extLst>
          </p:cNvPr>
          <p:cNvGrpSpPr/>
          <p:nvPr/>
        </p:nvGrpSpPr>
        <p:grpSpPr>
          <a:xfrm>
            <a:off x="-11369690" y="4452532"/>
            <a:ext cx="9144000" cy="3512234"/>
            <a:chOff x="816076" y="638391"/>
            <a:chExt cx="9144000" cy="3512234"/>
          </a:xfrm>
        </p:grpSpPr>
        <p:sp>
          <p:nvSpPr>
            <p:cNvPr id="20" name="Subtitle 2">
              <a:extLst>
                <a:ext uri="{FF2B5EF4-FFF2-40B4-BE49-F238E27FC236}">
                  <a16:creationId xmlns:a16="http://schemas.microsoft.com/office/drawing/2014/main" id="{CECC74E5-5B89-419F-144C-A83B67D48B22}"/>
                </a:ext>
              </a:extLst>
            </p:cNvPr>
            <p:cNvSpPr txBox="1">
              <a:spLocks/>
            </p:cNvSpPr>
            <p:nvPr/>
          </p:nvSpPr>
          <p:spPr>
            <a:xfrm>
              <a:off x="816076" y="2494863"/>
              <a:ext cx="9144000" cy="1655762"/>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sz="4400" dirty="0">
                  <a:solidFill>
                    <a:schemeClr val="bg1"/>
                  </a:solidFill>
                  <a:latin typeface="Calibri" panose="020F050202020403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endParaRPr lang="en-US" sz="4400" dirty="0">
                <a:solidFill>
                  <a:schemeClr val="bg1"/>
                </a:solidFill>
              </a:endParaRPr>
            </a:p>
            <a:p>
              <a:br>
                <a:rPr lang="en-US" dirty="0"/>
              </a:br>
              <a:endParaRPr lang="en-PH" dirty="0"/>
            </a:p>
          </p:txBody>
        </p:sp>
        <p:sp>
          <p:nvSpPr>
            <p:cNvPr id="29" name="Subtitle 2">
              <a:extLst>
                <a:ext uri="{FF2B5EF4-FFF2-40B4-BE49-F238E27FC236}">
                  <a16:creationId xmlns:a16="http://schemas.microsoft.com/office/drawing/2014/main" id="{DD8521BE-E395-F167-E56A-CDC35E390040}"/>
                </a:ext>
              </a:extLst>
            </p:cNvPr>
            <p:cNvSpPr txBox="1">
              <a:spLocks/>
            </p:cNvSpPr>
            <p:nvPr/>
          </p:nvSpPr>
          <p:spPr>
            <a:xfrm>
              <a:off x="816076" y="638391"/>
              <a:ext cx="9144000" cy="165576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sz="4400" dirty="0">
                  <a:solidFill>
                    <a:schemeClr val="bg1"/>
                  </a:solidFill>
                  <a:latin typeface="Aharoni" panose="02010803020104030203" pitchFamily="2" charset="-79"/>
                  <a:cs typeface="Aharoni" panose="02010803020104030203" pitchFamily="2" charset="-79"/>
                </a:rPr>
                <a:t>Why is information technology so important?</a:t>
              </a:r>
              <a:endParaRPr lang="en-US" sz="4400" dirty="0">
                <a:solidFill>
                  <a:schemeClr val="bg1"/>
                </a:solidFill>
              </a:endParaRPr>
            </a:p>
            <a:p>
              <a:br>
                <a:rPr lang="en-US" dirty="0"/>
              </a:br>
              <a:endParaRPr lang="en-PH" dirty="0"/>
            </a:p>
          </p:txBody>
        </p:sp>
      </p:grpSp>
      <p:sp>
        <p:nvSpPr>
          <p:cNvPr id="31" name="Rectangle: Rounded Corners 30">
            <a:extLst>
              <a:ext uri="{FF2B5EF4-FFF2-40B4-BE49-F238E27FC236}">
                <a16:creationId xmlns:a16="http://schemas.microsoft.com/office/drawing/2014/main" id="{C1BFEEE2-BF9B-8CCD-C72D-5742C7ABAE52}"/>
              </a:ext>
            </a:extLst>
          </p:cNvPr>
          <p:cNvSpPr/>
          <p:nvPr/>
        </p:nvSpPr>
        <p:spPr>
          <a:xfrm>
            <a:off x="10697250" y="9115895"/>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Calibri" panose="020F0502020204030204" pitchFamily="34" charset="0"/>
              </a:rPr>
              <a:t>Data overload issues</a:t>
            </a:r>
            <a:br>
              <a:rPr lang="en-US" sz="1800" dirty="0">
                <a:solidFill>
                  <a:schemeClr val="bg1"/>
                </a:solidFill>
              </a:rPr>
            </a:br>
            <a:r>
              <a:rPr lang="en-US" sz="1800" dirty="0">
                <a:solidFill>
                  <a:schemeClr val="bg1"/>
                </a:solidFill>
                <a:latin typeface="Calibri" panose="020F0502020204030204" pitchFamily="34" charset="0"/>
              </a:rPr>
              <a:t>Businesses need to process huge amounts of data. This requires large amounts of data processing and power, sophisticated software and human analytical skills.</a:t>
            </a:r>
            <a:endParaRPr lang="en-PH" dirty="0"/>
          </a:p>
        </p:txBody>
      </p:sp>
      <p:sp>
        <p:nvSpPr>
          <p:cNvPr id="32" name="Rectangle: Rounded Corners 31">
            <a:extLst>
              <a:ext uri="{FF2B5EF4-FFF2-40B4-BE49-F238E27FC236}">
                <a16:creationId xmlns:a16="http://schemas.microsoft.com/office/drawing/2014/main" id="{06741D4B-9065-B1D7-C1FB-2533B46D5D39}"/>
              </a:ext>
            </a:extLst>
          </p:cNvPr>
          <p:cNvSpPr/>
          <p:nvPr/>
        </p:nvSpPr>
        <p:spPr>
          <a:xfrm>
            <a:off x="16097250" y="14499560"/>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AI and machine learning</a:t>
            </a:r>
            <a:br>
              <a:rPr lang="en-US" dirty="0">
                <a:solidFill>
                  <a:schemeClr val="bg1"/>
                </a:solidFill>
              </a:rPr>
            </a:br>
            <a:r>
              <a:rPr lang="en-US" dirty="0">
                <a:solidFill>
                  <a:schemeClr val="bg1"/>
                </a:solidFill>
                <a:latin typeface="Calibri" panose="020F050202020403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endParaRPr lang="en-US" b="1" dirty="0">
              <a:solidFill>
                <a:schemeClr val="bg1"/>
              </a:solidFill>
              <a:latin typeface="Calibri" panose="020F0502020204030204" pitchFamily="34" charset="0"/>
            </a:endParaRPr>
          </a:p>
          <a:p>
            <a:pPr algn="l"/>
            <a:br>
              <a:rPr lang="en-US" dirty="0">
                <a:solidFill>
                  <a:schemeClr val="bg1"/>
                </a:solidFill>
              </a:rPr>
            </a:br>
            <a:endParaRPr lang="en-PH" dirty="0">
              <a:solidFill>
                <a:schemeClr val="bg1"/>
              </a:solidFill>
            </a:endParaRPr>
          </a:p>
        </p:txBody>
      </p:sp>
      <p:sp>
        <p:nvSpPr>
          <p:cNvPr id="33" name="Rectangle: Rounded Corners 32">
            <a:extLst>
              <a:ext uri="{FF2B5EF4-FFF2-40B4-BE49-F238E27FC236}">
                <a16:creationId xmlns:a16="http://schemas.microsoft.com/office/drawing/2014/main" id="{C2402CDA-8A67-7646-BE3E-25F9CBD8B537}"/>
              </a:ext>
            </a:extLst>
          </p:cNvPr>
          <p:cNvSpPr/>
          <p:nvPr/>
        </p:nvSpPr>
        <p:spPr>
          <a:xfrm>
            <a:off x="10697250" y="14539995"/>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Video hosting and bandwidth issues</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Videoconferencing solutions have become more and more popular, so more network bandwidth is needed to support them sufficiently.</a:t>
            </a:r>
            <a:endParaRPr lang="en-US" dirty="0">
              <a:solidFill>
                <a:schemeClr val="bg1"/>
              </a:solidFill>
            </a:endParaRPr>
          </a:p>
          <a:p>
            <a:pPr algn="ctr"/>
            <a:endParaRPr lang="en-PH" dirty="0"/>
          </a:p>
        </p:txBody>
      </p:sp>
      <p:sp>
        <p:nvSpPr>
          <p:cNvPr id="34" name="Rectangle: Rounded Corners 33">
            <a:extLst>
              <a:ext uri="{FF2B5EF4-FFF2-40B4-BE49-F238E27FC236}">
                <a16:creationId xmlns:a16="http://schemas.microsoft.com/office/drawing/2014/main" id="{D77929BD-C4DA-0082-C4A1-E8D7A2CD0875}"/>
              </a:ext>
            </a:extLst>
          </p:cNvPr>
          <p:cNvSpPr/>
          <p:nvPr/>
        </p:nvSpPr>
        <p:spPr>
          <a:xfrm>
            <a:off x="21497250" y="14499560"/>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Cybersecurity</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endParaRPr lang="en-US" dirty="0">
              <a:solidFill>
                <a:schemeClr val="bg1"/>
              </a:solidFill>
            </a:endParaRPr>
          </a:p>
          <a:p>
            <a:pPr algn="ctr"/>
            <a:endParaRPr lang="en-PH" dirty="0"/>
          </a:p>
        </p:txBody>
      </p:sp>
      <p:sp>
        <p:nvSpPr>
          <p:cNvPr id="35" name="Rectangle: Rounded Corners 34">
            <a:extLst>
              <a:ext uri="{FF2B5EF4-FFF2-40B4-BE49-F238E27FC236}">
                <a16:creationId xmlns:a16="http://schemas.microsoft.com/office/drawing/2014/main" id="{02955E40-C911-0177-E15C-45202926DFB9}"/>
              </a:ext>
            </a:extLst>
          </p:cNvPr>
          <p:cNvSpPr/>
          <p:nvPr/>
        </p:nvSpPr>
        <p:spPr>
          <a:xfrm>
            <a:off x="16097250" y="9172097"/>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800" dirty="0">
                <a:solidFill>
                  <a:schemeClr val="bg1"/>
                </a:solidFill>
              </a:rPr>
            </a:br>
            <a:br>
              <a:rPr lang="en-US" sz="1800" dirty="0">
                <a:solidFill>
                  <a:schemeClr val="bg1"/>
                </a:solidFill>
              </a:rPr>
            </a:br>
            <a:r>
              <a:rPr lang="en-US" sz="1800" b="1" dirty="0">
                <a:solidFill>
                  <a:schemeClr val="bg1"/>
                </a:solidFill>
                <a:latin typeface="Calibri" panose="020F0502020204030204" pitchFamily="34" charset="0"/>
              </a:rPr>
              <a:t>Mobile and wireless usages</a:t>
            </a:r>
            <a:br>
              <a:rPr lang="en-US" sz="1800" dirty="0">
                <a:solidFill>
                  <a:schemeClr val="bg1"/>
                </a:solidFill>
              </a:rPr>
            </a:br>
            <a:r>
              <a:rPr lang="en-US" sz="1800" dirty="0">
                <a:solidFill>
                  <a:schemeClr val="bg1"/>
                </a:solidFill>
                <a:latin typeface="Calibri" panose="020F0502020204030204" pitchFamily="34" charset="0"/>
              </a:rPr>
              <a:t>More employers are offering remote work options that require smartphones, tablets and laptops with wireless hotspots and roaming ability.</a:t>
            </a:r>
            <a:br>
              <a:rPr lang="en-US" sz="1800" dirty="0">
                <a:solidFill>
                  <a:schemeClr val="bg1"/>
                </a:solidFill>
              </a:rPr>
            </a:br>
            <a:endParaRPr lang="en-PH" sz="1800" dirty="0">
              <a:solidFill>
                <a:schemeClr val="bg1"/>
              </a:solidFill>
            </a:endParaRPr>
          </a:p>
          <a:p>
            <a:pPr algn="ctr"/>
            <a:endParaRPr lang="en-PH" dirty="0"/>
          </a:p>
        </p:txBody>
      </p:sp>
      <p:sp>
        <p:nvSpPr>
          <p:cNvPr id="36" name="Rectangle: Rounded Corners 35">
            <a:extLst>
              <a:ext uri="{FF2B5EF4-FFF2-40B4-BE49-F238E27FC236}">
                <a16:creationId xmlns:a16="http://schemas.microsoft.com/office/drawing/2014/main" id="{36BBC98B-CB4F-AFA2-18B6-F83032C171A3}"/>
              </a:ext>
            </a:extLst>
          </p:cNvPr>
          <p:cNvSpPr/>
          <p:nvPr/>
        </p:nvSpPr>
        <p:spPr>
          <a:xfrm>
            <a:off x="21497250" y="9011598"/>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rPr>
              <a:t>Cloud computing services</a:t>
            </a:r>
            <a:br>
              <a:rPr lang="en-US" dirty="0">
                <a:solidFill>
                  <a:schemeClr val="bg1"/>
                </a:solidFill>
              </a:rPr>
            </a:br>
            <a:r>
              <a:rPr lang="en-US" dirty="0">
                <a:solidFill>
                  <a:schemeClr val="bg1"/>
                </a:solidFill>
                <a:latin typeface="Calibri" panose="020F0502020204030204" pitchFamily="34" charset="0"/>
              </a:rPr>
              <a:t>Most businesses no longer operate their own “server farms” to store massive amounts of data. Many businesses now work with cloud services—third-party hosting platforms that maintain that data.</a:t>
            </a:r>
            <a:endParaRPr lang="en-US" b="1" dirty="0">
              <a:solidFill>
                <a:schemeClr val="bg1"/>
              </a:solidFill>
              <a:latin typeface="Calibri" panose="020F0502020204030204" pitchFamily="34" charset="0"/>
            </a:endParaRPr>
          </a:p>
          <a:p>
            <a:pPr algn="ctr"/>
            <a:endParaRPr lang="en-PH" dirty="0"/>
          </a:p>
        </p:txBody>
      </p:sp>
    </p:spTree>
    <p:extLst>
      <p:ext uri="{BB962C8B-B14F-4D97-AF65-F5344CB8AC3E}">
        <p14:creationId xmlns:p14="http://schemas.microsoft.com/office/powerpoint/2010/main" val="61848445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97E05AB-73FE-31ED-E757-D80B08C09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630" y="-2194490"/>
            <a:ext cx="17898420" cy="11932279"/>
          </a:xfrm>
          <a:prstGeom prst="ellipse">
            <a:avLst/>
          </a:prstGeom>
        </p:spPr>
      </p:pic>
      <p:sp>
        <p:nvSpPr>
          <p:cNvPr id="8" name="Title 1">
            <a:extLst>
              <a:ext uri="{FF2B5EF4-FFF2-40B4-BE49-F238E27FC236}">
                <a16:creationId xmlns:a16="http://schemas.microsoft.com/office/drawing/2014/main" id="{0D011C68-9C26-AC56-6CA6-A32A949ECDD2}"/>
              </a:ext>
              <a:ext uri="{C183D7F6-B498-43B3-948B-1728B52AA6E4}">
                <adec:decorative xmlns:adec="http://schemas.microsoft.com/office/drawing/2017/decorative" val="0"/>
              </a:ext>
            </a:extLst>
          </p:cNvPr>
          <p:cNvSpPr>
            <a:spLocks noGrp="1"/>
          </p:cNvSpPr>
          <p:nvPr>
            <p:ph type="ctrTitle"/>
          </p:nvPr>
        </p:nvSpPr>
        <p:spPr>
          <a:xfrm>
            <a:off x="1562100" y="-9112280"/>
            <a:ext cx="9144000" cy="2387600"/>
          </a:xfrm>
        </p:spPr>
        <p:txBody>
          <a:bodyPr>
            <a:normAutofit fontScale="90000"/>
          </a:bodyPr>
          <a:lstStyle/>
          <a:p>
            <a:r>
              <a:rPr lang="en-US" sz="6000" b="1" i="0" u="none" strike="noStrike"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effectLst/>
                <a:latin typeface="Impact" panose="020B0806030902050204" pitchFamily="34" charset="0"/>
                <a:cs typeface="Aharoni" panose="020B0604020202020204" pitchFamily="2" charset="-79"/>
              </a:rPr>
              <a:t>What Is Information Technology? A Beginner’s Guide to the World of IT</a:t>
            </a:r>
            <a:endParaRPr lang="en-PH" b="1"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9" name="Subtitle 2">
            <a:extLst>
              <a:ext uri="{FF2B5EF4-FFF2-40B4-BE49-F238E27FC236}">
                <a16:creationId xmlns:a16="http://schemas.microsoft.com/office/drawing/2014/main" id="{18987EAD-B9A9-3519-2B58-69D860D31752}"/>
              </a:ext>
            </a:extLst>
          </p:cNvPr>
          <p:cNvSpPr>
            <a:spLocks noGrp="1"/>
          </p:cNvSpPr>
          <p:nvPr>
            <p:ph type="subTitle" idx="1"/>
          </p:nvPr>
        </p:nvSpPr>
        <p:spPr>
          <a:xfrm>
            <a:off x="-16014700" y="-7921267"/>
            <a:ext cx="6001657" cy="625930"/>
          </a:xfrm>
        </p:spPr>
        <p:txBody>
          <a:bodyPr/>
          <a:lstStyle/>
          <a:p>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By Glynn </a:t>
            </a:r>
            <a:r>
              <a:rPr lang="en-US" sz="2400" b="0" i="0" u="none" strike="noStrike" dirty="0" err="1">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Cosker</a:t>
            </a:r>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 on 05/02/2023</a:t>
            </a:r>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a:p>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16" name="Subtitle 2">
            <a:extLst>
              <a:ext uri="{FF2B5EF4-FFF2-40B4-BE49-F238E27FC236}">
                <a16:creationId xmlns:a16="http://schemas.microsoft.com/office/drawing/2014/main" id="{F64D4768-B0FA-89FE-AF7B-9F4C779CCEDD}"/>
              </a:ext>
            </a:extLst>
          </p:cNvPr>
          <p:cNvSpPr txBox="1">
            <a:spLocks/>
          </p:cNvSpPr>
          <p:nvPr/>
        </p:nvSpPr>
        <p:spPr>
          <a:xfrm>
            <a:off x="-13013872" y="8670989"/>
            <a:ext cx="10955471" cy="21335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r>
              <a:rPr lang="en-US" b="1" dirty="0">
                <a:ln>
                  <a:solidFill>
                    <a:schemeClr val="bg1"/>
                  </a:solidFill>
                </a:ln>
                <a:latin typeface="Calibri" panose="020F0502020204030204" pitchFamily="34" charset="0"/>
              </a:rPr>
              <a:t>What is information technology and what does it encompass?</a:t>
            </a:r>
            <a:br>
              <a:rPr lang="en-US" dirty="0">
                <a:ln>
                  <a:solidFill>
                    <a:schemeClr val="bg1"/>
                  </a:solidFill>
                </a:ln>
                <a:latin typeface="Calibri" panose="020F0502020204030204" pitchFamily="34" charset="0"/>
              </a:rPr>
            </a:br>
            <a:endParaRPr lang="en-US" dirty="0">
              <a:ln>
                <a:solidFill>
                  <a:schemeClr val="bg1"/>
                </a:solidFill>
              </a:ln>
              <a:latin typeface="Calibri" panose="020F0502020204030204" pitchFamily="34" charset="0"/>
            </a:endParaRPr>
          </a:p>
          <a:p>
            <a:pPr algn="l">
              <a:spcBef>
                <a:spcPts val="0"/>
              </a:spcBef>
              <a:spcAft>
                <a:spcPts val="800"/>
              </a:spcAft>
            </a:pPr>
            <a:r>
              <a:rPr lang="en-US" dirty="0">
                <a:ln>
                  <a:solidFill>
                    <a:schemeClr val="bg1"/>
                  </a:solidFill>
                </a:ln>
                <a:latin typeface="Calibri" panose="020F0502020204030204" pitchFamily="34" charset="0"/>
              </a:rPr>
              <a:t>The most basic information technology definition is that it's the application of technology to solve business or organizational problems on a broad scale.</a:t>
            </a:r>
            <a:endParaRPr lang="en-US" dirty="0">
              <a:ln>
                <a:solidFill>
                  <a:schemeClr val="bg1"/>
                </a:solidFill>
              </a:ln>
            </a:endParaRPr>
          </a:p>
          <a:p>
            <a:pPr algn="l">
              <a:spcBef>
                <a:spcPts val="0"/>
              </a:spcBef>
              <a:spcAft>
                <a:spcPts val="800"/>
              </a:spcAft>
            </a:pPr>
            <a:r>
              <a:rPr lang="en-US" dirty="0">
                <a:ln>
                  <a:solidFill>
                    <a:schemeClr val="bg1"/>
                  </a:solidFill>
                </a:ln>
                <a:latin typeface="Calibri" panose="020F0502020204030204" pitchFamily="34" charset="0"/>
              </a:rPr>
              <a:t>No matter their specific IT role, members of an IT department work with others to solve technology problems, both big and small. Information technology plays such a vital role in today's wireless world.</a:t>
            </a:r>
          </a:p>
          <a:p>
            <a:pPr algn="just" rtl="0">
              <a:spcBef>
                <a:spcPts val="0"/>
              </a:spcBef>
              <a:spcAft>
                <a:spcPts val="800"/>
              </a:spcAft>
            </a:pPr>
            <a:r>
              <a:rPr lang="en-US" b="0" i="0" u="none" strike="noStrike" dirty="0">
                <a:ln>
                  <a:solidFill>
                    <a:schemeClr val="bg1"/>
                  </a:solidFill>
                </a:ln>
                <a:effectLst/>
                <a:latin typeface="Calibri" panose="020F0502020204030204" pitchFamily="34" charset="0"/>
              </a:rPr>
              <a:t>To enhance operational efficiency, many global companies compete for a workforce with salient technical skills and often hire network administration professionals, network monitoring staff, user support technicians, network architects, other architecture experts and many other individuals.</a:t>
            </a:r>
            <a:endParaRPr lang="en-US" b="0" dirty="0">
              <a:ln>
                <a:solidFill>
                  <a:schemeClr val="bg1"/>
                </a:solidFill>
              </a:ln>
              <a:effectLst/>
            </a:endParaRPr>
          </a:p>
          <a:p>
            <a:pPr algn="just" rtl="0">
              <a:spcBef>
                <a:spcPts val="0"/>
              </a:spcBef>
              <a:spcAft>
                <a:spcPts val="800"/>
              </a:spcAft>
            </a:pPr>
            <a:r>
              <a:rPr lang="en-US" b="0" i="0" u="none" strike="noStrike" dirty="0">
                <a:ln>
                  <a:solidFill>
                    <a:schemeClr val="bg1"/>
                  </a:solidFill>
                </a:ln>
                <a:effectLst/>
                <a:latin typeface="Calibri" panose="020F0502020204030204" pitchFamily="34" charset="0"/>
              </a:rPr>
              <a:t>You might already know that an IT department serves to ensure that the computer network, computer hardware, computing devices, and other physical devices all function properly. </a:t>
            </a:r>
            <a:endParaRPr lang="en-US" b="0" dirty="0">
              <a:ln>
                <a:solidFill>
                  <a:schemeClr val="bg1"/>
                </a:solidFill>
              </a:ln>
              <a:effectLst/>
            </a:endParaRPr>
          </a:p>
          <a:p>
            <a:pPr algn="l">
              <a:spcBef>
                <a:spcPts val="0"/>
              </a:spcBef>
              <a:spcAft>
                <a:spcPts val="800"/>
              </a:spcAft>
            </a:pPr>
            <a:endParaRPr lang="en-US" dirty="0">
              <a:ln>
                <a:solidFill>
                  <a:schemeClr val="bg1"/>
                </a:solidFill>
              </a:ln>
            </a:endParaRPr>
          </a:p>
          <a:p>
            <a:pPr algn="l"/>
            <a:br>
              <a:rPr lang="en-US" dirty="0">
                <a:ln>
                  <a:solidFill>
                    <a:schemeClr val="bg1"/>
                  </a:solidFill>
                </a:ln>
              </a:rPr>
            </a:br>
            <a:endParaRPr lang="en-PH" dirty="0">
              <a:ln>
                <a:solidFill>
                  <a:schemeClr val="bg1"/>
                </a:solidFill>
              </a:ln>
            </a:endParaRPr>
          </a:p>
        </p:txBody>
      </p:sp>
      <p:sp>
        <p:nvSpPr>
          <p:cNvPr id="17" name="Subtitle 2">
            <a:extLst>
              <a:ext uri="{FF2B5EF4-FFF2-40B4-BE49-F238E27FC236}">
                <a16:creationId xmlns:a16="http://schemas.microsoft.com/office/drawing/2014/main" id="{C6C78297-9553-9D88-A921-D866249AF545}"/>
              </a:ext>
            </a:extLst>
          </p:cNvPr>
          <p:cNvSpPr txBox="1">
            <a:spLocks/>
          </p:cNvSpPr>
          <p:nvPr/>
        </p:nvSpPr>
        <p:spPr>
          <a:xfrm>
            <a:off x="218130" y="704950"/>
            <a:ext cx="11364270" cy="2134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w="3175">
                  <a:solidFill>
                    <a:schemeClr val="bg1"/>
                  </a:solidFill>
                </a:ln>
                <a:latin typeface="Calibri" panose="020F0502020204030204" pitchFamily="34" charset="0"/>
              </a:rPr>
              <a:t> However, there are three primary pillars of responsibility for an IT department:</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	IT governance: This refers to the combination of policies and processes that ensure 	IT systems are effectively run and in alignment with the organization's needs.</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	IT operations: This is a catchall category for the daily work of an IT department. This includes providing tech support, network maintenance, communication protocols, security testing and device management duties.</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Hardware and software infrastructure: This focus area refers to all the physical components of IT infrastructure. This pillar of IT includes the setup and maintenance of equipment like routers, servers, phone systems and inventory control - including individual devices like laptops.</a:t>
            </a:r>
          </a:p>
          <a:p>
            <a:pPr algn="just" rtl="0">
              <a:spcBef>
                <a:spcPts val="0"/>
              </a:spcBef>
              <a:spcAft>
                <a:spcPts val="800"/>
              </a:spcAft>
            </a:pPr>
            <a:r>
              <a:rPr lang="en-US" b="0" i="0" u="none" strike="noStrike" dirty="0">
                <a:ln w="3175">
                  <a:solidFill>
                    <a:schemeClr val="bg1"/>
                  </a:solidFill>
                </a:ln>
                <a:effectLst/>
                <a:latin typeface="Calibri" panose="020F0502020204030204" pitchFamily="34" charset="0"/>
              </a:rPr>
              <a:t>	IT departments also help to automate the business environment and create processes for many of their respective company's daily tasks, so that the business continues to run smoothly.</a:t>
            </a:r>
            <a:endParaRPr lang="en-US" b="0" dirty="0">
              <a:ln w="3175">
                <a:solidFill>
                  <a:schemeClr val="bg1"/>
                </a:solidFill>
              </a:ln>
              <a:effectLst/>
            </a:endParaRPr>
          </a:p>
          <a:p>
            <a:pPr algn="just" rtl="0">
              <a:spcBef>
                <a:spcPts val="0"/>
              </a:spcBef>
              <a:spcAft>
                <a:spcPts val="800"/>
              </a:spcAft>
            </a:pPr>
            <a:r>
              <a:rPr lang="en-US" b="0" i="0" u="none" strike="noStrike" dirty="0">
                <a:ln w="3175">
                  <a:solidFill>
                    <a:schemeClr val="bg1"/>
                  </a:solidFill>
                </a:ln>
                <a:effectLst/>
                <a:latin typeface="Calibri" panose="020F0502020204030204" pitchFamily="34" charset="0"/>
              </a:rPr>
              <a:t>The ideal IT department is also aligned with the business's goals. Additionally, the department should always be transparent in its processes - providing valuable insights in a way that the rest of the business can understand and provide input on.</a:t>
            </a:r>
            <a:endParaRPr lang="en-US" b="0" dirty="0">
              <a:ln w="3175">
                <a:solidFill>
                  <a:schemeClr val="bg1"/>
                </a:solidFill>
              </a:ln>
              <a:effectLst/>
            </a:endParaRPr>
          </a:p>
          <a:p>
            <a:br>
              <a:rPr lang="en-US" dirty="0">
                <a:ln w="3175">
                  <a:solidFill>
                    <a:schemeClr val="bg1"/>
                  </a:solidFill>
                </a:ln>
              </a:rPr>
            </a:br>
            <a:endParaRPr lang="en-PH" dirty="0">
              <a:ln w="3175">
                <a:solidFill>
                  <a:schemeClr val="bg1"/>
                </a:solidFill>
              </a:ln>
            </a:endParaRPr>
          </a:p>
          <a:p>
            <a:pPr algn="just">
              <a:spcBef>
                <a:spcPts val="0"/>
              </a:spcBef>
              <a:spcAft>
                <a:spcPts val="800"/>
              </a:spcAft>
            </a:pPr>
            <a:endParaRPr lang="en-US" dirty="0">
              <a:ln w="3175">
                <a:solidFill>
                  <a:schemeClr val="bg1"/>
                </a:solidFill>
              </a:ln>
            </a:endParaRPr>
          </a:p>
          <a:p>
            <a:br>
              <a:rPr lang="en-US" dirty="0">
                <a:ln w="3175">
                  <a:solidFill>
                    <a:schemeClr val="bg1"/>
                  </a:solidFill>
                </a:ln>
              </a:rPr>
            </a:br>
            <a:endParaRPr lang="en-PH" dirty="0">
              <a:ln w="3175">
                <a:solidFill>
                  <a:schemeClr val="bg1"/>
                </a:solidFill>
              </a:ln>
            </a:endParaRPr>
          </a:p>
        </p:txBody>
      </p:sp>
      <p:sp>
        <p:nvSpPr>
          <p:cNvPr id="23" name="Subtitle 2">
            <a:extLst>
              <a:ext uri="{FF2B5EF4-FFF2-40B4-BE49-F238E27FC236}">
                <a16:creationId xmlns:a16="http://schemas.microsoft.com/office/drawing/2014/main" id="{945E2A10-A5B0-E184-C4AA-723277750469}"/>
              </a:ext>
            </a:extLst>
          </p:cNvPr>
          <p:cNvSpPr txBox="1">
            <a:spLocks/>
          </p:cNvSpPr>
          <p:nvPr/>
        </p:nvSpPr>
        <p:spPr>
          <a:xfrm>
            <a:off x="7886700" y="1708133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endParaRPr lang="en-PH" dirty="0">
              <a:solidFill>
                <a:schemeClr val="bg1"/>
              </a:solidFill>
            </a:endParaRPr>
          </a:p>
        </p:txBody>
      </p:sp>
      <p:sp>
        <p:nvSpPr>
          <p:cNvPr id="19" name="Subtitle 2">
            <a:extLst>
              <a:ext uri="{FF2B5EF4-FFF2-40B4-BE49-F238E27FC236}">
                <a16:creationId xmlns:a16="http://schemas.microsoft.com/office/drawing/2014/main" id="{24283BA0-E621-12C3-9134-D44B0F765B42}"/>
              </a:ext>
            </a:extLst>
          </p:cNvPr>
          <p:cNvSpPr txBox="1">
            <a:spLocks/>
          </p:cNvSpPr>
          <p:nvPr/>
        </p:nvSpPr>
        <p:spPr>
          <a:xfrm>
            <a:off x="18245610" y="352926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n>
                  <a:solidFill>
                    <a:schemeClr val="bg1"/>
                  </a:solidFill>
                </a:ln>
                <a:latin typeface="Calibri" panose="020F0502020204030204" pitchFamily="34" charset="0"/>
              </a:rPr>
              <a:t>Unlike hardware, software is not something you can physically change. Software encompasses all the data, application and programs stored electronically, like an operating system or a video-editing tool.</a:t>
            </a:r>
            <a:endParaRPr lang="en-PH" dirty="0">
              <a:ln>
                <a:solidFill>
                  <a:schemeClr val="bg1"/>
                </a:solidFill>
              </a:ln>
            </a:endParaRPr>
          </a:p>
        </p:txBody>
      </p:sp>
      <p:sp>
        <p:nvSpPr>
          <p:cNvPr id="18" name="Subtitle 2">
            <a:extLst>
              <a:ext uri="{FF2B5EF4-FFF2-40B4-BE49-F238E27FC236}">
                <a16:creationId xmlns:a16="http://schemas.microsoft.com/office/drawing/2014/main" id="{ACA0C097-8108-96D1-6ABF-ED4DB8C4D86F}"/>
              </a:ext>
            </a:extLst>
          </p:cNvPr>
          <p:cNvSpPr txBox="1">
            <a:spLocks/>
          </p:cNvSpPr>
          <p:nvPr/>
        </p:nvSpPr>
        <p:spPr>
          <a:xfrm>
            <a:off x="18116550" y="-725178"/>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r>
              <a:rPr lang="en-US" dirty="0">
                <a:ln>
                  <a:solidFill>
                    <a:schemeClr val="bg1"/>
                  </a:solidFill>
                </a:ln>
                <a:latin typeface="Calibri" panose="020F050202020403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endParaRPr lang="en-US" dirty="0">
              <a:ln>
                <a:solidFill>
                  <a:schemeClr val="bg1"/>
                </a:solidFill>
              </a:ln>
            </a:endParaRPr>
          </a:p>
          <a:p>
            <a:br>
              <a:rPr lang="en-US" dirty="0">
                <a:ln>
                  <a:solidFill>
                    <a:schemeClr val="bg1"/>
                  </a:solidFill>
                </a:ln>
              </a:rPr>
            </a:br>
            <a:endParaRPr lang="en-PH" dirty="0">
              <a:ln>
                <a:solidFill>
                  <a:schemeClr val="bg1"/>
                </a:solidFill>
              </a:ln>
            </a:endParaRPr>
          </a:p>
        </p:txBody>
      </p:sp>
      <p:sp>
        <p:nvSpPr>
          <p:cNvPr id="24" name="TextBox 23">
            <a:extLst>
              <a:ext uri="{FF2B5EF4-FFF2-40B4-BE49-F238E27FC236}">
                <a16:creationId xmlns:a16="http://schemas.microsoft.com/office/drawing/2014/main" id="{6469DC4B-2C90-629D-BC58-02316E34E40B}"/>
              </a:ext>
            </a:extLst>
          </p:cNvPr>
          <p:cNvSpPr txBox="1"/>
          <p:nvPr/>
        </p:nvSpPr>
        <p:spPr>
          <a:xfrm>
            <a:off x="18783300" y="-3164968"/>
            <a:ext cx="4362450" cy="646331"/>
          </a:xfrm>
          <a:prstGeom prst="rect">
            <a:avLst/>
          </a:prstGeom>
          <a:noFill/>
        </p:spPr>
        <p:txBody>
          <a:bodyPr wrap="square" rtlCol="0">
            <a:spAutoFit/>
          </a:bodyPr>
          <a:lstStyle/>
          <a:p>
            <a:pPr algn="just">
              <a:spcBef>
                <a:spcPts val="0"/>
              </a:spcBef>
              <a:spcAft>
                <a:spcPts val="800"/>
              </a:spcAft>
            </a:pPr>
            <a:r>
              <a:rPr lang="en-US" dirty="0">
                <a:ln>
                  <a:solidFill>
                    <a:schemeClr val="bg1"/>
                  </a:solidFill>
                </a:ln>
                <a:latin typeface="Aharoni" panose="02010803020104030203" pitchFamily="2" charset="-79"/>
                <a:cs typeface="Aharoni" panose="02010803020104030203" pitchFamily="2" charset="-79"/>
              </a:rPr>
              <a:t>What’s the difference between hardware and software?</a:t>
            </a:r>
            <a:endParaRPr lang="en-US" dirty="0">
              <a:ln>
                <a:solidFill>
                  <a:schemeClr val="bg1"/>
                </a:solidFill>
              </a:ln>
            </a:endParaRPr>
          </a:p>
        </p:txBody>
      </p:sp>
      <p:sp>
        <p:nvSpPr>
          <p:cNvPr id="25" name="TextBox 24">
            <a:extLst>
              <a:ext uri="{FF2B5EF4-FFF2-40B4-BE49-F238E27FC236}">
                <a16:creationId xmlns:a16="http://schemas.microsoft.com/office/drawing/2014/main" id="{7A16D317-D4A5-1472-9B43-F0816F90AB99}"/>
              </a:ext>
            </a:extLst>
          </p:cNvPr>
          <p:cNvSpPr txBox="1"/>
          <p:nvPr/>
        </p:nvSpPr>
        <p:spPr>
          <a:xfrm>
            <a:off x="18268950" y="-2060068"/>
            <a:ext cx="7124700" cy="1569660"/>
          </a:xfrm>
          <a:prstGeom prst="rect">
            <a:avLst/>
          </a:prstGeom>
          <a:noFill/>
        </p:spPr>
        <p:txBody>
          <a:bodyPr wrap="square" rtlCol="0">
            <a:spAutoFit/>
          </a:bodyPr>
          <a:lstStyle/>
          <a:p>
            <a:pPr>
              <a:spcBef>
                <a:spcPts val="0"/>
              </a:spcBef>
              <a:spcAft>
                <a:spcPts val="800"/>
              </a:spcAft>
            </a:pPr>
            <a:r>
              <a:rPr lang="en-US" sz="2400" dirty="0">
                <a:ln>
                  <a:solidFill>
                    <a:schemeClr val="bg1"/>
                  </a:solidFill>
                </a:ln>
                <a:latin typeface="Calibri" panose="020F0502020204030204" pitchFamily="34" charset="0"/>
              </a:rPr>
              <a:t>You know that working with hardware and software is a large part of an IT department's work, but what counts as hardware? And what’s software? Let’s break down this important distinction.</a:t>
            </a:r>
            <a:endParaRPr lang="en-US" sz="2400" dirty="0">
              <a:ln>
                <a:solidFill>
                  <a:schemeClr val="bg1"/>
                </a:solidFill>
              </a:ln>
            </a:endParaRPr>
          </a:p>
        </p:txBody>
      </p:sp>
      <p:sp>
        <p:nvSpPr>
          <p:cNvPr id="26" name="TextBox 25">
            <a:extLst>
              <a:ext uri="{FF2B5EF4-FFF2-40B4-BE49-F238E27FC236}">
                <a16:creationId xmlns:a16="http://schemas.microsoft.com/office/drawing/2014/main" id="{38E9D005-39A7-070C-869E-3F0BB1A8B601}"/>
              </a:ext>
            </a:extLst>
          </p:cNvPr>
          <p:cNvSpPr txBox="1"/>
          <p:nvPr/>
        </p:nvSpPr>
        <p:spPr>
          <a:xfrm>
            <a:off x="18116550" y="1262252"/>
            <a:ext cx="6762750" cy="2308324"/>
          </a:xfrm>
          <a:prstGeom prst="rect">
            <a:avLst/>
          </a:prstGeom>
          <a:noFill/>
        </p:spPr>
        <p:txBody>
          <a:bodyPr wrap="square" rtlCol="0">
            <a:spAutoFit/>
          </a:bodyPr>
          <a:lstStyle/>
          <a:p>
            <a:pPr>
              <a:spcBef>
                <a:spcPts val="0"/>
              </a:spcBef>
              <a:spcAft>
                <a:spcPts val="800"/>
              </a:spcAft>
            </a:pPr>
            <a:r>
              <a:rPr lang="en-US" sz="2400" dirty="0">
                <a:ln>
                  <a:solidFill>
                    <a:schemeClr val="bg1"/>
                  </a:solidFill>
                </a:ln>
                <a:latin typeface="Calibri" panose="020F050202020403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endParaRPr lang="en-US" sz="2400" dirty="0">
              <a:ln>
                <a:solidFill>
                  <a:schemeClr val="bg1"/>
                </a:solidFill>
              </a:ln>
            </a:endParaRPr>
          </a:p>
        </p:txBody>
      </p:sp>
      <p:grpSp>
        <p:nvGrpSpPr>
          <p:cNvPr id="30" name="Group 29">
            <a:extLst>
              <a:ext uri="{FF2B5EF4-FFF2-40B4-BE49-F238E27FC236}">
                <a16:creationId xmlns:a16="http://schemas.microsoft.com/office/drawing/2014/main" id="{77C70540-D8B1-C6EB-8224-40356A52BCA7}"/>
              </a:ext>
            </a:extLst>
          </p:cNvPr>
          <p:cNvGrpSpPr/>
          <p:nvPr/>
        </p:nvGrpSpPr>
        <p:grpSpPr>
          <a:xfrm>
            <a:off x="-11369690" y="4452532"/>
            <a:ext cx="9144000" cy="2350845"/>
            <a:chOff x="816076" y="638391"/>
            <a:chExt cx="9144000" cy="2350845"/>
          </a:xfrm>
        </p:grpSpPr>
        <p:sp>
          <p:nvSpPr>
            <p:cNvPr id="20" name="Subtitle 2">
              <a:extLst>
                <a:ext uri="{FF2B5EF4-FFF2-40B4-BE49-F238E27FC236}">
                  <a16:creationId xmlns:a16="http://schemas.microsoft.com/office/drawing/2014/main" id="{CECC74E5-5B89-419F-144C-A83B67D48B22}"/>
                </a:ext>
              </a:extLst>
            </p:cNvPr>
            <p:cNvSpPr txBox="1">
              <a:spLocks/>
            </p:cNvSpPr>
            <p:nvPr/>
          </p:nvSpPr>
          <p:spPr>
            <a:xfrm>
              <a:off x="816076" y="1333474"/>
              <a:ext cx="9144000" cy="1655762"/>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sz="4400" dirty="0">
                  <a:solidFill>
                    <a:schemeClr val="bg1"/>
                  </a:solidFill>
                  <a:latin typeface="Calibri" panose="020F050202020403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endParaRPr lang="en-US" sz="4400" dirty="0">
                <a:solidFill>
                  <a:schemeClr val="bg1"/>
                </a:solidFill>
              </a:endParaRPr>
            </a:p>
            <a:p>
              <a:br>
                <a:rPr lang="en-US" dirty="0"/>
              </a:br>
              <a:endParaRPr lang="en-PH" dirty="0"/>
            </a:p>
          </p:txBody>
        </p:sp>
        <p:sp>
          <p:nvSpPr>
            <p:cNvPr id="29" name="Subtitle 2">
              <a:extLst>
                <a:ext uri="{FF2B5EF4-FFF2-40B4-BE49-F238E27FC236}">
                  <a16:creationId xmlns:a16="http://schemas.microsoft.com/office/drawing/2014/main" id="{DD8521BE-E395-F167-E56A-CDC35E390040}"/>
                </a:ext>
              </a:extLst>
            </p:cNvPr>
            <p:cNvSpPr txBox="1">
              <a:spLocks/>
            </p:cNvSpPr>
            <p:nvPr/>
          </p:nvSpPr>
          <p:spPr>
            <a:xfrm>
              <a:off x="816076" y="638391"/>
              <a:ext cx="9144000" cy="789673"/>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sz="4400" dirty="0">
                  <a:solidFill>
                    <a:schemeClr val="bg1"/>
                  </a:solidFill>
                  <a:latin typeface="Aharoni" panose="02010803020104030203" pitchFamily="2" charset="-79"/>
                  <a:cs typeface="Aharoni" panose="02010803020104030203" pitchFamily="2" charset="-79"/>
                </a:rPr>
                <a:t>Why is information technology so important?</a:t>
              </a:r>
              <a:endParaRPr lang="en-US" sz="4400" dirty="0">
                <a:solidFill>
                  <a:schemeClr val="bg1"/>
                </a:solidFill>
              </a:endParaRPr>
            </a:p>
            <a:p>
              <a:br>
                <a:rPr lang="en-US" dirty="0"/>
              </a:br>
              <a:endParaRPr lang="en-PH" dirty="0"/>
            </a:p>
          </p:txBody>
        </p:sp>
      </p:grpSp>
      <p:sp>
        <p:nvSpPr>
          <p:cNvPr id="31" name="Rectangle: Rounded Corners 30">
            <a:extLst>
              <a:ext uri="{FF2B5EF4-FFF2-40B4-BE49-F238E27FC236}">
                <a16:creationId xmlns:a16="http://schemas.microsoft.com/office/drawing/2014/main" id="{C1BFEEE2-BF9B-8CCD-C72D-5742C7ABAE52}"/>
              </a:ext>
            </a:extLst>
          </p:cNvPr>
          <p:cNvSpPr/>
          <p:nvPr/>
        </p:nvSpPr>
        <p:spPr>
          <a:xfrm>
            <a:off x="10697250" y="9115895"/>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Calibri" panose="020F0502020204030204" pitchFamily="34" charset="0"/>
              </a:rPr>
              <a:t>Data overload issues</a:t>
            </a:r>
            <a:br>
              <a:rPr lang="en-US" sz="1800" dirty="0">
                <a:solidFill>
                  <a:schemeClr val="bg1"/>
                </a:solidFill>
              </a:rPr>
            </a:br>
            <a:r>
              <a:rPr lang="en-US" sz="1800" dirty="0">
                <a:solidFill>
                  <a:schemeClr val="bg1"/>
                </a:solidFill>
                <a:latin typeface="Calibri" panose="020F0502020204030204" pitchFamily="34" charset="0"/>
              </a:rPr>
              <a:t>Businesses need to process huge amounts of data. This requires large amounts of data processing and power, sophisticated software and human analytical skills.</a:t>
            </a:r>
            <a:endParaRPr lang="en-PH" dirty="0"/>
          </a:p>
        </p:txBody>
      </p:sp>
      <p:sp>
        <p:nvSpPr>
          <p:cNvPr id="32" name="Rectangle: Rounded Corners 31">
            <a:extLst>
              <a:ext uri="{FF2B5EF4-FFF2-40B4-BE49-F238E27FC236}">
                <a16:creationId xmlns:a16="http://schemas.microsoft.com/office/drawing/2014/main" id="{06741D4B-9065-B1D7-C1FB-2533B46D5D39}"/>
              </a:ext>
            </a:extLst>
          </p:cNvPr>
          <p:cNvSpPr/>
          <p:nvPr/>
        </p:nvSpPr>
        <p:spPr>
          <a:xfrm>
            <a:off x="16097250" y="14499560"/>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AI and machine learning</a:t>
            </a:r>
            <a:br>
              <a:rPr lang="en-US" dirty="0">
                <a:solidFill>
                  <a:schemeClr val="bg1"/>
                </a:solidFill>
              </a:rPr>
            </a:br>
            <a:r>
              <a:rPr lang="en-US" dirty="0">
                <a:solidFill>
                  <a:schemeClr val="bg1"/>
                </a:solidFill>
                <a:latin typeface="Calibri" panose="020F050202020403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endParaRPr lang="en-US" b="1" dirty="0">
              <a:solidFill>
                <a:schemeClr val="bg1"/>
              </a:solidFill>
              <a:latin typeface="Calibri" panose="020F0502020204030204" pitchFamily="34" charset="0"/>
            </a:endParaRPr>
          </a:p>
          <a:p>
            <a:pPr algn="l"/>
            <a:br>
              <a:rPr lang="en-US" dirty="0">
                <a:solidFill>
                  <a:schemeClr val="bg1"/>
                </a:solidFill>
              </a:rPr>
            </a:br>
            <a:endParaRPr lang="en-PH" dirty="0">
              <a:solidFill>
                <a:schemeClr val="bg1"/>
              </a:solidFill>
            </a:endParaRPr>
          </a:p>
        </p:txBody>
      </p:sp>
      <p:sp>
        <p:nvSpPr>
          <p:cNvPr id="33" name="Rectangle: Rounded Corners 32">
            <a:extLst>
              <a:ext uri="{FF2B5EF4-FFF2-40B4-BE49-F238E27FC236}">
                <a16:creationId xmlns:a16="http://schemas.microsoft.com/office/drawing/2014/main" id="{C2402CDA-8A67-7646-BE3E-25F9CBD8B537}"/>
              </a:ext>
            </a:extLst>
          </p:cNvPr>
          <p:cNvSpPr/>
          <p:nvPr/>
        </p:nvSpPr>
        <p:spPr>
          <a:xfrm>
            <a:off x="10697250" y="14539995"/>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Video hosting and bandwidth issues</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Videoconferencing solutions have become more and more popular, so more network bandwidth is needed to support them sufficiently.</a:t>
            </a:r>
            <a:endParaRPr lang="en-US" dirty="0">
              <a:solidFill>
                <a:schemeClr val="bg1"/>
              </a:solidFill>
            </a:endParaRPr>
          </a:p>
          <a:p>
            <a:pPr algn="ctr"/>
            <a:endParaRPr lang="en-PH" dirty="0"/>
          </a:p>
        </p:txBody>
      </p:sp>
      <p:sp>
        <p:nvSpPr>
          <p:cNvPr id="34" name="Rectangle: Rounded Corners 33">
            <a:extLst>
              <a:ext uri="{FF2B5EF4-FFF2-40B4-BE49-F238E27FC236}">
                <a16:creationId xmlns:a16="http://schemas.microsoft.com/office/drawing/2014/main" id="{D77929BD-C4DA-0082-C4A1-E8D7A2CD0875}"/>
              </a:ext>
            </a:extLst>
          </p:cNvPr>
          <p:cNvSpPr/>
          <p:nvPr/>
        </p:nvSpPr>
        <p:spPr>
          <a:xfrm>
            <a:off x="21497250" y="14499560"/>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Cybersecurity</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endParaRPr lang="en-US" dirty="0">
              <a:solidFill>
                <a:schemeClr val="bg1"/>
              </a:solidFill>
            </a:endParaRPr>
          </a:p>
          <a:p>
            <a:pPr algn="ctr"/>
            <a:endParaRPr lang="en-PH" dirty="0"/>
          </a:p>
        </p:txBody>
      </p:sp>
      <p:sp>
        <p:nvSpPr>
          <p:cNvPr id="35" name="Rectangle: Rounded Corners 34">
            <a:extLst>
              <a:ext uri="{FF2B5EF4-FFF2-40B4-BE49-F238E27FC236}">
                <a16:creationId xmlns:a16="http://schemas.microsoft.com/office/drawing/2014/main" id="{02955E40-C911-0177-E15C-45202926DFB9}"/>
              </a:ext>
            </a:extLst>
          </p:cNvPr>
          <p:cNvSpPr/>
          <p:nvPr/>
        </p:nvSpPr>
        <p:spPr>
          <a:xfrm>
            <a:off x="16097250" y="9172097"/>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800" dirty="0">
                <a:solidFill>
                  <a:schemeClr val="bg1"/>
                </a:solidFill>
              </a:rPr>
            </a:br>
            <a:br>
              <a:rPr lang="en-US" sz="1800" dirty="0">
                <a:solidFill>
                  <a:schemeClr val="bg1"/>
                </a:solidFill>
              </a:rPr>
            </a:br>
            <a:r>
              <a:rPr lang="en-US" sz="1800" b="1" dirty="0">
                <a:solidFill>
                  <a:schemeClr val="bg1"/>
                </a:solidFill>
                <a:latin typeface="Calibri" panose="020F0502020204030204" pitchFamily="34" charset="0"/>
              </a:rPr>
              <a:t>Mobile and wireless usages</a:t>
            </a:r>
            <a:br>
              <a:rPr lang="en-US" sz="1800" dirty="0">
                <a:solidFill>
                  <a:schemeClr val="bg1"/>
                </a:solidFill>
              </a:rPr>
            </a:br>
            <a:r>
              <a:rPr lang="en-US" sz="1800" dirty="0">
                <a:solidFill>
                  <a:schemeClr val="bg1"/>
                </a:solidFill>
                <a:latin typeface="Calibri" panose="020F0502020204030204" pitchFamily="34" charset="0"/>
              </a:rPr>
              <a:t>More employers are offering remote work options that require smartphones, tablets and laptops with wireless hotspots and roaming ability.</a:t>
            </a:r>
            <a:br>
              <a:rPr lang="en-US" sz="1800" dirty="0">
                <a:solidFill>
                  <a:schemeClr val="bg1"/>
                </a:solidFill>
              </a:rPr>
            </a:br>
            <a:endParaRPr lang="en-PH" sz="1800" dirty="0">
              <a:solidFill>
                <a:schemeClr val="bg1"/>
              </a:solidFill>
            </a:endParaRPr>
          </a:p>
          <a:p>
            <a:pPr algn="ctr"/>
            <a:endParaRPr lang="en-PH" dirty="0"/>
          </a:p>
        </p:txBody>
      </p:sp>
      <p:sp>
        <p:nvSpPr>
          <p:cNvPr id="36" name="Rectangle: Rounded Corners 35">
            <a:extLst>
              <a:ext uri="{FF2B5EF4-FFF2-40B4-BE49-F238E27FC236}">
                <a16:creationId xmlns:a16="http://schemas.microsoft.com/office/drawing/2014/main" id="{36BBC98B-CB4F-AFA2-18B6-F83032C171A3}"/>
              </a:ext>
            </a:extLst>
          </p:cNvPr>
          <p:cNvSpPr/>
          <p:nvPr/>
        </p:nvSpPr>
        <p:spPr>
          <a:xfrm>
            <a:off x="21497250" y="9011598"/>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rPr>
              <a:t>Cloud computing services</a:t>
            </a:r>
            <a:br>
              <a:rPr lang="en-US" dirty="0">
                <a:solidFill>
                  <a:schemeClr val="bg1"/>
                </a:solidFill>
              </a:rPr>
            </a:br>
            <a:r>
              <a:rPr lang="en-US" dirty="0">
                <a:solidFill>
                  <a:schemeClr val="bg1"/>
                </a:solidFill>
                <a:latin typeface="Calibri" panose="020F0502020204030204" pitchFamily="34" charset="0"/>
              </a:rPr>
              <a:t>Most businesses no longer operate their own “server farms” to store massive amounts of data. Many businesses now work with cloud services—third-party hosting platforms that maintain that data.</a:t>
            </a:r>
            <a:endParaRPr lang="en-US" b="1" dirty="0">
              <a:solidFill>
                <a:schemeClr val="bg1"/>
              </a:solidFill>
              <a:latin typeface="Calibri" panose="020F0502020204030204" pitchFamily="34" charset="0"/>
            </a:endParaRPr>
          </a:p>
          <a:p>
            <a:pPr algn="ctr"/>
            <a:endParaRPr lang="en-PH" dirty="0"/>
          </a:p>
        </p:txBody>
      </p:sp>
    </p:spTree>
    <p:extLst>
      <p:ext uri="{BB962C8B-B14F-4D97-AF65-F5344CB8AC3E}">
        <p14:creationId xmlns:p14="http://schemas.microsoft.com/office/powerpoint/2010/main" val="335125629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97E05AB-73FE-31ED-E757-D80B08C09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630" y="-2194490"/>
            <a:ext cx="17898420" cy="11932279"/>
          </a:xfrm>
          <a:prstGeom prst="ellipse">
            <a:avLst/>
          </a:prstGeom>
        </p:spPr>
      </p:pic>
      <p:sp>
        <p:nvSpPr>
          <p:cNvPr id="8" name="Title 1">
            <a:extLst>
              <a:ext uri="{FF2B5EF4-FFF2-40B4-BE49-F238E27FC236}">
                <a16:creationId xmlns:a16="http://schemas.microsoft.com/office/drawing/2014/main" id="{0D011C68-9C26-AC56-6CA6-A32A949ECDD2}"/>
              </a:ext>
              <a:ext uri="{C183D7F6-B498-43B3-948B-1728B52AA6E4}">
                <adec:decorative xmlns:adec="http://schemas.microsoft.com/office/drawing/2017/decorative" val="0"/>
              </a:ext>
            </a:extLst>
          </p:cNvPr>
          <p:cNvSpPr>
            <a:spLocks noGrp="1"/>
          </p:cNvSpPr>
          <p:nvPr>
            <p:ph type="ctrTitle"/>
          </p:nvPr>
        </p:nvSpPr>
        <p:spPr>
          <a:xfrm>
            <a:off x="1562100" y="-9112280"/>
            <a:ext cx="9144000" cy="2387600"/>
          </a:xfrm>
        </p:spPr>
        <p:txBody>
          <a:bodyPr>
            <a:normAutofit fontScale="90000"/>
          </a:bodyPr>
          <a:lstStyle/>
          <a:p>
            <a:r>
              <a:rPr lang="en-US" sz="6000" b="1" i="0" u="none" strike="noStrike"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effectLst/>
                <a:latin typeface="Impact" panose="020B0806030902050204" pitchFamily="34" charset="0"/>
                <a:cs typeface="Aharoni" panose="020B0604020202020204" pitchFamily="2" charset="-79"/>
              </a:rPr>
              <a:t>What Is Information Technology? A Beginner’s Guide to the World of IT</a:t>
            </a:r>
            <a:endParaRPr lang="en-PH" b="1"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9" name="Subtitle 2">
            <a:extLst>
              <a:ext uri="{FF2B5EF4-FFF2-40B4-BE49-F238E27FC236}">
                <a16:creationId xmlns:a16="http://schemas.microsoft.com/office/drawing/2014/main" id="{18987EAD-B9A9-3519-2B58-69D860D31752}"/>
              </a:ext>
            </a:extLst>
          </p:cNvPr>
          <p:cNvSpPr>
            <a:spLocks noGrp="1"/>
          </p:cNvSpPr>
          <p:nvPr>
            <p:ph type="subTitle" idx="1"/>
          </p:nvPr>
        </p:nvSpPr>
        <p:spPr>
          <a:xfrm>
            <a:off x="-16014700" y="-7921267"/>
            <a:ext cx="6001657" cy="625930"/>
          </a:xfrm>
        </p:spPr>
        <p:txBody>
          <a:bodyPr/>
          <a:lstStyle/>
          <a:p>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By Glynn </a:t>
            </a:r>
            <a:r>
              <a:rPr lang="en-US" sz="2400" b="0" i="0" u="none" strike="noStrike" dirty="0" err="1">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Cosker</a:t>
            </a:r>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 on 05/02/2023</a:t>
            </a:r>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a:p>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16" name="Subtitle 2">
            <a:extLst>
              <a:ext uri="{FF2B5EF4-FFF2-40B4-BE49-F238E27FC236}">
                <a16:creationId xmlns:a16="http://schemas.microsoft.com/office/drawing/2014/main" id="{F64D4768-B0FA-89FE-AF7B-9F4C779CCEDD}"/>
              </a:ext>
            </a:extLst>
          </p:cNvPr>
          <p:cNvSpPr txBox="1">
            <a:spLocks/>
          </p:cNvSpPr>
          <p:nvPr/>
        </p:nvSpPr>
        <p:spPr>
          <a:xfrm>
            <a:off x="-13013872" y="8670989"/>
            <a:ext cx="10955471" cy="21335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r>
              <a:rPr lang="en-US" b="1" dirty="0">
                <a:ln>
                  <a:solidFill>
                    <a:schemeClr val="bg1"/>
                  </a:solidFill>
                </a:ln>
                <a:latin typeface="Calibri" panose="020F0502020204030204" pitchFamily="34" charset="0"/>
              </a:rPr>
              <a:t>What is information technology and what does it encompass?</a:t>
            </a:r>
            <a:br>
              <a:rPr lang="en-US" dirty="0">
                <a:ln>
                  <a:solidFill>
                    <a:schemeClr val="bg1"/>
                  </a:solidFill>
                </a:ln>
                <a:latin typeface="Calibri" panose="020F0502020204030204" pitchFamily="34" charset="0"/>
              </a:rPr>
            </a:br>
            <a:endParaRPr lang="en-US" dirty="0">
              <a:ln>
                <a:solidFill>
                  <a:schemeClr val="bg1"/>
                </a:solidFill>
              </a:ln>
              <a:latin typeface="Calibri" panose="020F0502020204030204" pitchFamily="34" charset="0"/>
            </a:endParaRPr>
          </a:p>
          <a:p>
            <a:pPr algn="l">
              <a:spcBef>
                <a:spcPts val="0"/>
              </a:spcBef>
              <a:spcAft>
                <a:spcPts val="800"/>
              </a:spcAft>
            </a:pPr>
            <a:r>
              <a:rPr lang="en-US" dirty="0">
                <a:ln>
                  <a:solidFill>
                    <a:schemeClr val="bg1"/>
                  </a:solidFill>
                </a:ln>
                <a:latin typeface="Calibri" panose="020F0502020204030204" pitchFamily="34" charset="0"/>
              </a:rPr>
              <a:t>The most basic information technology definition is that it's the application of technology to solve business or organizational problems on a broad scale.</a:t>
            </a:r>
            <a:endParaRPr lang="en-US" dirty="0">
              <a:ln>
                <a:solidFill>
                  <a:schemeClr val="bg1"/>
                </a:solidFill>
              </a:ln>
            </a:endParaRPr>
          </a:p>
          <a:p>
            <a:pPr algn="l">
              <a:spcBef>
                <a:spcPts val="0"/>
              </a:spcBef>
              <a:spcAft>
                <a:spcPts val="800"/>
              </a:spcAft>
            </a:pPr>
            <a:r>
              <a:rPr lang="en-US" dirty="0">
                <a:ln>
                  <a:solidFill>
                    <a:schemeClr val="bg1"/>
                  </a:solidFill>
                </a:ln>
                <a:latin typeface="Calibri" panose="020F0502020204030204" pitchFamily="34" charset="0"/>
              </a:rPr>
              <a:t>No matter their specific IT role, members of an IT department work with others to solve technology problems, both big and small. Information technology plays such a vital role in today's wireless world.</a:t>
            </a:r>
          </a:p>
          <a:p>
            <a:pPr algn="just" rtl="0">
              <a:spcBef>
                <a:spcPts val="0"/>
              </a:spcBef>
              <a:spcAft>
                <a:spcPts val="800"/>
              </a:spcAft>
            </a:pPr>
            <a:r>
              <a:rPr lang="en-US" b="0" i="0" u="none" strike="noStrike" dirty="0">
                <a:ln>
                  <a:solidFill>
                    <a:schemeClr val="bg1"/>
                  </a:solidFill>
                </a:ln>
                <a:effectLst/>
                <a:latin typeface="Calibri" panose="020F0502020204030204" pitchFamily="34" charset="0"/>
              </a:rPr>
              <a:t>To enhance operational efficiency, many global companies compete for a workforce with salient technical skills and often hire network administration professionals, network monitoring staff, user support technicians, network architects, other architecture experts and many other individuals.</a:t>
            </a:r>
            <a:endParaRPr lang="en-US" b="0" dirty="0">
              <a:ln>
                <a:solidFill>
                  <a:schemeClr val="bg1"/>
                </a:solidFill>
              </a:ln>
              <a:effectLst/>
            </a:endParaRPr>
          </a:p>
          <a:p>
            <a:pPr algn="just" rtl="0">
              <a:spcBef>
                <a:spcPts val="0"/>
              </a:spcBef>
              <a:spcAft>
                <a:spcPts val="800"/>
              </a:spcAft>
            </a:pPr>
            <a:r>
              <a:rPr lang="en-US" b="0" i="0" u="none" strike="noStrike" dirty="0">
                <a:ln>
                  <a:solidFill>
                    <a:schemeClr val="bg1"/>
                  </a:solidFill>
                </a:ln>
                <a:effectLst/>
                <a:latin typeface="Calibri" panose="020F0502020204030204" pitchFamily="34" charset="0"/>
              </a:rPr>
              <a:t>You might already know that an IT department serves to ensure that the computer network, computer hardware, computing devices, and other physical devices all function properly. </a:t>
            </a:r>
            <a:endParaRPr lang="en-US" b="0" dirty="0">
              <a:ln>
                <a:solidFill>
                  <a:schemeClr val="bg1"/>
                </a:solidFill>
              </a:ln>
              <a:effectLst/>
            </a:endParaRPr>
          </a:p>
          <a:p>
            <a:pPr algn="l">
              <a:spcBef>
                <a:spcPts val="0"/>
              </a:spcBef>
              <a:spcAft>
                <a:spcPts val="800"/>
              </a:spcAft>
            </a:pPr>
            <a:endParaRPr lang="en-US" dirty="0">
              <a:ln>
                <a:solidFill>
                  <a:schemeClr val="bg1"/>
                </a:solidFill>
              </a:ln>
            </a:endParaRPr>
          </a:p>
          <a:p>
            <a:pPr algn="l"/>
            <a:br>
              <a:rPr lang="en-US" dirty="0">
                <a:ln>
                  <a:solidFill>
                    <a:schemeClr val="bg1"/>
                  </a:solidFill>
                </a:ln>
              </a:rPr>
            </a:br>
            <a:endParaRPr lang="en-PH" dirty="0">
              <a:ln>
                <a:solidFill>
                  <a:schemeClr val="bg1"/>
                </a:solidFill>
              </a:ln>
            </a:endParaRPr>
          </a:p>
        </p:txBody>
      </p:sp>
      <p:sp>
        <p:nvSpPr>
          <p:cNvPr id="17" name="Subtitle 2">
            <a:extLst>
              <a:ext uri="{FF2B5EF4-FFF2-40B4-BE49-F238E27FC236}">
                <a16:creationId xmlns:a16="http://schemas.microsoft.com/office/drawing/2014/main" id="{C6C78297-9553-9D88-A921-D866249AF545}"/>
              </a:ext>
            </a:extLst>
          </p:cNvPr>
          <p:cNvSpPr txBox="1">
            <a:spLocks/>
          </p:cNvSpPr>
          <p:nvPr/>
        </p:nvSpPr>
        <p:spPr>
          <a:xfrm>
            <a:off x="-17051825" y="-7066656"/>
            <a:ext cx="11364270" cy="2134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w="3175">
                  <a:solidFill>
                    <a:schemeClr val="bg1"/>
                  </a:solidFill>
                </a:ln>
                <a:latin typeface="Calibri" panose="020F0502020204030204" pitchFamily="34" charset="0"/>
              </a:rPr>
              <a:t> However, there are three primary pillars of responsibility for an IT department:</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	IT governance: This refers to the combination of policies and processes that ensure 	IT systems are effectively run and in alignment with the organization's needs.</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	IT operations: This is a catchall category for the daily work of an IT department. This includes providing tech support, network maintenance, communication protocols, security testing and device management duties.</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Hardware and software infrastructure: This focus area refers to all the physical components of IT infrastructure. This pillar of IT includes the setup and maintenance of equipment like routers, servers, phone systems and inventory control - including individual devices like laptops.</a:t>
            </a:r>
          </a:p>
          <a:p>
            <a:pPr algn="just" rtl="0">
              <a:spcBef>
                <a:spcPts val="0"/>
              </a:spcBef>
              <a:spcAft>
                <a:spcPts val="800"/>
              </a:spcAft>
            </a:pPr>
            <a:r>
              <a:rPr lang="en-US" b="0" i="0" u="none" strike="noStrike" dirty="0">
                <a:ln w="3175">
                  <a:solidFill>
                    <a:schemeClr val="bg1"/>
                  </a:solidFill>
                </a:ln>
                <a:effectLst/>
                <a:latin typeface="Calibri" panose="020F0502020204030204" pitchFamily="34" charset="0"/>
              </a:rPr>
              <a:t>	IT departments also help to automate the business environment and create processes for many of their respective company's daily tasks, so that the business continues to run smoothly.</a:t>
            </a:r>
            <a:endParaRPr lang="en-US" b="0" dirty="0">
              <a:ln w="3175">
                <a:solidFill>
                  <a:schemeClr val="bg1"/>
                </a:solidFill>
              </a:ln>
              <a:effectLst/>
            </a:endParaRPr>
          </a:p>
          <a:p>
            <a:pPr algn="just" rtl="0">
              <a:spcBef>
                <a:spcPts val="0"/>
              </a:spcBef>
              <a:spcAft>
                <a:spcPts val="800"/>
              </a:spcAft>
            </a:pPr>
            <a:r>
              <a:rPr lang="en-US" b="0" i="0" u="none" strike="noStrike" dirty="0">
                <a:ln w="3175">
                  <a:solidFill>
                    <a:schemeClr val="bg1"/>
                  </a:solidFill>
                </a:ln>
                <a:effectLst/>
                <a:latin typeface="Calibri" panose="020F0502020204030204" pitchFamily="34" charset="0"/>
              </a:rPr>
              <a:t>The ideal IT department is also aligned with the business's goals. Additionally, the department should always be transparent in its processes - providing valuable insights in a way that the rest of the business can understand and provide input on.</a:t>
            </a:r>
            <a:endParaRPr lang="en-US" b="0" dirty="0">
              <a:ln w="3175">
                <a:solidFill>
                  <a:schemeClr val="bg1"/>
                </a:solidFill>
              </a:ln>
              <a:effectLst/>
            </a:endParaRPr>
          </a:p>
          <a:p>
            <a:br>
              <a:rPr lang="en-US" dirty="0">
                <a:ln w="3175">
                  <a:solidFill>
                    <a:schemeClr val="bg1"/>
                  </a:solidFill>
                </a:ln>
              </a:rPr>
            </a:br>
            <a:endParaRPr lang="en-PH" dirty="0">
              <a:ln w="3175">
                <a:solidFill>
                  <a:schemeClr val="bg1"/>
                </a:solidFill>
              </a:ln>
            </a:endParaRPr>
          </a:p>
          <a:p>
            <a:pPr algn="just">
              <a:spcBef>
                <a:spcPts val="0"/>
              </a:spcBef>
              <a:spcAft>
                <a:spcPts val="800"/>
              </a:spcAft>
            </a:pPr>
            <a:endParaRPr lang="en-US" dirty="0">
              <a:ln w="3175">
                <a:solidFill>
                  <a:schemeClr val="bg1"/>
                </a:solidFill>
              </a:ln>
            </a:endParaRPr>
          </a:p>
          <a:p>
            <a:br>
              <a:rPr lang="en-US" dirty="0">
                <a:ln w="3175">
                  <a:solidFill>
                    <a:schemeClr val="bg1"/>
                  </a:solidFill>
                </a:ln>
              </a:rPr>
            </a:br>
            <a:endParaRPr lang="en-PH" dirty="0">
              <a:ln w="3175">
                <a:solidFill>
                  <a:schemeClr val="bg1"/>
                </a:solidFill>
              </a:ln>
            </a:endParaRPr>
          </a:p>
        </p:txBody>
      </p:sp>
      <p:sp>
        <p:nvSpPr>
          <p:cNvPr id="23" name="Subtitle 2">
            <a:extLst>
              <a:ext uri="{FF2B5EF4-FFF2-40B4-BE49-F238E27FC236}">
                <a16:creationId xmlns:a16="http://schemas.microsoft.com/office/drawing/2014/main" id="{945E2A10-A5B0-E184-C4AA-723277750469}"/>
              </a:ext>
            </a:extLst>
          </p:cNvPr>
          <p:cNvSpPr txBox="1">
            <a:spLocks/>
          </p:cNvSpPr>
          <p:nvPr/>
        </p:nvSpPr>
        <p:spPr>
          <a:xfrm>
            <a:off x="7886700" y="1708133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endParaRPr lang="en-PH" dirty="0">
              <a:solidFill>
                <a:schemeClr val="bg1"/>
              </a:solidFill>
            </a:endParaRPr>
          </a:p>
        </p:txBody>
      </p:sp>
      <p:sp>
        <p:nvSpPr>
          <p:cNvPr id="19" name="Subtitle 2">
            <a:extLst>
              <a:ext uri="{FF2B5EF4-FFF2-40B4-BE49-F238E27FC236}">
                <a16:creationId xmlns:a16="http://schemas.microsoft.com/office/drawing/2014/main" id="{24283BA0-E621-12C3-9134-D44B0F765B42}"/>
              </a:ext>
            </a:extLst>
          </p:cNvPr>
          <p:cNvSpPr txBox="1">
            <a:spLocks/>
          </p:cNvSpPr>
          <p:nvPr/>
        </p:nvSpPr>
        <p:spPr>
          <a:xfrm>
            <a:off x="-12108137" y="-27505"/>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n>
                  <a:solidFill>
                    <a:schemeClr val="bg1"/>
                  </a:solidFill>
                </a:ln>
                <a:latin typeface="Calibri" panose="020F0502020204030204" pitchFamily="34" charset="0"/>
              </a:rPr>
              <a:t>Unlike hardware, software is not something you can physically change. Software encompasses all the data, application and programs stored electronically, like an operating system or a video-editing tool.</a:t>
            </a:r>
            <a:endParaRPr lang="en-PH" dirty="0">
              <a:ln>
                <a:solidFill>
                  <a:schemeClr val="bg1"/>
                </a:solidFill>
              </a:ln>
            </a:endParaRPr>
          </a:p>
        </p:txBody>
      </p:sp>
      <p:sp>
        <p:nvSpPr>
          <p:cNvPr id="18" name="Subtitle 2">
            <a:extLst>
              <a:ext uri="{FF2B5EF4-FFF2-40B4-BE49-F238E27FC236}">
                <a16:creationId xmlns:a16="http://schemas.microsoft.com/office/drawing/2014/main" id="{ACA0C097-8108-96D1-6ABF-ED4DB8C4D86F}"/>
              </a:ext>
            </a:extLst>
          </p:cNvPr>
          <p:cNvSpPr txBox="1">
            <a:spLocks/>
          </p:cNvSpPr>
          <p:nvPr/>
        </p:nvSpPr>
        <p:spPr>
          <a:xfrm>
            <a:off x="2032550" y="3788361"/>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a:solidFill>
                    <a:schemeClr val="bg1"/>
                  </a:solidFill>
                </a:ln>
                <a:latin typeface="Calibri" panose="020F050202020403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endParaRPr lang="en-US" dirty="0">
              <a:ln>
                <a:solidFill>
                  <a:schemeClr val="bg1"/>
                </a:solidFill>
              </a:ln>
            </a:endParaRPr>
          </a:p>
          <a:p>
            <a:br>
              <a:rPr lang="en-US" dirty="0">
                <a:ln>
                  <a:solidFill>
                    <a:schemeClr val="bg1"/>
                  </a:solidFill>
                </a:ln>
              </a:rPr>
            </a:br>
            <a:endParaRPr lang="en-PH" dirty="0">
              <a:ln>
                <a:solidFill>
                  <a:schemeClr val="bg1"/>
                </a:solidFill>
              </a:ln>
            </a:endParaRPr>
          </a:p>
        </p:txBody>
      </p:sp>
      <p:sp>
        <p:nvSpPr>
          <p:cNvPr id="24" name="TextBox 23">
            <a:extLst>
              <a:ext uri="{FF2B5EF4-FFF2-40B4-BE49-F238E27FC236}">
                <a16:creationId xmlns:a16="http://schemas.microsoft.com/office/drawing/2014/main" id="{6469DC4B-2C90-629D-BC58-02316E34E40B}"/>
              </a:ext>
            </a:extLst>
          </p:cNvPr>
          <p:cNvSpPr txBox="1"/>
          <p:nvPr/>
        </p:nvSpPr>
        <p:spPr>
          <a:xfrm>
            <a:off x="2032550" y="945266"/>
            <a:ext cx="4362450" cy="646331"/>
          </a:xfrm>
          <a:prstGeom prst="rect">
            <a:avLst/>
          </a:prstGeom>
          <a:noFill/>
        </p:spPr>
        <p:txBody>
          <a:bodyPr wrap="square" rtlCol="0">
            <a:spAutoFit/>
          </a:bodyPr>
          <a:lstStyle/>
          <a:p>
            <a:pPr algn="just">
              <a:spcBef>
                <a:spcPts val="0"/>
              </a:spcBef>
              <a:spcAft>
                <a:spcPts val="800"/>
              </a:spcAft>
            </a:pPr>
            <a:r>
              <a:rPr lang="en-US" dirty="0">
                <a:ln>
                  <a:solidFill>
                    <a:schemeClr val="bg1"/>
                  </a:solidFill>
                </a:ln>
                <a:latin typeface="Aharoni" panose="02010803020104030203" pitchFamily="2" charset="-79"/>
                <a:cs typeface="Aharoni" panose="02010803020104030203" pitchFamily="2" charset="-79"/>
              </a:rPr>
              <a:t>What’s the difference between hardware and software?</a:t>
            </a:r>
            <a:endParaRPr lang="en-US" dirty="0">
              <a:ln>
                <a:solidFill>
                  <a:schemeClr val="bg1"/>
                </a:solidFill>
              </a:ln>
            </a:endParaRPr>
          </a:p>
        </p:txBody>
      </p:sp>
      <p:sp>
        <p:nvSpPr>
          <p:cNvPr id="25" name="TextBox 24">
            <a:extLst>
              <a:ext uri="{FF2B5EF4-FFF2-40B4-BE49-F238E27FC236}">
                <a16:creationId xmlns:a16="http://schemas.microsoft.com/office/drawing/2014/main" id="{7A16D317-D4A5-1472-9B43-F0816F90AB99}"/>
              </a:ext>
            </a:extLst>
          </p:cNvPr>
          <p:cNvSpPr txBox="1"/>
          <p:nvPr/>
        </p:nvSpPr>
        <p:spPr>
          <a:xfrm>
            <a:off x="2032550" y="1936732"/>
            <a:ext cx="7124700" cy="1569660"/>
          </a:xfrm>
          <a:prstGeom prst="rect">
            <a:avLst/>
          </a:prstGeom>
          <a:noFill/>
        </p:spPr>
        <p:txBody>
          <a:bodyPr wrap="square" rtlCol="0">
            <a:spAutoFit/>
          </a:bodyPr>
          <a:lstStyle/>
          <a:p>
            <a:pPr algn="just">
              <a:spcBef>
                <a:spcPts val="0"/>
              </a:spcBef>
              <a:spcAft>
                <a:spcPts val="800"/>
              </a:spcAft>
            </a:pPr>
            <a:r>
              <a:rPr lang="en-US" sz="2400" dirty="0">
                <a:ln>
                  <a:solidFill>
                    <a:schemeClr val="bg1"/>
                  </a:solidFill>
                </a:ln>
                <a:latin typeface="Calibri" panose="020F0502020204030204" pitchFamily="34" charset="0"/>
              </a:rPr>
              <a:t>You know that working with hardware and software is a large part of an IT department's work, but what counts as hardware? And what’s software? Let’s break down this important distinction.</a:t>
            </a:r>
            <a:endParaRPr lang="en-US" sz="2400" dirty="0">
              <a:ln>
                <a:solidFill>
                  <a:schemeClr val="bg1"/>
                </a:solidFill>
              </a:ln>
            </a:endParaRPr>
          </a:p>
        </p:txBody>
      </p:sp>
      <p:sp>
        <p:nvSpPr>
          <p:cNvPr id="26" name="TextBox 25">
            <a:extLst>
              <a:ext uri="{FF2B5EF4-FFF2-40B4-BE49-F238E27FC236}">
                <a16:creationId xmlns:a16="http://schemas.microsoft.com/office/drawing/2014/main" id="{38E9D005-39A7-070C-869E-3F0BB1A8B601}"/>
              </a:ext>
            </a:extLst>
          </p:cNvPr>
          <p:cNvSpPr txBox="1"/>
          <p:nvPr/>
        </p:nvSpPr>
        <p:spPr>
          <a:xfrm>
            <a:off x="15084645" y="-1609974"/>
            <a:ext cx="6762750" cy="2308324"/>
          </a:xfrm>
          <a:prstGeom prst="rect">
            <a:avLst/>
          </a:prstGeom>
          <a:noFill/>
        </p:spPr>
        <p:txBody>
          <a:bodyPr wrap="square" rtlCol="0">
            <a:spAutoFit/>
          </a:bodyPr>
          <a:lstStyle/>
          <a:p>
            <a:pPr algn="just">
              <a:spcBef>
                <a:spcPts val="0"/>
              </a:spcBef>
              <a:spcAft>
                <a:spcPts val="800"/>
              </a:spcAft>
            </a:pPr>
            <a:r>
              <a:rPr lang="en-US" sz="2400" dirty="0">
                <a:ln>
                  <a:solidFill>
                    <a:schemeClr val="bg1"/>
                  </a:solidFill>
                </a:ln>
                <a:latin typeface="Calibri" panose="020F050202020403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endParaRPr lang="en-US" sz="2400" dirty="0">
              <a:ln>
                <a:solidFill>
                  <a:schemeClr val="bg1"/>
                </a:solidFill>
              </a:ln>
            </a:endParaRPr>
          </a:p>
        </p:txBody>
      </p:sp>
      <p:grpSp>
        <p:nvGrpSpPr>
          <p:cNvPr id="30" name="Group 29">
            <a:extLst>
              <a:ext uri="{FF2B5EF4-FFF2-40B4-BE49-F238E27FC236}">
                <a16:creationId xmlns:a16="http://schemas.microsoft.com/office/drawing/2014/main" id="{77C70540-D8B1-C6EB-8224-40356A52BCA7}"/>
              </a:ext>
            </a:extLst>
          </p:cNvPr>
          <p:cNvGrpSpPr/>
          <p:nvPr/>
        </p:nvGrpSpPr>
        <p:grpSpPr>
          <a:xfrm>
            <a:off x="-11369690" y="4452532"/>
            <a:ext cx="9144000" cy="2150954"/>
            <a:chOff x="816076" y="638391"/>
            <a:chExt cx="9144000" cy="2150954"/>
          </a:xfrm>
        </p:grpSpPr>
        <p:sp>
          <p:nvSpPr>
            <p:cNvPr id="20" name="Subtitle 2">
              <a:extLst>
                <a:ext uri="{FF2B5EF4-FFF2-40B4-BE49-F238E27FC236}">
                  <a16:creationId xmlns:a16="http://schemas.microsoft.com/office/drawing/2014/main" id="{CECC74E5-5B89-419F-144C-A83B67D48B22}"/>
                </a:ext>
              </a:extLst>
            </p:cNvPr>
            <p:cNvSpPr txBox="1">
              <a:spLocks/>
            </p:cNvSpPr>
            <p:nvPr/>
          </p:nvSpPr>
          <p:spPr>
            <a:xfrm>
              <a:off x="816076" y="1133583"/>
              <a:ext cx="9144000" cy="1655762"/>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sz="4400" dirty="0">
                  <a:solidFill>
                    <a:schemeClr val="bg1"/>
                  </a:solidFill>
                  <a:latin typeface="Calibri" panose="020F050202020403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endParaRPr lang="en-US" sz="4400" dirty="0">
                <a:solidFill>
                  <a:schemeClr val="bg1"/>
                </a:solidFill>
              </a:endParaRPr>
            </a:p>
            <a:p>
              <a:br>
                <a:rPr lang="en-US" dirty="0"/>
              </a:br>
              <a:endParaRPr lang="en-PH" dirty="0"/>
            </a:p>
          </p:txBody>
        </p:sp>
        <p:sp>
          <p:nvSpPr>
            <p:cNvPr id="29" name="Subtitle 2">
              <a:extLst>
                <a:ext uri="{FF2B5EF4-FFF2-40B4-BE49-F238E27FC236}">
                  <a16:creationId xmlns:a16="http://schemas.microsoft.com/office/drawing/2014/main" id="{DD8521BE-E395-F167-E56A-CDC35E390040}"/>
                </a:ext>
              </a:extLst>
            </p:cNvPr>
            <p:cNvSpPr txBox="1">
              <a:spLocks/>
            </p:cNvSpPr>
            <p:nvPr/>
          </p:nvSpPr>
          <p:spPr>
            <a:xfrm>
              <a:off x="816076" y="638391"/>
              <a:ext cx="9144000" cy="789673"/>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sz="4400" dirty="0">
                  <a:solidFill>
                    <a:schemeClr val="bg1"/>
                  </a:solidFill>
                  <a:latin typeface="Aharoni" panose="02010803020104030203" pitchFamily="2" charset="-79"/>
                  <a:cs typeface="Aharoni" panose="02010803020104030203" pitchFamily="2" charset="-79"/>
                </a:rPr>
                <a:t>Why is information technology so important?</a:t>
              </a:r>
              <a:endParaRPr lang="en-US" sz="4400" dirty="0">
                <a:solidFill>
                  <a:schemeClr val="bg1"/>
                </a:solidFill>
              </a:endParaRPr>
            </a:p>
            <a:p>
              <a:br>
                <a:rPr lang="en-US" dirty="0"/>
              </a:br>
              <a:endParaRPr lang="en-PH" dirty="0"/>
            </a:p>
          </p:txBody>
        </p:sp>
      </p:grpSp>
      <p:sp>
        <p:nvSpPr>
          <p:cNvPr id="31" name="Rectangle: Rounded Corners 30">
            <a:extLst>
              <a:ext uri="{FF2B5EF4-FFF2-40B4-BE49-F238E27FC236}">
                <a16:creationId xmlns:a16="http://schemas.microsoft.com/office/drawing/2014/main" id="{C1BFEEE2-BF9B-8CCD-C72D-5742C7ABAE52}"/>
              </a:ext>
            </a:extLst>
          </p:cNvPr>
          <p:cNvSpPr/>
          <p:nvPr/>
        </p:nvSpPr>
        <p:spPr>
          <a:xfrm>
            <a:off x="10697250" y="9115895"/>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Calibri" panose="020F0502020204030204" pitchFamily="34" charset="0"/>
              </a:rPr>
              <a:t>Data overload issues</a:t>
            </a:r>
            <a:br>
              <a:rPr lang="en-US" sz="1800" dirty="0">
                <a:solidFill>
                  <a:schemeClr val="bg1"/>
                </a:solidFill>
              </a:rPr>
            </a:br>
            <a:r>
              <a:rPr lang="en-US" sz="1800" dirty="0">
                <a:solidFill>
                  <a:schemeClr val="bg1"/>
                </a:solidFill>
                <a:latin typeface="Calibri" panose="020F0502020204030204" pitchFamily="34" charset="0"/>
              </a:rPr>
              <a:t>Businesses need to process huge amounts of data. This requires large amounts of data processing and power, sophisticated software and human analytical skills.</a:t>
            </a:r>
            <a:endParaRPr lang="en-PH" dirty="0"/>
          </a:p>
        </p:txBody>
      </p:sp>
      <p:sp>
        <p:nvSpPr>
          <p:cNvPr id="32" name="Rectangle: Rounded Corners 31">
            <a:extLst>
              <a:ext uri="{FF2B5EF4-FFF2-40B4-BE49-F238E27FC236}">
                <a16:creationId xmlns:a16="http://schemas.microsoft.com/office/drawing/2014/main" id="{06741D4B-9065-B1D7-C1FB-2533B46D5D39}"/>
              </a:ext>
            </a:extLst>
          </p:cNvPr>
          <p:cNvSpPr/>
          <p:nvPr/>
        </p:nvSpPr>
        <p:spPr>
          <a:xfrm>
            <a:off x="16097250" y="14499560"/>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AI and machine learning</a:t>
            </a:r>
            <a:br>
              <a:rPr lang="en-US" dirty="0">
                <a:solidFill>
                  <a:schemeClr val="bg1"/>
                </a:solidFill>
              </a:rPr>
            </a:br>
            <a:r>
              <a:rPr lang="en-US" dirty="0">
                <a:solidFill>
                  <a:schemeClr val="bg1"/>
                </a:solidFill>
                <a:latin typeface="Calibri" panose="020F050202020403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endParaRPr lang="en-US" b="1" dirty="0">
              <a:solidFill>
                <a:schemeClr val="bg1"/>
              </a:solidFill>
              <a:latin typeface="Calibri" panose="020F0502020204030204" pitchFamily="34" charset="0"/>
            </a:endParaRPr>
          </a:p>
          <a:p>
            <a:pPr algn="l"/>
            <a:br>
              <a:rPr lang="en-US" dirty="0">
                <a:solidFill>
                  <a:schemeClr val="bg1"/>
                </a:solidFill>
              </a:rPr>
            </a:br>
            <a:endParaRPr lang="en-PH" dirty="0">
              <a:solidFill>
                <a:schemeClr val="bg1"/>
              </a:solidFill>
            </a:endParaRPr>
          </a:p>
        </p:txBody>
      </p:sp>
      <p:sp>
        <p:nvSpPr>
          <p:cNvPr id="33" name="Rectangle: Rounded Corners 32">
            <a:extLst>
              <a:ext uri="{FF2B5EF4-FFF2-40B4-BE49-F238E27FC236}">
                <a16:creationId xmlns:a16="http://schemas.microsoft.com/office/drawing/2014/main" id="{C2402CDA-8A67-7646-BE3E-25F9CBD8B537}"/>
              </a:ext>
            </a:extLst>
          </p:cNvPr>
          <p:cNvSpPr/>
          <p:nvPr/>
        </p:nvSpPr>
        <p:spPr>
          <a:xfrm>
            <a:off x="10697250" y="14539995"/>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Video hosting and bandwidth issues</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Videoconferencing solutions have become more and more popular, so more network bandwidth is needed to support them sufficiently.</a:t>
            </a:r>
            <a:endParaRPr lang="en-US" dirty="0">
              <a:solidFill>
                <a:schemeClr val="bg1"/>
              </a:solidFill>
            </a:endParaRPr>
          </a:p>
          <a:p>
            <a:pPr algn="ctr"/>
            <a:endParaRPr lang="en-PH" dirty="0"/>
          </a:p>
        </p:txBody>
      </p:sp>
      <p:sp>
        <p:nvSpPr>
          <p:cNvPr id="34" name="Rectangle: Rounded Corners 33">
            <a:extLst>
              <a:ext uri="{FF2B5EF4-FFF2-40B4-BE49-F238E27FC236}">
                <a16:creationId xmlns:a16="http://schemas.microsoft.com/office/drawing/2014/main" id="{D77929BD-C4DA-0082-C4A1-E8D7A2CD0875}"/>
              </a:ext>
            </a:extLst>
          </p:cNvPr>
          <p:cNvSpPr/>
          <p:nvPr/>
        </p:nvSpPr>
        <p:spPr>
          <a:xfrm>
            <a:off x="21497250" y="14499560"/>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Cybersecurity</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endParaRPr lang="en-US" dirty="0">
              <a:solidFill>
                <a:schemeClr val="bg1"/>
              </a:solidFill>
            </a:endParaRPr>
          </a:p>
          <a:p>
            <a:pPr algn="ctr"/>
            <a:endParaRPr lang="en-PH" dirty="0"/>
          </a:p>
        </p:txBody>
      </p:sp>
      <p:sp>
        <p:nvSpPr>
          <p:cNvPr id="35" name="Rectangle: Rounded Corners 34">
            <a:extLst>
              <a:ext uri="{FF2B5EF4-FFF2-40B4-BE49-F238E27FC236}">
                <a16:creationId xmlns:a16="http://schemas.microsoft.com/office/drawing/2014/main" id="{02955E40-C911-0177-E15C-45202926DFB9}"/>
              </a:ext>
            </a:extLst>
          </p:cNvPr>
          <p:cNvSpPr/>
          <p:nvPr/>
        </p:nvSpPr>
        <p:spPr>
          <a:xfrm>
            <a:off x="16097250" y="9172097"/>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800" dirty="0">
                <a:solidFill>
                  <a:schemeClr val="bg1"/>
                </a:solidFill>
              </a:rPr>
            </a:br>
            <a:br>
              <a:rPr lang="en-US" sz="1800" dirty="0">
                <a:solidFill>
                  <a:schemeClr val="bg1"/>
                </a:solidFill>
              </a:rPr>
            </a:br>
            <a:r>
              <a:rPr lang="en-US" sz="1800" b="1" dirty="0">
                <a:solidFill>
                  <a:schemeClr val="bg1"/>
                </a:solidFill>
                <a:latin typeface="Calibri" panose="020F0502020204030204" pitchFamily="34" charset="0"/>
              </a:rPr>
              <a:t>Mobile and wireless usages</a:t>
            </a:r>
            <a:br>
              <a:rPr lang="en-US" sz="1800" dirty="0">
                <a:solidFill>
                  <a:schemeClr val="bg1"/>
                </a:solidFill>
              </a:rPr>
            </a:br>
            <a:r>
              <a:rPr lang="en-US" sz="1800" dirty="0">
                <a:solidFill>
                  <a:schemeClr val="bg1"/>
                </a:solidFill>
                <a:latin typeface="Calibri" panose="020F0502020204030204" pitchFamily="34" charset="0"/>
              </a:rPr>
              <a:t>More employers are offering remote work options that require smartphones, tablets and laptops with wireless hotspots and roaming ability.</a:t>
            </a:r>
            <a:br>
              <a:rPr lang="en-US" sz="1800" dirty="0">
                <a:solidFill>
                  <a:schemeClr val="bg1"/>
                </a:solidFill>
              </a:rPr>
            </a:br>
            <a:endParaRPr lang="en-PH" sz="1800" dirty="0">
              <a:solidFill>
                <a:schemeClr val="bg1"/>
              </a:solidFill>
            </a:endParaRPr>
          </a:p>
          <a:p>
            <a:pPr algn="ctr"/>
            <a:endParaRPr lang="en-PH" dirty="0"/>
          </a:p>
        </p:txBody>
      </p:sp>
      <p:sp>
        <p:nvSpPr>
          <p:cNvPr id="36" name="Rectangle: Rounded Corners 35">
            <a:extLst>
              <a:ext uri="{FF2B5EF4-FFF2-40B4-BE49-F238E27FC236}">
                <a16:creationId xmlns:a16="http://schemas.microsoft.com/office/drawing/2014/main" id="{36BBC98B-CB4F-AFA2-18B6-F83032C171A3}"/>
              </a:ext>
            </a:extLst>
          </p:cNvPr>
          <p:cNvSpPr/>
          <p:nvPr/>
        </p:nvSpPr>
        <p:spPr>
          <a:xfrm>
            <a:off x="21497250" y="9011598"/>
            <a:ext cx="5400000" cy="54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rPr>
              <a:t>Cloud computing services</a:t>
            </a:r>
            <a:br>
              <a:rPr lang="en-US" dirty="0">
                <a:solidFill>
                  <a:schemeClr val="bg1"/>
                </a:solidFill>
              </a:rPr>
            </a:br>
            <a:r>
              <a:rPr lang="en-US" dirty="0">
                <a:solidFill>
                  <a:schemeClr val="bg1"/>
                </a:solidFill>
                <a:latin typeface="Calibri" panose="020F0502020204030204" pitchFamily="34" charset="0"/>
              </a:rPr>
              <a:t>Most businesses no longer operate their own “server farms” to store massive amounts of data. Many businesses now work with cloud services—third-party hosting platforms that maintain that data.</a:t>
            </a:r>
            <a:endParaRPr lang="en-US" b="1" dirty="0">
              <a:solidFill>
                <a:schemeClr val="bg1"/>
              </a:solidFill>
              <a:latin typeface="Calibri" panose="020F0502020204030204" pitchFamily="34" charset="0"/>
            </a:endParaRPr>
          </a:p>
          <a:p>
            <a:pPr algn="ctr"/>
            <a:endParaRPr lang="en-PH" dirty="0"/>
          </a:p>
        </p:txBody>
      </p:sp>
    </p:spTree>
    <p:extLst>
      <p:ext uri="{BB962C8B-B14F-4D97-AF65-F5344CB8AC3E}">
        <p14:creationId xmlns:p14="http://schemas.microsoft.com/office/powerpoint/2010/main" val="5596954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97E05AB-73FE-31ED-E757-D80B08C09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630" y="-2194490"/>
            <a:ext cx="17898420" cy="11932279"/>
          </a:xfrm>
          <a:prstGeom prst="ellipse">
            <a:avLst/>
          </a:prstGeom>
        </p:spPr>
      </p:pic>
      <p:sp>
        <p:nvSpPr>
          <p:cNvPr id="8" name="Title 1">
            <a:extLst>
              <a:ext uri="{FF2B5EF4-FFF2-40B4-BE49-F238E27FC236}">
                <a16:creationId xmlns:a16="http://schemas.microsoft.com/office/drawing/2014/main" id="{0D011C68-9C26-AC56-6CA6-A32A949ECDD2}"/>
              </a:ext>
              <a:ext uri="{C183D7F6-B498-43B3-948B-1728B52AA6E4}">
                <adec:decorative xmlns:adec="http://schemas.microsoft.com/office/drawing/2017/decorative" val="0"/>
              </a:ext>
            </a:extLst>
          </p:cNvPr>
          <p:cNvSpPr>
            <a:spLocks noGrp="1"/>
          </p:cNvSpPr>
          <p:nvPr>
            <p:ph type="ctrTitle"/>
          </p:nvPr>
        </p:nvSpPr>
        <p:spPr>
          <a:xfrm>
            <a:off x="841925" y="-14801880"/>
            <a:ext cx="9144000" cy="2387600"/>
          </a:xfrm>
        </p:spPr>
        <p:txBody>
          <a:bodyPr>
            <a:normAutofit fontScale="90000"/>
          </a:bodyPr>
          <a:lstStyle/>
          <a:p>
            <a:r>
              <a:rPr lang="en-US" sz="6000" b="1" i="0" u="none" strike="noStrike"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effectLst/>
                <a:latin typeface="Impact" panose="020B0806030902050204" pitchFamily="34" charset="0"/>
                <a:cs typeface="Aharoni" panose="020B0604020202020204" pitchFamily="2" charset="-79"/>
              </a:rPr>
              <a:t>What Is Information Technology? A Beginner’s Guide to the World of IT</a:t>
            </a:r>
            <a:endParaRPr lang="en-PH" b="1"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9" name="Subtitle 2">
            <a:extLst>
              <a:ext uri="{FF2B5EF4-FFF2-40B4-BE49-F238E27FC236}">
                <a16:creationId xmlns:a16="http://schemas.microsoft.com/office/drawing/2014/main" id="{18987EAD-B9A9-3519-2B58-69D860D31752}"/>
              </a:ext>
            </a:extLst>
          </p:cNvPr>
          <p:cNvSpPr>
            <a:spLocks noGrp="1"/>
          </p:cNvSpPr>
          <p:nvPr>
            <p:ph type="subTitle" idx="1"/>
          </p:nvPr>
        </p:nvSpPr>
        <p:spPr>
          <a:xfrm>
            <a:off x="-18801238" y="-9738210"/>
            <a:ext cx="6001657" cy="625930"/>
          </a:xfrm>
        </p:spPr>
        <p:txBody>
          <a:bodyPr/>
          <a:lstStyle/>
          <a:p>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By Glynn </a:t>
            </a:r>
            <a:r>
              <a:rPr lang="en-US" sz="2400" b="0" i="0" u="none" strike="noStrike" dirty="0" err="1">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Cosker</a:t>
            </a:r>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 on 05/02/2023</a:t>
            </a:r>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a:p>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16" name="Subtitle 2">
            <a:extLst>
              <a:ext uri="{FF2B5EF4-FFF2-40B4-BE49-F238E27FC236}">
                <a16:creationId xmlns:a16="http://schemas.microsoft.com/office/drawing/2014/main" id="{F64D4768-B0FA-89FE-AF7B-9F4C779CCEDD}"/>
              </a:ext>
            </a:extLst>
          </p:cNvPr>
          <p:cNvSpPr txBox="1">
            <a:spLocks/>
          </p:cNvSpPr>
          <p:nvPr/>
        </p:nvSpPr>
        <p:spPr>
          <a:xfrm>
            <a:off x="-22325161" y="12632446"/>
            <a:ext cx="10955471" cy="21335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r>
              <a:rPr lang="en-US" b="1" dirty="0">
                <a:ln>
                  <a:solidFill>
                    <a:schemeClr val="bg1"/>
                  </a:solidFill>
                </a:ln>
                <a:latin typeface="Calibri" panose="020F0502020204030204" pitchFamily="34" charset="0"/>
              </a:rPr>
              <a:t>What is information technology and what does it encompass?</a:t>
            </a:r>
            <a:br>
              <a:rPr lang="en-US" dirty="0">
                <a:ln>
                  <a:solidFill>
                    <a:schemeClr val="bg1"/>
                  </a:solidFill>
                </a:ln>
                <a:latin typeface="Calibri" panose="020F0502020204030204" pitchFamily="34" charset="0"/>
              </a:rPr>
            </a:br>
            <a:endParaRPr lang="en-US" dirty="0">
              <a:ln>
                <a:solidFill>
                  <a:schemeClr val="bg1"/>
                </a:solidFill>
              </a:ln>
              <a:latin typeface="Calibri" panose="020F0502020204030204" pitchFamily="34" charset="0"/>
            </a:endParaRPr>
          </a:p>
          <a:p>
            <a:pPr algn="l">
              <a:spcBef>
                <a:spcPts val="0"/>
              </a:spcBef>
              <a:spcAft>
                <a:spcPts val="800"/>
              </a:spcAft>
            </a:pPr>
            <a:r>
              <a:rPr lang="en-US" dirty="0">
                <a:ln>
                  <a:solidFill>
                    <a:schemeClr val="bg1"/>
                  </a:solidFill>
                </a:ln>
                <a:latin typeface="Calibri" panose="020F0502020204030204" pitchFamily="34" charset="0"/>
              </a:rPr>
              <a:t>The most basic information technology definition is that it's the application of technology to solve business or organizational problems on a broad scale.</a:t>
            </a:r>
            <a:endParaRPr lang="en-US" dirty="0">
              <a:ln>
                <a:solidFill>
                  <a:schemeClr val="bg1"/>
                </a:solidFill>
              </a:ln>
            </a:endParaRPr>
          </a:p>
          <a:p>
            <a:pPr algn="l">
              <a:spcBef>
                <a:spcPts val="0"/>
              </a:spcBef>
              <a:spcAft>
                <a:spcPts val="800"/>
              </a:spcAft>
            </a:pPr>
            <a:r>
              <a:rPr lang="en-US" dirty="0">
                <a:ln>
                  <a:solidFill>
                    <a:schemeClr val="bg1"/>
                  </a:solidFill>
                </a:ln>
                <a:latin typeface="Calibri" panose="020F0502020204030204" pitchFamily="34" charset="0"/>
              </a:rPr>
              <a:t>No matter their specific IT role, members of an IT department work with others to solve technology problems, both big and small. Information technology plays such a vital role in today's wireless world.</a:t>
            </a:r>
          </a:p>
          <a:p>
            <a:pPr algn="just" rtl="0">
              <a:spcBef>
                <a:spcPts val="0"/>
              </a:spcBef>
              <a:spcAft>
                <a:spcPts val="800"/>
              </a:spcAft>
            </a:pPr>
            <a:r>
              <a:rPr lang="en-US" b="0" i="0" u="none" strike="noStrike" dirty="0">
                <a:ln>
                  <a:solidFill>
                    <a:schemeClr val="bg1"/>
                  </a:solidFill>
                </a:ln>
                <a:effectLst/>
                <a:latin typeface="Calibri" panose="020F0502020204030204" pitchFamily="34" charset="0"/>
              </a:rPr>
              <a:t>To enhance operational efficiency, many global companies compete for a workforce with salient technical skills and often hire network administration professionals, network monitoring staff, user support technicians, network architects, other architecture experts and many other individuals.</a:t>
            </a:r>
            <a:endParaRPr lang="en-US" b="0" dirty="0">
              <a:ln>
                <a:solidFill>
                  <a:schemeClr val="bg1"/>
                </a:solidFill>
              </a:ln>
              <a:effectLst/>
            </a:endParaRPr>
          </a:p>
          <a:p>
            <a:pPr algn="just" rtl="0">
              <a:spcBef>
                <a:spcPts val="0"/>
              </a:spcBef>
              <a:spcAft>
                <a:spcPts val="800"/>
              </a:spcAft>
            </a:pPr>
            <a:r>
              <a:rPr lang="en-US" b="0" i="0" u="none" strike="noStrike" dirty="0">
                <a:ln>
                  <a:solidFill>
                    <a:schemeClr val="bg1"/>
                  </a:solidFill>
                </a:ln>
                <a:effectLst/>
                <a:latin typeface="Calibri" panose="020F0502020204030204" pitchFamily="34" charset="0"/>
              </a:rPr>
              <a:t>You might already know that an IT department serves to ensure that the computer network, computer hardware, computing devices, and other physical devices all function properly. </a:t>
            </a:r>
            <a:endParaRPr lang="en-US" b="0" dirty="0">
              <a:ln>
                <a:solidFill>
                  <a:schemeClr val="bg1"/>
                </a:solidFill>
              </a:ln>
              <a:effectLst/>
            </a:endParaRPr>
          </a:p>
          <a:p>
            <a:pPr algn="l">
              <a:spcBef>
                <a:spcPts val="0"/>
              </a:spcBef>
              <a:spcAft>
                <a:spcPts val="800"/>
              </a:spcAft>
            </a:pPr>
            <a:endParaRPr lang="en-US" dirty="0">
              <a:ln>
                <a:solidFill>
                  <a:schemeClr val="bg1"/>
                </a:solidFill>
              </a:ln>
            </a:endParaRPr>
          </a:p>
          <a:p>
            <a:pPr algn="l"/>
            <a:br>
              <a:rPr lang="en-US" dirty="0">
                <a:ln>
                  <a:solidFill>
                    <a:schemeClr val="bg1"/>
                  </a:solidFill>
                </a:ln>
              </a:rPr>
            </a:br>
            <a:endParaRPr lang="en-PH" dirty="0">
              <a:ln>
                <a:solidFill>
                  <a:schemeClr val="bg1"/>
                </a:solidFill>
              </a:ln>
            </a:endParaRPr>
          </a:p>
        </p:txBody>
      </p:sp>
      <p:sp>
        <p:nvSpPr>
          <p:cNvPr id="17" name="Subtitle 2">
            <a:extLst>
              <a:ext uri="{FF2B5EF4-FFF2-40B4-BE49-F238E27FC236}">
                <a16:creationId xmlns:a16="http://schemas.microsoft.com/office/drawing/2014/main" id="{C6C78297-9553-9D88-A921-D866249AF545}"/>
              </a:ext>
            </a:extLst>
          </p:cNvPr>
          <p:cNvSpPr txBox="1">
            <a:spLocks/>
          </p:cNvSpPr>
          <p:nvPr/>
        </p:nvSpPr>
        <p:spPr>
          <a:xfrm>
            <a:off x="-34411610" y="-7275474"/>
            <a:ext cx="11364270" cy="2134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w="3175">
                  <a:solidFill>
                    <a:schemeClr val="bg1"/>
                  </a:solidFill>
                </a:ln>
                <a:latin typeface="Calibri" panose="020F0502020204030204" pitchFamily="34" charset="0"/>
              </a:rPr>
              <a:t> However, there are three primary pillars of responsibility for an IT department:</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	IT governance: This refers to the combination of policies and processes that ensure 	IT systems are effectively run and in alignment with the organization's needs.</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	IT operations: This is a catchall category for the daily work of an IT department. This includes providing tech support, network maintenance, communication protocols, security testing and device management duties.</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Hardware and software infrastructure: This focus area refers to all the physical components of IT infrastructure. This pillar of IT includes the setup and maintenance of equipment like routers, servers, phone systems and inventory control - including individual devices like laptops.</a:t>
            </a:r>
          </a:p>
          <a:p>
            <a:pPr algn="just" rtl="0">
              <a:spcBef>
                <a:spcPts val="0"/>
              </a:spcBef>
              <a:spcAft>
                <a:spcPts val="800"/>
              </a:spcAft>
            </a:pPr>
            <a:r>
              <a:rPr lang="en-US" b="0" i="0" u="none" strike="noStrike" dirty="0">
                <a:ln w="3175">
                  <a:solidFill>
                    <a:schemeClr val="bg1"/>
                  </a:solidFill>
                </a:ln>
                <a:effectLst/>
                <a:latin typeface="Calibri" panose="020F0502020204030204" pitchFamily="34" charset="0"/>
              </a:rPr>
              <a:t>	IT departments also help to automate the business environment and create processes for many of their respective company's daily tasks, so that the business continues to run smoothly.</a:t>
            </a:r>
            <a:endParaRPr lang="en-US" b="0" dirty="0">
              <a:ln w="3175">
                <a:solidFill>
                  <a:schemeClr val="bg1"/>
                </a:solidFill>
              </a:ln>
              <a:effectLst/>
            </a:endParaRPr>
          </a:p>
          <a:p>
            <a:pPr algn="just" rtl="0">
              <a:spcBef>
                <a:spcPts val="0"/>
              </a:spcBef>
              <a:spcAft>
                <a:spcPts val="800"/>
              </a:spcAft>
            </a:pPr>
            <a:r>
              <a:rPr lang="en-US" b="0" i="0" u="none" strike="noStrike" dirty="0">
                <a:ln w="3175">
                  <a:solidFill>
                    <a:schemeClr val="bg1"/>
                  </a:solidFill>
                </a:ln>
                <a:effectLst/>
                <a:latin typeface="Calibri" panose="020F0502020204030204" pitchFamily="34" charset="0"/>
              </a:rPr>
              <a:t>The ideal IT department is also aligned with the business's goals. Additionally, the department should always be transparent in its processes - providing valuable insights in a way that the rest of the business can understand and provide input on.</a:t>
            </a:r>
            <a:endParaRPr lang="en-US" b="0" dirty="0">
              <a:ln w="3175">
                <a:solidFill>
                  <a:schemeClr val="bg1"/>
                </a:solidFill>
              </a:ln>
              <a:effectLst/>
            </a:endParaRPr>
          </a:p>
          <a:p>
            <a:br>
              <a:rPr lang="en-US" dirty="0">
                <a:ln w="3175">
                  <a:solidFill>
                    <a:schemeClr val="bg1"/>
                  </a:solidFill>
                </a:ln>
              </a:rPr>
            </a:br>
            <a:endParaRPr lang="en-PH" dirty="0">
              <a:ln w="3175">
                <a:solidFill>
                  <a:schemeClr val="bg1"/>
                </a:solidFill>
              </a:ln>
            </a:endParaRPr>
          </a:p>
          <a:p>
            <a:pPr algn="just">
              <a:spcBef>
                <a:spcPts val="0"/>
              </a:spcBef>
              <a:spcAft>
                <a:spcPts val="800"/>
              </a:spcAft>
            </a:pPr>
            <a:endParaRPr lang="en-US" dirty="0">
              <a:ln w="3175">
                <a:solidFill>
                  <a:schemeClr val="bg1"/>
                </a:solidFill>
              </a:ln>
            </a:endParaRPr>
          </a:p>
          <a:p>
            <a:br>
              <a:rPr lang="en-US" dirty="0">
                <a:ln w="3175">
                  <a:solidFill>
                    <a:schemeClr val="bg1"/>
                  </a:solidFill>
                </a:ln>
              </a:rPr>
            </a:br>
            <a:endParaRPr lang="en-PH" dirty="0">
              <a:ln w="3175">
                <a:solidFill>
                  <a:schemeClr val="bg1"/>
                </a:solidFill>
              </a:ln>
            </a:endParaRPr>
          </a:p>
        </p:txBody>
      </p:sp>
      <p:sp>
        <p:nvSpPr>
          <p:cNvPr id="23" name="Subtitle 2">
            <a:extLst>
              <a:ext uri="{FF2B5EF4-FFF2-40B4-BE49-F238E27FC236}">
                <a16:creationId xmlns:a16="http://schemas.microsoft.com/office/drawing/2014/main" id="{945E2A10-A5B0-E184-C4AA-723277750469}"/>
              </a:ext>
            </a:extLst>
          </p:cNvPr>
          <p:cNvSpPr txBox="1">
            <a:spLocks/>
          </p:cNvSpPr>
          <p:nvPr/>
        </p:nvSpPr>
        <p:spPr>
          <a:xfrm>
            <a:off x="7886700" y="1708133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endParaRPr lang="en-PH" dirty="0">
              <a:solidFill>
                <a:schemeClr val="bg1"/>
              </a:solidFill>
            </a:endParaRPr>
          </a:p>
        </p:txBody>
      </p:sp>
      <p:sp>
        <p:nvSpPr>
          <p:cNvPr id="19" name="Subtitle 2">
            <a:extLst>
              <a:ext uri="{FF2B5EF4-FFF2-40B4-BE49-F238E27FC236}">
                <a16:creationId xmlns:a16="http://schemas.microsoft.com/office/drawing/2014/main" id="{24283BA0-E621-12C3-9134-D44B0F765B42}"/>
              </a:ext>
            </a:extLst>
          </p:cNvPr>
          <p:cNvSpPr txBox="1">
            <a:spLocks/>
          </p:cNvSpPr>
          <p:nvPr/>
        </p:nvSpPr>
        <p:spPr>
          <a:xfrm>
            <a:off x="2032550" y="4434067"/>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n>
                  <a:solidFill>
                    <a:schemeClr val="bg1"/>
                  </a:solidFill>
                </a:ln>
                <a:latin typeface="Calibri" panose="020F0502020204030204" pitchFamily="34" charset="0"/>
              </a:rPr>
              <a:t>Unlike hardware, software is not something you can physically change. Software encompasses all the data, application and programs stored electronically, like an operating system or a video-editing tool.</a:t>
            </a:r>
            <a:endParaRPr lang="en-PH" dirty="0">
              <a:ln>
                <a:solidFill>
                  <a:schemeClr val="bg1"/>
                </a:solidFill>
              </a:ln>
            </a:endParaRPr>
          </a:p>
        </p:txBody>
      </p:sp>
      <p:sp>
        <p:nvSpPr>
          <p:cNvPr id="18" name="Subtitle 2">
            <a:extLst>
              <a:ext uri="{FF2B5EF4-FFF2-40B4-BE49-F238E27FC236}">
                <a16:creationId xmlns:a16="http://schemas.microsoft.com/office/drawing/2014/main" id="{ACA0C097-8108-96D1-6ABF-ED4DB8C4D86F}"/>
              </a:ext>
            </a:extLst>
          </p:cNvPr>
          <p:cNvSpPr txBox="1">
            <a:spLocks/>
          </p:cNvSpPr>
          <p:nvPr/>
        </p:nvSpPr>
        <p:spPr>
          <a:xfrm>
            <a:off x="31672450" y="13737405"/>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a:solidFill>
                    <a:schemeClr val="bg1"/>
                  </a:solidFill>
                </a:ln>
                <a:latin typeface="Calibri" panose="020F050202020403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endParaRPr lang="en-US" dirty="0">
              <a:ln>
                <a:solidFill>
                  <a:schemeClr val="bg1"/>
                </a:solidFill>
              </a:ln>
            </a:endParaRPr>
          </a:p>
          <a:p>
            <a:br>
              <a:rPr lang="en-US" dirty="0">
                <a:ln>
                  <a:solidFill>
                    <a:schemeClr val="bg1"/>
                  </a:solidFill>
                </a:ln>
              </a:rPr>
            </a:br>
            <a:endParaRPr lang="en-PH" dirty="0">
              <a:ln>
                <a:solidFill>
                  <a:schemeClr val="bg1"/>
                </a:solidFill>
              </a:ln>
            </a:endParaRPr>
          </a:p>
        </p:txBody>
      </p:sp>
      <p:sp>
        <p:nvSpPr>
          <p:cNvPr id="24" name="TextBox 23">
            <a:extLst>
              <a:ext uri="{FF2B5EF4-FFF2-40B4-BE49-F238E27FC236}">
                <a16:creationId xmlns:a16="http://schemas.microsoft.com/office/drawing/2014/main" id="{6469DC4B-2C90-629D-BC58-02316E34E40B}"/>
              </a:ext>
            </a:extLst>
          </p:cNvPr>
          <p:cNvSpPr txBox="1"/>
          <p:nvPr/>
        </p:nvSpPr>
        <p:spPr>
          <a:xfrm>
            <a:off x="2032550" y="945266"/>
            <a:ext cx="4362450" cy="646331"/>
          </a:xfrm>
          <a:prstGeom prst="rect">
            <a:avLst/>
          </a:prstGeom>
          <a:noFill/>
        </p:spPr>
        <p:txBody>
          <a:bodyPr wrap="square" rtlCol="0">
            <a:spAutoFit/>
          </a:bodyPr>
          <a:lstStyle/>
          <a:p>
            <a:pPr algn="just">
              <a:spcBef>
                <a:spcPts val="0"/>
              </a:spcBef>
              <a:spcAft>
                <a:spcPts val="800"/>
              </a:spcAft>
            </a:pPr>
            <a:r>
              <a:rPr lang="en-US" dirty="0">
                <a:ln>
                  <a:solidFill>
                    <a:schemeClr val="bg1"/>
                  </a:solidFill>
                </a:ln>
                <a:latin typeface="Aharoni" panose="02010803020104030203" pitchFamily="2" charset="-79"/>
                <a:cs typeface="Aharoni" panose="02010803020104030203" pitchFamily="2" charset="-79"/>
              </a:rPr>
              <a:t>What’s the difference between hardware and software?</a:t>
            </a:r>
            <a:endParaRPr lang="en-US" dirty="0">
              <a:ln>
                <a:solidFill>
                  <a:schemeClr val="bg1"/>
                </a:solidFill>
              </a:ln>
            </a:endParaRPr>
          </a:p>
        </p:txBody>
      </p:sp>
      <p:sp>
        <p:nvSpPr>
          <p:cNvPr id="25" name="TextBox 24">
            <a:extLst>
              <a:ext uri="{FF2B5EF4-FFF2-40B4-BE49-F238E27FC236}">
                <a16:creationId xmlns:a16="http://schemas.microsoft.com/office/drawing/2014/main" id="{7A16D317-D4A5-1472-9B43-F0816F90AB99}"/>
              </a:ext>
            </a:extLst>
          </p:cNvPr>
          <p:cNvSpPr txBox="1"/>
          <p:nvPr/>
        </p:nvSpPr>
        <p:spPr>
          <a:xfrm>
            <a:off x="-26609690" y="1824612"/>
            <a:ext cx="7124700" cy="1569660"/>
          </a:xfrm>
          <a:prstGeom prst="rect">
            <a:avLst/>
          </a:prstGeom>
          <a:noFill/>
        </p:spPr>
        <p:txBody>
          <a:bodyPr wrap="square" rtlCol="0">
            <a:spAutoFit/>
          </a:bodyPr>
          <a:lstStyle/>
          <a:p>
            <a:pPr algn="just">
              <a:spcBef>
                <a:spcPts val="0"/>
              </a:spcBef>
              <a:spcAft>
                <a:spcPts val="800"/>
              </a:spcAft>
            </a:pPr>
            <a:r>
              <a:rPr lang="en-US" sz="2400" dirty="0">
                <a:ln>
                  <a:solidFill>
                    <a:schemeClr val="bg1"/>
                  </a:solidFill>
                </a:ln>
                <a:latin typeface="Calibri" panose="020F0502020204030204" pitchFamily="34" charset="0"/>
              </a:rPr>
              <a:t>You know that working with hardware and software is a large part of an IT department's work, but what counts as hardware? And what’s software? Let’s break down this important distinction.</a:t>
            </a:r>
            <a:endParaRPr lang="en-US" sz="2400" dirty="0">
              <a:ln>
                <a:solidFill>
                  <a:schemeClr val="bg1"/>
                </a:solidFill>
              </a:ln>
            </a:endParaRPr>
          </a:p>
        </p:txBody>
      </p:sp>
      <p:sp>
        <p:nvSpPr>
          <p:cNvPr id="26" name="TextBox 25">
            <a:extLst>
              <a:ext uri="{FF2B5EF4-FFF2-40B4-BE49-F238E27FC236}">
                <a16:creationId xmlns:a16="http://schemas.microsoft.com/office/drawing/2014/main" id="{38E9D005-39A7-070C-869E-3F0BB1A8B601}"/>
              </a:ext>
            </a:extLst>
          </p:cNvPr>
          <p:cNvSpPr txBox="1"/>
          <p:nvPr/>
        </p:nvSpPr>
        <p:spPr>
          <a:xfrm>
            <a:off x="2032550" y="1824612"/>
            <a:ext cx="6762750" cy="2308324"/>
          </a:xfrm>
          <a:prstGeom prst="rect">
            <a:avLst/>
          </a:prstGeom>
          <a:noFill/>
        </p:spPr>
        <p:txBody>
          <a:bodyPr wrap="square" rtlCol="0">
            <a:spAutoFit/>
          </a:bodyPr>
          <a:lstStyle/>
          <a:p>
            <a:pPr algn="just">
              <a:spcBef>
                <a:spcPts val="0"/>
              </a:spcBef>
              <a:spcAft>
                <a:spcPts val="800"/>
              </a:spcAft>
            </a:pPr>
            <a:r>
              <a:rPr lang="en-US" sz="2400" dirty="0">
                <a:ln>
                  <a:solidFill>
                    <a:schemeClr val="bg1"/>
                  </a:solidFill>
                </a:ln>
                <a:latin typeface="Calibri" panose="020F050202020403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endParaRPr lang="en-US" sz="2400" dirty="0">
              <a:ln>
                <a:solidFill>
                  <a:schemeClr val="bg1"/>
                </a:solidFill>
              </a:ln>
            </a:endParaRPr>
          </a:p>
        </p:txBody>
      </p:sp>
      <p:sp>
        <p:nvSpPr>
          <p:cNvPr id="20" name="Subtitle 2">
            <a:extLst>
              <a:ext uri="{FF2B5EF4-FFF2-40B4-BE49-F238E27FC236}">
                <a16:creationId xmlns:a16="http://schemas.microsoft.com/office/drawing/2014/main" id="{CECC74E5-5B89-419F-144C-A83B67D48B22}"/>
              </a:ext>
            </a:extLst>
          </p:cNvPr>
          <p:cNvSpPr txBox="1">
            <a:spLocks/>
          </p:cNvSpPr>
          <p:nvPr/>
        </p:nvSpPr>
        <p:spPr>
          <a:xfrm>
            <a:off x="-11369690" y="494772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a:solidFill>
                    <a:schemeClr val="bg1"/>
                  </a:solidFill>
                </a:ln>
                <a:latin typeface="Calibri" panose="020F050202020403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endParaRPr lang="en-US" dirty="0">
              <a:ln>
                <a:solidFill>
                  <a:schemeClr val="bg1"/>
                </a:solidFill>
              </a:ln>
            </a:endParaRPr>
          </a:p>
          <a:p>
            <a:br>
              <a:rPr lang="en-US" dirty="0">
                <a:ln>
                  <a:solidFill>
                    <a:schemeClr val="bg1"/>
                  </a:solidFill>
                </a:ln>
              </a:rPr>
            </a:br>
            <a:endParaRPr lang="en-PH" dirty="0">
              <a:ln>
                <a:solidFill>
                  <a:schemeClr val="bg1"/>
                </a:solidFill>
              </a:ln>
            </a:endParaRPr>
          </a:p>
        </p:txBody>
      </p:sp>
      <p:sp>
        <p:nvSpPr>
          <p:cNvPr id="29" name="Subtitle 2">
            <a:extLst>
              <a:ext uri="{FF2B5EF4-FFF2-40B4-BE49-F238E27FC236}">
                <a16:creationId xmlns:a16="http://schemas.microsoft.com/office/drawing/2014/main" id="{DD8521BE-E395-F167-E56A-CDC35E390040}"/>
              </a:ext>
            </a:extLst>
          </p:cNvPr>
          <p:cNvSpPr txBox="1">
            <a:spLocks/>
          </p:cNvSpPr>
          <p:nvPr/>
        </p:nvSpPr>
        <p:spPr>
          <a:xfrm>
            <a:off x="-11369690" y="4334675"/>
            <a:ext cx="9144000" cy="78967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a:solidFill>
                    <a:schemeClr val="bg1"/>
                  </a:solidFill>
                </a:ln>
                <a:latin typeface="Aharoni" panose="02010803020104030203" pitchFamily="2" charset="-79"/>
                <a:cs typeface="Aharoni" panose="02010803020104030203" pitchFamily="2" charset="-79"/>
              </a:rPr>
              <a:t>Why is information technology so important?</a:t>
            </a:r>
            <a:endParaRPr lang="en-US" dirty="0">
              <a:ln>
                <a:solidFill>
                  <a:schemeClr val="bg1"/>
                </a:solidFill>
              </a:ln>
            </a:endParaRPr>
          </a:p>
          <a:p>
            <a:br>
              <a:rPr lang="en-US" dirty="0">
                <a:ln>
                  <a:solidFill>
                    <a:schemeClr val="bg1"/>
                  </a:solidFill>
                </a:ln>
              </a:rPr>
            </a:br>
            <a:endParaRPr lang="en-PH" dirty="0">
              <a:ln>
                <a:solidFill>
                  <a:schemeClr val="bg1"/>
                </a:solidFill>
              </a:ln>
            </a:endParaRPr>
          </a:p>
        </p:txBody>
      </p:sp>
      <p:sp>
        <p:nvSpPr>
          <p:cNvPr id="31" name="Rectangle: Rounded Corners 30">
            <a:extLst>
              <a:ext uri="{FF2B5EF4-FFF2-40B4-BE49-F238E27FC236}">
                <a16:creationId xmlns:a16="http://schemas.microsoft.com/office/drawing/2014/main" id="{C1BFEEE2-BF9B-8CCD-C72D-5742C7ABAE52}"/>
              </a:ext>
            </a:extLst>
          </p:cNvPr>
          <p:cNvSpPr/>
          <p:nvPr/>
        </p:nvSpPr>
        <p:spPr>
          <a:xfrm>
            <a:off x="28072450" y="7008550"/>
            <a:ext cx="7200000" cy="36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Calibri" panose="020F0502020204030204" pitchFamily="34" charset="0"/>
              </a:rPr>
              <a:t>Data overload issues</a:t>
            </a:r>
            <a:br>
              <a:rPr lang="en-US" sz="1800" dirty="0">
                <a:solidFill>
                  <a:schemeClr val="bg1"/>
                </a:solidFill>
              </a:rPr>
            </a:br>
            <a:r>
              <a:rPr lang="en-US" sz="1800" dirty="0">
                <a:solidFill>
                  <a:schemeClr val="bg1"/>
                </a:solidFill>
                <a:latin typeface="Calibri" panose="020F0502020204030204" pitchFamily="34" charset="0"/>
              </a:rPr>
              <a:t>Businesses need to process huge amounts of data. This requires large amounts of data processing and power, sophisticated software and human analytical skills.</a:t>
            </a:r>
            <a:endParaRPr lang="en-PH" dirty="0"/>
          </a:p>
        </p:txBody>
      </p:sp>
      <p:sp>
        <p:nvSpPr>
          <p:cNvPr id="32" name="Rectangle: Rounded Corners 31">
            <a:extLst>
              <a:ext uri="{FF2B5EF4-FFF2-40B4-BE49-F238E27FC236}">
                <a16:creationId xmlns:a16="http://schemas.microsoft.com/office/drawing/2014/main" id="{06741D4B-9065-B1D7-C1FB-2533B46D5D39}"/>
              </a:ext>
            </a:extLst>
          </p:cNvPr>
          <p:cNvSpPr/>
          <p:nvPr/>
        </p:nvSpPr>
        <p:spPr>
          <a:xfrm>
            <a:off x="21835144" y="17081334"/>
            <a:ext cx="7200000" cy="36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AI and machine learning</a:t>
            </a:r>
            <a:br>
              <a:rPr lang="en-US" dirty="0">
                <a:solidFill>
                  <a:schemeClr val="bg1"/>
                </a:solidFill>
              </a:rPr>
            </a:br>
            <a:r>
              <a:rPr lang="en-US" dirty="0">
                <a:solidFill>
                  <a:schemeClr val="bg1"/>
                </a:solidFill>
                <a:latin typeface="Calibri" panose="020F050202020403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endParaRPr lang="en-US" b="1" dirty="0">
              <a:solidFill>
                <a:schemeClr val="bg1"/>
              </a:solidFill>
              <a:latin typeface="Calibri" panose="020F0502020204030204" pitchFamily="34" charset="0"/>
            </a:endParaRPr>
          </a:p>
          <a:p>
            <a:pPr algn="l"/>
            <a:br>
              <a:rPr lang="en-US" dirty="0">
                <a:solidFill>
                  <a:schemeClr val="bg1"/>
                </a:solidFill>
              </a:rPr>
            </a:br>
            <a:endParaRPr lang="en-PH" dirty="0">
              <a:solidFill>
                <a:schemeClr val="bg1"/>
              </a:solidFill>
            </a:endParaRPr>
          </a:p>
        </p:txBody>
      </p:sp>
      <p:sp>
        <p:nvSpPr>
          <p:cNvPr id="33" name="Rectangle: Rounded Corners 32">
            <a:extLst>
              <a:ext uri="{FF2B5EF4-FFF2-40B4-BE49-F238E27FC236}">
                <a16:creationId xmlns:a16="http://schemas.microsoft.com/office/drawing/2014/main" id="{C2402CDA-8A67-7646-BE3E-25F9CBD8B537}"/>
              </a:ext>
            </a:extLst>
          </p:cNvPr>
          <p:cNvSpPr/>
          <p:nvPr/>
        </p:nvSpPr>
        <p:spPr>
          <a:xfrm>
            <a:off x="-10397690" y="14766045"/>
            <a:ext cx="7200000" cy="36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Video hosting and bandwidth issues</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Videoconferencing solutions have become more and more popular, so more network bandwidth is needed to support them sufficiently.</a:t>
            </a:r>
            <a:endParaRPr lang="en-US" dirty="0">
              <a:solidFill>
                <a:schemeClr val="bg1"/>
              </a:solidFill>
            </a:endParaRPr>
          </a:p>
          <a:p>
            <a:pPr algn="ctr"/>
            <a:endParaRPr lang="en-PH" dirty="0"/>
          </a:p>
        </p:txBody>
      </p:sp>
      <p:sp>
        <p:nvSpPr>
          <p:cNvPr id="34" name="Rectangle: Rounded Corners 33">
            <a:extLst>
              <a:ext uri="{FF2B5EF4-FFF2-40B4-BE49-F238E27FC236}">
                <a16:creationId xmlns:a16="http://schemas.microsoft.com/office/drawing/2014/main" id="{D77929BD-C4DA-0082-C4A1-E8D7A2CD0875}"/>
              </a:ext>
            </a:extLst>
          </p:cNvPr>
          <p:cNvSpPr/>
          <p:nvPr/>
        </p:nvSpPr>
        <p:spPr>
          <a:xfrm>
            <a:off x="-9749355" y="19957579"/>
            <a:ext cx="7200000" cy="36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Cybersecurity</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endParaRPr lang="en-US" dirty="0">
              <a:solidFill>
                <a:schemeClr val="bg1"/>
              </a:solidFill>
            </a:endParaRPr>
          </a:p>
          <a:p>
            <a:pPr algn="ctr"/>
            <a:endParaRPr lang="en-PH" dirty="0"/>
          </a:p>
        </p:txBody>
      </p:sp>
      <p:sp>
        <p:nvSpPr>
          <p:cNvPr id="35" name="Rectangle: Rounded Corners 34">
            <a:extLst>
              <a:ext uri="{FF2B5EF4-FFF2-40B4-BE49-F238E27FC236}">
                <a16:creationId xmlns:a16="http://schemas.microsoft.com/office/drawing/2014/main" id="{02955E40-C911-0177-E15C-45202926DFB9}"/>
              </a:ext>
            </a:extLst>
          </p:cNvPr>
          <p:cNvSpPr/>
          <p:nvPr/>
        </p:nvSpPr>
        <p:spPr>
          <a:xfrm>
            <a:off x="-11369690" y="10077955"/>
            <a:ext cx="7200000" cy="36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800" dirty="0">
                <a:solidFill>
                  <a:schemeClr val="bg1"/>
                </a:solidFill>
              </a:rPr>
            </a:br>
            <a:br>
              <a:rPr lang="en-US" sz="1800" dirty="0">
                <a:solidFill>
                  <a:schemeClr val="bg1"/>
                </a:solidFill>
              </a:rPr>
            </a:br>
            <a:r>
              <a:rPr lang="en-US" sz="1800" b="1" dirty="0">
                <a:solidFill>
                  <a:schemeClr val="bg1"/>
                </a:solidFill>
                <a:latin typeface="Calibri" panose="020F0502020204030204" pitchFamily="34" charset="0"/>
              </a:rPr>
              <a:t>Mobile and wireless usages</a:t>
            </a:r>
            <a:br>
              <a:rPr lang="en-US" sz="1800" dirty="0">
                <a:solidFill>
                  <a:schemeClr val="bg1"/>
                </a:solidFill>
              </a:rPr>
            </a:br>
            <a:r>
              <a:rPr lang="en-US" sz="1800" dirty="0">
                <a:solidFill>
                  <a:schemeClr val="bg1"/>
                </a:solidFill>
                <a:latin typeface="Calibri" panose="020F0502020204030204" pitchFamily="34" charset="0"/>
              </a:rPr>
              <a:t>More employers are offering remote work options that require smartphones, tablets and laptops with wireless hotspots and roaming ability.</a:t>
            </a:r>
            <a:br>
              <a:rPr lang="en-US" sz="1800" dirty="0">
                <a:solidFill>
                  <a:schemeClr val="bg1"/>
                </a:solidFill>
              </a:rPr>
            </a:br>
            <a:endParaRPr lang="en-PH" sz="1800" dirty="0">
              <a:solidFill>
                <a:schemeClr val="bg1"/>
              </a:solidFill>
            </a:endParaRPr>
          </a:p>
          <a:p>
            <a:pPr algn="ctr"/>
            <a:endParaRPr lang="en-PH" dirty="0"/>
          </a:p>
        </p:txBody>
      </p:sp>
      <p:sp>
        <p:nvSpPr>
          <p:cNvPr id="36" name="Rectangle: Rounded Corners 35">
            <a:extLst>
              <a:ext uri="{FF2B5EF4-FFF2-40B4-BE49-F238E27FC236}">
                <a16:creationId xmlns:a16="http://schemas.microsoft.com/office/drawing/2014/main" id="{36BBC98B-CB4F-AFA2-18B6-F83032C171A3}"/>
              </a:ext>
            </a:extLst>
          </p:cNvPr>
          <p:cNvSpPr/>
          <p:nvPr/>
        </p:nvSpPr>
        <p:spPr>
          <a:xfrm>
            <a:off x="21902622" y="11937405"/>
            <a:ext cx="7200000" cy="3600000"/>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rPr>
              <a:t>Cloud computing services</a:t>
            </a:r>
            <a:br>
              <a:rPr lang="en-US" dirty="0">
                <a:solidFill>
                  <a:schemeClr val="bg1"/>
                </a:solidFill>
              </a:rPr>
            </a:br>
            <a:r>
              <a:rPr lang="en-US" dirty="0">
                <a:solidFill>
                  <a:schemeClr val="bg1"/>
                </a:solidFill>
                <a:latin typeface="Calibri" panose="020F0502020204030204" pitchFamily="34" charset="0"/>
              </a:rPr>
              <a:t>Most businesses no longer operate their own “server farms” to store massive amounts of data. Many businesses now work with cloud services—third-party hosting platforms that maintain that data.</a:t>
            </a:r>
            <a:endParaRPr lang="en-US" b="1" dirty="0">
              <a:solidFill>
                <a:schemeClr val="bg1"/>
              </a:solidFill>
              <a:latin typeface="Calibri" panose="020F0502020204030204" pitchFamily="34" charset="0"/>
            </a:endParaRPr>
          </a:p>
          <a:p>
            <a:pPr algn="ctr"/>
            <a:endParaRPr lang="en-PH" dirty="0"/>
          </a:p>
        </p:txBody>
      </p:sp>
      <p:pic>
        <p:nvPicPr>
          <p:cNvPr id="3" name="Picture 2">
            <a:extLst>
              <a:ext uri="{FF2B5EF4-FFF2-40B4-BE49-F238E27FC236}">
                <a16:creationId xmlns:a16="http://schemas.microsoft.com/office/drawing/2014/main" id="{E44D42CB-CE5E-5890-6C8A-A1B5005DF9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8730" y="-8219032"/>
            <a:ext cx="2705100" cy="1685925"/>
          </a:xfrm>
          <a:prstGeom prst="rect">
            <a:avLst/>
          </a:prstGeom>
        </p:spPr>
      </p:pic>
      <p:pic>
        <p:nvPicPr>
          <p:cNvPr id="5" name="Picture 4">
            <a:extLst>
              <a:ext uri="{FF2B5EF4-FFF2-40B4-BE49-F238E27FC236}">
                <a16:creationId xmlns:a16="http://schemas.microsoft.com/office/drawing/2014/main" id="{A9471247-2BFB-443B-20FD-AF96C54233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1779" y="-8170914"/>
            <a:ext cx="3133725" cy="1457325"/>
          </a:xfrm>
          <a:prstGeom prst="rect">
            <a:avLst/>
          </a:prstGeom>
        </p:spPr>
      </p:pic>
      <p:pic>
        <p:nvPicPr>
          <p:cNvPr id="7" name="Picture 6">
            <a:extLst>
              <a:ext uri="{FF2B5EF4-FFF2-40B4-BE49-F238E27FC236}">
                <a16:creationId xmlns:a16="http://schemas.microsoft.com/office/drawing/2014/main" id="{D50D2C82-15B2-0738-65F9-8D2A1100E0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4021" y="-8314281"/>
            <a:ext cx="2438400" cy="1876425"/>
          </a:xfrm>
          <a:prstGeom prst="rect">
            <a:avLst/>
          </a:prstGeom>
        </p:spPr>
      </p:pic>
      <p:pic>
        <p:nvPicPr>
          <p:cNvPr id="11" name="Picture 10">
            <a:extLst>
              <a:ext uri="{FF2B5EF4-FFF2-40B4-BE49-F238E27FC236}">
                <a16:creationId xmlns:a16="http://schemas.microsoft.com/office/drawing/2014/main" id="{D5619C39-896E-2974-C1FF-9C022642F8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8730" y="-4415965"/>
            <a:ext cx="2619375" cy="1743075"/>
          </a:xfrm>
          <a:prstGeom prst="rect">
            <a:avLst/>
          </a:prstGeom>
        </p:spPr>
      </p:pic>
      <p:pic>
        <p:nvPicPr>
          <p:cNvPr id="13" name="Picture 12">
            <a:extLst>
              <a:ext uri="{FF2B5EF4-FFF2-40B4-BE49-F238E27FC236}">
                <a16:creationId xmlns:a16="http://schemas.microsoft.com/office/drawing/2014/main" id="{40FF7906-CBF6-892D-20BB-0BBC8980FE9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67425" y="-4210121"/>
            <a:ext cx="2667000" cy="1714500"/>
          </a:xfrm>
          <a:prstGeom prst="rect">
            <a:avLst/>
          </a:prstGeom>
        </p:spPr>
      </p:pic>
      <p:pic>
        <p:nvPicPr>
          <p:cNvPr id="21" name="Picture 20">
            <a:extLst>
              <a:ext uri="{FF2B5EF4-FFF2-40B4-BE49-F238E27FC236}">
                <a16:creationId xmlns:a16="http://schemas.microsoft.com/office/drawing/2014/main" id="{B3D8B12E-A6AA-DB53-28A8-BED45A57B2B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29872" y="-4711297"/>
            <a:ext cx="2857500" cy="1600200"/>
          </a:xfrm>
          <a:prstGeom prst="rect">
            <a:avLst/>
          </a:prstGeom>
        </p:spPr>
      </p:pic>
    </p:spTree>
    <p:extLst>
      <p:ext uri="{BB962C8B-B14F-4D97-AF65-F5344CB8AC3E}">
        <p14:creationId xmlns:p14="http://schemas.microsoft.com/office/powerpoint/2010/main" val="34908970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97E05AB-73FE-31ED-E757-D80B08C09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511" y="-2198149"/>
            <a:ext cx="17898420" cy="11932279"/>
          </a:xfrm>
          <a:prstGeom prst="ellipse">
            <a:avLst/>
          </a:prstGeom>
        </p:spPr>
      </p:pic>
      <p:sp>
        <p:nvSpPr>
          <p:cNvPr id="8" name="Title 1">
            <a:extLst>
              <a:ext uri="{FF2B5EF4-FFF2-40B4-BE49-F238E27FC236}">
                <a16:creationId xmlns:a16="http://schemas.microsoft.com/office/drawing/2014/main" id="{0D011C68-9C26-AC56-6CA6-A32A949ECDD2}"/>
              </a:ext>
              <a:ext uri="{C183D7F6-B498-43B3-948B-1728B52AA6E4}">
                <adec:decorative xmlns:adec="http://schemas.microsoft.com/office/drawing/2017/decorative" val="0"/>
              </a:ext>
            </a:extLst>
          </p:cNvPr>
          <p:cNvSpPr>
            <a:spLocks noGrp="1"/>
          </p:cNvSpPr>
          <p:nvPr>
            <p:ph type="ctrTitle"/>
          </p:nvPr>
        </p:nvSpPr>
        <p:spPr>
          <a:xfrm>
            <a:off x="841925" y="-14801880"/>
            <a:ext cx="9144000" cy="2387600"/>
          </a:xfrm>
        </p:spPr>
        <p:txBody>
          <a:bodyPr>
            <a:normAutofit fontScale="90000"/>
          </a:bodyPr>
          <a:lstStyle/>
          <a:p>
            <a:r>
              <a:rPr lang="en-US" sz="6000" b="1" i="0" u="none" strike="noStrike"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effectLst/>
                <a:latin typeface="Impact" panose="020B0806030902050204" pitchFamily="34" charset="0"/>
                <a:cs typeface="Aharoni" panose="020B0604020202020204" pitchFamily="2" charset="-79"/>
              </a:rPr>
              <a:t>What Is Information Technology? A Beginner’s Guide to the World of IT</a:t>
            </a:r>
            <a:endParaRPr lang="en-PH" b="1" dirty="0">
              <a:ln>
                <a:solidFill>
                  <a:schemeClr val="bg1"/>
                </a:solidFill>
              </a:ln>
              <a:blipFill dpi="0" rotWithShape="1">
                <a:blip r:embed="rId3">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9" name="Subtitle 2">
            <a:extLst>
              <a:ext uri="{FF2B5EF4-FFF2-40B4-BE49-F238E27FC236}">
                <a16:creationId xmlns:a16="http://schemas.microsoft.com/office/drawing/2014/main" id="{18987EAD-B9A9-3519-2B58-69D860D31752}"/>
              </a:ext>
            </a:extLst>
          </p:cNvPr>
          <p:cNvSpPr>
            <a:spLocks noGrp="1"/>
          </p:cNvSpPr>
          <p:nvPr>
            <p:ph type="subTitle" idx="1"/>
          </p:nvPr>
        </p:nvSpPr>
        <p:spPr>
          <a:xfrm>
            <a:off x="-18801238" y="-9738210"/>
            <a:ext cx="6001657" cy="625930"/>
          </a:xfrm>
        </p:spPr>
        <p:txBody>
          <a:bodyPr/>
          <a:lstStyle/>
          <a:p>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By Glynn </a:t>
            </a:r>
            <a:r>
              <a:rPr lang="en-US" sz="2400" b="0" i="0" u="none" strike="noStrike" dirty="0" err="1">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Cosker</a:t>
            </a:r>
            <a:r>
              <a:rPr lang="en-US" sz="2400" b="0" i="0" u="none" strike="noStrike"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effectLst/>
                <a:latin typeface="Impact" panose="020B0806030902050204" pitchFamily="34" charset="0"/>
              </a:rPr>
              <a:t> on 05/02/2023</a:t>
            </a:r>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a:p>
            <a:endParaRPr lang="en-PH" dirty="0">
              <a:ln>
                <a:solidFill>
                  <a:schemeClr val="bg1"/>
                </a:solidFill>
              </a:ln>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sp>
        <p:nvSpPr>
          <p:cNvPr id="16" name="Subtitle 2">
            <a:extLst>
              <a:ext uri="{FF2B5EF4-FFF2-40B4-BE49-F238E27FC236}">
                <a16:creationId xmlns:a16="http://schemas.microsoft.com/office/drawing/2014/main" id="{F64D4768-B0FA-89FE-AF7B-9F4C779CCEDD}"/>
              </a:ext>
            </a:extLst>
          </p:cNvPr>
          <p:cNvSpPr txBox="1">
            <a:spLocks/>
          </p:cNvSpPr>
          <p:nvPr/>
        </p:nvSpPr>
        <p:spPr>
          <a:xfrm>
            <a:off x="-22325161" y="12632446"/>
            <a:ext cx="10955471" cy="21335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r>
              <a:rPr lang="en-US" b="1" dirty="0">
                <a:ln>
                  <a:solidFill>
                    <a:schemeClr val="bg1"/>
                  </a:solidFill>
                </a:ln>
                <a:latin typeface="Calibri" panose="020F0502020204030204" pitchFamily="34" charset="0"/>
              </a:rPr>
              <a:t>What is information technology and what does it encompass?</a:t>
            </a:r>
            <a:br>
              <a:rPr lang="en-US" dirty="0">
                <a:ln>
                  <a:solidFill>
                    <a:schemeClr val="bg1"/>
                  </a:solidFill>
                </a:ln>
                <a:latin typeface="Calibri" panose="020F0502020204030204" pitchFamily="34" charset="0"/>
              </a:rPr>
            </a:br>
            <a:endParaRPr lang="en-US" dirty="0">
              <a:ln>
                <a:solidFill>
                  <a:schemeClr val="bg1"/>
                </a:solidFill>
              </a:ln>
              <a:latin typeface="Calibri" panose="020F0502020204030204" pitchFamily="34" charset="0"/>
            </a:endParaRPr>
          </a:p>
          <a:p>
            <a:pPr algn="l">
              <a:spcBef>
                <a:spcPts val="0"/>
              </a:spcBef>
              <a:spcAft>
                <a:spcPts val="800"/>
              </a:spcAft>
            </a:pPr>
            <a:r>
              <a:rPr lang="en-US" dirty="0">
                <a:ln>
                  <a:solidFill>
                    <a:schemeClr val="bg1"/>
                  </a:solidFill>
                </a:ln>
                <a:latin typeface="Calibri" panose="020F0502020204030204" pitchFamily="34" charset="0"/>
              </a:rPr>
              <a:t>The most basic information technology definition is that it's the application of technology to solve business or organizational problems on a broad scale.</a:t>
            </a:r>
            <a:endParaRPr lang="en-US" dirty="0">
              <a:ln>
                <a:solidFill>
                  <a:schemeClr val="bg1"/>
                </a:solidFill>
              </a:ln>
            </a:endParaRPr>
          </a:p>
          <a:p>
            <a:pPr algn="l">
              <a:spcBef>
                <a:spcPts val="0"/>
              </a:spcBef>
              <a:spcAft>
                <a:spcPts val="800"/>
              </a:spcAft>
            </a:pPr>
            <a:r>
              <a:rPr lang="en-US" dirty="0">
                <a:ln>
                  <a:solidFill>
                    <a:schemeClr val="bg1"/>
                  </a:solidFill>
                </a:ln>
                <a:latin typeface="Calibri" panose="020F0502020204030204" pitchFamily="34" charset="0"/>
              </a:rPr>
              <a:t>No matter their specific IT role, members of an IT department work with others to solve technology problems, both big and small. Information technology plays such a vital role in today's wireless world.</a:t>
            </a:r>
          </a:p>
          <a:p>
            <a:pPr algn="just" rtl="0">
              <a:spcBef>
                <a:spcPts val="0"/>
              </a:spcBef>
              <a:spcAft>
                <a:spcPts val="800"/>
              </a:spcAft>
            </a:pPr>
            <a:r>
              <a:rPr lang="en-US" b="0" i="0" u="none" strike="noStrike" dirty="0">
                <a:ln>
                  <a:solidFill>
                    <a:schemeClr val="bg1"/>
                  </a:solidFill>
                </a:ln>
                <a:effectLst/>
                <a:latin typeface="Calibri" panose="020F0502020204030204" pitchFamily="34" charset="0"/>
              </a:rPr>
              <a:t>To enhance operational efficiency, many global companies compete for a workforce with salient technical skills and often hire network administration professionals, network monitoring staff, user support technicians, network architects, other architecture experts and many other individuals.</a:t>
            </a:r>
            <a:endParaRPr lang="en-US" b="0" dirty="0">
              <a:ln>
                <a:solidFill>
                  <a:schemeClr val="bg1"/>
                </a:solidFill>
              </a:ln>
              <a:effectLst/>
            </a:endParaRPr>
          </a:p>
          <a:p>
            <a:pPr algn="just" rtl="0">
              <a:spcBef>
                <a:spcPts val="0"/>
              </a:spcBef>
              <a:spcAft>
                <a:spcPts val="800"/>
              </a:spcAft>
            </a:pPr>
            <a:r>
              <a:rPr lang="en-US" b="0" i="0" u="none" strike="noStrike" dirty="0">
                <a:ln>
                  <a:solidFill>
                    <a:schemeClr val="bg1"/>
                  </a:solidFill>
                </a:ln>
                <a:effectLst/>
                <a:latin typeface="Calibri" panose="020F0502020204030204" pitchFamily="34" charset="0"/>
              </a:rPr>
              <a:t>You might already know that an IT department serves to ensure that the computer network, computer hardware, computing devices, and other physical devices all function properly. </a:t>
            </a:r>
            <a:endParaRPr lang="en-US" b="0" dirty="0">
              <a:ln>
                <a:solidFill>
                  <a:schemeClr val="bg1"/>
                </a:solidFill>
              </a:ln>
              <a:effectLst/>
            </a:endParaRPr>
          </a:p>
          <a:p>
            <a:pPr algn="l">
              <a:spcBef>
                <a:spcPts val="0"/>
              </a:spcBef>
              <a:spcAft>
                <a:spcPts val="800"/>
              </a:spcAft>
            </a:pPr>
            <a:endParaRPr lang="en-US" dirty="0">
              <a:ln>
                <a:solidFill>
                  <a:schemeClr val="bg1"/>
                </a:solidFill>
              </a:ln>
            </a:endParaRPr>
          </a:p>
          <a:p>
            <a:pPr algn="l"/>
            <a:br>
              <a:rPr lang="en-US" dirty="0">
                <a:ln>
                  <a:solidFill>
                    <a:schemeClr val="bg1"/>
                  </a:solidFill>
                </a:ln>
              </a:rPr>
            </a:br>
            <a:endParaRPr lang="en-PH" dirty="0">
              <a:ln>
                <a:solidFill>
                  <a:schemeClr val="bg1"/>
                </a:solidFill>
              </a:ln>
            </a:endParaRPr>
          </a:p>
        </p:txBody>
      </p:sp>
      <p:sp>
        <p:nvSpPr>
          <p:cNvPr id="17" name="Subtitle 2">
            <a:extLst>
              <a:ext uri="{FF2B5EF4-FFF2-40B4-BE49-F238E27FC236}">
                <a16:creationId xmlns:a16="http://schemas.microsoft.com/office/drawing/2014/main" id="{C6C78297-9553-9D88-A921-D866249AF545}"/>
              </a:ext>
            </a:extLst>
          </p:cNvPr>
          <p:cNvSpPr txBox="1">
            <a:spLocks/>
          </p:cNvSpPr>
          <p:nvPr/>
        </p:nvSpPr>
        <p:spPr>
          <a:xfrm>
            <a:off x="-34411610" y="-7275474"/>
            <a:ext cx="11364270" cy="21348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w="3175">
                  <a:solidFill>
                    <a:schemeClr val="bg1"/>
                  </a:solidFill>
                </a:ln>
                <a:latin typeface="Calibri" panose="020F0502020204030204" pitchFamily="34" charset="0"/>
              </a:rPr>
              <a:t> However, there are three primary pillars of responsibility for an IT department:</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	IT governance: This refers to the combination of policies and processes that ensure 	IT systems are effectively run and in alignment with the organization's needs.</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	IT operations: This is a catchall category for the daily work of an IT department. This includes providing tech support, network maintenance, communication protocols, security testing and device management duties.</a:t>
            </a:r>
            <a:endParaRPr lang="en-US" dirty="0">
              <a:ln w="3175">
                <a:solidFill>
                  <a:schemeClr val="bg1"/>
                </a:solidFill>
              </a:ln>
            </a:endParaRPr>
          </a:p>
          <a:p>
            <a:pPr algn="just">
              <a:spcBef>
                <a:spcPts val="0"/>
              </a:spcBef>
              <a:spcAft>
                <a:spcPts val="800"/>
              </a:spcAft>
            </a:pPr>
            <a:r>
              <a:rPr lang="en-US" dirty="0">
                <a:ln w="3175">
                  <a:solidFill>
                    <a:schemeClr val="bg1"/>
                  </a:solidFill>
                </a:ln>
                <a:latin typeface="Calibri" panose="020F0502020204030204" pitchFamily="34" charset="0"/>
              </a:rPr>
              <a:t>Hardware and software infrastructure: This focus area refers to all the physical components of IT infrastructure. This pillar of IT includes the setup and maintenance of equipment like routers, servers, phone systems and inventory control - including individual devices like laptops.</a:t>
            </a:r>
          </a:p>
          <a:p>
            <a:pPr algn="just" rtl="0">
              <a:spcBef>
                <a:spcPts val="0"/>
              </a:spcBef>
              <a:spcAft>
                <a:spcPts val="800"/>
              </a:spcAft>
            </a:pPr>
            <a:r>
              <a:rPr lang="en-US" b="0" i="0" u="none" strike="noStrike" dirty="0">
                <a:ln w="3175">
                  <a:solidFill>
                    <a:schemeClr val="bg1"/>
                  </a:solidFill>
                </a:ln>
                <a:effectLst/>
                <a:latin typeface="Calibri" panose="020F0502020204030204" pitchFamily="34" charset="0"/>
              </a:rPr>
              <a:t>	IT departments also help to automate the business environment and create processes for many of their respective company's daily tasks, so that the business continues to run smoothly.</a:t>
            </a:r>
            <a:endParaRPr lang="en-US" b="0" dirty="0">
              <a:ln w="3175">
                <a:solidFill>
                  <a:schemeClr val="bg1"/>
                </a:solidFill>
              </a:ln>
              <a:effectLst/>
            </a:endParaRPr>
          </a:p>
          <a:p>
            <a:pPr algn="just" rtl="0">
              <a:spcBef>
                <a:spcPts val="0"/>
              </a:spcBef>
              <a:spcAft>
                <a:spcPts val="800"/>
              </a:spcAft>
            </a:pPr>
            <a:r>
              <a:rPr lang="en-US" b="0" i="0" u="none" strike="noStrike" dirty="0">
                <a:ln w="3175">
                  <a:solidFill>
                    <a:schemeClr val="bg1"/>
                  </a:solidFill>
                </a:ln>
                <a:effectLst/>
                <a:latin typeface="Calibri" panose="020F0502020204030204" pitchFamily="34" charset="0"/>
              </a:rPr>
              <a:t>The ideal IT department is also aligned with the business's goals. Additionally, the department should always be transparent in its processes - providing valuable insights in a way that the rest of the business can understand and provide input on.</a:t>
            </a:r>
            <a:endParaRPr lang="en-US" b="0" dirty="0">
              <a:ln w="3175">
                <a:solidFill>
                  <a:schemeClr val="bg1"/>
                </a:solidFill>
              </a:ln>
              <a:effectLst/>
            </a:endParaRPr>
          </a:p>
          <a:p>
            <a:br>
              <a:rPr lang="en-US" dirty="0">
                <a:ln w="3175">
                  <a:solidFill>
                    <a:schemeClr val="bg1"/>
                  </a:solidFill>
                </a:ln>
              </a:rPr>
            </a:br>
            <a:endParaRPr lang="en-PH" dirty="0">
              <a:ln w="3175">
                <a:solidFill>
                  <a:schemeClr val="bg1"/>
                </a:solidFill>
              </a:ln>
            </a:endParaRPr>
          </a:p>
          <a:p>
            <a:pPr algn="just">
              <a:spcBef>
                <a:spcPts val="0"/>
              </a:spcBef>
              <a:spcAft>
                <a:spcPts val="800"/>
              </a:spcAft>
            </a:pPr>
            <a:endParaRPr lang="en-US" dirty="0">
              <a:ln w="3175">
                <a:solidFill>
                  <a:schemeClr val="bg1"/>
                </a:solidFill>
              </a:ln>
            </a:endParaRPr>
          </a:p>
          <a:p>
            <a:br>
              <a:rPr lang="en-US" dirty="0">
                <a:ln w="3175">
                  <a:solidFill>
                    <a:schemeClr val="bg1"/>
                  </a:solidFill>
                </a:ln>
              </a:rPr>
            </a:br>
            <a:endParaRPr lang="en-PH" dirty="0">
              <a:ln w="3175">
                <a:solidFill>
                  <a:schemeClr val="bg1"/>
                </a:solidFill>
              </a:ln>
            </a:endParaRPr>
          </a:p>
        </p:txBody>
      </p:sp>
      <p:sp>
        <p:nvSpPr>
          <p:cNvPr id="23" name="Subtitle 2">
            <a:extLst>
              <a:ext uri="{FF2B5EF4-FFF2-40B4-BE49-F238E27FC236}">
                <a16:creationId xmlns:a16="http://schemas.microsoft.com/office/drawing/2014/main" id="{945E2A10-A5B0-E184-C4AA-723277750469}"/>
              </a:ext>
            </a:extLst>
          </p:cNvPr>
          <p:cNvSpPr txBox="1">
            <a:spLocks/>
          </p:cNvSpPr>
          <p:nvPr/>
        </p:nvSpPr>
        <p:spPr>
          <a:xfrm>
            <a:off x="7886700" y="17081334"/>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spcAft>
                <a:spcPts val="800"/>
              </a:spcAft>
            </a:pPr>
            <a:endParaRPr lang="en-PH" dirty="0">
              <a:solidFill>
                <a:schemeClr val="bg1"/>
              </a:solidFill>
            </a:endParaRPr>
          </a:p>
        </p:txBody>
      </p:sp>
      <p:sp>
        <p:nvSpPr>
          <p:cNvPr id="19" name="Subtitle 2">
            <a:extLst>
              <a:ext uri="{FF2B5EF4-FFF2-40B4-BE49-F238E27FC236}">
                <a16:creationId xmlns:a16="http://schemas.microsoft.com/office/drawing/2014/main" id="{24283BA0-E621-12C3-9134-D44B0F765B42}"/>
              </a:ext>
            </a:extLst>
          </p:cNvPr>
          <p:cNvSpPr txBox="1">
            <a:spLocks/>
          </p:cNvSpPr>
          <p:nvPr/>
        </p:nvSpPr>
        <p:spPr>
          <a:xfrm>
            <a:off x="652463" y="-1172307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n>
                  <a:solidFill>
                    <a:schemeClr val="bg1"/>
                  </a:solidFill>
                </a:ln>
                <a:latin typeface="Calibri" panose="020F0502020204030204" pitchFamily="34" charset="0"/>
              </a:rPr>
              <a:t>Unlike hardware, software is not something you can physically change. Software encompasses all the data, application and programs stored electronically, like an operating system or a video-editing tool.</a:t>
            </a:r>
            <a:endParaRPr lang="en-PH" dirty="0">
              <a:ln>
                <a:solidFill>
                  <a:schemeClr val="bg1"/>
                </a:solidFill>
              </a:ln>
            </a:endParaRPr>
          </a:p>
        </p:txBody>
      </p:sp>
      <p:sp>
        <p:nvSpPr>
          <p:cNvPr id="18" name="Subtitle 2">
            <a:extLst>
              <a:ext uri="{FF2B5EF4-FFF2-40B4-BE49-F238E27FC236}">
                <a16:creationId xmlns:a16="http://schemas.microsoft.com/office/drawing/2014/main" id="{ACA0C097-8108-96D1-6ABF-ED4DB8C4D86F}"/>
              </a:ext>
            </a:extLst>
          </p:cNvPr>
          <p:cNvSpPr txBox="1">
            <a:spLocks/>
          </p:cNvSpPr>
          <p:nvPr/>
        </p:nvSpPr>
        <p:spPr>
          <a:xfrm>
            <a:off x="31672450" y="13737405"/>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a:solidFill>
                    <a:schemeClr val="bg1"/>
                  </a:solidFill>
                </a:ln>
                <a:latin typeface="Calibri" panose="020F050202020403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endParaRPr lang="en-US" dirty="0">
              <a:ln>
                <a:solidFill>
                  <a:schemeClr val="bg1"/>
                </a:solidFill>
              </a:ln>
            </a:endParaRPr>
          </a:p>
          <a:p>
            <a:br>
              <a:rPr lang="en-US" dirty="0">
                <a:ln>
                  <a:solidFill>
                    <a:schemeClr val="bg1"/>
                  </a:solidFill>
                </a:ln>
              </a:rPr>
            </a:br>
            <a:endParaRPr lang="en-PH" dirty="0">
              <a:ln>
                <a:solidFill>
                  <a:schemeClr val="bg1"/>
                </a:solidFill>
              </a:ln>
            </a:endParaRPr>
          </a:p>
        </p:txBody>
      </p:sp>
      <p:sp>
        <p:nvSpPr>
          <p:cNvPr id="24" name="TextBox 23">
            <a:extLst>
              <a:ext uri="{FF2B5EF4-FFF2-40B4-BE49-F238E27FC236}">
                <a16:creationId xmlns:a16="http://schemas.microsoft.com/office/drawing/2014/main" id="{6469DC4B-2C90-629D-BC58-02316E34E40B}"/>
              </a:ext>
            </a:extLst>
          </p:cNvPr>
          <p:cNvSpPr txBox="1"/>
          <p:nvPr/>
        </p:nvSpPr>
        <p:spPr>
          <a:xfrm>
            <a:off x="2748641" y="-10826796"/>
            <a:ext cx="4362450" cy="646331"/>
          </a:xfrm>
          <a:prstGeom prst="rect">
            <a:avLst/>
          </a:prstGeom>
          <a:noFill/>
        </p:spPr>
        <p:txBody>
          <a:bodyPr wrap="square" rtlCol="0">
            <a:spAutoFit/>
          </a:bodyPr>
          <a:lstStyle/>
          <a:p>
            <a:pPr algn="just">
              <a:spcBef>
                <a:spcPts val="0"/>
              </a:spcBef>
              <a:spcAft>
                <a:spcPts val="800"/>
              </a:spcAft>
            </a:pPr>
            <a:r>
              <a:rPr lang="en-US" dirty="0">
                <a:ln>
                  <a:solidFill>
                    <a:schemeClr val="bg1"/>
                  </a:solidFill>
                </a:ln>
                <a:latin typeface="Aharoni" panose="02010803020104030203" pitchFamily="2" charset="-79"/>
                <a:cs typeface="Aharoni" panose="02010803020104030203" pitchFamily="2" charset="-79"/>
              </a:rPr>
              <a:t>What’s the difference between hardware and software?</a:t>
            </a:r>
            <a:endParaRPr lang="en-US" dirty="0">
              <a:ln>
                <a:solidFill>
                  <a:schemeClr val="bg1"/>
                </a:solidFill>
              </a:ln>
            </a:endParaRPr>
          </a:p>
        </p:txBody>
      </p:sp>
      <p:sp>
        <p:nvSpPr>
          <p:cNvPr id="25" name="TextBox 24">
            <a:extLst>
              <a:ext uri="{FF2B5EF4-FFF2-40B4-BE49-F238E27FC236}">
                <a16:creationId xmlns:a16="http://schemas.microsoft.com/office/drawing/2014/main" id="{7A16D317-D4A5-1472-9B43-F0816F90AB99}"/>
              </a:ext>
            </a:extLst>
          </p:cNvPr>
          <p:cNvSpPr txBox="1"/>
          <p:nvPr/>
        </p:nvSpPr>
        <p:spPr>
          <a:xfrm>
            <a:off x="-26609690" y="1824612"/>
            <a:ext cx="7124700" cy="1569660"/>
          </a:xfrm>
          <a:prstGeom prst="rect">
            <a:avLst/>
          </a:prstGeom>
          <a:noFill/>
        </p:spPr>
        <p:txBody>
          <a:bodyPr wrap="square" rtlCol="0">
            <a:spAutoFit/>
          </a:bodyPr>
          <a:lstStyle/>
          <a:p>
            <a:pPr algn="just">
              <a:spcBef>
                <a:spcPts val="0"/>
              </a:spcBef>
              <a:spcAft>
                <a:spcPts val="800"/>
              </a:spcAft>
            </a:pPr>
            <a:r>
              <a:rPr lang="en-US" sz="2400" dirty="0">
                <a:ln>
                  <a:solidFill>
                    <a:schemeClr val="bg1"/>
                  </a:solidFill>
                </a:ln>
                <a:latin typeface="Calibri" panose="020F0502020204030204" pitchFamily="34" charset="0"/>
              </a:rPr>
              <a:t>You know that working with hardware and software is a large part of an IT department's work, but what counts as hardware? And what’s software? Let’s break down this important distinction.</a:t>
            </a:r>
            <a:endParaRPr lang="en-US" sz="2400" dirty="0">
              <a:ln>
                <a:solidFill>
                  <a:schemeClr val="bg1"/>
                </a:solidFill>
              </a:ln>
            </a:endParaRPr>
          </a:p>
        </p:txBody>
      </p:sp>
      <p:sp>
        <p:nvSpPr>
          <p:cNvPr id="26" name="TextBox 25">
            <a:extLst>
              <a:ext uri="{FF2B5EF4-FFF2-40B4-BE49-F238E27FC236}">
                <a16:creationId xmlns:a16="http://schemas.microsoft.com/office/drawing/2014/main" id="{38E9D005-39A7-070C-869E-3F0BB1A8B601}"/>
              </a:ext>
            </a:extLst>
          </p:cNvPr>
          <p:cNvSpPr txBox="1"/>
          <p:nvPr/>
        </p:nvSpPr>
        <p:spPr>
          <a:xfrm>
            <a:off x="1548491" y="-11698325"/>
            <a:ext cx="6762750" cy="2308324"/>
          </a:xfrm>
          <a:prstGeom prst="rect">
            <a:avLst/>
          </a:prstGeom>
          <a:noFill/>
        </p:spPr>
        <p:txBody>
          <a:bodyPr wrap="square" rtlCol="0">
            <a:spAutoFit/>
          </a:bodyPr>
          <a:lstStyle/>
          <a:p>
            <a:pPr algn="just">
              <a:spcBef>
                <a:spcPts val="0"/>
              </a:spcBef>
              <a:spcAft>
                <a:spcPts val="800"/>
              </a:spcAft>
            </a:pPr>
            <a:r>
              <a:rPr lang="en-US" sz="2400" dirty="0">
                <a:ln>
                  <a:solidFill>
                    <a:schemeClr val="bg1"/>
                  </a:solidFill>
                </a:ln>
                <a:latin typeface="Calibri" panose="020F050202020403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endParaRPr lang="en-US" sz="2400" dirty="0">
              <a:ln>
                <a:solidFill>
                  <a:schemeClr val="bg1"/>
                </a:solidFill>
              </a:ln>
            </a:endParaRPr>
          </a:p>
        </p:txBody>
      </p:sp>
      <p:sp>
        <p:nvSpPr>
          <p:cNvPr id="20" name="Subtitle 2">
            <a:extLst>
              <a:ext uri="{FF2B5EF4-FFF2-40B4-BE49-F238E27FC236}">
                <a16:creationId xmlns:a16="http://schemas.microsoft.com/office/drawing/2014/main" id="{CECC74E5-5B89-419F-144C-A83B67D48B22}"/>
              </a:ext>
            </a:extLst>
          </p:cNvPr>
          <p:cNvSpPr txBox="1">
            <a:spLocks/>
          </p:cNvSpPr>
          <p:nvPr/>
        </p:nvSpPr>
        <p:spPr>
          <a:xfrm>
            <a:off x="1632859" y="2722228"/>
            <a:ext cx="9144000"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a:solidFill>
                    <a:schemeClr val="bg1"/>
                  </a:solidFill>
                </a:ln>
                <a:latin typeface="Calibri" panose="020F050202020403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endParaRPr lang="en-US" dirty="0">
              <a:ln>
                <a:solidFill>
                  <a:schemeClr val="bg1"/>
                </a:solidFill>
              </a:ln>
            </a:endParaRPr>
          </a:p>
          <a:p>
            <a:br>
              <a:rPr lang="en-US" dirty="0">
                <a:ln>
                  <a:solidFill>
                    <a:schemeClr val="bg1"/>
                  </a:solidFill>
                </a:ln>
              </a:rPr>
            </a:br>
            <a:endParaRPr lang="en-PH" dirty="0">
              <a:ln>
                <a:solidFill>
                  <a:schemeClr val="bg1"/>
                </a:solidFill>
              </a:ln>
            </a:endParaRPr>
          </a:p>
        </p:txBody>
      </p:sp>
      <p:sp>
        <p:nvSpPr>
          <p:cNvPr id="29" name="Subtitle 2">
            <a:extLst>
              <a:ext uri="{FF2B5EF4-FFF2-40B4-BE49-F238E27FC236}">
                <a16:creationId xmlns:a16="http://schemas.microsoft.com/office/drawing/2014/main" id="{DD8521BE-E395-F167-E56A-CDC35E390040}"/>
              </a:ext>
            </a:extLst>
          </p:cNvPr>
          <p:cNvSpPr txBox="1">
            <a:spLocks/>
          </p:cNvSpPr>
          <p:nvPr/>
        </p:nvSpPr>
        <p:spPr>
          <a:xfrm>
            <a:off x="1524000" y="1824612"/>
            <a:ext cx="9144000" cy="78967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spcAft>
                <a:spcPts val="800"/>
              </a:spcAft>
            </a:pPr>
            <a:r>
              <a:rPr lang="en-US" dirty="0">
                <a:ln>
                  <a:solidFill>
                    <a:schemeClr val="bg1"/>
                  </a:solidFill>
                </a:ln>
                <a:latin typeface="Aharoni" panose="02010803020104030203" pitchFamily="2" charset="-79"/>
                <a:cs typeface="Aharoni" panose="02010803020104030203" pitchFamily="2" charset="-79"/>
              </a:rPr>
              <a:t>Why is information technology so important?</a:t>
            </a:r>
            <a:endParaRPr lang="en-US" dirty="0">
              <a:ln>
                <a:solidFill>
                  <a:schemeClr val="bg1"/>
                </a:solidFill>
              </a:ln>
            </a:endParaRPr>
          </a:p>
          <a:p>
            <a:br>
              <a:rPr lang="en-US" dirty="0">
                <a:ln>
                  <a:solidFill>
                    <a:schemeClr val="bg1"/>
                  </a:solidFill>
                </a:ln>
              </a:rPr>
            </a:br>
            <a:endParaRPr lang="en-PH" dirty="0">
              <a:ln>
                <a:solidFill>
                  <a:schemeClr val="bg1"/>
                </a:solidFill>
              </a:ln>
            </a:endParaRPr>
          </a:p>
        </p:txBody>
      </p:sp>
      <p:sp>
        <p:nvSpPr>
          <p:cNvPr id="31" name="Rectangle: Rounded Corners 30">
            <a:extLst>
              <a:ext uri="{FF2B5EF4-FFF2-40B4-BE49-F238E27FC236}">
                <a16:creationId xmlns:a16="http://schemas.microsoft.com/office/drawing/2014/main" id="{C1BFEEE2-BF9B-8CCD-C72D-5742C7ABAE52}"/>
              </a:ext>
            </a:extLst>
          </p:cNvPr>
          <p:cNvSpPr>
            <a:spLocks noChangeAspect="1"/>
          </p:cNvSpPr>
          <p:nvPr/>
        </p:nvSpPr>
        <p:spPr>
          <a:xfrm>
            <a:off x="18379767" y="738295"/>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Calibri" panose="020F0502020204030204" pitchFamily="34" charset="0"/>
              </a:rPr>
              <a:t>Data overload issues</a:t>
            </a:r>
            <a:br>
              <a:rPr lang="en-US" sz="1800" dirty="0">
                <a:solidFill>
                  <a:schemeClr val="bg1"/>
                </a:solidFill>
              </a:rPr>
            </a:br>
            <a:r>
              <a:rPr lang="en-US" sz="1800" dirty="0">
                <a:solidFill>
                  <a:schemeClr val="bg1"/>
                </a:solidFill>
                <a:latin typeface="Calibri" panose="020F0502020204030204" pitchFamily="34" charset="0"/>
              </a:rPr>
              <a:t>Businesses need to process huge amounts of data. This requires large amounts of data processing and power, sophisticated software and human analytical skills.</a:t>
            </a:r>
            <a:endParaRPr lang="en-PH" dirty="0"/>
          </a:p>
        </p:txBody>
      </p:sp>
      <p:sp>
        <p:nvSpPr>
          <p:cNvPr id="32" name="Rectangle: Rounded Corners 31">
            <a:extLst>
              <a:ext uri="{FF2B5EF4-FFF2-40B4-BE49-F238E27FC236}">
                <a16:creationId xmlns:a16="http://schemas.microsoft.com/office/drawing/2014/main" id="{06741D4B-9065-B1D7-C1FB-2533B46D5D39}"/>
              </a:ext>
            </a:extLst>
          </p:cNvPr>
          <p:cNvSpPr>
            <a:spLocks noChangeAspect="1"/>
          </p:cNvSpPr>
          <p:nvPr/>
        </p:nvSpPr>
        <p:spPr>
          <a:xfrm>
            <a:off x="18379767" y="8406141"/>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AI and machine learning</a:t>
            </a:r>
            <a:br>
              <a:rPr lang="en-US" dirty="0">
                <a:solidFill>
                  <a:schemeClr val="bg1"/>
                </a:solidFill>
              </a:rPr>
            </a:br>
            <a:r>
              <a:rPr lang="en-US" dirty="0">
                <a:solidFill>
                  <a:schemeClr val="bg1"/>
                </a:solidFill>
                <a:latin typeface="Calibri" panose="020F050202020403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endParaRPr lang="en-US" b="1" dirty="0">
              <a:solidFill>
                <a:schemeClr val="bg1"/>
              </a:solidFill>
              <a:latin typeface="Calibri" panose="020F0502020204030204" pitchFamily="34" charset="0"/>
            </a:endParaRPr>
          </a:p>
          <a:p>
            <a:pPr algn="l"/>
            <a:br>
              <a:rPr lang="en-US" dirty="0">
                <a:solidFill>
                  <a:schemeClr val="bg1"/>
                </a:solidFill>
              </a:rPr>
            </a:br>
            <a:endParaRPr lang="en-PH" dirty="0">
              <a:solidFill>
                <a:schemeClr val="bg1"/>
              </a:solidFill>
            </a:endParaRPr>
          </a:p>
        </p:txBody>
      </p:sp>
      <p:sp>
        <p:nvSpPr>
          <p:cNvPr id="33" name="Rectangle: Rounded Corners 32">
            <a:extLst>
              <a:ext uri="{FF2B5EF4-FFF2-40B4-BE49-F238E27FC236}">
                <a16:creationId xmlns:a16="http://schemas.microsoft.com/office/drawing/2014/main" id="{C2402CDA-8A67-7646-BE3E-25F9CBD8B537}"/>
              </a:ext>
            </a:extLst>
          </p:cNvPr>
          <p:cNvSpPr>
            <a:spLocks noChangeAspect="1"/>
          </p:cNvSpPr>
          <p:nvPr/>
        </p:nvSpPr>
        <p:spPr>
          <a:xfrm>
            <a:off x="-9170997" y="6858000"/>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Video hosting and bandwidth issues</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Videoconferencing solutions have become more and more popular, so more network bandwidth is needed to support them sufficiently.</a:t>
            </a:r>
            <a:endParaRPr lang="en-US" dirty="0">
              <a:solidFill>
                <a:schemeClr val="bg1"/>
              </a:solidFill>
            </a:endParaRPr>
          </a:p>
          <a:p>
            <a:pPr algn="ctr"/>
            <a:endParaRPr lang="en-PH" dirty="0"/>
          </a:p>
        </p:txBody>
      </p:sp>
      <p:sp>
        <p:nvSpPr>
          <p:cNvPr id="34" name="Rectangle: Rounded Corners 33">
            <a:extLst>
              <a:ext uri="{FF2B5EF4-FFF2-40B4-BE49-F238E27FC236}">
                <a16:creationId xmlns:a16="http://schemas.microsoft.com/office/drawing/2014/main" id="{D77929BD-C4DA-0082-C4A1-E8D7A2CD0875}"/>
              </a:ext>
            </a:extLst>
          </p:cNvPr>
          <p:cNvSpPr>
            <a:spLocks noChangeAspect="1"/>
          </p:cNvSpPr>
          <p:nvPr/>
        </p:nvSpPr>
        <p:spPr>
          <a:xfrm>
            <a:off x="-9170998" y="10711615"/>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spcBef>
                <a:spcPts val="0"/>
              </a:spcBef>
              <a:spcAft>
                <a:spcPts val="800"/>
              </a:spcAft>
            </a:pPr>
            <a:r>
              <a:rPr lang="en-US" b="1" dirty="0">
                <a:solidFill>
                  <a:schemeClr val="bg1"/>
                </a:solidFill>
                <a:latin typeface="Calibri" panose="020F0502020204030204" pitchFamily="34" charset="0"/>
              </a:rPr>
              <a:t>Cybersecurity</a:t>
            </a:r>
            <a:endParaRPr lang="en-US" dirty="0">
              <a:solidFill>
                <a:schemeClr val="bg1"/>
              </a:solidFill>
            </a:endParaRPr>
          </a:p>
          <a:p>
            <a:pPr algn="l">
              <a:spcBef>
                <a:spcPts val="0"/>
              </a:spcBef>
              <a:spcAft>
                <a:spcPts val="800"/>
              </a:spcAft>
            </a:pPr>
            <a:r>
              <a:rPr lang="en-US" dirty="0">
                <a:solidFill>
                  <a:schemeClr val="bg1"/>
                </a:solidFill>
                <a:latin typeface="Calibri" panose="020F0502020204030204" pitchFamily="34" charset="0"/>
              </a:rPr>
              <a:t>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endParaRPr lang="en-US" dirty="0">
              <a:solidFill>
                <a:schemeClr val="bg1"/>
              </a:solidFill>
            </a:endParaRPr>
          </a:p>
          <a:p>
            <a:pPr algn="ctr"/>
            <a:endParaRPr lang="en-PH" dirty="0"/>
          </a:p>
        </p:txBody>
      </p:sp>
      <p:sp>
        <p:nvSpPr>
          <p:cNvPr id="35" name="Rectangle: Rounded Corners 34">
            <a:extLst>
              <a:ext uri="{FF2B5EF4-FFF2-40B4-BE49-F238E27FC236}">
                <a16:creationId xmlns:a16="http://schemas.microsoft.com/office/drawing/2014/main" id="{02955E40-C911-0177-E15C-45202926DFB9}"/>
              </a:ext>
            </a:extLst>
          </p:cNvPr>
          <p:cNvSpPr>
            <a:spLocks noChangeAspect="1"/>
          </p:cNvSpPr>
          <p:nvPr/>
        </p:nvSpPr>
        <p:spPr>
          <a:xfrm>
            <a:off x="-9170996" y="2691374"/>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1800" dirty="0">
                <a:solidFill>
                  <a:schemeClr val="bg1"/>
                </a:solidFill>
              </a:rPr>
            </a:br>
            <a:br>
              <a:rPr lang="en-US" sz="1800" dirty="0">
                <a:solidFill>
                  <a:schemeClr val="bg1"/>
                </a:solidFill>
              </a:rPr>
            </a:br>
            <a:r>
              <a:rPr lang="en-US" sz="1800" b="1" dirty="0">
                <a:solidFill>
                  <a:schemeClr val="bg1"/>
                </a:solidFill>
                <a:latin typeface="Calibri" panose="020F0502020204030204" pitchFamily="34" charset="0"/>
              </a:rPr>
              <a:t>Mobile and wireless usages</a:t>
            </a:r>
            <a:br>
              <a:rPr lang="en-US" sz="1800" dirty="0">
                <a:solidFill>
                  <a:schemeClr val="bg1"/>
                </a:solidFill>
              </a:rPr>
            </a:br>
            <a:r>
              <a:rPr lang="en-US" sz="1800" dirty="0">
                <a:solidFill>
                  <a:schemeClr val="bg1"/>
                </a:solidFill>
                <a:latin typeface="Calibri" panose="020F0502020204030204" pitchFamily="34" charset="0"/>
              </a:rPr>
              <a:t>More employers are offering remote work options that require smartphones, tablets and laptops with wireless hotspots and roaming ability.</a:t>
            </a:r>
            <a:br>
              <a:rPr lang="en-US" sz="1800" dirty="0">
                <a:solidFill>
                  <a:schemeClr val="bg1"/>
                </a:solidFill>
              </a:rPr>
            </a:br>
            <a:endParaRPr lang="en-PH" sz="1800" dirty="0">
              <a:solidFill>
                <a:schemeClr val="bg1"/>
              </a:solidFill>
            </a:endParaRPr>
          </a:p>
          <a:p>
            <a:pPr algn="ctr"/>
            <a:endParaRPr lang="en-PH" dirty="0"/>
          </a:p>
        </p:txBody>
      </p:sp>
      <p:sp>
        <p:nvSpPr>
          <p:cNvPr id="36" name="Rectangle: Rounded Corners 35">
            <a:extLst>
              <a:ext uri="{FF2B5EF4-FFF2-40B4-BE49-F238E27FC236}">
                <a16:creationId xmlns:a16="http://schemas.microsoft.com/office/drawing/2014/main" id="{36BBC98B-CB4F-AFA2-18B6-F83032C171A3}"/>
              </a:ext>
            </a:extLst>
          </p:cNvPr>
          <p:cNvSpPr>
            <a:spLocks noChangeAspect="1"/>
          </p:cNvSpPr>
          <p:nvPr/>
        </p:nvSpPr>
        <p:spPr>
          <a:xfrm>
            <a:off x="18369934" y="4946591"/>
            <a:ext cx="5311953" cy="265597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alibri" panose="020F0502020204030204" pitchFamily="34" charset="0"/>
              </a:rPr>
              <a:t>Cloud computing services</a:t>
            </a:r>
            <a:br>
              <a:rPr lang="en-US" dirty="0">
                <a:solidFill>
                  <a:schemeClr val="bg1"/>
                </a:solidFill>
              </a:rPr>
            </a:br>
            <a:r>
              <a:rPr lang="en-US" dirty="0">
                <a:solidFill>
                  <a:schemeClr val="bg1"/>
                </a:solidFill>
                <a:latin typeface="Calibri" panose="020F0502020204030204" pitchFamily="34" charset="0"/>
              </a:rPr>
              <a:t>Most businesses no longer operate their own “server farms” to store massive amounts of data. Many businesses now work with cloud services—third-party hosting platforms that maintain that data.</a:t>
            </a:r>
            <a:endParaRPr lang="en-US" b="1" dirty="0">
              <a:solidFill>
                <a:schemeClr val="bg1"/>
              </a:solidFill>
              <a:latin typeface="Calibri" panose="020F0502020204030204" pitchFamily="34" charset="0"/>
            </a:endParaRPr>
          </a:p>
          <a:p>
            <a:pPr algn="ctr"/>
            <a:endParaRPr lang="en-PH" dirty="0"/>
          </a:p>
        </p:txBody>
      </p:sp>
      <p:pic>
        <p:nvPicPr>
          <p:cNvPr id="3" name="Picture 2">
            <a:extLst>
              <a:ext uri="{FF2B5EF4-FFF2-40B4-BE49-F238E27FC236}">
                <a16:creationId xmlns:a16="http://schemas.microsoft.com/office/drawing/2014/main" id="{E44D42CB-CE5E-5890-6C8A-A1B5005DF9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8730" y="-8219032"/>
            <a:ext cx="2705100" cy="1685925"/>
          </a:xfrm>
          <a:prstGeom prst="rect">
            <a:avLst/>
          </a:prstGeom>
        </p:spPr>
      </p:pic>
      <p:pic>
        <p:nvPicPr>
          <p:cNvPr id="5" name="Picture 4">
            <a:extLst>
              <a:ext uri="{FF2B5EF4-FFF2-40B4-BE49-F238E27FC236}">
                <a16:creationId xmlns:a16="http://schemas.microsoft.com/office/drawing/2014/main" id="{A9471247-2BFB-443B-20FD-AF96C54233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1779" y="-8170914"/>
            <a:ext cx="3133725" cy="1457325"/>
          </a:xfrm>
          <a:prstGeom prst="rect">
            <a:avLst/>
          </a:prstGeom>
        </p:spPr>
      </p:pic>
      <p:pic>
        <p:nvPicPr>
          <p:cNvPr id="7" name="Picture 6">
            <a:extLst>
              <a:ext uri="{FF2B5EF4-FFF2-40B4-BE49-F238E27FC236}">
                <a16:creationId xmlns:a16="http://schemas.microsoft.com/office/drawing/2014/main" id="{D50D2C82-15B2-0738-65F9-8D2A1100E0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04021" y="-8314281"/>
            <a:ext cx="2438400" cy="1876425"/>
          </a:xfrm>
          <a:prstGeom prst="rect">
            <a:avLst/>
          </a:prstGeom>
        </p:spPr>
      </p:pic>
      <p:pic>
        <p:nvPicPr>
          <p:cNvPr id="11" name="Picture 10">
            <a:extLst>
              <a:ext uri="{FF2B5EF4-FFF2-40B4-BE49-F238E27FC236}">
                <a16:creationId xmlns:a16="http://schemas.microsoft.com/office/drawing/2014/main" id="{D5619C39-896E-2974-C1FF-9C022642F8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8730" y="-4415965"/>
            <a:ext cx="2619375" cy="1743075"/>
          </a:xfrm>
          <a:prstGeom prst="rect">
            <a:avLst/>
          </a:prstGeom>
        </p:spPr>
      </p:pic>
      <p:pic>
        <p:nvPicPr>
          <p:cNvPr id="13" name="Picture 12">
            <a:extLst>
              <a:ext uri="{FF2B5EF4-FFF2-40B4-BE49-F238E27FC236}">
                <a16:creationId xmlns:a16="http://schemas.microsoft.com/office/drawing/2014/main" id="{40FF7906-CBF6-892D-20BB-0BBC8980FE9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67425" y="-4210121"/>
            <a:ext cx="2667000" cy="1714500"/>
          </a:xfrm>
          <a:prstGeom prst="rect">
            <a:avLst/>
          </a:prstGeom>
        </p:spPr>
      </p:pic>
      <p:pic>
        <p:nvPicPr>
          <p:cNvPr id="21" name="Picture 20">
            <a:extLst>
              <a:ext uri="{FF2B5EF4-FFF2-40B4-BE49-F238E27FC236}">
                <a16:creationId xmlns:a16="http://schemas.microsoft.com/office/drawing/2014/main" id="{B3D8B12E-A6AA-DB53-28A8-BED45A57B2B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29872" y="-4711297"/>
            <a:ext cx="2857500" cy="1600200"/>
          </a:xfrm>
          <a:prstGeom prst="rect">
            <a:avLst/>
          </a:prstGeom>
        </p:spPr>
      </p:pic>
    </p:spTree>
    <p:extLst>
      <p:ext uri="{BB962C8B-B14F-4D97-AF65-F5344CB8AC3E}">
        <p14:creationId xmlns:p14="http://schemas.microsoft.com/office/powerpoint/2010/main" val="322491714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9620</Words>
  <Application>Microsoft Office PowerPoint</Application>
  <PresentationFormat>Widescreen</PresentationFormat>
  <Paragraphs>410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Aharoni</vt:lpstr>
      <vt:lpstr>Arial</vt:lpstr>
      <vt:lpstr>Calibri</vt:lpstr>
      <vt:lpstr>Calibri Light</vt:lpstr>
      <vt:lpstr>Impact</vt:lpstr>
      <vt:lpstr>Office Theme</vt:lpstr>
      <vt:lpstr>What Is Information Technology? A Beginner’s Guide to the World of IT</vt:lpstr>
      <vt:lpstr>What Is Information Technology? A Beginner’s Guide to the World of IT</vt:lpstr>
      <vt:lpstr>What Is Information Technology? A Beginner’s Guide to the World of IT</vt:lpstr>
      <vt:lpstr>What Is Information Technology? A Beginner’s Guide to the World of IT</vt:lpstr>
      <vt:lpstr>What Is Information Technology? A Beginner’s Guide to the World of IT</vt:lpstr>
      <vt:lpstr>What Is Information Technology? A Beginner’s Guide to the World of IT</vt:lpstr>
      <vt:lpstr>What Is Information Technology? A Beginner’s Guide to the World of IT</vt:lpstr>
      <vt:lpstr>What Is Information Technology? A Beginner’s Guide to the World of IT</vt:lpstr>
      <vt:lpstr>What Is Information Technology? A Beginner’s Guide to the World of IT</vt:lpstr>
      <vt:lpstr>What Is Information Technology? A Beginner’s Guide to the World of IT</vt:lpstr>
      <vt:lpstr>What Is Information Technology? A Beginner’s Guide to the World of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Information Technology? A Beginner’s Guide to the World of IT</dc:title>
  <dc:creator>COMLAB 3</dc:creator>
  <cp:lastModifiedBy>COMLAB 3</cp:lastModifiedBy>
  <cp:revision>1</cp:revision>
  <dcterms:created xsi:type="dcterms:W3CDTF">2023-05-24T07:32:53Z</dcterms:created>
  <dcterms:modified xsi:type="dcterms:W3CDTF">2023-05-24T09:25:07Z</dcterms:modified>
</cp:coreProperties>
</file>