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D70341-7532-4567-8B41-829193CA5C66}">
  <a:tblStyle styleId="{30D70341-7532-4567-8B41-829193CA5C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verage-regular.fntdata"/><Relationship Id="rId25" Type="http://schemas.openxmlformats.org/officeDocument/2006/relationships/slide" Target="slides/slide19.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af7ed533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af7ed533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The gender divide is real. Proportionally more women oppose Trump than men.</a:t>
            </a:r>
            <a:endParaRPr/>
          </a:p>
          <a:p>
            <a:pPr indent="-298450" lvl="0" marL="457200" rtl="0" algn="l">
              <a:spcBef>
                <a:spcPts val="0"/>
              </a:spcBef>
              <a:spcAft>
                <a:spcPts val="0"/>
              </a:spcAft>
              <a:buSzPts val="1100"/>
              <a:buChar char="-"/>
            </a:pPr>
            <a:r>
              <a:rPr lang="en"/>
              <a:t>But we see and know that female opposition is overstated in the survey compared to the polls and models. </a:t>
            </a:r>
            <a:endParaRPr/>
          </a:p>
          <a:p>
            <a:pPr indent="-298450" lvl="0" marL="457200" rtl="0" algn="l">
              <a:spcBef>
                <a:spcPts val="0"/>
              </a:spcBef>
              <a:spcAft>
                <a:spcPts val="0"/>
              </a:spcAft>
              <a:buSzPts val="1100"/>
              <a:buChar char="-"/>
            </a:pPr>
            <a:r>
              <a:rPr lang="en"/>
              <a:t>The opposite can be seen for men. </a:t>
            </a:r>
            <a:endParaRPr/>
          </a:p>
          <a:p>
            <a:pPr indent="-298450" lvl="0" marL="457200" rtl="0" algn="l">
              <a:spcBef>
                <a:spcPts val="0"/>
              </a:spcBef>
              <a:spcAft>
                <a:spcPts val="0"/>
              </a:spcAft>
              <a:buSzPts val="1100"/>
              <a:buChar char="-"/>
            </a:pPr>
            <a:r>
              <a:rPr lang="en"/>
              <a:t>I will go to the next slide rather than speculate on why men backed off from their outward support and women hide their actual vote.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1af7ed533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af7ed533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Partisanship is the clearest indicator of support for the survey</a:t>
            </a:r>
            <a:endParaRPr/>
          </a:p>
          <a:p>
            <a:pPr indent="-298450" lvl="0" marL="457200" rtl="0" algn="l">
              <a:spcBef>
                <a:spcPts val="0"/>
              </a:spcBef>
              <a:spcAft>
                <a:spcPts val="0"/>
              </a:spcAft>
              <a:buSzPts val="1100"/>
              <a:buChar char="-"/>
            </a:pPr>
            <a:r>
              <a:rPr lang="en"/>
              <a:t>If we were to spend more time with the model, we would want to create a weight for party that would make it more deterministic.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af7ed533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af7ed533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Support and opposition for each group trended for both models. </a:t>
            </a:r>
            <a:endParaRPr/>
          </a:p>
          <a:p>
            <a:pPr indent="-298450" lvl="0" marL="457200" rtl="0" algn="l">
              <a:spcBef>
                <a:spcPts val="0"/>
              </a:spcBef>
              <a:spcAft>
                <a:spcPts val="0"/>
              </a:spcAft>
              <a:buSzPts val="1100"/>
              <a:buChar char="-"/>
            </a:pPr>
            <a:r>
              <a:rPr lang="en"/>
              <a:t>The model predicted lower support than what was stated for older voters and the opposite for younger voters.</a:t>
            </a:r>
            <a:endParaRPr/>
          </a:p>
          <a:p>
            <a:pPr indent="-298450" lvl="0" marL="457200" rtl="0" algn="l">
              <a:spcBef>
                <a:spcPts val="0"/>
              </a:spcBef>
              <a:spcAft>
                <a:spcPts val="0"/>
              </a:spcAft>
              <a:buSzPts val="1100"/>
              <a:buChar char="-"/>
            </a:pPr>
            <a:r>
              <a:rPr lang="en"/>
              <a:t>We know that younger non-college voters supported Trump at higher rates than the polling and the model appears to pick that up.</a:t>
            </a:r>
            <a:endParaRPr/>
          </a:p>
          <a:p>
            <a:pPr indent="-298450" lvl="0" marL="457200" rtl="0" algn="l">
              <a:spcBef>
                <a:spcPts val="0"/>
              </a:spcBef>
              <a:spcAft>
                <a:spcPts val="0"/>
              </a:spcAft>
              <a:buSzPts val="1100"/>
              <a:buChar char="-"/>
            </a:pPr>
            <a:r>
              <a:rPr lang="en"/>
              <a:t>Old people ruin everything and while they may not say that they love Trump, the model ballot and model would suggest otherwise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af7ed533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af7ed533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We can see the trend among white people is similar to old people. </a:t>
            </a:r>
            <a:endParaRPr/>
          </a:p>
          <a:p>
            <a:pPr indent="-298450" lvl="0" marL="457200" rtl="0" algn="l">
              <a:spcBef>
                <a:spcPts val="0"/>
              </a:spcBef>
              <a:spcAft>
                <a:spcPts val="0"/>
              </a:spcAft>
              <a:buSzPts val="1100"/>
              <a:buChar char="-"/>
            </a:pPr>
            <a:r>
              <a:rPr lang="en"/>
              <a:t>The model predicts their support to exceed their willingness to admit to it.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af7ed533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1af7ed533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Ethnicity is another area that we should look at weighting as we know that voters of color stand by their strong opposition to Trump in polls and at the polls.</a:t>
            </a:r>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1af7ed533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1af7ed533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 - PASS TO LAUREN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af7ed533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af7ed533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1af7ed533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af7ed533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a:p>
            <a:pPr indent="0" lvl="0" marL="914400" rtl="0" algn="l">
              <a:lnSpc>
                <a:spcPct val="115000"/>
              </a:lnSpc>
              <a:spcBef>
                <a:spcPts val="0"/>
              </a:spcBef>
              <a:spcAft>
                <a:spcPts val="0"/>
              </a:spcAft>
              <a:buNone/>
            </a:pPr>
            <a:r>
              <a:rPr lang="en"/>
              <a:t>a.</a:t>
            </a:r>
            <a:r>
              <a:rPr lang="en" sz="700">
                <a:latin typeface="Times New Roman"/>
                <a:ea typeface="Times New Roman"/>
                <a:cs typeface="Times New Roman"/>
                <a:sym typeface="Times New Roman"/>
              </a:rPr>
              <a:t>     </a:t>
            </a:r>
            <a:r>
              <a:rPr lang="en"/>
              <a:t>First, we have successfully demonstrated that some voters in certain demographic or ideological groups where support for Trump is unpopular are either more likely to misrepresent how they voted or to have not voted for him despite showing some degree of support, so direct reporting of prior vote choice is not always a reliable indicator of future behavior.</a:t>
            </a:r>
            <a:endParaRPr/>
          </a:p>
          <a:p>
            <a:pPr indent="0" lvl="0" marL="914400" rtl="0" algn="l">
              <a:lnSpc>
                <a:spcPct val="115000"/>
              </a:lnSpc>
              <a:spcBef>
                <a:spcPts val="0"/>
              </a:spcBef>
              <a:spcAft>
                <a:spcPts val="0"/>
              </a:spcAft>
              <a:buNone/>
            </a:pPr>
            <a:r>
              <a:rPr lang="en"/>
              <a:t>b.</a:t>
            </a:r>
            <a:r>
              <a:rPr lang="en" sz="700">
                <a:latin typeface="Times New Roman"/>
                <a:ea typeface="Times New Roman"/>
                <a:cs typeface="Times New Roman"/>
                <a:sym typeface="Times New Roman"/>
              </a:rPr>
              <a:t>     </a:t>
            </a:r>
            <a:r>
              <a:rPr lang="en"/>
              <a:t>And second, as a result of the first conclusion, democratic campaigns should consider more factors than just 2016 vote choice in estimating a voter’s likelihood of supporting Trump in 2020.</a:t>
            </a:r>
            <a:endParaRPr/>
          </a:p>
          <a:p>
            <a:pPr indent="0" lvl="0" marL="914400" rtl="0" algn="l">
              <a:lnSpc>
                <a:spcPct val="115000"/>
              </a:lnSpc>
              <a:spcBef>
                <a:spcPts val="0"/>
              </a:spcBef>
              <a:spcAft>
                <a:spcPts val="0"/>
              </a:spcAft>
              <a:buNone/>
            </a:pPr>
            <a:r>
              <a:rPr lang="en"/>
              <a:t>C.</a:t>
            </a:r>
            <a:r>
              <a:rPr lang="en" sz="700">
                <a:latin typeface="Times New Roman"/>
                <a:ea typeface="Times New Roman"/>
                <a:cs typeface="Times New Roman"/>
                <a:sym typeface="Times New Roman"/>
              </a:rPr>
              <a:t>     </a:t>
            </a:r>
            <a:r>
              <a:rPr lang="en" sz="1200">
                <a:latin typeface="Calibri"/>
                <a:ea typeface="Calibri"/>
                <a:cs typeface="Calibri"/>
                <a:sym typeface="Calibri"/>
              </a:rPr>
              <a:t>These factors should include sex, age, education, religion, and opinions on issues previously mentioned, such as repeal or expansion of the Affordable Care Act, belief in Russian collusion, deportation or naturalization of undocumented immigrants, and the direction of the country.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1af7ed533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1af7ed533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1af7ed533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1af7ed533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1af7ed53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1af7ed53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Social desirability bias has been linked to voting patterns. The Bradley Effect was coined when polling for an african american candidate well out performed his standing at the polls. </a:t>
            </a:r>
            <a:endParaRPr/>
          </a:p>
          <a:p>
            <a:pPr indent="-298450" lvl="0" marL="457200" rtl="0" algn="l">
              <a:spcBef>
                <a:spcPts val="0"/>
              </a:spcBef>
              <a:spcAft>
                <a:spcPts val="0"/>
              </a:spcAft>
              <a:buSzPts val="1100"/>
              <a:buChar char="-"/>
            </a:pPr>
            <a:r>
              <a:rPr lang="en"/>
              <a:t>Polling is still the best way to get a snapshot of the election.</a:t>
            </a:r>
            <a:endParaRPr/>
          </a:p>
          <a:p>
            <a:pPr indent="-298450" lvl="0" marL="457200" rtl="0" algn="l">
              <a:spcBef>
                <a:spcPts val="0"/>
              </a:spcBef>
              <a:spcAft>
                <a:spcPts val="0"/>
              </a:spcAft>
              <a:buSzPts val="1100"/>
              <a:buChar char="-"/>
            </a:pPr>
            <a:r>
              <a:rPr lang="en"/>
              <a:t>Trump out performed his polling and election day exit polls. </a:t>
            </a:r>
            <a:endParaRPr/>
          </a:p>
          <a:p>
            <a:pPr indent="-298450" lvl="0" marL="457200" rtl="0" algn="l">
              <a:spcBef>
                <a:spcPts val="0"/>
              </a:spcBef>
              <a:spcAft>
                <a:spcPts val="0"/>
              </a:spcAft>
              <a:buSzPts val="1100"/>
              <a:buChar char="-"/>
            </a:pPr>
            <a:r>
              <a:rPr lang="en"/>
              <a:t>Campaigns need to be able to target actual persuadables and ignore those groups most likely to differ in polling and ballot decicions.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1af7ed533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1af7ed533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We will look at age, gender, party and ethnicity as the core demographic groupings.</a:t>
            </a:r>
            <a:endParaRPr/>
          </a:p>
          <a:p>
            <a:pPr indent="-298450" lvl="0" marL="457200" rtl="0" algn="l">
              <a:spcBef>
                <a:spcPts val="0"/>
              </a:spcBef>
              <a:spcAft>
                <a:spcPts val="0"/>
              </a:spcAft>
              <a:buSzPts val="1100"/>
              <a:buChar char="-"/>
            </a:pPr>
            <a:r>
              <a:rPr lang="en"/>
              <a:t>As of today, Tulsi Gabbard will not be needing this model, but hopefully it can find targets that the polling is likely to have missed</a:t>
            </a:r>
            <a:endParaRPr/>
          </a:p>
          <a:p>
            <a:pPr indent="-298450" lvl="0" marL="457200" rtl="0" algn="l">
              <a:spcBef>
                <a:spcPts val="0"/>
              </a:spcBef>
              <a:spcAft>
                <a:spcPts val="0"/>
              </a:spcAft>
              <a:buSzPts val="1100"/>
              <a:buChar char="-"/>
            </a:pPr>
            <a:r>
              <a:rPr lang="en"/>
              <a:t>In 2016, it was suburban white women who misled pollsters and headed to the polls for Trump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1af7ed533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1af7ed533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We created a variable that compiled several questions asking people their support of Trump.</a:t>
            </a:r>
            <a:endParaRPr/>
          </a:p>
          <a:p>
            <a:pPr indent="-298450" lvl="0" marL="457200" rtl="0" algn="l">
              <a:spcBef>
                <a:spcPts val="0"/>
              </a:spcBef>
              <a:spcAft>
                <a:spcPts val="0"/>
              </a:spcAft>
              <a:buSzPts val="1100"/>
              <a:buChar char="-"/>
            </a:pPr>
            <a:r>
              <a:rPr lang="en"/>
              <a:t>The data was from 2018 and asked who they voted for in 2016, if Trump was doing a good job and who they would be </a:t>
            </a:r>
            <a:r>
              <a:rPr lang="en"/>
              <a:t>supporting</a:t>
            </a:r>
            <a:r>
              <a:rPr lang="en"/>
              <a:t> in 2020.</a:t>
            </a:r>
            <a:endParaRPr/>
          </a:p>
          <a:p>
            <a:pPr indent="-298450" lvl="0" marL="457200" rtl="0" algn="l">
              <a:spcBef>
                <a:spcPts val="0"/>
              </a:spcBef>
              <a:spcAft>
                <a:spcPts val="0"/>
              </a:spcAft>
              <a:buSzPts val="1100"/>
              <a:buChar char="-"/>
            </a:pPr>
            <a:r>
              <a:rPr lang="en"/>
              <a:t>Based on those answers, we hope to create a score for each respondent based on other factors and predict future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HAND OFF TO LAUREN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af7ed533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af7ed533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a:p>
            <a:pPr indent="0" lvl="0" marL="914400" rtl="0" algn="l">
              <a:lnSpc>
                <a:spcPct val="115000"/>
              </a:lnSpc>
              <a:spcBef>
                <a:spcPts val="0"/>
              </a:spcBef>
              <a:spcAft>
                <a:spcPts val="0"/>
              </a:spcAft>
              <a:buNone/>
            </a:pPr>
            <a:r>
              <a:rPr lang="en"/>
              <a:t>a.</a:t>
            </a:r>
            <a:r>
              <a:rPr lang="en" sz="700">
                <a:latin typeface="Times New Roman"/>
                <a:ea typeface="Times New Roman"/>
                <a:cs typeface="Times New Roman"/>
                <a:sym typeface="Times New Roman"/>
              </a:rPr>
              <a:t>     </a:t>
            </a:r>
            <a:r>
              <a:rPr lang="en"/>
              <a:t>Our data came from AP VoteCast 2018, which is pretty revolutionary for exit polling techniques since they use a combination of online and traditional phone polling to ask a robust set of questions and provide unprecedented public access to the anonymized results.</a:t>
            </a:r>
            <a:endParaRPr/>
          </a:p>
          <a:p>
            <a:pPr indent="0" lvl="0" marL="914400" rtl="0" algn="l">
              <a:lnSpc>
                <a:spcPct val="115000"/>
              </a:lnSpc>
              <a:spcBef>
                <a:spcPts val="0"/>
              </a:spcBef>
              <a:spcAft>
                <a:spcPts val="0"/>
              </a:spcAft>
              <a:buNone/>
            </a:pPr>
            <a:r>
              <a:rPr lang="en"/>
              <a:t>b.</a:t>
            </a:r>
            <a:r>
              <a:rPr lang="en" sz="700">
                <a:latin typeface="Times New Roman"/>
                <a:ea typeface="Times New Roman"/>
                <a:cs typeface="Times New Roman"/>
                <a:sym typeface="Times New Roman"/>
              </a:rPr>
              <a:t>     </a:t>
            </a:r>
            <a:r>
              <a:rPr lang="en"/>
              <a:t>Since there were five different questionnaire forms, not everyone was asked all questions, but by the time we applied our Trump-support formula and conducted some feature elimination and null-dropping, we ended up with complete records for 106,855 individuals, which we split into 70/30 train and test sets.</a:t>
            </a:r>
            <a:endParaRPr/>
          </a:p>
          <a:p>
            <a:pPr indent="0" lvl="0" marL="914400" rtl="0" algn="l">
              <a:lnSpc>
                <a:spcPct val="115000"/>
              </a:lnSpc>
              <a:spcBef>
                <a:spcPts val="0"/>
              </a:spcBef>
              <a:spcAft>
                <a:spcPts val="0"/>
              </a:spcAft>
              <a:buNone/>
            </a:pPr>
            <a:r>
              <a:rPr lang="en"/>
              <a:t>c.</a:t>
            </a:r>
            <a:r>
              <a:rPr lang="en" sz="700">
                <a:latin typeface="Times New Roman"/>
                <a:ea typeface="Times New Roman"/>
                <a:cs typeface="Times New Roman"/>
                <a:sym typeface="Times New Roman"/>
              </a:rPr>
              <a:t>     </a:t>
            </a:r>
            <a:r>
              <a:rPr lang="en"/>
              <a:t>The variables we chose include typical demographic questions as well as some issue-specific questions, giving 53 variables in all, after encoding of the dummy variables.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af7ed533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af7ed533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a:p>
            <a:pPr indent="0" lvl="0" marL="914400" rtl="0" algn="l">
              <a:lnSpc>
                <a:spcPct val="115000"/>
              </a:lnSpc>
              <a:spcBef>
                <a:spcPts val="0"/>
              </a:spcBef>
              <a:spcAft>
                <a:spcPts val="0"/>
              </a:spcAft>
              <a:buNone/>
            </a:pPr>
            <a:r>
              <a:rPr lang="en"/>
              <a:t>a.</a:t>
            </a:r>
            <a:r>
              <a:rPr lang="en" sz="700">
                <a:latin typeface="Times New Roman"/>
                <a:ea typeface="Times New Roman"/>
                <a:cs typeface="Times New Roman"/>
                <a:sym typeface="Times New Roman"/>
              </a:rPr>
              <a:t>     </a:t>
            </a:r>
            <a:r>
              <a:rPr lang="en"/>
              <a:t>The first model we ran was aimed at estimating an individual’s probability of supporting Donald Trump. Again, I want to emphasize that this is a separate variable from the 2016 vote choice because, while it does take that question into account, it also considers responses to other Trump-peripheral questions, like favorability, approval, etc.</a:t>
            </a:r>
            <a:endParaRPr/>
          </a:p>
          <a:p>
            <a:pPr indent="0" lvl="0" marL="914400" rtl="0" algn="l">
              <a:lnSpc>
                <a:spcPct val="115000"/>
              </a:lnSpc>
              <a:spcBef>
                <a:spcPts val="0"/>
              </a:spcBef>
              <a:spcAft>
                <a:spcPts val="0"/>
              </a:spcAft>
              <a:buNone/>
            </a:pPr>
            <a:r>
              <a:rPr lang="en"/>
              <a:t>b.</a:t>
            </a:r>
            <a:r>
              <a:rPr lang="en" sz="700">
                <a:latin typeface="Times New Roman"/>
                <a:ea typeface="Times New Roman"/>
                <a:cs typeface="Times New Roman"/>
                <a:sym typeface="Times New Roman"/>
              </a:rPr>
              <a:t>     </a:t>
            </a:r>
            <a:r>
              <a:rPr lang="en"/>
              <a:t>To the right, you can see the logistic regression summary, with positive significant coefficients in orange, negative significant coefficients in blue, and color darkness representing different levels of significance at 1%, 5%, and 10%.</a:t>
            </a:r>
            <a:endParaRPr/>
          </a:p>
          <a:p>
            <a:pPr indent="0" lvl="0" marL="914400" rtl="0" algn="l">
              <a:lnSpc>
                <a:spcPct val="115000"/>
              </a:lnSpc>
              <a:spcBef>
                <a:spcPts val="0"/>
              </a:spcBef>
              <a:spcAft>
                <a:spcPts val="0"/>
              </a:spcAft>
              <a:buNone/>
            </a:pPr>
            <a:r>
              <a:rPr lang="en"/>
              <a:t>c.</a:t>
            </a:r>
            <a:r>
              <a:rPr lang="en" sz="700">
                <a:latin typeface="Times New Roman"/>
                <a:ea typeface="Times New Roman"/>
                <a:cs typeface="Times New Roman"/>
                <a:sym typeface="Times New Roman"/>
              </a:rPr>
              <a:t>     </a:t>
            </a:r>
            <a:r>
              <a:rPr lang="en"/>
              <a:t>The most important indicators of a non-supporter are these negative impact variables:</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i.</a:t>
            </a:r>
            <a:r>
              <a:rPr lang="en" sz="700">
                <a:latin typeface="Times New Roman"/>
                <a:ea typeface="Times New Roman"/>
                <a:cs typeface="Times New Roman"/>
                <a:sym typeface="Times New Roman"/>
              </a:rPr>
              <a:t>     </a:t>
            </a:r>
            <a:r>
              <a:rPr lang="en"/>
              <a:t>Selection of the most important issue facing the country being the economy, healthcare, taxes, gun policy, the environment, or foreign policy,</a:t>
            </a:r>
            <a:endParaRPr/>
          </a:p>
          <a:p>
            <a:pPr indent="0" lvl="0" marL="1371600" rtl="0" algn="l">
              <a:lnSpc>
                <a:spcPct val="115000"/>
              </a:lnSpc>
              <a:spcBef>
                <a:spcPts val="0"/>
              </a:spcBef>
              <a:spcAft>
                <a:spcPts val="0"/>
              </a:spcAft>
              <a:buNone/>
            </a:pPr>
            <a:r>
              <a:rPr lang="en"/>
              <a:t>ii.</a:t>
            </a:r>
            <a:r>
              <a:rPr lang="en" sz="700">
                <a:latin typeface="Times New Roman"/>
                <a:ea typeface="Times New Roman"/>
                <a:cs typeface="Times New Roman"/>
                <a:sym typeface="Times New Roman"/>
              </a:rPr>
              <a:t>     </a:t>
            </a:r>
            <a:r>
              <a:rPr lang="en"/>
              <a:t>Preferring a path to citizenship for undocumented immigrants over deportation,</a:t>
            </a:r>
            <a:endParaRPr/>
          </a:p>
          <a:p>
            <a:pPr indent="0" lvl="0" marL="1371600" rtl="0" algn="l">
              <a:lnSpc>
                <a:spcPct val="115000"/>
              </a:lnSpc>
              <a:spcBef>
                <a:spcPts val="0"/>
              </a:spcBef>
              <a:spcAft>
                <a:spcPts val="0"/>
              </a:spcAft>
              <a:buNone/>
            </a:pPr>
            <a:r>
              <a:rPr lang="en"/>
              <a:t>iii.</a:t>
            </a:r>
            <a:r>
              <a:rPr lang="en" sz="700">
                <a:latin typeface="Times New Roman"/>
                <a:ea typeface="Times New Roman"/>
                <a:cs typeface="Times New Roman"/>
                <a:sym typeface="Times New Roman"/>
              </a:rPr>
              <a:t>     </a:t>
            </a:r>
            <a:r>
              <a:rPr lang="en"/>
              <a:t>Believing that the Trump campaign colluded with Russia in 2016</a:t>
            </a:r>
            <a:endParaRPr/>
          </a:p>
          <a:p>
            <a:pPr indent="0" lvl="0" marL="1371600" rtl="0" algn="l">
              <a:lnSpc>
                <a:spcPct val="115000"/>
              </a:lnSpc>
              <a:spcBef>
                <a:spcPts val="0"/>
              </a:spcBef>
              <a:spcAft>
                <a:spcPts val="0"/>
              </a:spcAft>
              <a:buNone/>
            </a:pPr>
            <a:r>
              <a:rPr lang="en"/>
              <a:t>iv.</a:t>
            </a:r>
            <a:r>
              <a:rPr lang="en" sz="700">
                <a:latin typeface="Times New Roman"/>
                <a:ea typeface="Times New Roman"/>
                <a:cs typeface="Times New Roman"/>
                <a:sym typeface="Times New Roman"/>
              </a:rPr>
              <a:t>     </a:t>
            </a:r>
            <a:r>
              <a:rPr lang="en"/>
              <a:t>Being a member of the youngest voting group, between 18 and 24 years old,</a:t>
            </a:r>
            <a:endParaRPr/>
          </a:p>
          <a:p>
            <a:pPr indent="0" lvl="0" marL="1371600" rtl="0" algn="l">
              <a:lnSpc>
                <a:spcPct val="115000"/>
              </a:lnSpc>
              <a:spcBef>
                <a:spcPts val="0"/>
              </a:spcBef>
              <a:spcAft>
                <a:spcPts val="0"/>
              </a:spcAft>
              <a:buNone/>
            </a:pPr>
            <a:r>
              <a:rPr lang="en"/>
              <a:t>v.</a:t>
            </a:r>
            <a:r>
              <a:rPr lang="en" sz="700">
                <a:latin typeface="Times New Roman"/>
                <a:ea typeface="Times New Roman"/>
                <a:cs typeface="Times New Roman"/>
                <a:sym typeface="Times New Roman"/>
              </a:rPr>
              <a:t>     </a:t>
            </a:r>
            <a:r>
              <a:rPr lang="en"/>
              <a:t>Being non-religious,</a:t>
            </a:r>
            <a:endParaRPr/>
          </a:p>
          <a:p>
            <a:pPr indent="0" lvl="0" marL="1371600" rtl="0" algn="l">
              <a:lnSpc>
                <a:spcPct val="115000"/>
              </a:lnSpc>
              <a:spcBef>
                <a:spcPts val="0"/>
              </a:spcBef>
              <a:spcAft>
                <a:spcPts val="0"/>
              </a:spcAft>
              <a:buNone/>
            </a:pPr>
            <a:r>
              <a:rPr lang="en"/>
              <a:t>vi.</a:t>
            </a:r>
            <a:r>
              <a:rPr lang="en" sz="700">
                <a:latin typeface="Times New Roman"/>
                <a:ea typeface="Times New Roman"/>
                <a:cs typeface="Times New Roman"/>
                <a:sym typeface="Times New Roman"/>
              </a:rPr>
              <a:t>     </a:t>
            </a:r>
            <a:r>
              <a:rPr lang="en"/>
              <a:t>And living in a non-rural area.</a:t>
            </a:r>
            <a:endParaRPr/>
          </a:p>
          <a:p>
            <a:pPr indent="0" lvl="0" marL="914400" rtl="0" algn="l">
              <a:lnSpc>
                <a:spcPct val="115000"/>
              </a:lnSpc>
              <a:spcBef>
                <a:spcPts val="0"/>
              </a:spcBef>
              <a:spcAft>
                <a:spcPts val="0"/>
              </a:spcAft>
              <a:buNone/>
            </a:pPr>
            <a:r>
              <a:rPr lang="en"/>
              <a:t>d.</a:t>
            </a:r>
            <a:r>
              <a:rPr lang="en" sz="700">
                <a:latin typeface="Times New Roman"/>
                <a:ea typeface="Times New Roman"/>
                <a:cs typeface="Times New Roman"/>
                <a:sym typeface="Times New Roman"/>
              </a:rPr>
              <a:t>     </a:t>
            </a:r>
            <a:r>
              <a:rPr lang="en"/>
              <a:t>A lot of these are expected results, informed by general wisdom regarding party and vote preference.</a:t>
            </a:r>
            <a:endParaRPr/>
          </a:p>
          <a:p>
            <a:pPr indent="0" lvl="0" marL="914400" rtl="0" algn="l">
              <a:lnSpc>
                <a:spcPct val="115000"/>
              </a:lnSpc>
              <a:spcBef>
                <a:spcPts val="0"/>
              </a:spcBef>
              <a:spcAft>
                <a:spcPts val="0"/>
              </a:spcAft>
              <a:buNone/>
            </a:pPr>
            <a:r>
              <a:rPr lang="en"/>
              <a:t>e.</a:t>
            </a:r>
            <a:r>
              <a:rPr lang="en" sz="700">
                <a:latin typeface="Times New Roman"/>
                <a:ea typeface="Times New Roman"/>
                <a:cs typeface="Times New Roman"/>
                <a:sym typeface="Times New Roman"/>
              </a:rPr>
              <a:t>     </a:t>
            </a:r>
            <a:r>
              <a:rPr lang="en"/>
              <a:t>By contrast, the most important indicators of a supporter are the positive impact variables:</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i.</a:t>
            </a:r>
            <a:r>
              <a:rPr lang="en" sz="700">
                <a:latin typeface="Times New Roman"/>
                <a:ea typeface="Times New Roman"/>
                <a:cs typeface="Times New Roman"/>
                <a:sym typeface="Times New Roman"/>
              </a:rPr>
              <a:t>     </a:t>
            </a:r>
            <a:r>
              <a:rPr lang="en"/>
              <a:t>Believing the country is on the right track,</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ii.</a:t>
            </a:r>
            <a:r>
              <a:rPr lang="en" sz="700">
                <a:latin typeface="Times New Roman"/>
                <a:ea typeface="Times New Roman"/>
                <a:cs typeface="Times New Roman"/>
                <a:sym typeface="Times New Roman"/>
              </a:rPr>
              <a:t>     </a:t>
            </a:r>
            <a:r>
              <a:rPr lang="en"/>
              <a:t>Believing the Trump administration is helping national and local economies,</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iii.</a:t>
            </a:r>
            <a:r>
              <a:rPr lang="en" sz="700">
                <a:latin typeface="Times New Roman"/>
                <a:ea typeface="Times New Roman"/>
                <a:cs typeface="Times New Roman"/>
                <a:sym typeface="Times New Roman"/>
              </a:rPr>
              <a:t>     </a:t>
            </a:r>
            <a:r>
              <a:rPr lang="en"/>
              <a:t>Support for repealing the Affordable Care Act,</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iv.</a:t>
            </a:r>
            <a:r>
              <a:rPr lang="en" sz="700">
                <a:latin typeface="Times New Roman"/>
                <a:ea typeface="Times New Roman"/>
                <a:cs typeface="Times New Roman"/>
                <a:sym typeface="Times New Roman"/>
              </a:rPr>
              <a:t>     </a:t>
            </a:r>
            <a:r>
              <a:rPr lang="en"/>
              <a:t>Being male,</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v.</a:t>
            </a:r>
            <a:r>
              <a:rPr lang="en" sz="700">
                <a:latin typeface="Times New Roman"/>
                <a:ea typeface="Times New Roman"/>
                <a:cs typeface="Times New Roman"/>
                <a:sym typeface="Times New Roman"/>
              </a:rPr>
              <a:t>     </a:t>
            </a:r>
            <a:r>
              <a:rPr lang="en"/>
              <a:t>Being middle-aged,</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vi.</a:t>
            </a:r>
            <a:r>
              <a:rPr lang="en" sz="700">
                <a:latin typeface="Times New Roman"/>
                <a:ea typeface="Times New Roman"/>
                <a:cs typeface="Times New Roman"/>
                <a:sym typeface="Times New Roman"/>
              </a:rPr>
              <a:t>     </a:t>
            </a:r>
            <a:r>
              <a:rPr lang="en"/>
              <a:t>Membership in specific racial or ethnic groups, particularly White, Asian, and Hispanic, which is somewhat surprising,</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vii.</a:t>
            </a:r>
            <a:r>
              <a:rPr lang="en" sz="700">
                <a:latin typeface="Times New Roman"/>
                <a:ea typeface="Times New Roman"/>
                <a:cs typeface="Times New Roman"/>
                <a:sym typeface="Times New Roman"/>
              </a:rPr>
              <a:t>     </a:t>
            </a:r>
            <a:r>
              <a:rPr lang="en"/>
              <a:t>Education, where we see decreasing support with increasing levels of education,</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viii.</a:t>
            </a:r>
            <a:r>
              <a:rPr lang="en" sz="700">
                <a:latin typeface="Times New Roman"/>
                <a:ea typeface="Times New Roman"/>
                <a:cs typeface="Times New Roman"/>
                <a:sym typeface="Times New Roman"/>
              </a:rPr>
              <a:t>     </a:t>
            </a:r>
            <a:r>
              <a:rPr lang="en"/>
              <a:t>Income, which, if it were formatted as a continuous instead of dummy variable, might have a quadratic effect, since we see higher levels of support on either end with decreased support among middle-income groups,</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ix.</a:t>
            </a:r>
            <a:r>
              <a:rPr lang="en" sz="700">
                <a:latin typeface="Times New Roman"/>
                <a:ea typeface="Times New Roman"/>
                <a:cs typeface="Times New Roman"/>
                <a:sym typeface="Times New Roman"/>
              </a:rPr>
              <a:t>     </a:t>
            </a:r>
            <a:r>
              <a:rPr lang="en"/>
              <a:t>Party and ideology, where Republican and Very Conservative are both 4s on 0-4 point scales,</a:t>
            </a:r>
            <a:endParaRPr/>
          </a:p>
          <a:p>
            <a:pPr indent="0" lvl="0" marL="1371600" rtl="0" algn="l">
              <a:lnSpc>
                <a:spcPct val="115000"/>
              </a:lnSpc>
              <a:spcBef>
                <a:spcPts val="0"/>
              </a:spcBef>
              <a:spcAft>
                <a:spcPts val="0"/>
              </a:spcAft>
              <a:buNone/>
            </a:pPr>
            <a:r>
              <a:rPr lang="en" sz="700">
                <a:latin typeface="Times New Roman"/>
                <a:ea typeface="Times New Roman"/>
                <a:cs typeface="Times New Roman"/>
                <a:sym typeface="Times New Roman"/>
              </a:rPr>
              <a:t>                                              </a:t>
            </a:r>
            <a:r>
              <a:rPr lang="en"/>
              <a:t>x.</a:t>
            </a:r>
            <a:r>
              <a:rPr lang="en" sz="700">
                <a:latin typeface="Times New Roman"/>
                <a:ea typeface="Times New Roman"/>
                <a:cs typeface="Times New Roman"/>
                <a:sym typeface="Times New Roman"/>
              </a:rPr>
              <a:t>     </a:t>
            </a:r>
            <a:r>
              <a:rPr lang="en"/>
              <a:t>And religion, particularly Protestant and Catholic.</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1af7ed533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1af7ed533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a:p>
            <a:pPr indent="0" lvl="0" marL="914400" rtl="0" algn="l">
              <a:lnSpc>
                <a:spcPct val="115000"/>
              </a:lnSpc>
              <a:spcBef>
                <a:spcPts val="0"/>
              </a:spcBef>
              <a:spcAft>
                <a:spcPts val="0"/>
              </a:spcAft>
              <a:buNone/>
            </a:pPr>
            <a:r>
              <a:rPr lang="en"/>
              <a:t>a.</a:t>
            </a:r>
            <a:r>
              <a:rPr lang="en" sz="700">
                <a:latin typeface="Times New Roman"/>
                <a:ea typeface="Times New Roman"/>
                <a:cs typeface="Times New Roman"/>
                <a:sym typeface="Times New Roman"/>
              </a:rPr>
              <a:t>     </a:t>
            </a:r>
            <a:r>
              <a:rPr lang="en"/>
              <a:t>We ultimately ran two models for this categorization task: the logistic regression and a random forest, since we are using primarily categorical variables.</a:t>
            </a:r>
            <a:endParaRPr/>
          </a:p>
          <a:p>
            <a:pPr indent="0" lvl="0" marL="914400" rtl="0" algn="l">
              <a:lnSpc>
                <a:spcPct val="115000"/>
              </a:lnSpc>
              <a:spcBef>
                <a:spcPts val="0"/>
              </a:spcBef>
              <a:spcAft>
                <a:spcPts val="0"/>
              </a:spcAft>
              <a:buNone/>
            </a:pPr>
            <a:r>
              <a:rPr lang="en"/>
              <a:t>b.</a:t>
            </a:r>
            <a:r>
              <a:rPr lang="en" sz="700">
                <a:latin typeface="Times New Roman"/>
                <a:ea typeface="Times New Roman"/>
                <a:cs typeface="Times New Roman"/>
                <a:sym typeface="Times New Roman"/>
              </a:rPr>
              <a:t>     </a:t>
            </a:r>
            <a:r>
              <a:rPr lang="en"/>
              <a:t>In terms of performance, the logistic model had slightly faster training and predicting times, but neither model was prohibitively slow, and both models’ test accuracies maxed out at slightly above 93%.</a:t>
            </a:r>
            <a:endParaRPr/>
          </a:p>
          <a:p>
            <a:pPr indent="0" lvl="0" marL="914400" rtl="0" algn="l">
              <a:lnSpc>
                <a:spcPct val="115000"/>
              </a:lnSpc>
              <a:spcBef>
                <a:spcPts val="0"/>
              </a:spcBef>
              <a:spcAft>
                <a:spcPts val="0"/>
              </a:spcAft>
              <a:buNone/>
            </a:pPr>
            <a:r>
              <a:rPr lang="en"/>
              <a:t>c.</a:t>
            </a:r>
            <a:r>
              <a:rPr lang="en" sz="700">
                <a:latin typeface="Times New Roman"/>
                <a:ea typeface="Times New Roman"/>
                <a:cs typeface="Times New Roman"/>
                <a:sym typeface="Times New Roman"/>
              </a:rPr>
              <a:t>     </a:t>
            </a:r>
            <a:r>
              <a:rPr lang="en"/>
              <a:t>The primary difference in the two is that random forest is a black box model, so if you care about considering the individual model components, then you may prefer the logistic model. Otherwise, the slight accuracy gain from the random forest may be useful when considering resource allocation on the scale of a quarter billion voting-aged individuals.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1af7ed533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1af7ed533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lang="en"/>
              <a:t>a.</a:t>
            </a:r>
            <a:r>
              <a:rPr lang="en" sz="700">
                <a:latin typeface="Times New Roman"/>
                <a:ea typeface="Times New Roman"/>
                <a:cs typeface="Times New Roman"/>
                <a:sym typeface="Times New Roman"/>
              </a:rPr>
              <a:t>     </a:t>
            </a:r>
            <a:r>
              <a:rPr lang="en"/>
              <a:t>Among those who indicate support for Trump, we ran an additional model attempting to quantify the differences between those who reported voting for Trump and those who did not.</a:t>
            </a:r>
            <a:endParaRPr/>
          </a:p>
          <a:p>
            <a:pPr indent="0" lvl="0" marL="914400" rtl="0" algn="l">
              <a:lnSpc>
                <a:spcPct val="115000"/>
              </a:lnSpc>
              <a:spcBef>
                <a:spcPts val="0"/>
              </a:spcBef>
              <a:spcAft>
                <a:spcPts val="0"/>
              </a:spcAft>
              <a:buNone/>
            </a:pPr>
            <a:r>
              <a:rPr lang="en"/>
              <a:t>b.</a:t>
            </a:r>
            <a:r>
              <a:rPr lang="en" sz="700">
                <a:latin typeface="Times New Roman"/>
                <a:ea typeface="Times New Roman"/>
                <a:cs typeface="Times New Roman"/>
                <a:sym typeface="Times New Roman"/>
              </a:rPr>
              <a:t>     </a:t>
            </a:r>
            <a:r>
              <a:rPr lang="en"/>
              <a:t>I would like to note that not every survey respondent was asked about 2016 vote choice, so this model only considers those who were asked, and is therefore a much smaller set of observations. That said, it remains informative in terms of who does not report having voted for Trump but otherwise indicates some level of support.</a:t>
            </a:r>
            <a:endParaRPr/>
          </a:p>
          <a:p>
            <a:pPr indent="0" lvl="0" marL="914400" rtl="0" algn="l">
              <a:lnSpc>
                <a:spcPct val="115000"/>
              </a:lnSpc>
              <a:spcBef>
                <a:spcPts val="0"/>
              </a:spcBef>
              <a:spcAft>
                <a:spcPts val="0"/>
              </a:spcAft>
              <a:buNone/>
            </a:pPr>
            <a:r>
              <a:rPr lang="en"/>
              <a:t>c.</a:t>
            </a:r>
            <a:r>
              <a:rPr lang="en" sz="700">
                <a:latin typeface="Times New Roman"/>
                <a:ea typeface="Times New Roman"/>
                <a:cs typeface="Times New Roman"/>
                <a:sym typeface="Times New Roman"/>
              </a:rPr>
              <a:t>     </a:t>
            </a:r>
            <a:r>
              <a:rPr lang="en"/>
              <a:t>So, among these individuals who give some indication of support for Trump, those most likely to say they did not vote for him are Millennials, are Black, live in non-rural areas, or consider issues like abortion, the environment, gun policy, and healthcare to be the most important issues facing the country. These are all groups where support for Trump is generally unpopular, which confirms our theory of social desirability bias in the data.</a:t>
            </a:r>
            <a:endParaRPr/>
          </a:p>
          <a:p>
            <a:pPr indent="0" lvl="0" marL="914400" rtl="0" algn="l">
              <a:lnSpc>
                <a:spcPct val="115000"/>
              </a:lnSpc>
              <a:spcBef>
                <a:spcPts val="0"/>
              </a:spcBef>
              <a:spcAft>
                <a:spcPts val="0"/>
              </a:spcAft>
              <a:buNone/>
            </a:pPr>
            <a:r>
              <a:rPr lang="en"/>
              <a:t>d.</a:t>
            </a:r>
            <a:r>
              <a:rPr lang="en" sz="700">
                <a:latin typeface="Times New Roman"/>
                <a:ea typeface="Times New Roman"/>
                <a:cs typeface="Times New Roman"/>
                <a:sym typeface="Times New Roman"/>
              </a:rPr>
              <a:t>     </a:t>
            </a:r>
            <a:r>
              <a:rPr lang="en"/>
              <a:t>While the value of a secret ballot is democratically irreplaceable, this means that unfortunately we have no way to know whether these individual voters actually did vote for Trump despite their membership in these demographic or ideological groups or whether they did not vote for him despite otherwise expressing some level of support.</a:t>
            </a:r>
            <a:endParaRPr/>
          </a:p>
          <a:p>
            <a:pPr indent="0" lvl="0" marL="914400" rtl="0" algn="l">
              <a:lnSpc>
                <a:spcPct val="115000"/>
              </a:lnSpc>
              <a:spcBef>
                <a:spcPts val="0"/>
              </a:spcBef>
              <a:spcAft>
                <a:spcPts val="0"/>
              </a:spcAft>
              <a:buNone/>
            </a:pPr>
            <a:r>
              <a:rPr lang="en"/>
              <a:t>e.</a:t>
            </a:r>
            <a:r>
              <a:rPr lang="en" sz="700">
                <a:latin typeface="Times New Roman"/>
                <a:ea typeface="Times New Roman"/>
                <a:cs typeface="Times New Roman"/>
                <a:sym typeface="Times New Roman"/>
              </a:rPr>
              <a:t>     </a:t>
            </a:r>
            <a:r>
              <a:rPr lang="en"/>
              <a:t>The implication here is that individuals having these attributes who are predicted by our primary model to be Trump supporters may have confounded results and that they are potentially gettable voters if we project the right message to them.</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1af7ed533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1af7ed533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Kiel</a:t>
            </a:r>
            <a:endParaRPr/>
          </a:p>
          <a:p>
            <a:pPr indent="-298450" lvl="0" marL="457200" rtl="0" algn="l">
              <a:spcBef>
                <a:spcPts val="0"/>
              </a:spcBef>
              <a:spcAft>
                <a:spcPts val="0"/>
              </a:spcAft>
              <a:buSzPts val="1100"/>
              <a:buChar char="-"/>
            </a:pPr>
            <a:r>
              <a:rPr lang="en"/>
              <a:t>Overall, each model maps very well to the survey questions. Support to oppose rations are very close.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hyperlink" Target="https://plot.ly/dashboard/kielbrunner:144/ed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ap.org/en-us/topics/politics/elections/ap-votecast/about" TargetMode="External"/><Relationship Id="rId4" Type="http://schemas.openxmlformats.org/officeDocument/2006/relationships/hyperlink" Target="https://chart-studio.plot.ly/dashboard/kielbrunner:144/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0" y="0"/>
            <a:ext cx="9183174" cy="6117225"/>
          </a:xfrm>
          <a:prstGeom prst="rect">
            <a:avLst/>
          </a:prstGeom>
          <a:noFill/>
          <a:ln>
            <a:noFill/>
          </a:ln>
        </p:spPr>
      </p:pic>
      <p:sp>
        <p:nvSpPr>
          <p:cNvPr id="60" name="Google Shape;60;p13"/>
          <p:cNvSpPr txBox="1"/>
          <p:nvPr>
            <p:ph idx="1" type="subTitle"/>
          </p:nvPr>
        </p:nvSpPr>
        <p:spPr>
          <a:xfrm>
            <a:off x="4058250" y="4033725"/>
            <a:ext cx="1923000" cy="64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Oswald"/>
                <a:ea typeface="Oswald"/>
                <a:cs typeface="Oswald"/>
                <a:sym typeface="Oswald"/>
              </a:rPr>
              <a:t>Lauren Lawless</a:t>
            </a:r>
            <a:endParaRPr sz="1800">
              <a:solidFill>
                <a:srgbClr val="000000"/>
              </a:solidFill>
              <a:latin typeface="Oswald"/>
              <a:ea typeface="Oswald"/>
              <a:cs typeface="Oswald"/>
              <a:sym typeface="Oswald"/>
            </a:endParaRPr>
          </a:p>
          <a:p>
            <a:pPr indent="0" lvl="0" marL="0" rtl="0" algn="ctr">
              <a:spcBef>
                <a:spcPts val="0"/>
              </a:spcBef>
              <a:spcAft>
                <a:spcPts val="0"/>
              </a:spcAft>
              <a:buNone/>
            </a:pPr>
            <a:r>
              <a:rPr lang="en" sz="1800">
                <a:solidFill>
                  <a:srgbClr val="000000"/>
                </a:solidFill>
                <a:latin typeface="Oswald"/>
                <a:ea typeface="Oswald"/>
                <a:cs typeface="Oswald"/>
                <a:sym typeface="Oswald"/>
              </a:rPr>
              <a:t>Kiel Brunner</a:t>
            </a:r>
            <a:endParaRPr sz="1800">
              <a:solidFill>
                <a:srgbClr val="000000"/>
              </a:solidFill>
              <a:latin typeface="Oswald"/>
              <a:ea typeface="Oswald"/>
              <a:cs typeface="Oswald"/>
              <a:sym typeface="Oswald"/>
            </a:endParaRPr>
          </a:p>
          <a:p>
            <a:pPr indent="0" lvl="0" marL="0" rtl="0" algn="ctr">
              <a:spcBef>
                <a:spcPts val="0"/>
              </a:spcBef>
              <a:spcAft>
                <a:spcPts val="0"/>
              </a:spcAft>
              <a:buNone/>
            </a:pPr>
            <a:r>
              <a:t/>
            </a:r>
            <a:endParaRPr sz="1800">
              <a:solidFill>
                <a:srgbClr val="000000"/>
              </a:solidFill>
              <a:latin typeface="Oswald"/>
              <a:ea typeface="Oswald"/>
              <a:cs typeface="Oswald"/>
              <a:sym typeface="Oswald"/>
            </a:endParaRPr>
          </a:p>
        </p:txBody>
      </p:sp>
      <p:sp>
        <p:nvSpPr>
          <p:cNvPr id="61" name="Google Shape;61;p13"/>
          <p:cNvSpPr txBox="1"/>
          <p:nvPr/>
        </p:nvSpPr>
        <p:spPr>
          <a:xfrm>
            <a:off x="4177900" y="455275"/>
            <a:ext cx="4090800" cy="1100400"/>
          </a:xfrm>
          <a:prstGeom prst="rect">
            <a:avLst/>
          </a:prstGeom>
          <a:noFill/>
          <a:ln>
            <a:noFill/>
          </a:ln>
          <a:effectLst>
            <a:outerShdw blurRad="57150" rotWithShape="0" algn="bl" dir="5400000" dist="38100">
              <a:srgbClr val="000000">
                <a:alpha val="72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Oswald"/>
                <a:ea typeface="Oswald"/>
                <a:cs typeface="Oswald"/>
                <a:sym typeface="Oswald"/>
              </a:rPr>
              <a:t>SOCIAL</a:t>
            </a:r>
            <a:r>
              <a:rPr b="1" lang="en" sz="7500">
                <a:latin typeface="Oswald"/>
                <a:ea typeface="Oswald"/>
                <a:cs typeface="Oswald"/>
                <a:sym typeface="Oswald"/>
              </a:rPr>
              <a:t> </a:t>
            </a:r>
            <a:endParaRPr b="1" sz="7500">
              <a:latin typeface="Oswald"/>
              <a:ea typeface="Oswald"/>
              <a:cs typeface="Oswald"/>
              <a:sym typeface="Oswald"/>
            </a:endParaRPr>
          </a:p>
        </p:txBody>
      </p:sp>
      <p:sp>
        <p:nvSpPr>
          <p:cNvPr id="62" name="Google Shape;62;p13"/>
          <p:cNvSpPr txBox="1"/>
          <p:nvPr/>
        </p:nvSpPr>
        <p:spPr>
          <a:xfrm>
            <a:off x="3404400" y="1748875"/>
            <a:ext cx="5511000" cy="743400"/>
          </a:xfrm>
          <a:prstGeom prst="rect">
            <a:avLst/>
          </a:prstGeom>
          <a:noFill/>
          <a:ln>
            <a:noFill/>
          </a:ln>
          <a:effectLst>
            <a:outerShdw blurRad="57150" rotWithShape="0" algn="bl" dir="5400000" dist="28575">
              <a:srgbClr val="000000">
                <a:alpha val="85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4500">
                <a:latin typeface="Oswald"/>
                <a:ea typeface="Oswald"/>
                <a:cs typeface="Oswald"/>
                <a:sym typeface="Oswald"/>
              </a:rPr>
              <a:t>DESIRABILITY BIAS</a:t>
            </a:r>
            <a:r>
              <a:rPr b="1" lang="en" sz="3600">
                <a:latin typeface="Average"/>
                <a:ea typeface="Average"/>
                <a:cs typeface="Average"/>
                <a:sym typeface="Average"/>
              </a:rPr>
              <a:t> </a:t>
            </a:r>
            <a:endParaRPr b="1" sz="3600">
              <a:latin typeface="Average"/>
              <a:ea typeface="Average"/>
              <a:cs typeface="Average"/>
              <a:sym typeface="Average"/>
            </a:endParaRPr>
          </a:p>
        </p:txBody>
      </p:sp>
      <p:pic>
        <p:nvPicPr>
          <p:cNvPr id="63" name="Google Shape;63;p13"/>
          <p:cNvPicPr preferRelativeResize="0"/>
          <p:nvPr/>
        </p:nvPicPr>
        <p:blipFill>
          <a:blip r:embed="rId4">
            <a:alphaModFix/>
          </a:blip>
          <a:stretch>
            <a:fillRect/>
          </a:stretch>
        </p:blipFill>
        <p:spPr>
          <a:xfrm>
            <a:off x="4025500" y="2625987"/>
            <a:ext cx="810325" cy="1010675"/>
          </a:xfrm>
          <a:prstGeom prst="rect">
            <a:avLst/>
          </a:prstGeom>
          <a:noFill/>
          <a:ln>
            <a:noFill/>
          </a:ln>
          <a:effectLst>
            <a:outerShdw blurRad="57150" rotWithShape="0" algn="bl" dir="5400000" dist="19050">
              <a:srgbClr val="000000">
                <a:alpha val="71000"/>
              </a:srgbClr>
            </a:outerShdw>
          </a:effectLst>
        </p:spPr>
      </p:pic>
      <p:sp>
        <p:nvSpPr>
          <p:cNvPr id="64" name="Google Shape;64;p13"/>
          <p:cNvSpPr txBox="1"/>
          <p:nvPr/>
        </p:nvSpPr>
        <p:spPr>
          <a:xfrm>
            <a:off x="4363050" y="2990738"/>
            <a:ext cx="4388700" cy="544500"/>
          </a:xfrm>
          <a:prstGeom prst="rect">
            <a:avLst/>
          </a:prstGeom>
          <a:noFill/>
          <a:ln>
            <a:noFill/>
          </a:ln>
          <a:effectLst>
            <a:outerShdw blurRad="57150" rotWithShape="0" algn="bl" dir="5400000" dist="47625">
              <a:srgbClr val="000000">
                <a:alpha val="79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Oswald"/>
                <a:ea typeface="Oswald"/>
                <a:cs typeface="Oswald"/>
                <a:sym typeface="Oswald"/>
              </a:rPr>
              <a:t>OTER LIE DETECTION</a:t>
            </a:r>
            <a:endParaRPr b="1" sz="3600">
              <a:latin typeface="Oswald"/>
              <a:ea typeface="Oswald"/>
              <a:cs typeface="Oswald"/>
              <a:sym typeface="Oswald"/>
            </a:endParaRPr>
          </a:p>
        </p:txBody>
      </p:sp>
      <p:sp>
        <p:nvSpPr>
          <p:cNvPr id="65" name="Google Shape;65;p13"/>
          <p:cNvSpPr txBox="1"/>
          <p:nvPr/>
        </p:nvSpPr>
        <p:spPr>
          <a:xfrm>
            <a:off x="5141525" y="2356725"/>
            <a:ext cx="2133300" cy="612600"/>
          </a:xfrm>
          <a:prstGeom prst="rect">
            <a:avLst/>
          </a:prstGeom>
          <a:noFill/>
          <a:ln>
            <a:noFill/>
          </a:ln>
          <a:effectLst>
            <a:outerShdw blurRad="57150" rotWithShape="0" algn="bl" dir="5400000" dist="38100">
              <a:srgbClr val="000000">
                <a:alpha val="83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Oswald"/>
                <a:ea typeface="Oswald"/>
                <a:cs typeface="Oswald"/>
                <a:sym typeface="Oswald"/>
              </a:rPr>
              <a:t>AND</a:t>
            </a:r>
            <a:r>
              <a:rPr b="1" lang="en" sz="3600">
                <a:latin typeface="Average"/>
                <a:ea typeface="Average"/>
                <a:cs typeface="Average"/>
                <a:sym typeface="Average"/>
              </a:rPr>
              <a:t> </a:t>
            </a:r>
            <a:endParaRPr b="1" sz="3600">
              <a:latin typeface="Average"/>
              <a:ea typeface="Average"/>
              <a:cs typeface="Average"/>
              <a:sym typeface="Average"/>
            </a:endParaRPr>
          </a:p>
        </p:txBody>
      </p:sp>
      <p:sp>
        <p:nvSpPr>
          <p:cNvPr id="66" name="Google Shape;66;p13"/>
          <p:cNvSpPr txBox="1"/>
          <p:nvPr>
            <p:ph idx="1" type="subTitle"/>
          </p:nvPr>
        </p:nvSpPr>
        <p:spPr>
          <a:xfrm>
            <a:off x="6146075" y="4033725"/>
            <a:ext cx="2133300" cy="61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Oswald"/>
                <a:ea typeface="Oswald"/>
                <a:cs typeface="Oswald"/>
                <a:sym typeface="Oswald"/>
              </a:rPr>
              <a:t>Nyesher Serrant</a:t>
            </a:r>
            <a:endParaRPr sz="1800">
              <a:solidFill>
                <a:srgbClr val="000000"/>
              </a:solidFill>
              <a:latin typeface="Oswald"/>
              <a:ea typeface="Oswald"/>
              <a:cs typeface="Oswald"/>
              <a:sym typeface="Oswald"/>
            </a:endParaRPr>
          </a:p>
          <a:p>
            <a:pPr indent="0" lvl="0" marL="0" rtl="0" algn="ctr">
              <a:spcBef>
                <a:spcPts val="0"/>
              </a:spcBef>
              <a:spcAft>
                <a:spcPts val="0"/>
              </a:spcAft>
              <a:buNone/>
            </a:pPr>
            <a:r>
              <a:rPr lang="en" sz="1800">
                <a:solidFill>
                  <a:srgbClr val="000000"/>
                </a:solidFill>
                <a:latin typeface="Oswald"/>
                <a:ea typeface="Oswald"/>
                <a:cs typeface="Oswald"/>
                <a:sym typeface="Oswald"/>
              </a:rPr>
              <a:t> Joe Hernandez</a:t>
            </a:r>
            <a:endParaRPr sz="1800">
              <a:solidFill>
                <a:srgbClr val="000000"/>
              </a:solidFill>
              <a:latin typeface="Oswald"/>
              <a:ea typeface="Oswald"/>
              <a:cs typeface="Oswald"/>
              <a:sym typeface="Oswald"/>
            </a:endParaRPr>
          </a:p>
          <a:p>
            <a:pPr indent="0" lvl="0" marL="0" rtl="0" algn="ctr">
              <a:spcBef>
                <a:spcPts val="0"/>
              </a:spcBef>
              <a:spcAft>
                <a:spcPts val="0"/>
              </a:spcAft>
              <a:buNone/>
            </a:pPr>
            <a:r>
              <a:t/>
            </a:r>
            <a:endParaRPr sz="1800">
              <a:solidFill>
                <a:srgbClr val="000000"/>
              </a:solidFill>
              <a:latin typeface="Oswald"/>
              <a:ea typeface="Oswald"/>
              <a:cs typeface="Oswald"/>
              <a:sym typeface="Oswald"/>
            </a:endParaRPr>
          </a:p>
        </p:txBody>
      </p:sp>
      <p:sp>
        <p:nvSpPr>
          <p:cNvPr id="67" name="Google Shape;67;p13"/>
          <p:cNvSpPr txBox="1"/>
          <p:nvPr>
            <p:ph idx="1" type="subTitle"/>
          </p:nvPr>
        </p:nvSpPr>
        <p:spPr>
          <a:xfrm>
            <a:off x="6841975" y="0"/>
            <a:ext cx="2341200" cy="407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Oswald"/>
                <a:ea typeface="Oswald"/>
                <a:cs typeface="Oswald"/>
                <a:sym typeface="Oswald"/>
              </a:rPr>
              <a:t>IST 718 - BIG DATA ANALYTICS</a:t>
            </a:r>
            <a:endParaRPr sz="1400">
              <a:solidFill>
                <a:srgbClr val="000000"/>
              </a:solidFill>
              <a:latin typeface="Oswald"/>
              <a:ea typeface="Oswald"/>
              <a:cs typeface="Oswald"/>
              <a:sym typeface="Oswald"/>
            </a:endParaRPr>
          </a:p>
          <a:p>
            <a:pPr indent="0" lvl="0" marL="0" rtl="0" algn="ctr">
              <a:spcBef>
                <a:spcPts val="0"/>
              </a:spcBef>
              <a:spcAft>
                <a:spcPts val="0"/>
              </a:spcAft>
              <a:buNone/>
            </a:pPr>
            <a:r>
              <a:t/>
            </a:r>
            <a:endParaRPr sz="1400">
              <a:solidFill>
                <a:srgbClr val="000000"/>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8" name="Shape 138"/>
        <p:cNvGrpSpPr/>
        <p:nvPr/>
      </p:nvGrpSpPr>
      <p:grpSpPr>
        <a:xfrm>
          <a:off x="0" y="0"/>
          <a:ext cx="0" cy="0"/>
          <a:chOff x="0" y="0"/>
          <a:chExt cx="0" cy="0"/>
        </a:xfrm>
      </p:grpSpPr>
      <p:sp>
        <p:nvSpPr>
          <p:cNvPr id="139" name="Google Shape;139;p22"/>
          <p:cNvSpPr/>
          <p:nvPr/>
        </p:nvSpPr>
        <p:spPr>
          <a:xfrm>
            <a:off x="6090600" y="105300"/>
            <a:ext cx="3205800" cy="4995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Oswald"/>
                <a:ea typeface="Oswald"/>
                <a:cs typeface="Oswald"/>
                <a:sym typeface="Oswald"/>
              </a:rPr>
              <a:t>GRAPHS</a:t>
            </a:r>
            <a:endParaRPr b="1" sz="3000">
              <a:solidFill>
                <a:srgbClr val="FFFFFF"/>
              </a:solidFill>
              <a:latin typeface="Oswald"/>
              <a:ea typeface="Oswald"/>
              <a:cs typeface="Oswald"/>
              <a:sym typeface="Oswald"/>
            </a:endParaRPr>
          </a:p>
        </p:txBody>
      </p:sp>
      <p:pic>
        <p:nvPicPr>
          <p:cNvPr id="140" name="Google Shape;140;p22"/>
          <p:cNvPicPr preferRelativeResize="0"/>
          <p:nvPr/>
        </p:nvPicPr>
        <p:blipFill>
          <a:blip r:embed="rId3">
            <a:alphaModFix/>
          </a:blip>
          <a:stretch>
            <a:fillRect/>
          </a:stretch>
        </p:blipFill>
        <p:spPr>
          <a:xfrm>
            <a:off x="1492812" y="825725"/>
            <a:ext cx="6158374" cy="395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4" name="Shape 144"/>
        <p:cNvGrpSpPr/>
        <p:nvPr/>
      </p:nvGrpSpPr>
      <p:grpSpPr>
        <a:xfrm>
          <a:off x="0" y="0"/>
          <a:ext cx="0" cy="0"/>
          <a:chOff x="0" y="0"/>
          <a:chExt cx="0" cy="0"/>
        </a:xfrm>
      </p:grpSpPr>
      <p:sp>
        <p:nvSpPr>
          <p:cNvPr id="145" name="Google Shape;145;p23"/>
          <p:cNvSpPr/>
          <p:nvPr/>
        </p:nvSpPr>
        <p:spPr>
          <a:xfrm>
            <a:off x="6090600" y="105300"/>
            <a:ext cx="3205800" cy="4995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Oswald"/>
                <a:ea typeface="Oswald"/>
                <a:cs typeface="Oswald"/>
                <a:sym typeface="Oswald"/>
              </a:rPr>
              <a:t>GRAPHS</a:t>
            </a:r>
            <a:endParaRPr b="1" sz="3000">
              <a:solidFill>
                <a:srgbClr val="FFFFFF"/>
              </a:solidFill>
              <a:latin typeface="Oswald"/>
              <a:ea typeface="Oswald"/>
              <a:cs typeface="Oswald"/>
              <a:sym typeface="Oswald"/>
            </a:endParaRPr>
          </a:p>
        </p:txBody>
      </p:sp>
      <p:pic>
        <p:nvPicPr>
          <p:cNvPr id="146" name="Google Shape;146;p23"/>
          <p:cNvPicPr preferRelativeResize="0"/>
          <p:nvPr/>
        </p:nvPicPr>
        <p:blipFill>
          <a:blip r:embed="rId3">
            <a:alphaModFix/>
          </a:blip>
          <a:stretch>
            <a:fillRect/>
          </a:stretch>
        </p:blipFill>
        <p:spPr>
          <a:xfrm>
            <a:off x="1447800" y="681000"/>
            <a:ext cx="6586067" cy="423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1549124" y="792401"/>
            <a:ext cx="6533951" cy="4210725"/>
          </a:xfrm>
          <a:prstGeom prst="rect">
            <a:avLst/>
          </a:prstGeom>
          <a:noFill/>
          <a:ln>
            <a:noFill/>
          </a:ln>
        </p:spPr>
      </p:pic>
      <p:sp>
        <p:nvSpPr>
          <p:cNvPr id="152" name="Google Shape;152;p24"/>
          <p:cNvSpPr/>
          <p:nvPr/>
        </p:nvSpPr>
        <p:spPr>
          <a:xfrm>
            <a:off x="6090600" y="105300"/>
            <a:ext cx="3205800" cy="4995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Oswald"/>
                <a:ea typeface="Oswald"/>
                <a:cs typeface="Oswald"/>
                <a:sym typeface="Oswald"/>
              </a:rPr>
              <a:t>GRAPHS</a:t>
            </a:r>
            <a:endParaRPr b="1" sz="3000">
              <a:solidFill>
                <a:srgbClr val="FFFFFF"/>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6" name="Shape 156"/>
        <p:cNvGrpSpPr/>
        <p:nvPr/>
      </p:nvGrpSpPr>
      <p:grpSpPr>
        <a:xfrm>
          <a:off x="0" y="0"/>
          <a:ext cx="0" cy="0"/>
          <a:chOff x="0" y="0"/>
          <a:chExt cx="0" cy="0"/>
        </a:xfrm>
      </p:grpSpPr>
      <p:sp>
        <p:nvSpPr>
          <p:cNvPr id="157" name="Google Shape;157;p25"/>
          <p:cNvSpPr/>
          <p:nvPr/>
        </p:nvSpPr>
        <p:spPr>
          <a:xfrm>
            <a:off x="6090600" y="105300"/>
            <a:ext cx="3205800" cy="4995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Oswald"/>
                <a:ea typeface="Oswald"/>
                <a:cs typeface="Oswald"/>
                <a:sym typeface="Oswald"/>
              </a:rPr>
              <a:t>GRAPHS</a:t>
            </a:r>
            <a:endParaRPr b="1" sz="3000">
              <a:solidFill>
                <a:srgbClr val="FFFFFF"/>
              </a:solidFill>
              <a:latin typeface="Oswald"/>
              <a:ea typeface="Oswald"/>
              <a:cs typeface="Oswald"/>
              <a:sym typeface="Oswald"/>
            </a:endParaRPr>
          </a:p>
        </p:txBody>
      </p:sp>
      <p:pic>
        <p:nvPicPr>
          <p:cNvPr id="158" name="Google Shape;158;p25"/>
          <p:cNvPicPr preferRelativeResize="0"/>
          <p:nvPr/>
        </p:nvPicPr>
        <p:blipFill>
          <a:blip r:embed="rId3">
            <a:alphaModFix/>
          </a:blip>
          <a:stretch>
            <a:fillRect/>
          </a:stretch>
        </p:blipFill>
        <p:spPr>
          <a:xfrm>
            <a:off x="1376999" y="1011175"/>
            <a:ext cx="5843150" cy="375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2" name="Shape 162"/>
        <p:cNvGrpSpPr/>
        <p:nvPr/>
      </p:nvGrpSpPr>
      <p:grpSpPr>
        <a:xfrm>
          <a:off x="0" y="0"/>
          <a:ext cx="0" cy="0"/>
          <a:chOff x="0" y="0"/>
          <a:chExt cx="0" cy="0"/>
        </a:xfrm>
      </p:grpSpPr>
      <p:sp>
        <p:nvSpPr>
          <p:cNvPr id="163" name="Google Shape;163;p26"/>
          <p:cNvSpPr/>
          <p:nvPr/>
        </p:nvSpPr>
        <p:spPr>
          <a:xfrm>
            <a:off x="6090600" y="105300"/>
            <a:ext cx="3205800" cy="4995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Oswald"/>
                <a:ea typeface="Oswald"/>
                <a:cs typeface="Oswald"/>
                <a:sym typeface="Oswald"/>
              </a:rPr>
              <a:t>GRAPHS</a:t>
            </a:r>
            <a:endParaRPr b="1" sz="3000">
              <a:solidFill>
                <a:srgbClr val="FFFFFF"/>
              </a:solidFill>
              <a:latin typeface="Oswald"/>
              <a:ea typeface="Oswald"/>
              <a:cs typeface="Oswald"/>
              <a:sym typeface="Oswald"/>
            </a:endParaRPr>
          </a:p>
        </p:txBody>
      </p:sp>
      <p:pic>
        <p:nvPicPr>
          <p:cNvPr id="164" name="Google Shape;164;p26"/>
          <p:cNvPicPr preferRelativeResize="0"/>
          <p:nvPr/>
        </p:nvPicPr>
        <p:blipFill>
          <a:blip r:embed="rId3">
            <a:alphaModFix/>
          </a:blip>
          <a:stretch>
            <a:fillRect/>
          </a:stretch>
        </p:blipFill>
        <p:spPr>
          <a:xfrm>
            <a:off x="1202763" y="716875"/>
            <a:ext cx="6586067" cy="423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8" name="Shape 168"/>
        <p:cNvGrpSpPr/>
        <p:nvPr/>
      </p:nvGrpSpPr>
      <p:grpSpPr>
        <a:xfrm>
          <a:off x="0" y="0"/>
          <a:ext cx="0" cy="0"/>
          <a:chOff x="0" y="0"/>
          <a:chExt cx="0" cy="0"/>
        </a:xfrm>
      </p:grpSpPr>
      <p:sp>
        <p:nvSpPr>
          <p:cNvPr id="169" name="Google Shape;169;p27"/>
          <p:cNvSpPr txBox="1"/>
          <p:nvPr>
            <p:ph idx="4294967295" type="body"/>
          </p:nvPr>
        </p:nvSpPr>
        <p:spPr>
          <a:xfrm>
            <a:off x="1024125" y="894975"/>
            <a:ext cx="7099800" cy="3293100"/>
          </a:xfrm>
          <a:prstGeom prst="rect">
            <a:avLst/>
          </a:prstGeom>
          <a:solidFill>
            <a:srgbClr val="FFFFFF"/>
          </a:solidFill>
          <a:ln cap="flat" cmpd="sng" w="38100">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500">
              <a:solidFill>
                <a:srgbClr val="000000"/>
              </a:solidFill>
            </a:endParaRPr>
          </a:p>
        </p:txBody>
      </p:sp>
      <p:sp>
        <p:nvSpPr>
          <p:cNvPr id="170" name="Google Shape;170;p27"/>
          <p:cNvSpPr txBox="1"/>
          <p:nvPr>
            <p:ph idx="4294967295" type="body"/>
          </p:nvPr>
        </p:nvSpPr>
        <p:spPr>
          <a:xfrm>
            <a:off x="1024125" y="635125"/>
            <a:ext cx="7099800" cy="3778200"/>
          </a:xfrm>
          <a:prstGeom prst="rect">
            <a:avLst/>
          </a:prstGeom>
          <a:no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500">
              <a:solidFill>
                <a:srgbClr val="000000"/>
              </a:solidFill>
            </a:endParaRPr>
          </a:p>
        </p:txBody>
      </p:sp>
      <p:sp>
        <p:nvSpPr>
          <p:cNvPr id="171" name="Google Shape;171;p27"/>
          <p:cNvSpPr/>
          <p:nvPr/>
        </p:nvSpPr>
        <p:spPr>
          <a:xfrm>
            <a:off x="2254825" y="2003550"/>
            <a:ext cx="4417500" cy="568200"/>
          </a:xfrm>
          <a:prstGeom prst="rect">
            <a:avLst/>
          </a:prstGeom>
          <a:solidFill>
            <a:srgbClr val="0808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INTERACTIVE DASHBOARD</a:t>
            </a:r>
            <a:endParaRPr b="1" sz="3000">
              <a:solidFill>
                <a:srgbClr val="FFFFFF"/>
              </a:solidFill>
              <a:latin typeface="Oswald"/>
              <a:ea typeface="Oswald"/>
              <a:cs typeface="Oswald"/>
              <a:sym typeface="Oswald"/>
            </a:endParaRPr>
          </a:p>
        </p:txBody>
      </p:sp>
      <p:sp>
        <p:nvSpPr>
          <p:cNvPr id="172" name="Google Shape;172;p27"/>
          <p:cNvSpPr/>
          <p:nvPr/>
        </p:nvSpPr>
        <p:spPr>
          <a:xfrm>
            <a:off x="3726500" y="2653200"/>
            <a:ext cx="18066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Oswald"/>
                <a:ea typeface="Oswald"/>
                <a:cs typeface="Oswald"/>
                <a:sym typeface="Oswald"/>
              </a:rPr>
              <a:t>LIVE DEMO</a:t>
            </a:r>
            <a:endParaRPr b="1" sz="1800">
              <a:solidFill>
                <a:srgbClr val="FFFFFF"/>
              </a:solidFill>
              <a:latin typeface="Oswald"/>
              <a:ea typeface="Oswald"/>
              <a:cs typeface="Oswald"/>
              <a:sym typeface="Oswald"/>
            </a:endParaRPr>
          </a:p>
        </p:txBody>
      </p:sp>
      <p:pic>
        <p:nvPicPr>
          <p:cNvPr id="173" name="Google Shape;173;p27"/>
          <p:cNvPicPr preferRelativeResize="0"/>
          <p:nvPr/>
        </p:nvPicPr>
        <p:blipFill>
          <a:blip r:embed="rId3">
            <a:alphaModFix/>
          </a:blip>
          <a:stretch>
            <a:fillRect/>
          </a:stretch>
        </p:blipFill>
        <p:spPr>
          <a:xfrm>
            <a:off x="6794942" y="165125"/>
            <a:ext cx="2009407" cy="1945426"/>
          </a:xfrm>
          <a:prstGeom prst="rect">
            <a:avLst/>
          </a:prstGeom>
          <a:noFill/>
          <a:ln>
            <a:noFill/>
          </a:ln>
        </p:spPr>
      </p:pic>
      <p:sp>
        <p:nvSpPr>
          <p:cNvPr id="174" name="Google Shape;174;p27"/>
          <p:cNvSpPr txBox="1"/>
          <p:nvPr/>
        </p:nvSpPr>
        <p:spPr>
          <a:xfrm>
            <a:off x="2849850" y="4128900"/>
            <a:ext cx="46692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hlinkClick r:id="rId4"/>
              </a:rPr>
              <a:t>https://plot.ly/dashboard/kielbrunner:144/edit#/</a:t>
            </a:r>
            <a:endParaRPr>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8" name="Shape 178"/>
        <p:cNvGrpSpPr/>
        <p:nvPr/>
      </p:nvGrpSpPr>
      <p:grpSpPr>
        <a:xfrm>
          <a:off x="0" y="0"/>
          <a:ext cx="0" cy="0"/>
          <a:chOff x="0" y="0"/>
          <a:chExt cx="0" cy="0"/>
        </a:xfrm>
      </p:grpSpPr>
      <p:sp>
        <p:nvSpPr>
          <p:cNvPr id="179" name="Google Shape;179;p28"/>
          <p:cNvSpPr txBox="1"/>
          <p:nvPr>
            <p:ph idx="4294967295" type="body"/>
          </p:nvPr>
        </p:nvSpPr>
        <p:spPr>
          <a:xfrm>
            <a:off x="1024125" y="894975"/>
            <a:ext cx="7099800" cy="3293100"/>
          </a:xfrm>
          <a:prstGeom prst="rect">
            <a:avLst/>
          </a:prstGeom>
          <a:solidFill>
            <a:srgbClr val="FFFFFF"/>
          </a:solidFill>
          <a:ln cap="flat" cmpd="sng" w="38100">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500">
              <a:solidFill>
                <a:srgbClr val="000000"/>
              </a:solidFill>
            </a:endParaRPr>
          </a:p>
        </p:txBody>
      </p:sp>
      <p:sp>
        <p:nvSpPr>
          <p:cNvPr id="180" name="Google Shape;180;p28"/>
          <p:cNvSpPr txBox="1"/>
          <p:nvPr>
            <p:ph idx="4294967295" type="body"/>
          </p:nvPr>
        </p:nvSpPr>
        <p:spPr>
          <a:xfrm>
            <a:off x="1024125" y="635125"/>
            <a:ext cx="7099800" cy="3778200"/>
          </a:xfrm>
          <a:prstGeom prst="rect">
            <a:avLst/>
          </a:prstGeom>
          <a:no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500">
              <a:solidFill>
                <a:srgbClr val="000000"/>
              </a:solidFill>
            </a:endParaRPr>
          </a:p>
        </p:txBody>
      </p:sp>
      <p:sp>
        <p:nvSpPr>
          <p:cNvPr id="181" name="Google Shape;181;p28"/>
          <p:cNvSpPr/>
          <p:nvPr/>
        </p:nvSpPr>
        <p:spPr>
          <a:xfrm>
            <a:off x="2254825" y="2003550"/>
            <a:ext cx="4417500" cy="568200"/>
          </a:xfrm>
          <a:prstGeom prst="rect">
            <a:avLst/>
          </a:prstGeom>
          <a:solidFill>
            <a:srgbClr val="0808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USER INTERFACE</a:t>
            </a:r>
            <a:endParaRPr b="1" sz="3000">
              <a:solidFill>
                <a:srgbClr val="FFFFFF"/>
              </a:solidFill>
              <a:latin typeface="Oswald"/>
              <a:ea typeface="Oswald"/>
              <a:cs typeface="Oswald"/>
              <a:sym typeface="Oswald"/>
            </a:endParaRPr>
          </a:p>
        </p:txBody>
      </p:sp>
      <p:sp>
        <p:nvSpPr>
          <p:cNvPr id="182" name="Google Shape;182;p28"/>
          <p:cNvSpPr/>
          <p:nvPr/>
        </p:nvSpPr>
        <p:spPr>
          <a:xfrm>
            <a:off x="3726500" y="2653200"/>
            <a:ext cx="18066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Oswald"/>
                <a:ea typeface="Oswald"/>
                <a:cs typeface="Oswald"/>
                <a:sym typeface="Oswald"/>
              </a:rPr>
              <a:t>LIVE DEMO</a:t>
            </a:r>
            <a:endParaRPr b="1" sz="1800">
              <a:solidFill>
                <a:srgbClr val="FFFFFF"/>
              </a:solidFill>
              <a:latin typeface="Oswald"/>
              <a:ea typeface="Oswald"/>
              <a:cs typeface="Oswald"/>
              <a:sym typeface="Oswald"/>
            </a:endParaRPr>
          </a:p>
        </p:txBody>
      </p:sp>
      <p:pic>
        <p:nvPicPr>
          <p:cNvPr id="183" name="Google Shape;183;p28"/>
          <p:cNvPicPr preferRelativeResize="0"/>
          <p:nvPr/>
        </p:nvPicPr>
        <p:blipFill>
          <a:blip r:embed="rId3">
            <a:alphaModFix/>
          </a:blip>
          <a:stretch>
            <a:fillRect/>
          </a:stretch>
        </p:blipFill>
        <p:spPr>
          <a:xfrm>
            <a:off x="6794942" y="165125"/>
            <a:ext cx="2009407" cy="1945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87" name="Shape 187"/>
        <p:cNvGrpSpPr/>
        <p:nvPr/>
      </p:nvGrpSpPr>
      <p:grpSpPr>
        <a:xfrm>
          <a:off x="0" y="0"/>
          <a:ext cx="0" cy="0"/>
          <a:chOff x="0" y="0"/>
          <a:chExt cx="0" cy="0"/>
        </a:xfrm>
      </p:grpSpPr>
      <p:sp>
        <p:nvSpPr>
          <p:cNvPr id="188" name="Google Shape;188;p29"/>
          <p:cNvSpPr/>
          <p:nvPr/>
        </p:nvSpPr>
        <p:spPr>
          <a:xfrm>
            <a:off x="833425" y="257500"/>
            <a:ext cx="73290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CONCLUSION AND RECOMMENDATION</a:t>
            </a:r>
            <a:endParaRPr b="1" sz="3000">
              <a:solidFill>
                <a:srgbClr val="FFFFFF"/>
              </a:solidFill>
              <a:latin typeface="Oswald"/>
              <a:ea typeface="Oswald"/>
              <a:cs typeface="Oswald"/>
              <a:sym typeface="Oswald"/>
            </a:endParaRPr>
          </a:p>
        </p:txBody>
      </p:sp>
      <p:sp>
        <p:nvSpPr>
          <p:cNvPr id="189" name="Google Shape;189;p29"/>
          <p:cNvSpPr txBox="1"/>
          <p:nvPr>
            <p:ph idx="4294967295" type="body"/>
          </p:nvPr>
        </p:nvSpPr>
        <p:spPr>
          <a:xfrm>
            <a:off x="354300" y="1070975"/>
            <a:ext cx="6237600" cy="3778200"/>
          </a:xfrm>
          <a:prstGeom prst="rect">
            <a:avLst/>
          </a:prstGeom>
          <a:solidFill>
            <a:srgbClr val="FFFFFF"/>
          </a:solid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Voters in specific demographic or ideological groups are sometimes less willing to admit to supporting Donald Trump.</a:t>
            </a:r>
            <a:endParaRPr>
              <a:solidFill>
                <a:srgbClr val="000000"/>
              </a:solidFill>
            </a:endParaRPr>
          </a:p>
          <a:p>
            <a:pPr indent="0" lvl="0" marL="0" rtl="0" algn="l">
              <a:spcBef>
                <a:spcPts val="1600"/>
              </a:spcBef>
              <a:spcAft>
                <a:spcPts val="0"/>
              </a:spcAft>
              <a:buNone/>
            </a:pPr>
            <a:r>
              <a:rPr lang="en">
                <a:solidFill>
                  <a:srgbClr val="000000"/>
                </a:solidFill>
              </a:rPr>
              <a:t>The campaign team of the 2020 Democratic nominee should estimate an individual’s likelihood of supporting Trump based on information other than 2016 vote choice, since this is often underreported.</a:t>
            </a:r>
            <a:endParaRPr>
              <a:solidFill>
                <a:srgbClr val="000000"/>
              </a:solidFill>
            </a:endParaRPr>
          </a:p>
          <a:p>
            <a:pPr indent="0" lvl="0" marL="0" rtl="0" algn="l">
              <a:spcBef>
                <a:spcPts val="1600"/>
              </a:spcBef>
              <a:spcAft>
                <a:spcPts val="0"/>
              </a:spcAft>
              <a:buNone/>
            </a:pPr>
            <a:r>
              <a:rPr lang="en">
                <a:solidFill>
                  <a:srgbClr val="000000"/>
                </a:solidFill>
              </a:rPr>
              <a:t>The best indicators include sex, age, education, religion, and specific issue opinions and beliefs (e.g., repeal/expand ACA, Russian collusion, deportation/naturalization of undocumented immigrants, direction of country).</a:t>
            </a:r>
            <a:endParaRPr sz="1600">
              <a:solidFill>
                <a:srgbClr val="000000"/>
              </a:solidFill>
            </a:endParaRPr>
          </a:p>
          <a:p>
            <a:pPr indent="0" lvl="0" marL="0" rtl="0" algn="l">
              <a:spcBef>
                <a:spcPts val="1600"/>
              </a:spcBef>
              <a:spcAft>
                <a:spcPts val="1600"/>
              </a:spcAft>
              <a:buNone/>
            </a:pPr>
            <a:r>
              <a:t/>
            </a:r>
            <a:endParaRPr sz="1500">
              <a:solidFill>
                <a:srgbClr val="000000"/>
              </a:solidFill>
            </a:endParaRPr>
          </a:p>
        </p:txBody>
      </p:sp>
      <p:pic>
        <p:nvPicPr>
          <p:cNvPr id="190" name="Google Shape;190;p29"/>
          <p:cNvPicPr preferRelativeResize="0"/>
          <p:nvPr/>
        </p:nvPicPr>
        <p:blipFill>
          <a:blip r:embed="rId3">
            <a:alphaModFix/>
          </a:blip>
          <a:stretch>
            <a:fillRect/>
          </a:stretch>
        </p:blipFill>
        <p:spPr>
          <a:xfrm>
            <a:off x="6933050" y="1893600"/>
            <a:ext cx="1858801" cy="1858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94" name="Shape 194"/>
        <p:cNvGrpSpPr/>
        <p:nvPr/>
      </p:nvGrpSpPr>
      <p:grpSpPr>
        <a:xfrm>
          <a:off x="0" y="0"/>
          <a:ext cx="0" cy="0"/>
          <a:chOff x="0" y="0"/>
          <a:chExt cx="0" cy="0"/>
        </a:xfrm>
      </p:grpSpPr>
      <p:sp>
        <p:nvSpPr>
          <p:cNvPr id="195" name="Google Shape;195;p30"/>
          <p:cNvSpPr/>
          <p:nvPr/>
        </p:nvSpPr>
        <p:spPr>
          <a:xfrm>
            <a:off x="833425" y="257500"/>
            <a:ext cx="73290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LIMITATIONS</a:t>
            </a:r>
            <a:endParaRPr b="1" sz="3000">
              <a:solidFill>
                <a:srgbClr val="FFFFFF"/>
              </a:solidFill>
              <a:latin typeface="Oswald"/>
              <a:ea typeface="Oswald"/>
              <a:cs typeface="Oswald"/>
              <a:sym typeface="Oswald"/>
            </a:endParaRPr>
          </a:p>
        </p:txBody>
      </p:sp>
      <p:sp>
        <p:nvSpPr>
          <p:cNvPr id="196" name="Google Shape;196;p30"/>
          <p:cNvSpPr txBox="1"/>
          <p:nvPr>
            <p:ph idx="4294967295" type="body"/>
          </p:nvPr>
        </p:nvSpPr>
        <p:spPr>
          <a:xfrm>
            <a:off x="356700" y="1070975"/>
            <a:ext cx="8430600" cy="3778200"/>
          </a:xfrm>
          <a:prstGeom prst="rect">
            <a:avLst/>
          </a:prstGeom>
          <a:solidFill>
            <a:srgbClr val="FFFFFF"/>
          </a:solid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data used for this project was collected leading up to the 2018 midterm, which preceded: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Mexican border crisis, migrant detention, and family separation;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 of Mueller investigation and report;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Impeachment inquiry of Ukrainian phone call, impeachment, and acquittal; and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COVID-19 outbreak and economic crisis.</a:t>
            </a:r>
            <a:endParaRPr>
              <a:solidFill>
                <a:srgbClr val="000000"/>
              </a:solidFill>
            </a:endParaRPr>
          </a:p>
          <a:p>
            <a:pPr indent="0" lvl="0" marL="0" rtl="0" algn="l">
              <a:spcBef>
                <a:spcPts val="1600"/>
              </a:spcBef>
              <a:spcAft>
                <a:spcPts val="0"/>
              </a:spcAft>
              <a:buNone/>
            </a:pPr>
            <a:r>
              <a:rPr lang="en">
                <a:solidFill>
                  <a:srgbClr val="000000"/>
                </a:solidFill>
              </a:rPr>
              <a:t>As a result of these event, public opinion could have shifted immensely or not at all, so data should be consistently replenished and models updated to measure both the immediate and long-term impacts of current events, i.e., which controversies impact voter preference only for a short time, and which have more staying power.</a:t>
            </a:r>
            <a:endParaRPr>
              <a:solidFill>
                <a:srgbClr val="000000"/>
              </a:solidFill>
            </a:endParaRPr>
          </a:p>
          <a:p>
            <a:pPr indent="0" lvl="0" marL="0" rtl="0" algn="l">
              <a:spcBef>
                <a:spcPts val="1600"/>
              </a:spcBef>
              <a:spcAft>
                <a:spcPts val="1600"/>
              </a:spcAft>
              <a:buNone/>
            </a:pPr>
            <a:r>
              <a:t/>
            </a:r>
            <a:endParaRPr sz="15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00" name="Shape 200"/>
        <p:cNvGrpSpPr/>
        <p:nvPr/>
      </p:nvGrpSpPr>
      <p:grpSpPr>
        <a:xfrm>
          <a:off x="0" y="0"/>
          <a:ext cx="0" cy="0"/>
          <a:chOff x="0" y="0"/>
          <a:chExt cx="0" cy="0"/>
        </a:xfrm>
      </p:grpSpPr>
      <p:sp>
        <p:nvSpPr>
          <p:cNvPr id="201" name="Google Shape;201;p31"/>
          <p:cNvSpPr txBox="1"/>
          <p:nvPr>
            <p:ph idx="4294967295" type="body"/>
          </p:nvPr>
        </p:nvSpPr>
        <p:spPr>
          <a:xfrm>
            <a:off x="851425" y="778325"/>
            <a:ext cx="7293000" cy="4189500"/>
          </a:xfrm>
          <a:prstGeom prst="rect">
            <a:avLst/>
          </a:prstGeom>
          <a:solidFill>
            <a:srgbClr val="FFFFFF"/>
          </a:solidFill>
          <a:ln cap="flat" cmpd="sng" w="1905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sz="1000">
              <a:solidFill>
                <a:srgbClr val="000000"/>
              </a:solidFill>
            </a:endParaRPr>
          </a:p>
          <a:p>
            <a:pPr indent="-457200" lvl="0" marL="457200" rtl="0" algn="l">
              <a:spcBef>
                <a:spcPts val="1600"/>
              </a:spcBef>
              <a:spcAft>
                <a:spcPts val="0"/>
              </a:spcAft>
              <a:buNone/>
            </a:pPr>
            <a:r>
              <a:rPr lang="en">
                <a:solidFill>
                  <a:srgbClr val="000000"/>
                </a:solidFill>
              </a:rPr>
              <a:t>Associated Press. (2020). AP VoteCast. Retrieved March 4, 2020, from Associated Press: </a:t>
            </a:r>
            <a:r>
              <a:rPr lang="en">
                <a:solidFill>
                  <a:srgbClr val="000000"/>
                </a:solidFill>
                <a:uFill>
                  <a:noFill/>
                </a:uFill>
                <a:hlinkClick r:id="rId3"/>
              </a:rPr>
              <a:t>https://www.ap.org/en-us/topics/politics/elections/ap-votecast/about</a:t>
            </a:r>
            <a:endParaRPr>
              <a:solidFill>
                <a:srgbClr val="000000"/>
              </a:solidFill>
            </a:endParaRPr>
          </a:p>
          <a:p>
            <a:pPr indent="-457200" lvl="0" marL="457200" rtl="0" algn="l">
              <a:spcBef>
                <a:spcPts val="1600"/>
              </a:spcBef>
              <a:spcAft>
                <a:spcPts val="0"/>
              </a:spcAft>
              <a:buNone/>
            </a:pPr>
            <a:r>
              <a:rPr lang="en">
                <a:solidFill>
                  <a:srgbClr val="000000"/>
                </a:solidFill>
              </a:rPr>
              <a:t>Klar, S., Weber, C., &amp; Krupnikov, Y. (2017, February 22). Social Desirability Bias in the 2016 Presidential Election. A Journal of Applied Research in Contemporary Politics, 14(4).</a:t>
            </a:r>
            <a:endParaRPr>
              <a:solidFill>
                <a:srgbClr val="000000"/>
              </a:solidFill>
            </a:endParaRPr>
          </a:p>
          <a:p>
            <a:pPr indent="-457200" lvl="0" marL="457200" rtl="0" algn="l">
              <a:spcBef>
                <a:spcPts val="1600"/>
              </a:spcBef>
              <a:spcAft>
                <a:spcPts val="0"/>
              </a:spcAft>
              <a:buNone/>
            </a:pPr>
            <a:r>
              <a:rPr lang="en">
                <a:solidFill>
                  <a:srgbClr val="000000"/>
                </a:solidFill>
              </a:rPr>
              <a:t>Lavrakas, P. J. (2008).  Encyclopedia of survey research methods (Vols. 1-0). Thousand Oaks, CA: Sage Publications, Inc. doi: 10.4135/9781412963947</a:t>
            </a:r>
            <a:endParaRPr>
              <a:solidFill>
                <a:srgbClr val="000000"/>
              </a:solidFill>
            </a:endParaRPr>
          </a:p>
          <a:p>
            <a:pPr indent="-457200" lvl="0" marL="457200" rtl="0" algn="l">
              <a:spcBef>
                <a:spcPts val="1600"/>
              </a:spcBef>
              <a:spcAft>
                <a:spcPts val="0"/>
              </a:spcAft>
              <a:buNone/>
            </a:pPr>
            <a:r>
              <a:rPr lang="en">
                <a:solidFill>
                  <a:srgbClr val="000000"/>
                </a:solidFill>
              </a:rPr>
              <a:t>Dashboard: </a:t>
            </a:r>
            <a:r>
              <a:rPr lang="en" sz="1100" u="sng">
                <a:solidFill>
                  <a:srgbClr val="0000FF"/>
                </a:solidFill>
                <a:latin typeface="Arial"/>
                <a:ea typeface="Arial"/>
                <a:cs typeface="Arial"/>
                <a:sym typeface="Arial"/>
                <a:hlinkClick r:id="rId4"/>
              </a:rPr>
              <a:t>https://chart-studio.plot.ly/dashboard/kielbrunner:144/view#/</a:t>
            </a:r>
            <a:endParaRPr>
              <a:solidFill>
                <a:srgbClr val="0000FF"/>
              </a:solidFill>
            </a:endParaRPr>
          </a:p>
          <a:p>
            <a:pPr indent="0" lvl="0" marL="0" rtl="0" algn="l">
              <a:spcBef>
                <a:spcPts val="1600"/>
              </a:spcBef>
              <a:spcAft>
                <a:spcPts val="1600"/>
              </a:spcAft>
              <a:buNone/>
            </a:pPr>
            <a:r>
              <a:t/>
            </a:r>
            <a:endParaRPr sz="1500">
              <a:solidFill>
                <a:srgbClr val="000000"/>
              </a:solidFill>
            </a:endParaRPr>
          </a:p>
        </p:txBody>
      </p:sp>
      <p:sp>
        <p:nvSpPr>
          <p:cNvPr id="202" name="Google Shape;202;p31"/>
          <p:cNvSpPr/>
          <p:nvPr/>
        </p:nvSpPr>
        <p:spPr>
          <a:xfrm>
            <a:off x="833425" y="257500"/>
            <a:ext cx="7329000" cy="568200"/>
          </a:xfrm>
          <a:prstGeom prst="wedgeRectCallout">
            <a:avLst>
              <a:gd fmla="val -20833" name="adj1"/>
              <a:gd fmla="val 62500" name="adj2"/>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REFERENCES</a:t>
            </a:r>
            <a:endParaRPr b="1" sz="30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1171575" y="118600"/>
            <a:ext cx="20904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CC0000"/>
                </a:solidFill>
              </a:rPr>
              <a:t>SOCIAL</a:t>
            </a:r>
            <a:r>
              <a:rPr b="1" lang="en">
                <a:solidFill>
                  <a:srgbClr val="FF0000"/>
                </a:solidFill>
              </a:rPr>
              <a:t> </a:t>
            </a:r>
            <a:endParaRPr b="1">
              <a:solidFill>
                <a:srgbClr val="FF0000"/>
              </a:solidFill>
            </a:endParaRPr>
          </a:p>
        </p:txBody>
      </p:sp>
      <p:sp>
        <p:nvSpPr>
          <p:cNvPr id="73" name="Google Shape;73;p14"/>
          <p:cNvSpPr txBox="1"/>
          <p:nvPr>
            <p:ph type="title"/>
          </p:nvPr>
        </p:nvSpPr>
        <p:spPr>
          <a:xfrm>
            <a:off x="1323975" y="666900"/>
            <a:ext cx="1845000" cy="4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DESIRABILITY BIAS</a:t>
            </a:r>
            <a:r>
              <a:rPr b="1" lang="en" sz="1400">
                <a:solidFill>
                  <a:srgbClr val="000000"/>
                </a:solidFill>
              </a:rPr>
              <a:t> </a:t>
            </a:r>
            <a:endParaRPr b="1" sz="1400">
              <a:solidFill>
                <a:srgbClr val="000000"/>
              </a:solidFill>
            </a:endParaRPr>
          </a:p>
        </p:txBody>
      </p:sp>
      <p:sp>
        <p:nvSpPr>
          <p:cNvPr id="74" name="Google Shape;74;p14"/>
          <p:cNvSpPr/>
          <p:nvPr/>
        </p:nvSpPr>
        <p:spPr>
          <a:xfrm>
            <a:off x="321975" y="1126050"/>
            <a:ext cx="3789600" cy="3687000"/>
          </a:xfrm>
          <a:prstGeom prst="rect">
            <a:avLst/>
          </a:prstGeom>
          <a:solidFill>
            <a:srgbClr val="FFFFFF"/>
          </a:solidFill>
          <a:ln cap="flat" cmpd="sng" w="38100">
            <a:solidFill>
              <a:srgbClr val="08089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4294967295" type="body"/>
          </p:nvPr>
        </p:nvSpPr>
        <p:spPr>
          <a:xfrm>
            <a:off x="476175" y="1414600"/>
            <a:ext cx="3421500" cy="30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“Social desirability bias is the tendency of some respondents to report an answer in a way they deem to be more socially acceptable than would be their ‘true’ answer” (Lavrakas, 2008).</a:t>
            </a:r>
            <a:endParaRPr sz="1500">
              <a:solidFill>
                <a:srgbClr val="000000"/>
              </a:solidFill>
            </a:endParaRPr>
          </a:p>
          <a:p>
            <a:pPr indent="0" lvl="0" marL="0" rtl="0" algn="l">
              <a:spcBef>
                <a:spcPts val="1600"/>
              </a:spcBef>
              <a:spcAft>
                <a:spcPts val="0"/>
              </a:spcAft>
              <a:buNone/>
            </a:pPr>
            <a:r>
              <a:rPr b="1" lang="en" sz="1500">
                <a:solidFill>
                  <a:srgbClr val="000000"/>
                </a:solidFill>
              </a:rPr>
              <a:t>Intent</a:t>
            </a:r>
            <a:r>
              <a:rPr lang="en" sz="1500">
                <a:solidFill>
                  <a:srgbClr val="000000"/>
                </a:solidFill>
              </a:rPr>
              <a:t>: project a more favorable image</a:t>
            </a:r>
            <a:endParaRPr sz="1500">
              <a:solidFill>
                <a:srgbClr val="000000"/>
              </a:solidFill>
            </a:endParaRPr>
          </a:p>
          <a:p>
            <a:pPr indent="0" lvl="0" marL="0" rtl="0" algn="l">
              <a:spcBef>
                <a:spcPts val="1600"/>
              </a:spcBef>
              <a:spcAft>
                <a:spcPts val="1600"/>
              </a:spcAft>
              <a:buNone/>
            </a:pPr>
            <a:r>
              <a:rPr b="1" lang="en" sz="1500">
                <a:solidFill>
                  <a:srgbClr val="000000"/>
                </a:solidFill>
              </a:rPr>
              <a:t>Outcome</a:t>
            </a:r>
            <a:r>
              <a:rPr lang="en" sz="1500">
                <a:solidFill>
                  <a:srgbClr val="000000"/>
                </a:solidFill>
              </a:rPr>
              <a:t>: overreporting of socially desirable behaviors and underreporting of socially undesirable behaviors</a:t>
            </a:r>
            <a:endParaRPr sz="1500">
              <a:solidFill>
                <a:srgbClr val="000000"/>
              </a:solidFill>
            </a:endParaRPr>
          </a:p>
        </p:txBody>
      </p:sp>
      <p:sp>
        <p:nvSpPr>
          <p:cNvPr id="76" name="Google Shape;76;p14"/>
          <p:cNvSpPr txBox="1"/>
          <p:nvPr>
            <p:ph type="title"/>
          </p:nvPr>
        </p:nvSpPr>
        <p:spPr>
          <a:xfrm>
            <a:off x="5051550" y="932075"/>
            <a:ext cx="359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0000"/>
                </a:solidFill>
              </a:rPr>
              <a:t>POLLING POST-</a:t>
            </a:r>
            <a:r>
              <a:rPr b="1" lang="en" sz="2400">
                <a:solidFill>
                  <a:srgbClr val="CC0000"/>
                </a:solidFill>
              </a:rPr>
              <a:t>2016</a:t>
            </a:r>
            <a:endParaRPr b="1" sz="2400">
              <a:solidFill>
                <a:srgbClr val="CC0000"/>
              </a:solidFill>
            </a:endParaRPr>
          </a:p>
        </p:txBody>
      </p:sp>
      <p:sp>
        <p:nvSpPr>
          <p:cNvPr id="77" name="Google Shape;77;p14"/>
          <p:cNvSpPr/>
          <p:nvPr/>
        </p:nvSpPr>
        <p:spPr>
          <a:xfrm>
            <a:off x="4425000" y="1628850"/>
            <a:ext cx="4478700" cy="3318900"/>
          </a:xfrm>
          <a:prstGeom prst="rect">
            <a:avLst/>
          </a:prstGeom>
          <a:solidFill>
            <a:srgbClr val="FFFFFF"/>
          </a:solidFill>
          <a:ln cap="flat" cmpd="sng" w="38100">
            <a:solidFill>
              <a:srgbClr val="08089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idx="4294967295" type="body"/>
          </p:nvPr>
        </p:nvSpPr>
        <p:spPr>
          <a:xfrm>
            <a:off x="4495800" y="1716875"/>
            <a:ext cx="4276200" cy="309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The situation:</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Voter polling remains integral to election analysis, despite the expanded use of other modeling and statistical techniques.</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The catalyst:</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2016 election of Donald Trump and increased political divisiveness since have led to social desirability bias in self-reported data.</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The result:</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Skewed voter preference predictions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Over-investment in unpersuadable voters</a:t>
            </a:r>
            <a:endParaRPr>
              <a:solidFill>
                <a:srgbClr val="000000"/>
              </a:solidFill>
            </a:endParaRPr>
          </a:p>
        </p:txBody>
      </p:sp>
      <p:sp>
        <p:nvSpPr>
          <p:cNvPr id="79" name="Google Shape;79;p14"/>
          <p:cNvSpPr/>
          <p:nvPr/>
        </p:nvSpPr>
        <p:spPr>
          <a:xfrm>
            <a:off x="4052550" y="234025"/>
            <a:ext cx="48510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BACKGROUND INFORMATION</a:t>
            </a:r>
            <a:endParaRPr b="1" sz="3000">
              <a:solidFill>
                <a:srgbClr val="FFFFF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3" name="Shape 83"/>
        <p:cNvGrpSpPr/>
        <p:nvPr/>
      </p:nvGrpSpPr>
      <p:grpSpPr>
        <a:xfrm>
          <a:off x="0" y="0"/>
          <a:ext cx="0" cy="0"/>
          <a:chOff x="0" y="0"/>
          <a:chExt cx="0" cy="0"/>
        </a:xfrm>
      </p:grpSpPr>
      <p:sp>
        <p:nvSpPr>
          <p:cNvPr id="84" name="Google Shape;84;p15"/>
          <p:cNvSpPr/>
          <p:nvPr/>
        </p:nvSpPr>
        <p:spPr>
          <a:xfrm>
            <a:off x="6236375" y="2318875"/>
            <a:ext cx="2265000" cy="2060400"/>
          </a:xfrm>
          <a:prstGeom prst="rect">
            <a:avLst/>
          </a:prstGeom>
          <a:solidFill>
            <a:schemeClr val="dk1"/>
          </a:solidFill>
          <a:ln cap="flat" cmpd="sng" w="38100">
            <a:solidFill>
              <a:srgbClr val="0808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Average"/>
                <a:ea typeface="Average"/>
                <a:cs typeface="Average"/>
                <a:sym typeface="Average"/>
              </a:rPr>
              <a:t>Can a model based on these characteristics detect social desirability bias and help us determine the likelihood that a person would lie about having previously supported Trump?</a:t>
            </a:r>
            <a:endParaRPr b="1" sz="1200"/>
          </a:p>
        </p:txBody>
      </p:sp>
      <p:sp>
        <p:nvSpPr>
          <p:cNvPr id="85" name="Google Shape;85;p15"/>
          <p:cNvSpPr/>
          <p:nvPr/>
        </p:nvSpPr>
        <p:spPr>
          <a:xfrm>
            <a:off x="2951075" y="501900"/>
            <a:ext cx="31329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QUESTIONS</a:t>
            </a:r>
            <a:endParaRPr b="1" sz="3000">
              <a:solidFill>
                <a:srgbClr val="FFFFFF"/>
              </a:solidFill>
              <a:latin typeface="Oswald"/>
              <a:ea typeface="Oswald"/>
              <a:cs typeface="Oswald"/>
              <a:sym typeface="Oswald"/>
            </a:endParaRPr>
          </a:p>
        </p:txBody>
      </p:sp>
      <p:sp>
        <p:nvSpPr>
          <p:cNvPr id="86" name="Google Shape;86;p15"/>
          <p:cNvSpPr/>
          <p:nvPr/>
        </p:nvSpPr>
        <p:spPr>
          <a:xfrm>
            <a:off x="253400" y="2370100"/>
            <a:ext cx="2475000" cy="2060400"/>
          </a:xfrm>
          <a:prstGeom prst="rect">
            <a:avLst/>
          </a:prstGeom>
          <a:solidFill>
            <a:srgbClr val="FFFFFF"/>
          </a:solidFill>
          <a:ln cap="flat" cmpd="sng" w="38100">
            <a:solidFill>
              <a:srgbClr val="0808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Average"/>
                <a:ea typeface="Average"/>
                <a:cs typeface="Average"/>
                <a:sym typeface="Average"/>
              </a:rPr>
              <a:t>What demographic characteristics and political issue preferences influence a voter’s decision to support Trump?</a:t>
            </a:r>
            <a:endParaRPr b="1" sz="1200"/>
          </a:p>
        </p:txBody>
      </p:sp>
      <p:sp>
        <p:nvSpPr>
          <p:cNvPr id="87" name="Google Shape;87;p15"/>
          <p:cNvSpPr/>
          <p:nvPr/>
        </p:nvSpPr>
        <p:spPr>
          <a:xfrm>
            <a:off x="3198925" y="2318875"/>
            <a:ext cx="2475000" cy="2060400"/>
          </a:xfrm>
          <a:prstGeom prst="rect">
            <a:avLst/>
          </a:prstGeom>
          <a:solidFill>
            <a:srgbClr val="FFFFFF"/>
          </a:solidFill>
          <a:ln cap="flat" cmpd="sng" w="38100">
            <a:solidFill>
              <a:srgbClr val="0808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Average"/>
                <a:ea typeface="Average"/>
                <a:cs typeface="Average"/>
                <a:sym typeface="Average"/>
              </a:rPr>
              <a:t>Who, then, should a Democratic candidate expend resources to persuade, and who is likely to support Trump despite not admitting to it previously?</a:t>
            </a:r>
            <a:endParaRPr b="1" sz="1200"/>
          </a:p>
        </p:txBody>
      </p:sp>
      <p:pic>
        <p:nvPicPr>
          <p:cNvPr id="88" name="Google Shape;88;p15"/>
          <p:cNvPicPr preferRelativeResize="0"/>
          <p:nvPr/>
        </p:nvPicPr>
        <p:blipFill>
          <a:blip r:embed="rId3">
            <a:alphaModFix/>
          </a:blip>
          <a:stretch>
            <a:fillRect/>
          </a:stretch>
        </p:blipFill>
        <p:spPr>
          <a:xfrm>
            <a:off x="4098825" y="1211850"/>
            <a:ext cx="933650" cy="933650"/>
          </a:xfrm>
          <a:prstGeom prst="rect">
            <a:avLst/>
          </a:prstGeom>
          <a:noFill/>
          <a:ln>
            <a:noFill/>
          </a:ln>
        </p:spPr>
      </p:pic>
      <p:pic>
        <p:nvPicPr>
          <p:cNvPr id="89" name="Google Shape;89;p15"/>
          <p:cNvPicPr preferRelativeResize="0"/>
          <p:nvPr/>
        </p:nvPicPr>
        <p:blipFill>
          <a:blip r:embed="rId4">
            <a:alphaModFix/>
          </a:blip>
          <a:stretch>
            <a:fillRect/>
          </a:stretch>
        </p:blipFill>
        <p:spPr>
          <a:xfrm>
            <a:off x="1027100" y="1114850"/>
            <a:ext cx="1066250" cy="1066250"/>
          </a:xfrm>
          <a:prstGeom prst="rect">
            <a:avLst/>
          </a:prstGeom>
          <a:noFill/>
          <a:ln>
            <a:noFill/>
          </a:ln>
        </p:spPr>
      </p:pic>
      <p:pic>
        <p:nvPicPr>
          <p:cNvPr id="90" name="Google Shape;90;p15"/>
          <p:cNvPicPr preferRelativeResize="0"/>
          <p:nvPr/>
        </p:nvPicPr>
        <p:blipFill>
          <a:blip r:embed="rId5">
            <a:alphaModFix/>
          </a:blip>
          <a:stretch>
            <a:fillRect/>
          </a:stretch>
        </p:blipFill>
        <p:spPr>
          <a:xfrm>
            <a:off x="7023800" y="1231687"/>
            <a:ext cx="893975" cy="893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4" name="Shape 94"/>
        <p:cNvGrpSpPr/>
        <p:nvPr/>
      </p:nvGrpSpPr>
      <p:grpSpPr>
        <a:xfrm>
          <a:off x="0" y="0"/>
          <a:ext cx="0" cy="0"/>
          <a:chOff x="0" y="0"/>
          <a:chExt cx="0" cy="0"/>
        </a:xfrm>
      </p:grpSpPr>
      <p:sp>
        <p:nvSpPr>
          <p:cNvPr id="95" name="Google Shape;95;p16"/>
          <p:cNvSpPr/>
          <p:nvPr/>
        </p:nvSpPr>
        <p:spPr>
          <a:xfrm>
            <a:off x="298525" y="272575"/>
            <a:ext cx="37929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SOLUTION STRATEGY</a:t>
            </a:r>
            <a:endParaRPr b="1" sz="3000">
              <a:solidFill>
                <a:srgbClr val="FFFFFF"/>
              </a:solidFill>
              <a:latin typeface="Oswald"/>
              <a:ea typeface="Oswald"/>
              <a:cs typeface="Oswald"/>
              <a:sym typeface="Oswald"/>
            </a:endParaRPr>
          </a:p>
        </p:txBody>
      </p:sp>
      <p:pic>
        <p:nvPicPr>
          <p:cNvPr id="96" name="Google Shape;96;p16"/>
          <p:cNvPicPr preferRelativeResize="0"/>
          <p:nvPr/>
        </p:nvPicPr>
        <p:blipFill>
          <a:blip r:embed="rId3">
            <a:alphaModFix/>
          </a:blip>
          <a:stretch>
            <a:fillRect/>
          </a:stretch>
        </p:blipFill>
        <p:spPr>
          <a:xfrm>
            <a:off x="4355125" y="276850"/>
            <a:ext cx="4370401" cy="2447300"/>
          </a:xfrm>
          <a:prstGeom prst="rect">
            <a:avLst/>
          </a:prstGeom>
          <a:noFill/>
          <a:ln>
            <a:noFill/>
          </a:ln>
        </p:spPr>
      </p:pic>
      <p:sp>
        <p:nvSpPr>
          <p:cNvPr id="97" name="Google Shape;97;p16"/>
          <p:cNvSpPr txBox="1"/>
          <p:nvPr>
            <p:ph idx="4294967295" type="body"/>
          </p:nvPr>
        </p:nvSpPr>
        <p:spPr>
          <a:xfrm>
            <a:off x="430825" y="1131825"/>
            <a:ext cx="3421500" cy="3778200"/>
          </a:xfrm>
          <a:prstGeom prst="rect">
            <a:avLst/>
          </a:prstGeom>
          <a:solidFill>
            <a:srgbClr val="FFFFFF"/>
          </a:solid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Using data from AP VoteCast 2018:</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Examine individuals’ responses to Trump-support-equivalent questions:</a:t>
            </a:r>
            <a:endParaRPr sz="16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2016 candidate choice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2020 anticipated candidate choice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Trump approval</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Voting in 2018 to show support for Trump</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Trump favorability</a:t>
            </a:r>
            <a:endParaRPr sz="12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Determine likelihood that the person supported Trump in 2016</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500">
              <a:solidFill>
                <a:srgbClr val="000000"/>
              </a:solidFill>
            </a:endParaRPr>
          </a:p>
        </p:txBody>
      </p:sp>
      <p:sp>
        <p:nvSpPr>
          <p:cNvPr id="98" name="Google Shape;98;p16"/>
          <p:cNvSpPr txBox="1"/>
          <p:nvPr>
            <p:ph idx="4294967295" type="body"/>
          </p:nvPr>
        </p:nvSpPr>
        <p:spPr>
          <a:xfrm>
            <a:off x="4355125" y="2832225"/>
            <a:ext cx="4370400" cy="2108100"/>
          </a:xfrm>
          <a:prstGeom prst="rect">
            <a:avLst/>
          </a:prstGeom>
          <a:solidFill>
            <a:srgbClr val="FFFFFF"/>
          </a:solid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Compare to reported 2016 candidate choice to determine likelihood that social desirability bias influenced the response</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This probability will help inform the campaign of the 2020 Democratic nominee about which voters are “gettable” and which would otherwise be an inefficient use of resources.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2" name="Shape 102"/>
        <p:cNvGrpSpPr/>
        <p:nvPr/>
      </p:nvGrpSpPr>
      <p:grpSpPr>
        <a:xfrm>
          <a:off x="0" y="0"/>
          <a:ext cx="0" cy="0"/>
          <a:chOff x="0" y="0"/>
          <a:chExt cx="0" cy="0"/>
        </a:xfrm>
      </p:grpSpPr>
      <p:sp>
        <p:nvSpPr>
          <p:cNvPr id="103" name="Google Shape;103;p17"/>
          <p:cNvSpPr/>
          <p:nvPr/>
        </p:nvSpPr>
        <p:spPr>
          <a:xfrm>
            <a:off x="2247625" y="524100"/>
            <a:ext cx="52959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DATA ACQUISITION PROCESS</a:t>
            </a:r>
            <a:endParaRPr b="1" sz="3000">
              <a:solidFill>
                <a:srgbClr val="FFFFFF"/>
              </a:solidFill>
              <a:latin typeface="Oswald"/>
              <a:ea typeface="Oswald"/>
              <a:cs typeface="Oswald"/>
              <a:sym typeface="Oswald"/>
            </a:endParaRPr>
          </a:p>
        </p:txBody>
      </p:sp>
      <p:sp>
        <p:nvSpPr>
          <p:cNvPr id="104" name="Google Shape;104;p17"/>
          <p:cNvSpPr txBox="1"/>
          <p:nvPr>
            <p:ph idx="4294967295" type="body"/>
          </p:nvPr>
        </p:nvSpPr>
        <p:spPr>
          <a:xfrm>
            <a:off x="1875250" y="1801975"/>
            <a:ext cx="5748300" cy="2040300"/>
          </a:xfrm>
          <a:prstGeom prst="rect">
            <a:avLst/>
          </a:prstGeom>
          <a:solidFill>
            <a:srgbClr val="FFFFFF"/>
          </a:solid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AP VoteCast was designed to improve polling accuracy by broadening traditional polling methods and providing unprecedented public access to the debut data set.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Observations: 106,855 (7 train : 3 test)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Variables: 53, including dummies</a:t>
            </a:r>
            <a:endParaRPr sz="1600">
              <a:solidFill>
                <a:srgbClr val="000000"/>
              </a:solidFill>
            </a:endParaRPr>
          </a:p>
        </p:txBody>
      </p:sp>
      <p:pic>
        <p:nvPicPr>
          <p:cNvPr id="105" name="Google Shape;105;p17"/>
          <p:cNvPicPr preferRelativeResize="0"/>
          <p:nvPr/>
        </p:nvPicPr>
        <p:blipFill>
          <a:blip r:embed="rId3">
            <a:alphaModFix amt="7000"/>
          </a:blip>
          <a:stretch>
            <a:fillRect/>
          </a:stretch>
        </p:blipFill>
        <p:spPr>
          <a:xfrm>
            <a:off x="0" y="3098980"/>
            <a:ext cx="1875250" cy="187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9" name="Shape 109"/>
        <p:cNvGrpSpPr/>
        <p:nvPr/>
      </p:nvGrpSpPr>
      <p:grpSpPr>
        <a:xfrm>
          <a:off x="0" y="0"/>
          <a:ext cx="0" cy="0"/>
          <a:chOff x="0" y="0"/>
          <a:chExt cx="0" cy="0"/>
        </a:xfrm>
      </p:grpSpPr>
      <p:sp>
        <p:nvSpPr>
          <p:cNvPr id="110" name="Google Shape;110;p18"/>
          <p:cNvSpPr/>
          <p:nvPr/>
        </p:nvSpPr>
        <p:spPr>
          <a:xfrm>
            <a:off x="715900" y="138100"/>
            <a:ext cx="38952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Oswald"/>
                <a:ea typeface="Oswald"/>
                <a:cs typeface="Oswald"/>
                <a:sym typeface="Oswald"/>
              </a:rPr>
              <a:t>ESTIMATING SUPPORT</a:t>
            </a:r>
            <a:endParaRPr b="1" sz="3000">
              <a:solidFill>
                <a:srgbClr val="FFFFFF"/>
              </a:solidFill>
              <a:latin typeface="Oswald"/>
              <a:ea typeface="Oswald"/>
              <a:cs typeface="Oswald"/>
              <a:sym typeface="Oswald"/>
            </a:endParaRPr>
          </a:p>
        </p:txBody>
      </p:sp>
      <p:sp>
        <p:nvSpPr>
          <p:cNvPr id="111" name="Google Shape;111;p18"/>
          <p:cNvSpPr txBox="1"/>
          <p:nvPr>
            <p:ph idx="4294967295" type="body"/>
          </p:nvPr>
        </p:nvSpPr>
        <p:spPr>
          <a:xfrm>
            <a:off x="190275" y="1783475"/>
            <a:ext cx="2366100" cy="2761800"/>
          </a:xfrm>
          <a:prstGeom prst="rect">
            <a:avLst/>
          </a:prstGeom>
          <a:solidFill>
            <a:srgbClr val="FFFFFF"/>
          </a:solid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Significant negative impacts: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Issues (economy, healthcare, taxes, gun policy, environment, foreign policy)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Immigration policy (path to citizenship)</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2016 Russian collusion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Age (18-24)</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Non-religious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Urban, suburban, and small town</a:t>
            </a:r>
            <a:endParaRPr sz="1200">
              <a:solidFill>
                <a:srgbClr val="000000"/>
              </a:solidFill>
            </a:endParaRPr>
          </a:p>
          <a:p>
            <a:pPr indent="0" lvl="0" marL="0" rtl="0" algn="l">
              <a:spcBef>
                <a:spcPts val="1600"/>
              </a:spcBef>
              <a:spcAft>
                <a:spcPts val="1600"/>
              </a:spcAft>
              <a:buNone/>
            </a:pPr>
            <a:r>
              <a:t/>
            </a:r>
            <a:endParaRPr sz="1200">
              <a:solidFill>
                <a:srgbClr val="000000"/>
              </a:solidFill>
            </a:endParaRPr>
          </a:p>
        </p:txBody>
      </p:sp>
      <p:sp>
        <p:nvSpPr>
          <p:cNvPr id="112" name="Google Shape;112;p18"/>
          <p:cNvSpPr/>
          <p:nvPr/>
        </p:nvSpPr>
        <p:spPr>
          <a:xfrm>
            <a:off x="1427200" y="781225"/>
            <a:ext cx="2263800" cy="513000"/>
          </a:xfrm>
          <a:prstGeom prst="rect">
            <a:avLst/>
          </a:prstGeom>
          <a:solidFill>
            <a:srgbClr val="0808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Oswald"/>
                <a:ea typeface="Oswald"/>
                <a:cs typeface="Oswald"/>
                <a:sym typeface="Oswald"/>
              </a:rPr>
              <a:t>FOR TRUMP</a:t>
            </a:r>
            <a:endParaRPr b="1" sz="2400">
              <a:solidFill>
                <a:srgbClr val="FFFFFF"/>
              </a:solidFill>
              <a:latin typeface="Oswald"/>
              <a:ea typeface="Oswald"/>
              <a:cs typeface="Oswald"/>
              <a:sym typeface="Oswald"/>
            </a:endParaRPr>
          </a:p>
        </p:txBody>
      </p:sp>
      <p:pic>
        <p:nvPicPr>
          <p:cNvPr id="113" name="Google Shape;113;p18"/>
          <p:cNvPicPr preferRelativeResize="0"/>
          <p:nvPr/>
        </p:nvPicPr>
        <p:blipFill>
          <a:blip r:embed="rId3">
            <a:alphaModFix/>
          </a:blip>
          <a:stretch>
            <a:fillRect/>
          </a:stretch>
        </p:blipFill>
        <p:spPr>
          <a:xfrm>
            <a:off x="5918650" y="106467"/>
            <a:ext cx="2913975" cy="4847356"/>
          </a:xfrm>
          <a:prstGeom prst="rect">
            <a:avLst/>
          </a:prstGeom>
          <a:noFill/>
          <a:ln>
            <a:noFill/>
          </a:ln>
        </p:spPr>
      </p:pic>
      <p:sp>
        <p:nvSpPr>
          <p:cNvPr id="114" name="Google Shape;114;p18"/>
          <p:cNvSpPr txBox="1"/>
          <p:nvPr>
            <p:ph idx="4294967295" type="body"/>
          </p:nvPr>
        </p:nvSpPr>
        <p:spPr>
          <a:xfrm>
            <a:off x="2735775" y="1614425"/>
            <a:ext cx="2674200" cy="3099900"/>
          </a:xfrm>
          <a:prstGeom prst="rect">
            <a:avLst/>
          </a:prstGeom>
          <a:solidFill>
            <a:srgbClr val="FFFFFF"/>
          </a:solid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Significant positive impacts: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Country track</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Trump economic impact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Repeal ACA</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Sex (m)</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Age (40-49)</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Race/ethnicity (White, Asian, Hispanic)</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Education (“less is more”)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Income (lowest for $50k-$75k)</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Party/ideology (scale: 0 Democrat/very liberal … 4 Republican/very conservative)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Religion (Protestant, Catholic)</a:t>
            </a:r>
            <a:endParaRPr sz="1200">
              <a:solidFill>
                <a:srgbClr val="000000"/>
              </a:solidFill>
            </a:endParaRPr>
          </a:p>
          <a:p>
            <a:pPr indent="0" lvl="0" marL="0" rtl="0" algn="l">
              <a:spcBef>
                <a:spcPts val="1600"/>
              </a:spcBef>
              <a:spcAft>
                <a:spcPts val="1600"/>
              </a:spcAft>
              <a:buNone/>
            </a:pPr>
            <a:r>
              <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8" name="Shape 118"/>
        <p:cNvGrpSpPr/>
        <p:nvPr/>
      </p:nvGrpSpPr>
      <p:grpSpPr>
        <a:xfrm>
          <a:off x="0" y="0"/>
          <a:ext cx="0" cy="0"/>
          <a:chOff x="0" y="0"/>
          <a:chExt cx="0" cy="0"/>
        </a:xfrm>
      </p:grpSpPr>
      <p:sp>
        <p:nvSpPr>
          <p:cNvPr id="119" name="Google Shape;119;p19"/>
          <p:cNvSpPr/>
          <p:nvPr/>
        </p:nvSpPr>
        <p:spPr>
          <a:xfrm>
            <a:off x="405275" y="249875"/>
            <a:ext cx="44175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swald"/>
                <a:ea typeface="Oswald"/>
                <a:cs typeface="Oswald"/>
                <a:sym typeface="Oswald"/>
              </a:rPr>
              <a:t>MODEL COMPARISON</a:t>
            </a:r>
            <a:endParaRPr b="1" sz="3000">
              <a:solidFill>
                <a:srgbClr val="FFFFFF"/>
              </a:solidFill>
              <a:latin typeface="Oswald"/>
              <a:ea typeface="Oswald"/>
              <a:cs typeface="Oswald"/>
              <a:sym typeface="Oswald"/>
            </a:endParaRPr>
          </a:p>
        </p:txBody>
      </p:sp>
      <p:graphicFrame>
        <p:nvGraphicFramePr>
          <p:cNvPr id="120" name="Google Shape;120;p19"/>
          <p:cNvGraphicFramePr/>
          <p:nvPr/>
        </p:nvGraphicFramePr>
        <p:xfrm>
          <a:off x="533175" y="1420665"/>
          <a:ext cx="3000000" cy="3000000"/>
        </p:xfrm>
        <a:graphic>
          <a:graphicData uri="http://schemas.openxmlformats.org/drawingml/2006/table">
            <a:tbl>
              <a:tblPr>
                <a:noFill/>
                <a:tableStyleId>{30D70341-7532-4567-8B41-829193CA5C66}</a:tableStyleId>
              </a:tblPr>
              <a:tblGrid>
                <a:gridCol w="1445075"/>
                <a:gridCol w="1445075"/>
                <a:gridCol w="1445075"/>
                <a:gridCol w="1445075"/>
                <a:gridCol w="1148675"/>
                <a:gridCol w="1148675"/>
              </a:tblGrid>
              <a:tr h="951275">
                <a:tc>
                  <a:txBody>
                    <a:bodyPr/>
                    <a:lstStyle/>
                    <a:p>
                      <a:pPr indent="0" lvl="0" marL="0" rtl="0" algn="l">
                        <a:spcBef>
                          <a:spcPts val="0"/>
                        </a:spcBef>
                        <a:spcAft>
                          <a:spcPts val="0"/>
                        </a:spcAft>
                        <a:buNone/>
                      </a:pPr>
                      <a:r>
                        <a:rPr b="1" lang="en">
                          <a:solidFill>
                            <a:srgbClr val="FFFFFF"/>
                          </a:solidFill>
                          <a:latin typeface="Average"/>
                          <a:ea typeface="Average"/>
                          <a:cs typeface="Average"/>
                          <a:sym typeface="Average"/>
                        </a:rPr>
                        <a:t>Model</a:t>
                      </a:r>
                      <a:endParaRPr b="1">
                        <a:solidFill>
                          <a:srgbClr val="FFFFFF"/>
                        </a:solidFill>
                        <a:latin typeface="Average"/>
                        <a:ea typeface="Average"/>
                        <a:cs typeface="Average"/>
                        <a:sym typeface="Average"/>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l">
                        <a:spcBef>
                          <a:spcPts val="0"/>
                        </a:spcBef>
                        <a:spcAft>
                          <a:spcPts val="0"/>
                        </a:spcAft>
                        <a:buNone/>
                      </a:pPr>
                      <a:r>
                        <a:rPr b="1" lang="en">
                          <a:solidFill>
                            <a:srgbClr val="FFFFFF"/>
                          </a:solidFill>
                          <a:latin typeface="Average"/>
                          <a:ea typeface="Average"/>
                          <a:cs typeface="Average"/>
                          <a:sym typeface="Average"/>
                        </a:rPr>
                        <a:t>Train Time (seconds)</a:t>
                      </a:r>
                      <a:endParaRPr b="1">
                        <a:solidFill>
                          <a:srgbClr val="FFFFFF"/>
                        </a:solidFill>
                        <a:latin typeface="Average"/>
                        <a:ea typeface="Average"/>
                        <a:cs typeface="Average"/>
                        <a:sym typeface="Average"/>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l">
                        <a:spcBef>
                          <a:spcPts val="0"/>
                        </a:spcBef>
                        <a:spcAft>
                          <a:spcPts val="0"/>
                        </a:spcAft>
                        <a:buNone/>
                      </a:pPr>
                      <a:r>
                        <a:rPr b="1" lang="en">
                          <a:solidFill>
                            <a:srgbClr val="FFFFFF"/>
                          </a:solidFill>
                          <a:latin typeface="Average"/>
                          <a:ea typeface="Average"/>
                          <a:cs typeface="Average"/>
                          <a:sym typeface="Average"/>
                        </a:rPr>
                        <a:t>Predict Time (train, test; seconds)</a:t>
                      </a:r>
                      <a:endParaRPr b="1">
                        <a:solidFill>
                          <a:srgbClr val="FFFFFF"/>
                        </a:solidFill>
                        <a:latin typeface="Average"/>
                        <a:ea typeface="Average"/>
                        <a:cs typeface="Average"/>
                        <a:sym typeface="Average"/>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l">
                        <a:spcBef>
                          <a:spcPts val="0"/>
                        </a:spcBef>
                        <a:spcAft>
                          <a:spcPts val="0"/>
                        </a:spcAft>
                        <a:buNone/>
                      </a:pPr>
                      <a:r>
                        <a:rPr b="1" lang="en">
                          <a:solidFill>
                            <a:srgbClr val="FFFFFF"/>
                          </a:solidFill>
                          <a:latin typeface="Average"/>
                          <a:ea typeface="Average"/>
                          <a:cs typeface="Average"/>
                          <a:sym typeface="Average"/>
                        </a:rPr>
                        <a:t>Accuracy (train, test)</a:t>
                      </a:r>
                      <a:endParaRPr b="1">
                        <a:solidFill>
                          <a:srgbClr val="FFFFFF"/>
                        </a:solidFill>
                        <a:latin typeface="Average"/>
                        <a:ea typeface="Average"/>
                        <a:cs typeface="Average"/>
                        <a:sym typeface="Average"/>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gridSpan="2">
                  <a:txBody>
                    <a:bodyPr/>
                    <a:lstStyle/>
                    <a:p>
                      <a:pPr indent="0" lvl="0" marL="0" rtl="0" algn="l">
                        <a:spcBef>
                          <a:spcPts val="0"/>
                        </a:spcBef>
                        <a:spcAft>
                          <a:spcPts val="0"/>
                        </a:spcAft>
                        <a:buNone/>
                      </a:pPr>
                      <a:r>
                        <a:rPr b="1" lang="en">
                          <a:solidFill>
                            <a:srgbClr val="FFFFFF"/>
                          </a:solidFill>
                          <a:latin typeface="Average"/>
                          <a:ea typeface="Average"/>
                          <a:cs typeface="Average"/>
                          <a:sym typeface="Average"/>
                        </a:rPr>
                        <a:t>Confusion Matrix (test)</a:t>
                      </a:r>
                      <a:endParaRPr b="1">
                        <a:solidFill>
                          <a:srgbClr val="FFFFFF"/>
                        </a:solidFill>
                        <a:latin typeface="Average"/>
                        <a:ea typeface="Average"/>
                        <a:cs typeface="Average"/>
                        <a:sym typeface="Average"/>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hMerge="1"/>
              </a:tr>
              <a:tr h="464450">
                <a:tc rowSpan="2">
                  <a:txBody>
                    <a:bodyPr/>
                    <a:lstStyle/>
                    <a:p>
                      <a:pPr indent="0" lvl="0" marL="0" rtl="0" algn="l">
                        <a:spcBef>
                          <a:spcPts val="0"/>
                        </a:spcBef>
                        <a:spcAft>
                          <a:spcPts val="0"/>
                        </a:spcAft>
                        <a:buNone/>
                      </a:pPr>
                      <a:r>
                        <a:rPr b="1" lang="en">
                          <a:solidFill>
                            <a:srgbClr val="FFFFFF"/>
                          </a:solidFill>
                          <a:latin typeface="Average"/>
                          <a:ea typeface="Average"/>
                          <a:cs typeface="Average"/>
                          <a:sym typeface="Average"/>
                        </a:rPr>
                        <a:t>Logistic</a:t>
                      </a:r>
                      <a:endParaRPr b="1">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rowSpan="2">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2.57</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rowSpan="2">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0.02</a:t>
                      </a:r>
                      <a:endParaRPr>
                        <a:solidFill>
                          <a:srgbClr val="FFFFFF"/>
                        </a:solidFill>
                        <a:latin typeface="Average"/>
                        <a:ea typeface="Average"/>
                        <a:cs typeface="Average"/>
                        <a:sym typeface="Average"/>
                      </a:endParaRPr>
                    </a:p>
                    <a:p>
                      <a:pPr indent="0" lvl="0" marL="0" rtl="0" algn="ctr">
                        <a:spcBef>
                          <a:spcPts val="0"/>
                        </a:spcBef>
                        <a:spcAft>
                          <a:spcPts val="0"/>
                        </a:spcAft>
                        <a:buNone/>
                      </a:pPr>
                      <a:r>
                        <a:rPr lang="en">
                          <a:solidFill>
                            <a:srgbClr val="FFFFFF"/>
                          </a:solidFill>
                          <a:latin typeface="Average"/>
                          <a:ea typeface="Average"/>
                          <a:cs typeface="Average"/>
                          <a:sym typeface="Average"/>
                        </a:rPr>
                        <a:t>0.01</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rowSpan="2">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0.9301719</a:t>
                      </a:r>
                      <a:endParaRPr>
                        <a:solidFill>
                          <a:srgbClr val="FFFFFF"/>
                        </a:solidFill>
                        <a:latin typeface="Average"/>
                        <a:ea typeface="Average"/>
                        <a:cs typeface="Average"/>
                        <a:sym typeface="Average"/>
                      </a:endParaRPr>
                    </a:p>
                    <a:p>
                      <a:pPr indent="0" lvl="0" marL="0" rtl="0" algn="ctr">
                        <a:spcBef>
                          <a:spcPts val="0"/>
                        </a:spcBef>
                        <a:spcAft>
                          <a:spcPts val="0"/>
                        </a:spcAft>
                        <a:buNone/>
                      </a:pPr>
                      <a:r>
                        <a:rPr lang="en">
                          <a:solidFill>
                            <a:srgbClr val="FFFFFF"/>
                          </a:solidFill>
                          <a:latin typeface="Average"/>
                          <a:ea typeface="Average"/>
                          <a:cs typeface="Average"/>
                          <a:sym typeface="Average"/>
                        </a:rPr>
                        <a:t>0.9317465</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17,547 </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1,016</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r>
              <a:tr h="464450">
                <a:tc vMerge="1"/>
                <a:tc vMerge="1"/>
                <a:tc vMerge="1"/>
                <a:tc vMerge="1"/>
                <a:tc>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1,172</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12,322</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r>
              <a:tr h="464450">
                <a:tc rowSpan="2">
                  <a:txBody>
                    <a:bodyPr/>
                    <a:lstStyle/>
                    <a:p>
                      <a:pPr indent="0" lvl="0" marL="0" rtl="0" algn="l">
                        <a:spcBef>
                          <a:spcPts val="0"/>
                        </a:spcBef>
                        <a:spcAft>
                          <a:spcPts val="0"/>
                        </a:spcAft>
                        <a:buNone/>
                      </a:pPr>
                      <a:r>
                        <a:rPr b="1" lang="en">
                          <a:solidFill>
                            <a:srgbClr val="FFFFFF"/>
                          </a:solidFill>
                          <a:latin typeface="Average"/>
                          <a:ea typeface="Average"/>
                          <a:cs typeface="Average"/>
                          <a:sym typeface="Average"/>
                        </a:rPr>
                        <a:t>Random Forest</a:t>
                      </a:r>
                      <a:endParaRPr b="1">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rowSpan="2">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7.51</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rowSpan="2">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1.76</a:t>
                      </a:r>
                      <a:br>
                        <a:rPr lang="en">
                          <a:solidFill>
                            <a:srgbClr val="FFFFFF"/>
                          </a:solidFill>
                          <a:latin typeface="Average"/>
                          <a:ea typeface="Average"/>
                          <a:cs typeface="Average"/>
                          <a:sym typeface="Average"/>
                        </a:rPr>
                      </a:br>
                      <a:r>
                        <a:rPr lang="en">
                          <a:solidFill>
                            <a:srgbClr val="FFFFFF"/>
                          </a:solidFill>
                          <a:latin typeface="Average"/>
                          <a:ea typeface="Average"/>
                          <a:cs typeface="Average"/>
                          <a:sym typeface="Average"/>
                        </a:rPr>
                        <a:t>0.64</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rowSpan="2">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0.9740100</a:t>
                      </a:r>
                      <a:br>
                        <a:rPr lang="en">
                          <a:solidFill>
                            <a:srgbClr val="FFFFFF"/>
                          </a:solidFill>
                          <a:latin typeface="Average"/>
                          <a:ea typeface="Average"/>
                          <a:cs typeface="Average"/>
                          <a:sym typeface="Average"/>
                        </a:rPr>
                      </a:br>
                      <a:r>
                        <a:rPr lang="en">
                          <a:solidFill>
                            <a:srgbClr val="FFFFFF"/>
                          </a:solidFill>
                          <a:latin typeface="Average"/>
                          <a:ea typeface="Average"/>
                          <a:cs typeface="Average"/>
                          <a:sym typeface="Average"/>
                        </a:rPr>
                        <a:t>0.9332751</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17,553</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1,010</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r>
              <a:tr h="464450">
                <a:tc vMerge="1"/>
                <a:tc vMerge="1"/>
                <a:tc vMerge="1"/>
                <a:tc vMerge="1"/>
                <a:tc>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1,129</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c>
                  <a:txBody>
                    <a:bodyPr/>
                    <a:lstStyle/>
                    <a:p>
                      <a:pPr indent="0" lvl="0" marL="0" rtl="0" algn="ctr">
                        <a:spcBef>
                          <a:spcPts val="0"/>
                        </a:spcBef>
                        <a:spcAft>
                          <a:spcPts val="0"/>
                        </a:spcAft>
                        <a:buNone/>
                      </a:pPr>
                      <a:r>
                        <a:rPr lang="en">
                          <a:solidFill>
                            <a:srgbClr val="FFFFFF"/>
                          </a:solidFill>
                          <a:latin typeface="Average"/>
                          <a:ea typeface="Average"/>
                          <a:cs typeface="Average"/>
                          <a:sym typeface="Average"/>
                        </a:rPr>
                        <a:t>12,365</a:t>
                      </a:r>
                      <a:endParaRPr>
                        <a:solidFill>
                          <a:srgbClr val="FFFFFF"/>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8089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4" name="Shape 124"/>
        <p:cNvGrpSpPr/>
        <p:nvPr/>
      </p:nvGrpSpPr>
      <p:grpSpPr>
        <a:xfrm>
          <a:off x="0" y="0"/>
          <a:ext cx="0" cy="0"/>
          <a:chOff x="0" y="0"/>
          <a:chExt cx="0" cy="0"/>
        </a:xfrm>
      </p:grpSpPr>
      <p:sp>
        <p:nvSpPr>
          <p:cNvPr id="125" name="Google Shape;125;p20"/>
          <p:cNvSpPr/>
          <p:nvPr/>
        </p:nvSpPr>
        <p:spPr>
          <a:xfrm>
            <a:off x="405275" y="249875"/>
            <a:ext cx="4705200" cy="5682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Oswald"/>
                <a:ea typeface="Oswald"/>
                <a:cs typeface="Oswald"/>
                <a:sym typeface="Oswald"/>
              </a:rPr>
              <a:t>QUANTIFYING INFLUENCE OF</a:t>
            </a:r>
            <a:endParaRPr b="1" sz="3000">
              <a:solidFill>
                <a:srgbClr val="FFFFFF"/>
              </a:solidFill>
              <a:latin typeface="Oswald"/>
              <a:ea typeface="Oswald"/>
              <a:cs typeface="Oswald"/>
              <a:sym typeface="Oswald"/>
            </a:endParaRPr>
          </a:p>
        </p:txBody>
      </p:sp>
      <p:sp>
        <p:nvSpPr>
          <p:cNvPr id="126" name="Google Shape;126;p20"/>
          <p:cNvSpPr txBox="1"/>
          <p:nvPr>
            <p:ph idx="4294967295" type="body"/>
          </p:nvPr>
        </p:nvSpPr>
        <p:spPr>
          <a:xfrm>
            <a:off x="266475" y="1936425"/>
            <a:ext cx="5226900" cy="2646600"/>
          </a:xfrm>
          <a:prstGeom prst="rect">
            <a:avLst/>
          </a:prstGeom>
          <a:solidFill>
            <a:srgbClr val="FFFFFF"/>
          </a:solidFill>
          <a:ln cap="flat" cmpd="sng" w="38100">
            <a:solidFill>
              <a:srgbClr val="0808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Significant positive variables indicate likely social desirability bias among Trump supporters*: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Issues (abortion, environment, gun policy, healthcare)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Age (25-39)</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Race/ethnicity (Black)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Non-rural</a:t>
            </a:r>
            <a:endParaRPr sz="1600">
              <a:solidFill>
                <a:srgbClr val="000000"/>
              </a:solidFill>
            </a:endParaRPr>
          </a:p>
          <a:p>
            <a:pPr indent="0" lvl="0" marL="0" rtl="0" algn="l">
              <a:spcBef>
                <a:spcPts val="1600"/>
              </a:spcBef>
              <a:spcAft>
                <a:spcPts val="1600"/>
              </a:spcAft>
              <a:buNone/>
            </a:pPr>
            <a:r>
              <a:t/>
            </a:r>
            <a:endParaRPr sz="1500">
              <a:solidFill>
                <a:srgbClr val="000000"/>
              </a:solidFill>
            </a:endParaRPr>
          </a:p>
        </p:txBody>
      </p:sp>
      <p:pic>
        <p:nvPicPr>
          <p:cNvPr id="127" name="Google Shape;127;p20"/>
          <p:cNvPicPr preferRelativeResize="0"/>
          <p:nvPr/>
        </p:nvPicPr>
        <p:blipFill>
          <a:blip r:embed="rId3">
            <a:alphaModFix/>
          </a:blip>
          <a:stretch>
            <a:fillRect/>
          </a:stretch>
        </p:blipFill>
        <p:spPr>
          <a:xfrm>
            <a:off x="5822975" y="123803"/>
            <a:ext cx="2948825" cy="4895896"/>
          </a:xfrm>
          <a:prstGeom prst="rect">
            <a:avLst/>
          </a:prstGeom>
          <a:noFill/>
          <a:ln>
            <a:noFill/>
          </a:ln>
        </p:spPr>
      </p:pic>
      <p:sp>
        <p:nvSpPr>
          <p:cNvPr id="128" name="Google Shape;128;p20"/>
          <p:cNvSpPr/>
          <p:nvPr/>
        </p:nvSpPr>
        <p:spPr>
          <a:xfrm>
            <a:off x="1020700" y="941950"/>
            <a:ext cx="3595500" cy="513000"/>
          </a:xfrm>
          <a:prstGeom prst="rect">
            <a:avLst/>
          </a:prstGeom>
          <a:solidFill>
            <a:srgbClr val="0808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Oswald"/>
                <a:ea typeface="Oswald"/>
                <a:cs typeface="Oswald"/>
                <a:sym typeface="Oswald"/>
              </a:rPr>
              <a:t>SOCIAL DESIRABILITY BIAS</a:t>
            </a:r>
            <a:endParaRPr b="1" sz="2400">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2" name="Shape 132"/>
        <p:cNvGrpSpPr/>
        <p:nvPr/>
      </p:nvGrpSpPr>
      <p:grpSpPr>
        <a:xfrm>
          <a:off x="0" y="0"/>
          <a:ext cx="0" cy="0"/>
          <a:chOff x="0" y="0"/>
          <a:chExt cx="0" cy="0"/>
        </a:xfrm>
      </p:grpSpPr>
      <p:sp>
        <p:nvSpPr>
          <p:cNvPr id="133" name="Google Shape;133;p21"/>
          <p:cNvSpPr/>
          <p:nvPr/>
        </p:nvSpPr>
        <p:spPr>
          <a:xfrm>
            <a:off x="6090600" y="105300"/>
            <a:ext cx="3205800" cy="499500"/>
          </a:xfrm>
          <a:prstGeom prst="roundRect">
            <a:avLst>
              <a:gd fmla="val 16667"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Oswald"/>
                <a:ea typeface="Oswald"/>
                <a:cs typeface="Oswald"/>
                <a:sym typeface="Oswald"/>
              </a:rPr>
              <a:t>GRAPHS</a:t>
            </a:r>
            <a:endParaRPr b="1" sz="3000">
              <a:solidFill>
                <a:srgbClr val="FFFFFF"/>
              </a:solidFill>
              <a:latin typeface="Oswald"/>
              <a:ea typeface="Oswald"/>
              <a:cs typeface="Oswald"/>
              <a:sym typeface="Oswald"/>
            </a:endParaRPr>
          </a:p>
        </p:txBody>
      </p:sp>
      <p:pic>
        <p:nvPicPr>
          <p:cNvPr id="134" name="Google Shape;134;p21"/>
          <p:cNvPicPr preferRelativeResize="0"/>
          <p:nvPr/>
        </p:nvPicPr>
        <p:blipFill>
          <a:blip r:embed="rId3">
            <a:alphaModFix/>
          </a:blip>
          <a:stretch>
            <a:fillRect/>
          </a:stretch>
        </p:blipFill>
        <p:spPr>
          <a:xfrm>
            <a:off x="926425" y="748900"/>
            <a:ext cx="6586067" cy="423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