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e43d00f1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e43d00f1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e43d00f1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e43d00f1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e43d00f1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e43d00f1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e43d00f1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e43d00f1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e43d00f1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e43d00f1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e43d00f1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e43d00f1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e43d00f1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e43d00f1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e43d00f1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e43d00f1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e43d00f1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e43d00f1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e43d00f1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e43d00f1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e43d00f1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e43d00f1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e43d00f1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e43d00f1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e43d00f1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e43d00f1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e43d00f1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e43d00f1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e43d00f1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e43d00f1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e43d00f1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e43d00f1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e43d00f1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e43d00f1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e43d00f1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e43d00f1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e43d00f1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e43d00f1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e43d00f1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e43d00f1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e43d00f1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e43d00f1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331800"/>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Project 2: Theta Pirates</a:t>
            </a:r>
            <a:endParaRPr/>
          </a:p>
        </p:txBody>
      </p:sp>
      <p:sp>
        <p:nvSpPr>
          <p:cNvPr id="64" name="Google Shape;64;p13"/>
          <p:cNvSpPr txBox="1"/>
          <p:nvPr>
            <p:ph idx="1" type="subTitle"/>
          </p:nvPr>
        </p:nvSpPr>
        <p:spPr>
          <a:xfrm>
            <a:off x="1680302" y="3478075"/>
            <a:ext cx="5783400" cy="9090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By: Kiel Wheat</a:t>
            </a:r>
            <a:endParaRPr/>
          </a:p>
          <a:p>
            <a:pPr indent="0" lvl="0" marL="0" rtl="0" algn="ctr">
              <a:spcBef>
                <a:spcPts val="0"/>
              </a:spcBef>
              <a:spcAft>
                <a:spcPts val="0"/>
              </a:spcAft>
              <a:buNone/>
            </a:pPr>
            <a:r>
              <a:rPr lang="en"/>
              <a:t>Austin Avent</a:t>
            </a:r>
            <a:endParaRPr/>
          </a:p>
          <a:p>
            <a:pPr indent="0" lvl="0" marL="0" rtl="0" algn="ctr">
              <a:spcBef>
                <a:spcPts val="0"/>
              </a:spcBef>
              <a:spcAft>
                <a:spcPts val="0"/>
              </a:spcAft>
              <a:buNone/>
            </a:pPr>
            <a:r>
              <a:rPr lang="en"/>
              <a:t>Gabriel Valenzuela</a:t>
            </a:r>
            <a:endParaRPr/>
          </a:p>
        </p:txBody>
      </p:sp>
      <p:pic>
        <p:nvPicPr>
          <p:cNvPr id="65" name="Google Shape;65;p13"/>
          <p:cNvPicPr preferRelativeResize="0"/>
          <p:nvPr/>
        </p:nvPicPr>
        <p:blipFill>
          <a:blip r:embed="rId3">
            <a:alphaModFix/>
          </a:blip>
          <a:stretch>
            <a:fillRect/>
          </a:stretch>
        </p:blipFill>
        <p:spPr>
          <a:xfrm>
            <a:off x="3595688" y="114300"/>
            <a:ext cx="1952625" cy="1952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23" name="Shape 123"/>
        <p:cNvGrpSpPr/>
        <p:nvPr/>
      </p:nvGrpSpPr>
      <p:grpSpPr>
        <a:xfrm>
          <a:off x="0" y="0"/>
          <a:ext cx="0" cy="0"/>
          <a:chOff x="0" y="0"/>
          <a:chExt cx="0" cy="0"/>
        </a:xfrm>
      </p:grpSpPr>
      <p:sp>
        <p:nvSpPr>
          <p:cNvPr id="124" name="Google Shape;124;p22"/>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a:t>
            </a:r>
            <a:r>
              <a:rPr lang="en"/>
              <a:t>echniques used to evaluate the model performance:</a:t>
            </a:r>
            <a:endParaRPr/>
          </a:p>
        </p:txBody>
      </p:sp>
      <p:sp>
        <p:nvSpPr>
          <p:cNvPr id="125" name="Google Shape;125;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“norms”:  accuracy, false positives.  Stuff that almost gets to the heart of real risk management….</a:t>
            </a:r>
            <a:endParaRPr/>
          </a:p>
          <a:p>
            <a:pPr indent="-342900" lvl="0" marL="457200" rtl="0" algn="l">
              <a:spcBef>
                <a:spcPts val="0"/>
              </a:spcBef>
              <a:spcAft>
                <a:spcPts val="0"/>
              </a:spcAft>
              <a:buSzPts val="1800"/>
              <a:buChar char="-"/>
            </a:pPr>
            <a:r>
              <a:rPr lang="en"/>
              <a:t>The part that matters the most is the path that your equity curve took to its “final destination”  if you’re going to manage OPM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29" name="Shape 129"/>
        <p:cNvGrpSpPr/>
        <p:nvPr/>
      </p:nvGrpSpPr>
      <p:grpSpPr>
        <a:xfrm>
          <a:off x="0" y="0"/>
          <a:ext cx="0" cy="0"/>
          <a:chOff x="0" y="0"/>
          <a:chExt cx="0" cy="0"/>
        </a:xfrm>
      </p:grpSpPr>
      <p:sp>
        <p:nvSpPr>
          <p:cNvPr id="130" name="Google Shape;130;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LTSM Results:</a:t>
            </a:r>
            <a:endParaRPr/>
          </a:p>
        </p:txBody>
      </p:sp>
      <p:pic>
        <p:nvPicPr>
          <p:cNvPr id="131" name="Google Shape;131;p23"/>
          <p:cNvPicPr preferRelativeResize="0"/>
          <p:nvPr/>
        </p:nvPicPr>
        <p:blipFill>
          <a:blip r:embed="rId3">
            <a:alphaModFix/>
          </a:blip>
          <a:stretch>
            <a:fillRect/>
          </a:stretch>
        </p:blipFill>
        <p:spPr>
          <a:xfrm>
            <a:off x="0" y="1655250"/>
            <a:ext cx="9144000" cy="127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35" name="Shape 135"/>
        <p:cNvGrpSpPr/>
        <p:nvPr/>
      </p:nvGrpSpPr>
      <p:grpSpPr>
        <a:xfrm>
          <a:off x="0" y="0"/>
          <a:ext cx="0" cy="0"/>
          <a:chOff x="0" y="0"/>
          <a:chExt cx="0" cy="0"/>
        </a:xfrm>
      </p:grpSpPr>
      <p:sp>
        <p:nvSpPr>
          <p:cNvPr id="136" name="Google Shape;136;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Random </a:t>
            </a:r>
            <a:r>
              <a:rPr lang="en"/>
              <a:t>Forest</a:t>
            </a:r>
            <a:r>
              <a:rPr lang="en"/>
              <a:t> Results:</a:t>
            </a:r>
            <a:endParaRPr/>
          </a:p>
        </p:txBody>
      </p:sp>
      <p:pic>
        <p:nvPicPr>
          <p:cNvPr id="137" name="Google Shape;137;p24"/>
          <p:cNvPicPr preferRelativeResize="0"/>
          <p:nvPr/>
        </p:nvPicPr>
        <p:blipFill>
          <a:blip r:embed="rId3">
            <a:alphaModFix/>
          </a:blip>
          <a:stretch>
            <a:fillRect/>
          </a:stretch>
        </p:blipFill>
        <p:spPr>
          <a:xfrm>
            <a:off x="0" y="2120566"/>
            <a:ext cx="9143999" cy="12833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41" name="Shape 141"/>
        <p:cNvGrpSpPr/>
        <p:nvPr/>
      </p:nvGrpSpPr>
      <p:grpSpPr>
        <a:xfrm>
          <a:off x="0" y="0"/>
          <a:ext cx="0" cy="0"/>
          <a:chOff x="0" y="0"/>
          <a:chExt cx="0" cy="0"/>
        </a:xfrm>
      </p:grpSpPr>
      <p:sp>
        <p:nvSpPr>
          <p:cNvPr id="142" name="Google Shape;142;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Return on Investment:</a:t>
            </a:r>
            <a:endParaRPr/>
          </a:p>
        </p:txBody>
      </p:sp>
      <p:pic>
        <p:nvPicPr>
          <p:cNvPr id="143" name="Google Shape;143;p25"/>
          <p:cNvPicPr preferRelativeResize="0"/>
          <p:nvPr/>
        </p:nvPicPr>
        <p:blipFill>
          <a:blip r:embed="rId3">
            <a:alphaModFix/>
          </a:blip>
          <a:stretch>
            <a:fillRect/>
          </a:stretch>
        </p:blipFill>
        <p:spPr>
          <a:xfrm>
            <a:off x="266700" y="1724025"/>
            <a:ext cx="8610600" cy="2114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47" name="Shape 147"/>
        <p:cNvGrpSpPr/>
        <p:nvPr/>
      </p:nvGrpSpPr>
      <p:grpSpPr>
        <a:xfrm>
          <a:off x="0" y="0"/>
          <a:ext cx="0" cy="0"/>
          <a:chOff x="0" y="0"/>
          <a:chExt cx="0" cy="0"/>
        </a:xfrm>
      </p:grpSpPr>
      <p:sp>
        <p:nvSpPr>
          <p:cNvPr id="148" name="Google Shape;148;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Microsoft:</a:t>
            </a:r>
            <a:endParaRPr/>
          </a:p>
        </p:txBody>
      </p:sp>
      <p:pic>
        <p:nvPicPr>
          <p:cNvPr id="149" name="Google Shape;149;p26"/>
          <p:cNvPicPr preferRelativeResize="0"/>
          <p:nvPr/>
        </p:nvPicPr>
        <p:blipFill>
          <a:blip r:embed="rId3">
            <a:alphaModFix/>
          </a:blip>
          <a:stretch>
            <a:fillRect/>
          </a:stretch>
        </p:blipFill>
        <p:spPr>
          <a:xfrm>
            <a:off x="457200" y="1983950"/>
            <a:ext cx="4114800" cy="2743200"/>
          </a:xfrm>
          <a:prstGeom prst="rect">
            <a:avLst/>
          </a:prstGeom>
          <a:noFill/>
          <a:ln>
            <a:noFill/>
          </a:ln>
        </p:spPr>
      </p:pic>
      <p:pic>
        <p:nvPicPr>
          <p:cNvPr id="150" name="Google Shape;150;p26"/>
          <p:cNvPicPr preferRelativeResize="0"/>
          <p:nvPr/>
        </p:nvPicPr>
        <p:blipFill>
          <a:blip r:embed="rId4">
            <a:alphaModFix/>
          </a:blip>
          <a:stretch>
            <a:fillRect/>
          </a:stretch>
        </p:blipFill>
        <p:spPr>
          <a:xfrm>
            <a:off x="-405300" y="1559200"/>
            <a:ext cx="5357902" cy="3708124"/>
          </a:xfrm>
          <a:prstGeom prst="rect">
            <a:avLst/>
          </a:prstGeom>
          <a:noFill/>
          <a:ln>
            <a:noFill/>
          </a:ln>
        </p:spPr>
      </p:pic>
      <p:pic>
        <p:nvPicPr>
          <p:cNvPr id="151" name="Google Shape;151;p26"/>
          <p:cNvPicPr preferRelativeResize="0"/>
          <p:nvPr/>
        </p:nvPicPr>
        <p:blipFill>
          <a:blip r:embed="rId5">
            <a:alphaModFix/>
          </a:blip>
          <a:stretch>
            <a:fillRect/>
          </a:stretch>
        </p:blipFill>
        <p:spPr>
          <a:xfrm>
            <a:off x="3906022" y="1528900"/>
            <a:ext cx="5699077" cy="3708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55" name="Shape 155"/>
        <p:cNvGrpSpPr/>
        <p:nvPr/>
      </p:nvGrpSpPr>
      <p:grpSpPr>
        <a:xfrm>
          <a:off x="0" y="0"/>
          <a:ext cx="0" cy="0"/>
          <a:chOff x="0" y="0"/>
          <a:chExt cx="0" cy="0"/>
        </a:xfrm>
      </p:grpSpPr>
      <p:sp>
        <p:nvSpPr>
          <p:cNvPr id="156" name="Google Shape;156;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AMD:</a:t>
            </a:r>
            <a:endParaRPr/>
          </a:p>
        </p:txBody>
      </p:sp>
      <p:pic>
        <p:nvPicPr>
          <p:cNvPr id="157" name="Google Shape;157;p27"/>
          <p:cNvPicPr preferRelativeResize="0"/>
          <p:nvPr/>
        </p:nvPicPr>
        <p:blipFill>
          <a:blip r:embed="rId3">
            <a:alphaModFix/>
          </a:blip>
          <a:stretch>
            <a:fillRect/>
          </a:stretch>
        </p:blipFill>
        <p:spPr>
          <a:xfrm>
            <a:off x="-469899" y="1142450"/>
            <a:ext cx="5041901" cy="3831313"/>
          </a:xfrm>
          <a:prstGeom prst="rect">
            <a:avLst/>
          </a:prstGeom>
          <a:noFill/>
          <a:ln>
            <a:noFill/>
          </a:ln>
        </p:spPr>
      </p:pic>
      <p:pic>
        <p:nvPicPr>
          <p:cNvPr id="158" name="Google Shape;158;p27"/>
          <p:cNvPicPr preferRelativeResize="0"/>
          <p:nvPr/>
        </p:nvPicPr>
        <p:blipFill>
          <a:blip r:embed="rId4">
            <a:alphaModFix/>
          </a:blip>
          <a:stretch>
            <a:fillRect/>
          </a:stretch>
        </p:blipFill>
        <p:spPr>
          <a:xfrm>
            <a:off x="3449270" y="1142450"/>
            <a:ext cx="6276355" cy="3831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62" name="Shape 162"/>
        <p:cNvGrpSpPr/>
        <p:nvPr/>
      </p:nvGrpSpPr>
      <p:grpSpPr>
        <a:xfrm>
          <a:off x="0" y="0"/>
          <a:ext cx="0" cy="0"/>
          <a:chOff x="0" y="0"/>
          <a:chExt cx="0" cy="0"/>
        </a:xfrm>
      </p:grpSpPr>
      <p:sp>
        <p:nvSpPr>
          <p:cNvPr id="163" name="Google Shape;163;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Tesla:</a:t>
            </a:r>
            <a:endParaRPr/>
          </a:p>
        </p:txBody>
      </p:sp>
      <p:pic>
        <p:nvPicPr>
          <p:cNvPr id="164" name="Google Shape;164;p28"/>
          <p:cNvPicPr preferRelativeResize="0"/>
          <p:nvPr/>
        </p:nvPicPr>
        <p:blipFill>
          <a:blip r:embed="rId3">
            <a:alphaModFix/>
          </a:blip>
          <a:stretch>
            <a:fillRect/>
          </a:stretch>
        </p:blipFill>
        <p:spPr>
          <a:xfrm>
            <a:off x="4057650" y="1017650"/>
            <a:ext cx="5495926" cy="4254424"/>
          </a:xfrm>
          <a:prstGeom prst="rect">
            <a:avLst/>
          </a:prstGeom>
          <a:noFill/>
          <a:ln>
            <a:noFill/>
          </a:ln>
        </p:spPr>
      </p:pic>
      <p:pic>
        <p:nvPicPr>
          <p:cNvPr id="165" name="Google Shape;165;p28"/>
          <p:cNvPicPr preferRelativeResize="0"/>
          <p:nvPr/>
        </p:nvPicPr>
        <p:blipFill>
          <a:blip r:embed="rId4">
            <a:alphaModFix/>
          </a:blip>
          <a:stretch>
            <a:fillRect/>
          </a:stretch>
        </p:blipFill>
        <p:spPr>
          <a:xfrm>
            <a:off x="-361950" y="1070025"/>
            <a:ext cx="5334001" cy="43020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69" name="Shape 169"/>
        <p:cNvGrpSpPr/>
        <p:nvPr/>
      </p:nvGrpSpPr>
      <p:grpSpPr>
        <a:xfrm>
          <a:off x="0" y="0"/>
          <a:ext cx="0" cy="0"/>
          <a:chOff x="0" y="0"/>
          <a:chExt cx="0" cy="0"/>
        </a:xfrm>
      </p:grpSpPr>
      <p:sp>
        <p:nvSpPr>
          <p:cNvPr id="170" name="Google Shape;170;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Apple:</a:t>
            </a:r>
            <a:endParaRPr/>
          </a:p>
        </p:txBody>
      </p:sp>
      <p:sp>
        <p:nvSpPr>
          <p:cNvPr id="171" name="Google Shape;171;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29"/>
          <p:cNvPicPr preferRelativeResize="0"/>
          <p:nvPr/>
        </p:nvPicPr>
        <p:blipFill>
          <a:blip r:embed="rId3">
            <a:alphaModFix/>
          </a:blip>
          <a:stretch>
            <a:fillRect/>
          </a:stretch>
        </p:blipFill>
        <p:spPr>
          <a:xfrm>
            <a:off x="4035650" y="814425"/>
            <a:ext cx="5488999" cy="4572000"/>
          </a:xfrm>
          <a:prstGeom prst="rect">
            <a:avLst/>
          </a:prstGeom>
          <a:noFill/>
          <a:ln>
            <a:noFill/>
          </a:ln>
        </p:spPr>
      </p:pic>
      <p:pic>
        <p:nvPicPr>
          <p:cNvPr id="173" name="Google Shape;173;p29"/>
          <p:cNvPicPr preferRelativeResize="0"/>
          <p:nvPr/>
        </p:nvPicPr>
        <p:blipFill>
          <a:blip r:embed="rId4">
            <a:alphaModFix/>
          </a:blip>
          <a:stretch>
            <a:fillRect/>
          </a:stretch>
        </p:blipFill>
        <p:spPr>
          <a:xfrm>
            <a:off x="-399675" y="814425"/>
            <a:ext cx="5366048" cy="4572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77" name="Shape 177"/>
        <p:cNvGrpSpPr/>
        <p:nvPr/>
      </p:nvGrpSpPr>
      <p:grpSpPr>
        <a:xfrm>
          <a:off x="0" y="0"/>
          <a:ext cx="0" cy="0"/>
          <a:chOff x="0" y="0"/>
          <a:chExt cx="0" cy="0"/>
        </a:xfrm>
      </p:grpSpPr>
      <p:sp>
        <p:nvSpPr>
          <p:cNvPr id="178" name="Google Shape;178;p30"/>
          <p:cNvSpPr txBox="1"/>
          <p:nvPr>
            <p:ph type="title"/>
          </p:nvPr>
        </p:nvSpPr>
        <p:spPr>
          <a:xfrm>
            <a:off x="387900" y="1404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t>
            </a:r>
            <a:r>
              <a:rPr lang="en"/>
              <a:t>onclusions and Portfolio Implications:</a:t>
            </a:r>
            <a:endParaRPr/>
          </a:p>
        </p:txBody>
      </p:sp>
      <p:sp>
        <p:nvSpPr>
          <p:cNvPr id="179" name="Google Shape;179;p30"/>
          <p:cNvSpPr txBox="1"/>
          <p:nvPr>
            <p:ph idx="1" type="body"/>
          </p:nvPr>
        </p:nvSpPr>
        <p:spPr>
          <a:xfrm>
            <a:off x="312400" y="79657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It’s all about perspective…  for example AAPL</a:t>
            </a:r>
            <a:endParaRPr/>
          </a:p>
          <a:p>
            <a:pPr indent="-317500" lvl="1" marL="914400" rtl="0" algn="l">
              <a:spcBef>
                <a:spcPts val="0"/>
              </a:spcBef>
              <a:spcAft>
                <a:spcPts val="0"/>
              </a:spcAft>
              <a:buSzPts val="1400"/>
              <a:buChar char="○"/>
            </a:pPr>
            <a:r>
              <a:rPr lang="en"/>
              <a:t>Equity curve path</a:t>
            </a:r>
            <a:endParaRPr/>
          </a:p>
          <a:p>
            <a:pPr indent="-317500" lvl="1" marL="914400" rtl="0" algn="l">
              <a:spcBef>
                <a:spcPts val="0"/>
              </a:spcBef>
              <a:spcAft>
                <a:spcPts val="0"/>
              </a:spcAft>
              <a:buSzPts val="1400"/>
              <a:buChar char="○"/>
            </a:pPr>
            <a:r>
              <a:rPr lang="en"/>
              <a:t>Max Drawdown of either model </a:t>
            </a:r>
            <a:endParaRPr/>
          </a:p>
          <a:p>
            <a:pPr indent="-317500" lvl="2" marL="1371600" rtl="0" algn="l">
              <a:spcBef>
                <a:spcPts val="0"/>
              </a:spcBef>
              <a:spcAft>
                <a:spcPts val="0"/>
              </a:spcAft>
              <a:buSzPts val="1400"/>
              <a:buChar char="■"/>
            </a:pPr>
            <a:r>
              <a:rPr lang="en"/>
              <a:t>Short window- 2.57</a:t>
            </a:r>
            <a:endParaRPr/>
          </a:p>
          <a:p>
            <a:pPr indent="-317500" lvl="2" marL="1371600" rtl="0" algn="l">
              <a:spcBef>
                <a:spcPts val="0"/>
              </a:spcBef>
              <a:spcAft>
                <a:spcPts val="0"/>
              </a:spcAft>
              <a:buSzPts val="1400"/>
              <a:buChar char="■"/>
            </a:pPr>
            <a:r>
              <a:rPr lang="en"/>
              <a:t>Long window- 0</a:t>
            </a:r>
            <a:endParaRPr/>
          </a:p>
          <a:p>
            <a:pPr indent="-317500" lvl="1" marL="914400" rtl="0" algn="l">
              <a:spcBef>
                <a:spcPts val="0"/>
              </a:spcBef>
              <a:spcAft>
                <a:spcPts val="0"/>
              </a:spcAft>
              <a:buSzPts val="1400"/>
              <a:buChar char="○"/>
            </a:pPr>
            <a:r>
              <a:rPr lang="en"/>
              <a:t>Total Capital needed to implement strategy</a:t>
            </a:r>
            <a:endParaRPr/>
          </a:p>
          <a:p>
            <a:pPr indent="-317500" lvl="1" marL="914400" rtl="0" algn="l">
              <a:spcBef>
                <a:spcPts val="0"/>
              </a:spcBef>
              <a:spcAft>
                <a:spcPts val="0"/>
              </a:spcAft>
              <a:buSzPts val="1400"/>
              <a:buChar char="○"/>
            </a:pPr>
            <a:r>
              <a:rPr lang="en"/>
              <a:t>Difference between options returns and underlying stock algo return</a:t>
            </a:r>
            <a:endParaRPr/>
          </a:p>
          <a:p>
            <a:pPr indent="0" lvl="0" marL="914400" rtl="0" algn="l">
              <a:spcBef>
                <a:spcPts val="1200"/>
              </a:spcBef>
              <a:spcAft>
                <a:spcPts val="1200"/>
              </a:spcAft>
              <a:buNone/>
            </a:pPr>
            <a:r>
              <a:t/>
            </a:r>
            <a:endParaRPr/>
          </a:p>
        </p:txBody>
      </p:sp>
      <p:pic>
        <p:nvPicPr>
          <p:cNvPr id="180" name="Google Shape;180;p30"/>
          <p:cNvPicPr preferRelativeResize="0"/>
          <p:nvPr/>
        </p:nvPicPr>
        <p:blipFill>
          <a:blip r:embed="rId3">
            <a:alphaModFix/>
          </a:blip>
          <a:stretch>
            <a:fillRect/>
          </a:stretch>
        </p:blipFill>
        <p:spPr>
          <a:xfrm>
            <a:off x="3961275" y="2643487"/>
            <a:ext cx="5445202" cy="2722601"/>
          </a:xfrm>
          <a:prstGeom prst="rect">
            <a:avLst/>
          </a:prstGeom>
          <a:noFill/>
          <a:ln>
            <a:noFill/>
          </a:ln>
        </p:spPr>
      </p:pic>
      <p:pic>
        <p:nvPicPr>
          <p:cNvPr id="181" name="Google Shape;181;p30"/>
          <p:cNvPicPr preferRelativeResize="0"/>
          <p:nvPr/>
        </p:nvPicPr>
        <p:blipFill>
          <a:blip r:embed="rId4">
            <a:alphaModFix/>
          </a:blip>
          <a:stretch>
            <a:fillRect/>
          </a:stretch>
        </p:blipFill>
        <p:spPr>
          <a:xfrm>
            <a:off x="-428624" y="2601625"/>
            <a:ext cx="4856602" cy="28063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85" name="Shape 185"/>
        <p:cNvGrpSpPr/>
        <p:nvPr/>
      </p:nvGrpSpPr>
      <p:grpSpPr>
        <a:xfrm>
          <a:off x="0" y="0"/>
          <a:ext cx="0" cy="0"/>
          <a:chOff x="0" y="0"/>
          <a:chExt cx="0" cy="0"/>
        </a:xfrm>
      </p:grpSpPr>
      <p:sp>
        <p:nvSpPr>
          <p:cNvPr id="186" name="Google Shape;186;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Cont’d:  A</a:t>
            </a:r>
            <a:r>
              <a:rPr lang="en"/>
              <a:t>pple Underlying</a:t>
            </a:r>
            <a:endParaRPr/>
          </a:p>
        </p:txBody>
      </p:sp>
      <p:sp>
        <p:nvSpPr>
          <p:cNvPr id="187" name="Google Shape;187;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LSTM RNN									RANDOM FOREST</a:t>
            </a:r>
            <a:endParaRPr/>
          </a:p>
        </p:txBody>
      </p:sp>
      <p:pic>
        <p:nvPicPr>
          <p:cNvPr id="188" name="Google Shape;188;p31"/>
          <p:cNvPicPr preferRelativeResize="0"/>
          <p:nvPr/>
        </p:nvPicPr>
        <p:blipFill>
          <a:blip r:embed="rId3">
            <a:alphaModFix/>
          </a:blip>
          <a:stretch>
            <a:fillRect/>
          </a:stretch>
        </p:blipFill>
        <p:spPr>
          <a:xfrm>
            <a:off x="-177125" y="2106275"/>
            <a:ext cx="4749124" cy="2949300"/>
          </a:xfrm>
          <a:prstGeom prst="rect">
            <a:avLst/>
          </a:prstGeom>
          <a:noFill/>
          <a:ln>
            <a:noFill/>
          </a:ln>
        </p:spPr>
      </p:pic>
      <p:pic>
        <p:nvPicPr>
          <p:cNvPr id="189" name="Google Shape;189;p31"/>
          <p:cNvPicPr preferRelativeResize="0"/>
          <p:nvPr/>
        </p:nvPicPr>
        <p:blipFill>
          <a:blip r:embed="rId4">
            <a:alphaModFix/>
          </a:blip>
          <a:stretch>
            <a:fillRect/>
          </a:stretch>
        </p:blipFill>
        <p:spPr>
          <a:xfrm>
            <a:off x="4572000" y="2106275"/>
            <a:ext cx="4114800" cy="274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71" name="Google Shape;71;p14"/>
          <p:cNvSpPr txBox="1"/>
          <p:nvPr>
            <p:ph idx="1" type="body"/>
          </p:nvPr>
        </p:nvSpPr>
        <p:spPr>
          <a:xfrm>
            <a:off x="297900" y="2200450"/>
            <a:ext cx="8662500" cy="3234900"/>
          </a:xfrm>
          <a:prstGeom prst="rect">
            <a:avLst/>
          </a:prstGeom>
        </p:spPr>
        <p:txBody>
          <a:bodyPr anchorCtr="0" anchor="t" bIns="91425" lIns="91425" spcFirstLastPara="1" rIns="91425" wrap="square" tIns="91425">
            <a:normAutofit fontScale="70000" lnSpcReduction="10000"/>
          </a:bodyPr>
          <a:lstStyle/>
          <a:p>
            <a:pPr indent="0" lvl="0" marL="0" marR="0" rtl="0" algn="l">
              <a:lnSpc>
                <a:spcPct val="146668"/>
              </a:lnSpc>
              <a:spcBef>
                <a:spcPts val="0"/>
              </a:spcBef>
              <a:spcAft>
                <a:spcPts val="0"/>
              </a:spcAft>
              <a:buNone/>
            </a:pPr>
            <a:r>
              <a:rPr lang="en" sz="2135">
                <a:solidFill>
                  <a:srgbClr val="FFFFFF"/>
                </a:solidFill>
                <a:latin typeface="Arial"/>
                <a:ea typeface="Arial"/>
                <a:cs typeface="Arial"/>
                <a:sym typeface="Arial"/>
              </a:rPr>
              <a:t>There are several approaches to trading profitability, all of which rely on some key element.</a:t>
            </a:r>
            <a:endParaRPr sz="2135">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rPr lang="en" sz="2135">
                <a:solidFill>
                  <a:srgbClr val="FFFFFF"/>
                </a:solidFill>
                <a:latin typeface="Arial"/>
                <a:ea typeface="Arial"/>
                <a:cs typeface="Arial"/>
                <a:sym typeface="Arial"/>
              </a:rPr>
              <a:t>Just to name a few:</a:t>
            </a:r>
            <a:endParaRPr sz="2135">
              <a:solidFill>
                <a:srgbClr val="FFFFFF"/>
              </a:solidFill>
              <a:latin typeface="Arial"/>
              <a:ea typeface="Arial"/>
              <a:cs typeface="Arial"/>
              <a:sym typeface="Arial"/>
            </a:endParaRPr>
          </a:p>
          <a:p>
            <a:pPr indent="-323527" lvl="0" marL="457200" marR="0" rtl="0" algn="l">
              <a:spcBef>
                <a:spcPts val="0"/>
              </a:spcBef>
              <a:spcAft>
                <a:spcPts val="0"/>
              </a:spcAft>
              <a:buClr>
                <a:srgbClr val="FFFFFF"/>
              </a:buClr>
              <a:buSzPct val="100000"/>
              <a:buFont typeface="Arial"/>
              <a:buChar char="●"/>
            </a:pPr>
            <a:r>
              <a:rPr lang="en" sz="2135">
                <a:solidFill>
                  <a:srgbClr val="FFFFFF"/>
                </a:solidFill>
                <a:latin typeface="Arial"/>
                <a:ea typeface="Arial"/>
                <a:cs typeface="Arial"/>
                <a:sym typeface="Arial"/>
              </a:rPr>
              <a:t>Day Trading relies </a:t>
            </a:r>
            <a:r>
              <a:rPr lang="en" sz="2135">
                <a:solidFill>
                  <a:srgbClr val="FFFFFF"/>
                </a:solidFill>
                <a:latin typeface="Arial"/>
                <a:ea typeface="Arial"/>
                <a:cs typeface="Arial"/>
                <a:sym typeface="Arial"/>
              </a:rPr>
              <a:t>heavily</a:t>
            </a:r>
            <a:r>
              <a:rPr lang="en" sz="2135">
                <a:solidFill>
                  <a:srgbClr val="FFFFFF"/>
                </a:solidFill>
                <a:latin typeface="Arial"/>
                <a:ea typeface="Arial"/>
                <a:cs typeface="Arial"/>
                <a:sym typeface="Arial"/>
              </a:rPr>
              <a:t> on timing to get on the right side of small changes within a day</a:t>
            </a:r>
            <a:endParaRPr i="1" sz="2135">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i="1" sz="2135">
              <a:solidFill>
                <a:srgbClr val="FFFFFF"/>
              </a:solidFill>
              <a:latin typeface="Arial"/>
              <a:ea typeface="Arial"/>
              <a:cs typeface="Arial"/>
              <a:sym typeface="Arial"/>
            </a:endParaRPr>
          </a:p>
          <a:p>
            <a:pPr indent="-323527" lvl="0" marL="457200" marR="0" rtl="0" algn="l">
              <a:spcBef>
                <a:spcPts val="0"/>
              </a:spcBef>
              <a:spcAft>
                <a:spcPts val="0"/>
              </a:spcAft>
              <a:buClr>
                <a:srgbClr val="FFFFFF"/>
              </a:buClr>
              <a:buSzPct val="100000"/>
              <a:buFont typeface="Arial"/>
              <a:buChar char="●"/>
            </a:pPr>
            <a:r>
              <a:rPr lang="en" sz="2135">
                <a:solidFill>
                  <a:srgbClr val="FFFFFF"/>
                </a:solidFill>
                <a:latin typeface="Arial"/>
                <a:ea typeface="Arial"/>
                <a:cs typeface="Arial"/>
                <a:sym typeface="Arial"/>
              </a:rPr>
              <a:t>Position trading, or the buy and hold strategy, relies on finding good value stocks with longterm good outlooks. It largely relies on time to return profit</a:t>
            </a:r>
            <a:endParaRPr sz="2135">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i="1" sz="2135">
              <a:solidFill>
                <a:srgbClr val="FFFFFF"/>
              </a:solidFill>
              <a:latin typeface="Arial"/>
              <a:ea typeface="Arial"/>
              <a:cs typeface="Arial"/>
              <a:sym typeface="Arial"/>
            </a:endParaRPr>
          </a:p>
          <a:p>
            <a:pPr indent="-323527" lvl="0" marL="457200" marR="0" rtl="0" algn="l">
              <a:spcBef>
                <a:spcPts val="0"/>
              </a:spcBef>
              <a:spcAft>
                <a:spcPts val="0"/>
              </a:spcAft>
              <a:buClr>
                <a:srgbClr val="FFFFFF"/>
              </a:buClr>
              <a:buSzPct val="100000"/>
              <a:buFont typeface="Arial"/>
              <a:buChar char="●"/>
            </a:pPr>
            <a:r>
              <a:rPr lang="en" sz="2135">
                <a:solidFill>
                  <a:srgbClr val="FFFFFF"/>
                </a:solidFill>
                <a:latin typeface="Arial"/>
                <a:ea typeface="Arial"/>
                <a:cs typeface="Arial"/>
                <a:sym typeface="Arial"/>
              </a:rPr>
              <a:t>Then you have Swing traders and option buyers, who are anticipating breakthroughs or plummets in a price. They are relying on large movement happening in a short time</a:t>
            </a:r>
            <a:endParaRPr sz="2135">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sz="1150">
              <a:solidFill>
                <a:srgbClr val="1D1C1D"/>
              </a:solidFill>
              <a:latin typeface="Arial"/>
              <a:ea typeface="Arial"/>
              <a:cs typeface="Arial"/>
              <a:sym typeface="Arial"/>
            </a:endParaRPr>
          </a:p>
          <a:p>
            <a:pPr indent="0" lvl="0" marL="0" rtl="0" algn="l">
              <a:spcBef>
                <a:spcPts val="0"/>
              </a:spcBef>
              <a:spcAft>
                <a:spcPts val="1200"/>
              </a:spcAft>
              <a:buNone/>
            </a:pPr>
            <a:r>
              <a:t/>
            </a:r>
            <a:endParaRPr/>
          </a:p>
        </p:txBody>
      </p:sp>
      <p:pic>
        <p:nvPicPr>
          <p:cNvPr descr="Day Trading and Swing Trading" id="72" name="Google Shape;72;p14"/>
          <p:cNvPicPr preferRelativeResize="0"/>
          <p:nvPr/>
        </p:nvPicPr>
        <p:blipFill>
          <a:blip r:embed="rId3">
            <a:alphaModFix/>
          </a:blip>
          <a:stretch>
            <a:fillRect/>
          </a:stretch>
        </p:blipFill>
        <p:spPr>
          <a:xfrm>
            <a:off x="4272902" y="38925"/>
            <a:ext cx="4871098" cy="2161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93" name="Shape 193"/>
        <p:cNvGrpSpPr/>
        <p:nvPr/>
      </p:nvGrpSpPr>
      <p:grpSpPr>
        <a:xfrm>
          <a:off x="0" y="0"/>
          <a:ext cx="0" cy="0"/>
          <a:chOff x="0" y="0"/>
          <a:chExt cx="0" cy="0"/>
        </a:xfrm>
      </p:grpSpPr>
      <p:sp>
        <p:nvSpPr>
          <p:cNvPr id="194" name="Google Shape;194;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Drawbacks:</a:t>
            </a:r>
            <a:endParaRPr/>
          </a:p>
        </p:txBody>
      </p:sp>
      <p:sp>
        <p:nvSpPr>
          <p:cNvPr id="195" name="Google Shape;195;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en" sz="2997"/>
              <a:t>Signals: NYT did not contain enough headlines containing AMD.</a:t>
            </a:r>
            <a:endParaRPr sz="2997"/>
          </a:p>
          <a:p>
            <a:pPr indent="0" lvl="0" marL="0" rtl="0" algn="l">
              <a:spcBef>
                <a:spcPts val="1200"/>
              </a:spcBef>
              <a:spcAft>
                <a:spcPts val="0"/>
              </a:spcAft>
              <a:buNone/>
            </a:pPr>
            <a:r>
              <a:rPr lang="en" sz="2997"/>
              <a:t>Data: We had to build our own options wrapper around the models.  For every trading day there are dozens of strikes where entries and expirations have to be tracked.  That was a ton of work dealing with multiple positions.  </a:t>
            </a:r>
            <a:r>
              <a:rPr lang="en" sz="2997"/>
              <a:t>Some of our stocks didn’t have signals because options expirations, signals and test time frames don’t match up perfectly.</a:t>
            </a:r>
            <a:endParaRPr sz="2997"/>
          </a:p>
          <a:p>
            <a:pPr indent="0" lvl="0" marL="0" rtl="0" algn="l">
              <a:spcBef>
                <a:spcPts val="1200"/>
              </a:spcBef>
              <a:spcAft>
                <a:spcPts val="0"/>
              </a:spcAft>
              <a:buNone/>
            </a:pPr>
            <a:r>
              <a:rPr lang="en" sz="2997"/>
              <a:t>Depth of analysis:  We just scraped the surface of designing options portfolios.  </a:t>
            </a:r>
            <a:endParaRPr sz="2997"/>
          </a:p>
          <a:p>
            <a:pPr indent="0" lvl="0" marL="0" rtl="0" algn="l">
              <a:spcBef>
                <a:spcPts val="1200"/>
              </a:spcBef>
              <a:spcAft>
                <a:spcPts val="0"/>
              </a:spcAft>
              <a:buNone/>
            </a:pPr>
            <a:r>
              <a:t/>
            </a:r>
            <a:endParaRPr/>
          </a:p>
          <a:p>
            <a:pPr indent="0" lvl="0" marL="0" marR="0" rtl="0" algn="l">
              <a:lnSpc>
                <a:spcPct val="146668"/>
              </a:lnSpc>
              <a:spcBef>
                <a:spcPts val="1200"/>
              </a:spcBef>
              <a:spcAft>
                <a:spcPts val="0"/>
              </a:spcAft>
              <a:buNone/>
            </a:pPr>
            <a:r>
              <a:t/>
            </a:r>
            <a:endParaRPr sz="17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sz="1750">
              <a:solidFill>
                <a:srgbClr val="FFFFFF"/>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99" name="Shape 199"/>
        <p:cNvGrpSpPr/>
        <p:nvPr/>
      </p:nvGrpSpPr>
      <p:grpSpPr>
        <a:xfrm>
          <a:off x="0" y="0"/>
          <a:ext cx="0" cy="0"/>
          <a:chOff x="0" y="0"/>
          <a:chExt cx="0" cy="0"/>
        </a:xfrm>
      </p:grpSpPr>
      <p:sp>
        <p:nvSpPr>
          <p:cNvPr id="200" name="Google Shape;200;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If we had more time...</a:t>
            </a:r>
            <a:endParaRPr/>
          </a:p>
        </p:txBody>
      </p:sp>
      <p:sp>
        <p:nvSpPr>
          <p:cNvPr id="201" name="Google Shape;201;p33"/>
          <p:cNvSpPr txBox="1"/>
          <p:nvPr>
            <p:ph idx="1" type="body"/>
          </p:nvPr>
        </p:nvSpPr>
        <p:spPr>
          <a:xfrm>
            <a:off x="-75750" y="1489825"/>
            <a:ext cx="88320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Create a bigger portfolio of stocks and consider designing options portfolios</a:t>
            </a:r>
            <a:endParaRPr/>
          </a:p>
          <a:p>
            <a:pPr indent="-342900" lvl="0" marL="457200" rtl="0" algn="l">
              <a:spcBef>
                <a:spcPts val="0"/>
              </a:spcBef>
              <a:spcAft>
                <a:spcPts val="0"/>
              </a:spcAft>
              <a:buSzPts val="1800"/>
              <a:buChar char="-"/>
            </a:pPr>
            <a:r>
              <a:rPr lang="en"/>
              <a:t>Optimize forward looking window of the LSTM and RF models</a:t>
            </a:r>
            <a:endParaRPr/>
          </a:p>
          <a:p>
            <a:pPr indent="-342900" lvl="0" marL="457200" rtl="0" algn="l">
              <a:spcBef>
                <a:spcPts val="0"/>
              </a:spcBef>
              <a:spcAft>
                <a:spcPts val="0"/>
              </a:spcAft>
              <a:buSzPts val="1800"/>
              <a:buChar char="-"/>
            </a:pPr>
            <a:r>
              <a:rPr lang="en"/>
              <a:t>Filter for an array of more refined features through a dashboard </a:t>
            </a:r>
            <a:endParaRPr/>
          </a:p>
          <a:p>
            <a:pPr indent="-317500" lvl="1" marL="914400" rtl="0" algn="l">
              <a:spcBef>
                <a:spcPts val="0"/>
              </a:spcBef>
              <a:spcAft>
                <a:spcPts val="0"/>
              </a:spcAft>
              <a:buSzPts val="1400"/>
              <a:buChar char="-"/>
            </a:pPr>
            <a:r>
              <a:rPr lang="en"/>
              <a:t>Long term trend, short term momentum and other market structure filters</a:t>
            </a:r>
            <a:endParaRPr/>
          </a:p>
          <a:p>
            <a:pPr indent="-342900" lvl="0" marL="457200" rtl="0" algn="l">
              <a:spcBef>
                <a:spcPts val="0"/>
              </a:spcBef>
              <a:spcAft>
                <a:spcPts val="0"/>
              </a:spcAft>
              <a:buSzPts val="1800"/>
              <a:buChar char="-"/>
            </a:pPr>
            <a:r>
              <a:rPr lang="en"/>
              <a:t>Create variables/strategies for risk management, starting equity, max drawdown </a:t>
            </a:r>
            <a:endParaRPr/>
          </a:p>
          <a:p>
            <a:pPr indent="-342900" lvl="0" marL="457200" rtl="0" algn="l">
              <a:spcBef>
                <a:spcPts val="0"/>
              </a:spcBef>
              <a:spcAft>
                <a:spcPts val="0"/>
              </a:spcAft>
              <a:buSzPts val="1800"/>
              <a:buChar char="-"/>
            </a:pPr>
            <a:r>
              <a:rPr lang="en"/>
              <a:t>Create a better equity curve that can track individual position paths</a:t>
            </a:r>
            <a:endParaRPr/>
          </a:p>
          <a:p>
            <a:pPr indent="-342900" lvl="0" marL="457200" rtl="0" algn="l">
              <a:spcBef>
                <a:spcPts val="0"/>
              </a:spcBef>
              <a:spcAft>
                <a:spcPts val="0"/>
              </a:spcAft>
              <a:buSzPts val="1800"/>
              <a:buChar char="-"/>
            </a:pPr>
            <a:r>
              <a:rPr lang="en"/>
              <a:t>Find a better API for news sentiment (likely paid subscription)</a:t>
            </a:r>
            <a:endParaRPr/>
          </a:p>
          <a:p>
            <a:pPr indent="-342900" lvl="0" marL="457200" rtl="0" algn="l">
              <a:spcBef>
                <a:spcPts val="0"/>
              </a:spcBef>
              <a:spcAft>
                <a:spcPts val="0"/>
              </a:spcAft>
              <a:buSzPts val="1800"/>
              <a:buChar char="-"/>
            </a:pPr>
            <a:r>
              <a:rPr lang="en"/>
              <a:t>Use option Greeks for more analysis (more paid subscriptions….)</a:t>
            </a:r>
            <a:endParaRPr/>
          </a:p>
          <a:p>
            <a:pPr indent="-342900" lvl="0" marL="457200" rtl="0" algn="l">
              <a:spcBef>
                <a:spcPts val="0"/>
              </a:spcBef>
              <a:spcAft>
                <a:spcPts val="0"/>
              </a:spcAft>
              <a:buSzPts val="1800"/>
              <a:buChar char="-"/>
            </a:pPr>
            <a:r>
              <a:rPr lang="en"/>
              <a:t>Create more comparison tools- did this do better than just buy and hold the underlying…?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205" name="Shape 205"/>
        <p:cNvGrpSpPr/>
        <p:nvPr/>
      </p:nvGrpSpPr>
      <p:grpSpPr>
        <a:xfrm>
          <a:off x="0" y="0"/>
          <a:ext cx="0" cy="0"/>
          <a:chOff x="0" y="0"/>
          <a:chExt cx="0" cy="0"/>
        </a:xfrm>
      </p:grpSpPr>
      <p:sp>
        <p:nvSpPr>
          <p:cNvPr id="206" name="Google Shape;206;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Questions???</a:t>
            </a:r>
            <a:endParaRPr sz="3500"/>
          </a:p>
        </p:txBody>
      </p:sp>
      <p:sp>
        <p:nvSpPr>
          <p:cNvPr id="207" name="Google Shape;207;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6400800" rtl="0" algn="l">
              <a:spcBef>
                <a:spcPts val="1200"/>
              </a:spcBef>
              <a:spcAft>
                <a:spcPts val="1200"/>
              </a:spcAft>
              <a:buNone/>
            </a:pPr>
            <a:r>
              <a:rPr i="1" lang="en"/>
              <a:t>Thank you.</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marR="0" rtl="0" algn="l">
              <a:lnSpc>
                <a:spcPct val="146668"/>
              </a:lnSpc>
              <a:spcBef>
                <a:spcPts val="0"/>
              </a:spcBef>
              <a:spcAft>
                <a:spcPts val="0"/>
              </a:spcAft>
              <a:buNone/>
            </a:pPr>
            <a:r>
              <a:rPr lang="en" sz="1950">
                <a:solidFill>
                  <a:srgbClr val="FFFFFF"/>
                </a:solidFill>
                <a:latin typeface="Arial"/>
                <a:ea typeface="Arial"/>
                <a:cs typeface="Arial"/>
                <a:sym typeface="Arial"/>
              </a:rPr>
              <a:t>But none of these strategies allow you to be wrong, and still make money...</a:t>
            </a:r>
            <a:endParaRPr sz="1950">
              <a:solidFill>
                <a:srgbClr val="FFFFFF"/>
              </a:solidFill>
              <a:latin typeface="Arial"/>
              <a:ea typeface="Arial"/>
              <a:cs typeface="Arial"/>
              <a:sym typeface="Arial"/>
            </a:endParaRPr>
          </a:p>
          <a:p>
            <a:pPr indent="0" lvl="0" marL="0" rtl="0" algn="l">
              <a:spcBef>
                <a:spcPts val="0"/>
              </a:spcBef>
              <a:spcAft>
                <a:spcPts val="0"/>
              </a:spcAft>
              <a:buNone/>
            </a:pPr>
            <a:r>
              <a:t/>
            </a:r>
            <a:endParaRPr sz="1250">
              <a:solidFill>
                <a:srgbClr val="FFFFFF"/>
              </a:solidFill>
              <a:latin typeface="Arial"/>
              <a:ea typeface="Arial"/>
              <a:cs typeface="Arial"/>
              <a:sym typeface="Arial"/>
            </a:endParaRPr>
          </a:p>
        </p:txBody>
      </p:sp>
      <p:sp>
        <p:nvSpPr>
          <p:cNvPr id="78" name="Google Shape;78;p15"/>
          <p:cNvSpPr txBox="1"/>
          <p:nvPr>
            <p:ph idx="1" type="body"/>
          </p:nvPr>
        </p:nvSpPr>
        <p:spPr>
          <a:xfrm>
            <a:off x="387900" y="1489825"/>
            <a:ext cx="6546300" cy="3472800"/>
          </a:xfrm>
          <a:prstGeom prst="rect">
            <a:avLst/>
          </a:prstGeom>
        </p:spPr>
        <p:txBody>
          <a:bodyPr anchorCtr="0" anchor="t" bIns="91425" lIns="91425" spcFirstLastPara="1" rIns="91425" wrap="square" tIns="91425">
            <a:normAutofit/>
          </a:bodyPr>
          <a:lstStyle/>
          <a:p>
            <a:pPr indent="0" lvl="0" marL="0" marR="0" rtl="0" algn="l">
              <a:lnSpc>
                <a:spcPct val="146668"/>
              </a:lnSpc>
              <a:spcBef>
                <a:spcPts val="0"/>
              </a:spcBef>
              <a:spcAft>
                <a:spcPts val="0"/>
              </a:spcAft>
              <a:buNone/>
            </a:pPr>
            <a:r>
              <a:t/>
            </a:r>
            <a:endParaRPr i="1"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rPr lang="en" sz="1250">
                <a:solidFill>
                  <a:srgbClr val="FFFFFF"/>
                </a:solidFill>
                <a:latin typeface="Arial"/>
                <a:ea typeface="Arial"/>
                <a:cs typeface="Arial"/>
                <a:sym typeface="Arial"/>
              </a:rPr>
              <a:t>But there is one strategy where you can be wrong within a certain margin about the direction of where a stock is going, but still make money. That is selling out of the money options.</a:t>
            </a:r>
            <a:endParaRPr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rPr lang="en" sz="1250">
                <a:solidFill>
                  <a:srgbClr val="FFFFFF"/>
                </a:solidFill>
                <a:latin typeface="Arial"/>
                <a:ea typeface="Arial"/>
                <a:cs typeface="Arial"/>
                <a:sym typeface="Arial"/>
              </a:rPr>
              <a:t>*Now of course </a:t>
            </a:r>
            <a:r>
              <a:rPr lang="en" sz="1250">
                <a:solidFill>
                  <a:srgbClr val="FFFFFF"/>
                </a:solidFill>
                <a:latin typeface="Arial"/>
                <a:ea typeface="Arial"/>
                <a:cs typeface="Arial"/>
                <a:sym typeface="Arial"/>
              </a:rPr>
              <a:t>there's</a:t>
            </a:r>
            <a:r>
              <a:rPr lang="en" sz="1250">
                <a:solidFill>
                  <a:srgbClr val="FFFFFF"/>
                </a:solidFill>
                <a:latin typeface="Arial"/>
                <a:ea typeface="Arial"/>
                <a:cs typeface="Arial"/>
                <a:sym typeface="Arial"/>
              </a:rPr>
              <a:t> a big caveat to this, we’ll get to. Before we get to the risks and the hypothesis we’re testing, </a:t>
            </a:r>
            <a:r>
              <a:rPr lang="en" sz="1250">
                <a:solidFill>
                  <a:srgbClr val="FFFFFF"/>
                </a:solidFill>
                <a:latin typeface="Arial"/>
                <a:ea typeface="Arial"/>
                <a:cs typeface="Arial"/>
                <a:sym typeface="Arial"/>
              </a:rPr>
              <a:t>let's</a:t>
            </a:r>
            <a:r>
              <a:rPr lang="en" sz="1250">
                <a:solidFill>
                  <a:srgbClr val="FFFFFF"/>
                </a:solidFill>
                <a:latin typeface="Arial"/>
                <a:ea typeface="Arial"/>
                <a:cs typeface="Arial"/>
                <a:sym typeface="Arial"/>
              </a:rPr>
              <a:t> do a quick breakdown of what options are so everyone can follow along.</a:t>
            </a:r>
            <a:endParaRPr sz="1250">
              <a:solidFill>
                <a:srgbClr val="FFFFFF"/>
              </a:solidFill>
              <a:latin typeface="Arial"/>
              <a:ea typeface="Arial"/>
              <a:cs typeface="Arial"/>
              <a:sym typeface="Arial"/>
            </a:endParaRPr>
          </a:p>
          <a:p>
            <a:pPr indent="0" lvl="0" marL="0" rtl="0" algn="l">
              <a:spcBef>
                <a:spcPts val="0"/>
              </a:spcBef>
              <a:spcAft>
                <a:spcPts val="1200"/>
              </a:spcAft>
              <a:buNone/>
            </a:pPr>
            <a:r>
              <a:t/>
            </a:r>
            <a:endParaRPr/>
          </a:p>
        </p:txBody>
      </p:sp>
      <p:pic>
        <p:nvPicPr>
          <p:cNvPr id="79" name="Google Shape;79;p15"/>
          <p:cNvPicPr preferRelativeResize="0"/>
          <p:nvPr/>
        </p:nvPicPr>
        <p:blipFill>
          <a:blip r:embed="rId3">
            <a:alphaModFix/>
          </a:blip>
          <a:stretch>
            <a:fillRect/>
          </a:stretch>
        </p:blipFill>
        <p:spPr>
          <a:xfrm>
            <a:off x="6840125" y="3005050"/>
            <a:ext cx="2065750" cy="1897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are Options?</a:t>
            </a:r>
            <a:endParaRPr/>
          </a:p>
        </p:txBody>
      </p:sp>
      <p:sp>
        <p:nvSpPr>
          <p:cNvPr id="85" name="Google Shape;85;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marR="0" rtl="0" algn="l">
              <a:lnSpc>
                <a:spcPct val="146668"/>
              </a:lnSpc>
              <a:spcBef>
                <a:spcPts val="0"/>
              </a:spcBef>
              <a:spcAft>
                <a:spcPts val="0"/>
              </a:spcAft>
              <a:buNone/>
            </a:pPr>
            <a:r>
              <a:rPr lang="en" sz="1350">
                <a:solidFill>
                  <a:srgbClr val="FFFFFF"/>
                </a:solidFill>
                <a:latin typeface="Arial"/>
                <a:ea typeface="Arial"/>
                <a:cs typeface="Arial"/>
                <a:sym typeface="Arial"/>
              </a:rPr>
              <a:t>Options are contracts where the buyer has the privilege, but not obligation, to buy or sell 100 shares at a certain price (strike price) at a certain time. </a:t>
            </a:r>
            <a:endParaRPr sz="13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i="1"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i="1" sz="1250">
              <a:solidFill>
                <a:srgbClr val="FFFFFF"/>
              </a:solidFill>
              <a:latin typeface="Arial"/>
              <a:ea typeface="Arial"/>
              <a:cs typeface="Arial"/>
              <a:sym typeface="Arial"/>
            </a:endParaRPr>
          </a:p>
          <a:p>
            <a:pPr indent="0" lvl="0" marL="0" rtl="0" algn="l">
              <a:spcBef>
                <a:spcPts val="0"/>
              </a:spcBef>
              <a:spcAft>
                <a:spcPts val="1200"/>
              </a:spcAft>
              <a:buNone/>
            </a:pPr>
            <a:r>
              <a:t/>
            </a:r>
            <a:endParaRPr/>
          </a:p>
        </p:txBody>
      </p:sp>
      <p:pic>
        <p:nvPicPr>
          <p:cNvPr descr="WallStreetBets.png" id="86" name="Google Shape;86;p16"/>
          <p:cNvPicPr preferRelativeResize="0"/>
          <p:nvPr/>
        </p:nvPicPr>
        <p:blipFill>
          <a:blip r:embed="rId3">
            <a:alphaModFix/>
          </a:blip>
          <a:stretch>
            <a:fillRect/>
          </a:stretch>
        </p:blipFill>
        <p:spPr>
          <a:xfrm>
            <a:off x="65975" y="4043325"/>
            <a:ext cx="3395625" cy="1100175"/>
          </a:xfrm>
          <a:prstGeom prst="rect">
            <a:avLst/>
          </a:prstGeom>
          <a:noFill/>
          <a:ln>
            <a:noFill/>
          </a:ln>
        </p:spPr>
      </p:pic>
      <p:pic>
        <p:nvPicPr>
          <p:cNvPr id="87" name="Google Shape;87;p16"/>
          <p:cNvPicPr preferRelativeResize="0"/>
          <p:nvPr/>
        </p:nvPicPr>
        <p:blipFill>
          <a:blip r:embed="rId4">
            <a:alphaModFix/>
          </a:blip>
          <a:stretch>
            <a:fillRect/>
          </a:stretch>
        </p:blipFill>
        <p:spPr>
          <a:xfrm>
            <a:off x="1271588" y="2342363"/>
            <a:ext cx="6600825" cy="1209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91" name="Shape 91"/>
        <p:cNvGrpSpPr/>
        <p:nvPr/>
      </p:nvGrpSpPr>
      <p:grpSpPr>
        <a:xfrm>
          <a:off x="0" y="0"/>
          <a:ext cx="0" cy="0"/>
          <a:chOff x="0" y="0"/>
          <a:chExt cx="0" cy="0"/>
        </a:xfrm>
      </p:grpSpPr>
      <p:sp>
        <p:nvSpPr>
          <p:cNvPr id="92" name="Google Shape;92;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Hypothesis:</a:t>
            </a:r>
            <a:endParaRPr/>
          </a:p>
        </p:txBody>
      </p:sp>
      <p:sp>
        <p:nvSpPr>
          <p:cNvPr id="93" name="Google Shape;93;p17"/>
          <p:cNvSpPr txBox="1"/>
          <p:nvPr>
            <p:ph idx="1" type="body"/>
          </p:nvPr>
        </p:nvSpPr>
        <p:spPr>
          <a:xfrm>
            <a:off x="387900" y="1312175"/>
            <a:ext cx="8368200" cy="3598200"/>
          </a:xfrm>
          <a:prstGeom prst="rect">
            <a:avLst/>
          </a:prstGeom>
        </p:spPr>
        <p:txBody>
          <a:bodyPr anchorCtr="0" anchor="t" bIns="91425" lIns="91425" spcFirstLastPara="1" rIns="91425" wrap="square" tIns="91425">
            <a:normAutofit/>
          </a:bodyPr>
          <a:lstStyle/>
          <a:p>
            <a:pPr indent="0" lvl="0" marL="0" marR="0" rtl="0" algn="l">
              <a:lnSpc>
                <a:spcPct val="146668"/>
              </a:lnSpc>
              <a:spcBef>
                <a:spcPts val="0"/>
              </a:spcBef>
              <a:spcAft>
                <a:spcPts val="0"/>
              </a:spcAft>
              <a:buNone/>
            </a:pPr>
            <a:r>
              <a:rPr lang="en" sz="1250">
                <a:solidFill>
                  <a:srgbClr val="FFFFFF"/>
                </a:solidFill>
                <a:latin typeface="Arial"/>
                <a:ea typeface="Arial"/>
                <a:cs typeface="Arial"/>
                <a:sym typeface="Arial"/>
              </a:rPr>
              <a:t>- </a:t>
            </a:r>
            <a:r>
              <a:rPr lang="en" sz="1250">
                <a:solidFill>
                  <a:srgbClr val="FFFFFF"/>
                </a:solidFill>
                <a:latin typeface="Arial"/>
                <a:ea typeface="Arial"/>
                <a:cs typeface="Arial"/>
                <a:sym typeface="Arial"/>
              </a:rPr>
              <a:t>Selling puts AMD, MSFT, AAPL, TSLA, that we find bullish and the market overall is bullish</a:t>
            </a:r>
            <a:endParaRPr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i="1"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rPr lang="en" sz="1250">
                <a:solidFill>
                  <a:srgbClr val="FFFFFF"/>
                </a:solidFill>
                <a:latin typeface="Arial"/>
                <a:ea typeface="Arial"/>
                <a:cs typeface="Arial"/>
                <a:sym typeface="Arial"/>
              </a:rPr>
              <a:t>-For a put seller, the outcomes are like this: </a:t>
            </a:r>
            <a:endParaRPr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i="1"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i="1"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i="1"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i="1"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i="1"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rPr lang="en" sz="1250">
                <a:solidFill>
                  <a:srgbClr val="FFFFFF"/>
                </a:solidFill>
                <a:latin typeface="Arial"/>
                <a:ea typeface="Arial"/>
                <a:cs typeface="Arial"/>
                <a:sym typeface="Arial"/>
              </a:rPr>
              <a:t>-Our working strategy is to sell out-of-the-money options</a:t>
            </a:r>
            <a:r>
              <a:rPr lang="en" sz="1250">
                <a:solidFill>
                  <a:srgbClr val="FFFFFF"/>
                </a:solidFill>
                <a:latin typeface="Arial"/>
                <a:ea typeface="Arial"/>
                <a:cs typeface="Arial"/>
                <a:sym typeface="Arial"/>
              </a:rPr>
              <a:t> we are afforded a certain amount of margin of error, one we’re actually able to choose. So let's figure out how accurate our predicted signals are, and make our margin of error larger than that. </a:t>
            </a:r>
            <a:endParaRPr sz="1250">
              <a:solidFill>
                <a:srgbClr val="FFFFFF"/>
              </a:solidFill>
              <a:latin typeface="Arial"/>
              <a:ea typeface="Arial"/>
              <a:cs typeface="Arial"/>
              <a:sym typeface="Arial"/>
            </a:endParaRPr>
          </a:p>
          <a:p>
            <a:pPr indent="0" lvl="0" marL="0" rtl="0" algn="l">
              <a:spcBef>
                <a:spcPts val="0"/>
              </a:spcBef>
              <a:spcAft>
                <a:spcPts val="1200"/>
              </a:spcAft>
              <a:buNone/>
            </a:pPr>
            <a:r>
              <a:t/>
            </a:r>
            <a:endParaRPr/>
          </a:p>
        </p:txBody>
      </p:sp>
      <p:pic>
        <p:nvPicPr>
          <p:cNvPr descr="Short put formula and payoff explained. Put option graph - Optionclue" id="94" name="Google Shape;94;p17"/>
          <p:cNvPicPr preferRelativeResize="0"/>
          <p:nvPr/>
        </p:nvPicPr>
        <p:blipFill>
          <a:blip r:embed="rId3">
            <a:alphaModFix/>
          </a:blip>
          <a:stretch>
            <a:fillRect/>
          </a:stretch>
        </p:blipFill>
        <p:spPr>
          <a:xfrm>
            <a:off x="3796450" y="1833350"/>
            <a:ext cx="4017051" cy="1709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Pennies on a Steam Roller...</a:t>
            </a:r>
            <a:endParaRPr/>
          </a:p>
        </p:txBody>
      </p:sp>
      <p:sp>
        <p:nvSpPr>
          <p:cNvPr id="100" name="Google Shape;100;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marR="0" rtl="0" algn="l">
              <a:lnSpc>
                <a:spcPct val="146668"/>
              </a:lnSpc>
              <a:spcBef>
                <a:spcPts val="0"/>
              </a:spcBef>
              <a:spcAft>
                <a:spcPts val="0"/>
              </a:spcAft>
              <a:buNone/>
            </a:pPr>
            <a:r>
              <a:rPr lang="en" sz="1250">
                <a:solidFill>
                  <a:srgbClr val="FFFFFF"/>
                </a:solidFill>
                <a:latin typeface="Arial"/>
                <a:ea typeface="Arial"/>
                <a:cs typeface="Arial"/>
                <a:sym typeface="Arial"/>
              </a:rPr>
              <a:t>Since making money even when you’re wrong sounds too good to be true, well yes in accordance with the laws of risk and reward you’d be right to be skeptical. This kind of income generating trading is referred to as collecting pennies in front of a steam roller.</a:t>
            </a:r>
            <a:endParaRPr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rPr lang="en" sz="1250">
                <a:solidFill>
                  <a:srgbClr val="FFFFFF"/>
                </a:solidFill>
                <a:latin typeface="Arial"/>
                <a:ea typeface="Arial"/>
                <a:cs typeface="Arial"/>
                <a:sym typeface="Arial"/>
              </a:rPr>
              <a:t>The downside - d</a:t>
            </a:r>
            <a:r>
              <a:rPr lang="en" sz="1250">
                <a:solidFill>
                  <a:srgbClr val="FFFFFF"/>
                </a:solidFill>
                <a:latin typeface="Arial"/>
                <a:ea typeface="Arial"/>
                <a:cs typeface="Arial"/>
                <a:sym typeface="Arial"/>
              </a:rPr>
              <a:t>id you guys hear Tesla short sellers lost more money than the entire airline industry this year?</a:t>
            </a:r>
            <a:endParaRPr/>
          </a:p>
        </p:txBody>
      </p:sp>
      <p:pic>
        <p:nvPicPr>
          <p:cNvPr id="101" name="Google Shape;101;p18"/>
          <p:cNvPicPr preferRelativeResize="0"/>
          <p:nvPr/>
        </p:nvPicPr>
        <p:blipFill>
          <a:blip r:embed="rId3">
            <a:alphaModFix/>
          </a:blip>
          <a:stretch>
            <a:fillRect/>
          </a:stretch>
        </p:blipFill>
        <p:spPr>
          <a:xfrm>
            <a:off x="3396325" y="2107800"/>
            <a:ext cx="2082600" cy="1978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05" name="Shape 105"/>
        <p:cNvGrpSpPr/>
        <p:nvPr/>
      </p:nvGrpSpPr>
      <p:grpSpPr>
        <a:xfrm>
          <a:off x="0" y="0"/>
          <a:ext cx="0" cy="0"/>
          <a:chOff x="0" y="0"/>
          <a:chExt cx="0" cy="0"/>
        </a:xfrm>
      </p:grpSpPr>
      <p:sp>
        <p:nvSpPr>
          <p:cNvPr id="106" name="Google Shape;106;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a:t>
            </a:r>
            <a:endParaRPr/>
          </a:p>
        </p:txBody>
      </p:sp>
      <p:sp>
        <p:nvSpPr>
          <p:cNvPr id="107" name="Google Shape;107;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07975" lvl="0" marL="457200" marR="0" rtl="0" algn="l">
              <a:lnSpc>
                <a:spcPct val="146668"/>
              </a:lnSpc>
              <a:spcBef>
                <a:spcPts val="0"/>
              </a:spcBef>
              <a:spcAft>
                <a:spcPts val="0"/>
              </a:spcAft>
              <a:buClr>
                <a:srgbClr val="FFFFFF"/>
              </a:buClr>
              <a:buSzPts val="1250"/>
              <a:buFont typeface="Arial"/>
              <a:buChar char="-"/>
            </a:pPr>
            <a:r>
              <a:rPr lang="en" sz="1250">
                <a:solidFill>
                  <a:srgbClr val="FFFFFF"/>
                </a:solidFill>
                <a:latin typeface="Arial"/>
                <a:ea typeface="Arial"/>
                <a:cs typeface="Arial"/>
                <a:sym typeface="Arial"/>
              </a:rPr>
              <a:t>We wanted to test the hypothesis that a stock that has negative news, is below its standard price deviation and yet has experienced both high options and underlying stock volume may be a candidate for an upside move 7 days into the future.  </a:t>
            </a:r>
            <a:endParaRPr sz="1250">
              <a:solidFill>
                <a:srgbClr val="FFFFFF"/>
              </a:solidFill>
              <a:latin typeface="Arial"/>
              <a:ea typeface="Arial"/>
              <a:cs typeface="Arial"/>
              <a:sym typeface="Arial"/>
            </a:endParaRPr>
          </a:p>
          <a:p>
            <a:pPr indent="-307975" lvl="1" marL="914400" marR="0" rtl="0" algn="l">
              <a:lnSpc>
                <a:spcPct val="146668"/>
              </a:lnSpc>
              <a:spcBef>
                <a:spcPts val="0"/>
              </a:spcBef>
              <a:spcAft>
                <a:spcPts val="0"/>
              </a:spcAft>
              <a:buClr>
                <a:srgbClr val="FFFFFF"/>
              </a:buClr>
              <a:buSzPts val="1250"/>
              <a:buFont typeface="Arial"/>
              <a:buChar char="-"/>
            </a:pPr>
            <a:r>
              <a:rPr lang="en" sz="1250">
                <a:solidFill>
                  <a:srgbClr val="FFFFFF"/>
                </a:solidFill>
                <a:latin typeface="Arial"/>
                <a:ea typeface="Arial"/>
                <a:cs typeface="Arial"/>
                <a:sym typeface="Arial"/>
              </a:rPr>
              <a:t>IF the model’s are good, then an out of the money put selling strategy captures theta (time value) and can create a risk </a:t>
            </a:r>
            <a:r>
              <a:rPr lang="en" sz="1250">
                <a:solidFill>
                  <a:srgbClr val="FFFFFF"/>
                </a:solidFill>
                <a:latin typeface="Arial"/>
                <a:ea typeface="Arial"/>
                <a:cs typeface="Arial"/>
                <a:sym typeface="Arial"/>
              </a:rPr>
              <a:t>averse</a:t>
            </a:r>
            <a:r>
              <a:rPr lang="en" sz="1250">
                <a:solidFill>
                  <a:srgbClr val="FFFFFF"/>
                </a:solidFill>
                <a:latin typeface="Arial"/>
                <a:ea typeface="Arial"/>
                <a:cs typeface="Arial"/>
                <a:sym typeface="Arial"/>
              </a:rPr>
              <a:t> strategy where the margin of error is dependent on the strike price minus underlying price</a:t>
            </a:r>
            <a:endParaRPr sz="1250">
              <a:solidFill>
                <a:srgbClr val="FFFFFF"/>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11" name="Shape 111"/>
        <p:cNvGrpSpPr/>
        <p:nvPr/>
      </p:nvGrpSpPr>
      <p:grpSpPr>
        <a:xfrm>
          <a:off x="0" y="0"/>
          <a:ext cx="0" cy="0"/>
          <a:chOff x="0" y="0"/>
          <a:chExt cx="0" cy="0"/>
        </a:xfrm>
      </p:grpSpPr>
      <p:sp>
        <p:nvSpPr>
          <p:cNvPr id="112" name="Google Shape;112;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
            </a:r>
            <a:r>
              <a:rPr lang="en"/>
              <a:t>ata Preparation: </a:t>
            </a:r>
            <a:endParaRPr/>
          </a:p>
        </p:txBody>
      </p:sp>
      <p:sp>
        <p:nvSpPr>
          <p:cNvPr id="113" name="Google Shape;113;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marR="0" rtl="0" algn="l">
              <a:lnSpc>
                <a:spcPct val="146668"/>
              </a:lnSpc>
              <a:spcBef>
                <a:spcPts val="0"/>
              </a:spcBef>
              <a:spcAft>
                <a:spcPts val="0"/>
              </a:spcAft>
              <a:buNone/>
            </a:pPr>
            <a:r>
              <a:rPr lang="en" sz="1250">
                <a:solidFill>
                  <a:srgbClr val="FFFFFF"/>
                </a:solidFill>
                <a:latin typeface="Arial"/>
                <a:ea typeface="Arial"/>
                <a:cs typeface="Arial"/>
                <a:sym typeface="Arial"/>
              </a:rPr>
              <a:t>However </a:t>
            </a:r>
            <a:r>
              <a:rPr lang="en" sz="1250">
                <a:solidFill>
                  <a:srgbClr val="FFFFFF"/>
                </a:solidFill>
                <a:latin typeface="Arial"/>
                <a:ea typeface="Arial"/>
                <a:cs typeface="Arial"/>
                <a:sym typeface="Arial"/>
              </a:rPr>
              <a:t>let's</a:t>
            </a:r>
            <a:r>
              <a:rPr lang="en" sz="1250">
                <a:solidFill>
                  <a:srgbClr val="FFFFFF"/>
                </a:solidFill>
                <a:latin typeface="Arial"/>
                <a:ea typeface="Arial"/>
                <a:cs typeface="Arial"/>
                <a:sym typeface="Arial"/>
              </a:rPr>
              <a:t> take a closer look at where we are selling puts:</a:t>
            </a:r>
            <a:endParaRPr sz="1250">
              <a:solidFill>
                <a:srgbClr val="FFFFFF"/>
              </a:solidFill>
              <a:latin typeface="Arial"/>
              <a:ea typeface="Arial"/>
              <a:cs typeface="Arial"/>
              <a:sym typeface="Arial"/>
            </a:endParaRPr>
          </a:p>
          <a:p>
            <a:pPr indent="0" lvl="0" marL="0" marR="0" rtl="0" algn="l">
              <a:lnSpc>
                <a:spcPct val="146668"/>
              </a:lnSpc>
              <a:spcBef>
                <a:spcPts val="0"/>
              </a:spcBef>
              <a:spcAft>
                <a:spcPts val="0"/>
              </a:spcAft>
              <a:buNone/>
            </a:pPr>
            <a:r>
              <a:t/>
            </a:r>
            <a:endParaRPr sz="1250">
              <a:solidFill>
                <a:srgbClr val="FFFFFF"/>
              </a:solidFill>
              <a:latin typeface="Arial"/>
              <a:ea typeface="Arial"/>
              <a:cs typeface="Arial"/>
              <a:sym typeface="Arial"/>
            </a:endParaRPr>
          </a:p>
          <a:p>
            <a:pPr indent="-307975" lvl="0" marL="457200" marR="0" rtl="0" algn="l">
              <a:lnSpc>
                <a:spcPct val="146668"/>
              </a:lnSpc>
              <a:spcBef>
                <a:spcPts val="0"/>
              </a:spcBef>
              <a:spcAft>
                <a:spcPts val="0"/>
              </a:spcAft>
              <a:buClr>
                <a:srgbClr val="FFFFFF"/>
              </a:buClr>
              <a:buSzPts val="1250"/>
              <a:buFont typeface="Arial"/>
              <a:buChar char="-"/>
            </a:pPr>
            <a:r>
              <a:rPr lang="en" sz="1250">
                <a:solidFill>
                  <a:srgbClr val="FFFFFF"/>
                </a:solidFill>
                <a:latin typeface="Arial"/>
                <a:ea typeface="Arial"/>
                <a:cs typeface="Arial"/>
                <a:sym typeface="Arial"/>
              </a:rPr>
              <a:t>Collect Alpaca data for 4 stocks (TSLA, AMD, AAPL, MSFT) and related news for sentiment analysis (6 month test/train based on available daily options closing data)</a:t>
            </a:r>
            <a:endParaRPr sz="1250">
              <a:solidFill>
                <a:srgbClr val="FFFFFF"/>
              </a:solidFill>
              <a:latin typeface="Arial"/>
              <a:ea typeface="Arial"/>
              <a:cs typeface="Arial"/>
              <a:sym typeface="Arial"/>
            </a:endParaRPr>
          </a:p>
          <a:p>
            <a:pPr indent="-307975" lvl="0" marL="457200" marR="0" rtl="0" algn="l">
              <a:lnSpc>
                <a:spcPct val="146668"/>
              </a:lnSpc>
              <a:spcBef>
                <a:spcPts val="0"/>
              </a:spcBef>
              <a:spcAft>
                <a:spcPts val="0"/>
              </a:spcAft>
              <a:buClr>
                <a:srgbClr val="FFFFFF"/>
              </a:buClr>
              <a:buSzPts val="1250"/>
              <a:buFont typeface="Arial"/>
              <a:buChar char="-"/>
            </a:pPr>
            <a:r>
              <a:rPr lang="en" sz="1250">
                <a:solidFill>
                  <a:srgbClr val="FFFFFF"/>
                </a:solidFill>
                <a:latin typeface="Arial"/>
                <a:ea typeface="Arial"/>
                <a:cs typeface="Arial"/>
                <a:sym typeface="Arial"/>
              </a:rPr>
              <a:t>Engineer relevant features: Bollinger band, relative volume, options volume and sentiment analysis</a:t>
            </a:r>
            <a:endParaRPr sz="1250">
              <a:solidFill>
                <a:srgbClr val="FFFFFF"/>
              </a:solidFill>
              <a:latin typeface="Arial"/>
              <a:ea typeface="Arial"/>
              <a:cs typeface="Arial"/>
              <a:sym typeface="Arial"/>
            </a:endParaRPr>
          </a:p>
          <a:p>
            <a:pPr indent="-307975" lvl="0" marL="457200" marR="0" rtl="0" algn="l">
              <a:lnSpc>
                <a:spcPct val="146668"/>
              </a:lnSpc>
              <a:spcBef>
                <a:spcPts val="0"/>
              </a:spcBef>
              <a:spcAft>
                <a:spcPts val="0"/>
              </a:spcAft>
              <a:buClr>
                <a:srgbClr val="FFFFFF"/>
              </a:buClr>
              <a:buSzPts val="1250"/>
              <a:buFont typeface="Arial"/>
              <a:buChar char="-"/>
            </a:pPr>
            <a:r>
              <a:rPr lang="en" sz="1250">
                <a:solidFill>
                  <a:srgbClr val="FFFFFF"/>
                </a:solidFill>
                <a:latin typeface="Arial"/>
                <a:ea typeface="Arial"/>
                <a:cs typeface="Arial"/>
                <a:sym typeface="Arial"/>
              </a:rPr>
              <a:t>Run LSTM RNN and Random Forest models with a 7 day forward projection target and 70% test/train split</a:t>
            </a:r>
            <a:endParaRPr sz="1250">
              <a:solidFill>
                <a:srgbClr val="FFFFFF"/>
              </a:solidFill>
              <a:latin typeface="Arial"/>
              <a:ea typeface="Arial"/>
              <a:cs typeface="Arial"/>
              <a:sym typeface="Arial"/>
            </a:endParaRPr>
          </a:p>
          <a:p>
            <a:pPr indent="-307975" lvl="0" marL="457200" marR="0" rtl="0" algn="l">
              <a:lnSpc>
                <a:spcPct val="146668"/>
              </a:lnSpc>
              <a:spcBef>
                <a:spcPts val="0"/>
              </a:spcBef>
              <a:spcAft>
                <a:spcPts val="0"/>
              </a:spcAft>
              <a:buClr>
                <a:srgbClr val="FFFFFF"/>
              </a:buClr>
              <a:buSzPts val="1250"/>
              <a:buFont typeface="Arial"/>
              <a:buChar char="-"/>
            </a:pPr>
            <a:r>
              <a:rPr lang="en" sz="1250">
                <a:solidFill>
                  <a:srgbClr val="FFFFFF"/>
                </a:solidFill>
                <a:latin typeface="Arial"/>
                <a:ea typeface="Arial"/>
                <a:cs typeface="Arial"/>
                <a:sym typeface="Arial"/>
              </a:rPr>
              <a:t>Design an options “wrapper” that takes entry signals and tracks them over multiple strike ‘zones’ </a:t>
            </a:r>
            <a:endParaRPr sz="1250">
              <a:solidFill>
                <a:srgbClr val="FFFFFF"/>
              </a:solidFill>
              <a:latin typeface="Arial"/>
              <a:ea typeface="Arial"/>
              <a:cs typeface="Arial"/>
              <a:sym typeface="Arial"/>
            </a:endParaRPr>
          </a:p>
          <a:p>
            <a:pPr indent="-307975" lvl="1" marL="914400" marR="0" rtl="0" algn="l">
              <a:lnSpc>
                <a:spcPct val="146668"/>
              </a:lnSpc>
              <a:spcBef>
                <a:spcPts val="0"/>
              </a:spcBef>
              <a:spcAft>
                <a:spcPts val="0"/>
              </a:spcAft>
              <a:buClr>
                <a:srgbClr val="FFFFFF"/>
              </a:buClr>
              <a:buSzPts val="1250"/>
              <a:buFont typeface="Arial"/>
              <a:buChar char="-"/>
            </a:pPr>
            <a:r>
              <a:rPr lang="en" sz="1250">
                <a:solidFill>
                  <a:srgbClr val="FFFFFF"/>
                </a:solidFill>
                <a:latin typeface="Arial"/>
                <a:ea typeface="Arial"/>
                <a:cs typeface="Arial"/>
                <a:sym typeface="Arial"/>
              </a:rPr>
              <a:t>ATM, “medium” and “far” OTM zones</a:t>
            </a:r>
            <a:endParaRPr sz="1250">
              <a:solidFill>
                <a:srgbClr val="FFFFFF"/>
              </a:solidFill>
              <a:latin typeface="Arial"/>
              <a:ea typeface="Arial"/>
              <a:cs typeface="Arial"/>
              <a:sym typeface="Arial"/>
            </a:endParaRPr>
          </a:p>
          <a:p>
            <a:pPr indent="-307975" lvl="1" marL="914400" marR="0" rtl="0" algn="l">
              <a:lnSpc>
                <a:spcPct val="146668"/>
              </a:lnSpc>
              <a:spcBef>
                <a:spcPts val="0"/>
              </a:spcBef>
              <a:spcAft>
                <a:spcPts val="0"/>
              </a:spcAft>
              <a:buClr>
                <a:srgbClr val="FFFFFF"/>
              </a:buClr>
              <a:buSzPts val="1250"/>
              <a:buFont typeface="Arial"/>
              <a:buChar char="-"/>
            </a:pPr>
            <a:r>
              <a:rPr lang="en" sz="1250">
                <a:solidFill>
                  <a:srgbClr val="FFFFFF"/>
                </a:solidFill>
                <a:latin typeface="Arial"/>
                <a:ea typeface="Arial"/>
                <a:cs typeface="Arial"/>
                <a:sym typeface="Arial"/>
              </a:rPr>
              <a:t>Look at 2 different holding time frames: weekly and bi-weekly</a:t>
            </a:r>
            <a:endParaRPr sz="1250">
              <a:solidFill>
                <a:srgbClr val="FFFFFF"/>
              </a:solidFill>
              <a:latin typeface="Arial"/>
              <a:ea typeface="Arial"/>
              <a:cs typeface="Arial"/>
              <a:sym typeface="Arial"/>
            </a:endParaRPr>
          </a:p>
          <a:p>
            <a:pPr indent="0" lvl="0" marL="457200" marR="0" rtl="0" algn="l">
              <a:lnSpc>
                <a:spcPct val="146668"/>
              </a:lnSpc>
              <a:spcBef>
                <a:spcPts val="0"/>
              </a:spcBef>
              <a:spcAft>
                <a:spcPts val="0"/>
              </a:spcAft>
              <a:buNone/>
            </a:pPr>
            <a:r>
              <a:t/>
            </a:r>
            <a:endParaRPr sz="1250">
              <a:solidFill>
                <a:srgbClr val="FFFFFF"/>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17" name="Shape 117"/>
        <p:cNvGrpSpPr/>
        <p:nvPr/>
      </p:nvGrpSpPr>
      <p:grpSpPr>
        <a:xfrm>
          <a:off x="0" y="0"/>
          <a:ext cx="0" cy="0"/>
          <a:chOff x="0" y="0"/>
          <a:chExt cx="0" cy="0"/>
        </a:xfrm>
      </p:grpSpPr>
      <p:sp>
        <p:nvSpPr>
          <p:cNvPr id="118" name="Google Shape;118;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Engineering:</a:t>
            </a:r>
            <a:endParaRPr/>
          </a:p>
        </p:txBody>
      </p:sp>
      <p:sp>
        <p:nvSpPr>
          <p:cNvPr id="119" name="Google Shape;119;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the NYT API, search for headlines containing Tesla, Apple, Microsoft, AMD over 6 month time period and create sentiment scores.  </a:t>
            </a:r>
            <a:endParaRPr/>
          </a:p>
          <a:p>
            <a:pPr indent="-342900" lvl="0" marL="457200" rtl="0" algn="l">
              <a:spcBef>
                <a:spcPts val="0"/>
              </a:spcBef>
              <a:spcAft>
                <a:spcPts val="0"/>
              </a:spcAft>
              <a:buSzPts val="1800"/>
              <a:buChar char="-"/>
            </a:pPr>
            <a:r>
              <a:rPr lang="en"/>
              <a:t>Create RF signals for price &lt; Bollinger lower band (1 Std) </a:t>
            </a:r>
            <a:endParaRPr/>
          </a:p>
          <a:p>
            <a:pPr indent="-342900" lvl="0" marL="457200" rtl="0" algn="l">
              <a:spcBef>
                <a:spcPts val="0"/>
              </a:spcBef>
              <a:spcAft>
                <a:spcPts val="0"/>
              </a:spcAft>
              <a:buSzPts val="1800"/>
              <a:buChar char="-"/>
            </a:pPr>
            <a:r>
              <a:rPr lang="en"/>
              <a:t>Create RF signals for volume &gt; relative vol (rvol) (1 Std)</a:t>
            </a:r>
            <a:endParaRPr/>
          </a:p>
          <a:p>
            <a:pPr indent="-342900" lvl="0" marL="457200" rtl="0" algn="l">
              <a:spcBef>
                <a:spcPts val="0"/>
              </a:spcBef>
              <a:spcAft>
                <a:spcPts val="0"/>
              </a:spcAft>
              <a:buSzPts val="1800"/>
              <a:buChar char="-"/>
            </a:pPr>
            <a:r>
              <a:rPr lang="en"/>
              <a:t>Create RF signals for options volume &gt; options rvol (1Std)</a:t>
            </a:r>
            <a:endParaRPr/>
          </a:p>
          <a:p>
            <a:pPr indent="-342900" lvl="0" marL="457200" rtl="0" algn="l">
              <a:spcBef>
                <a:spcPts val="0"/>
              </a:spcBef>
              <a:spcAft>
                <a:spcPts val="0"/>
              </a:spcAft>
              <a:buSzPts val="1800"/>
              <a:buChar char="-"/>
            </a:pPr>
            <a:r>
              <a:rPr lang="en"/>
              <a:t>LSTM use the same data (no signals), but normalized</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en"/>
              <a:t>*Drawback: No headlines containing AMD for our 6 month test/train period.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