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9" r:id="rId3"/>
    <p:sldId id="257" r:id="rId4"/>
    <p:sldId id="261" r:id="rId5"/>
    <p:sldId id="258" r:id="rId6"/>
    <p:sldId id="262" r:id="rId7"/>
    <p:sldId id="270" r:id="rId8"/>
    <p:sldId id="271" r:id="rId9"/>
    <p:sldId id="263" r:id="rId10"/>
    <p:sldId id="264" r:id="rId11"/>
    <p:sldId id="265" r:id="rId12"/>
    <p:sldId id="266" r:id="rId13"/>
    <p:sldId id="267" r:id="rId14"/>
    <p:sldId id="268"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0" autoAdjust="0"/>
    <p:restoredTop sz="94636" autoAdjust="0"/>
  </p:normalViewPr>
  <p:slideViewPr>
    <p:cSldViewPr snapToGrid="0">
      <p:cViewPr>
        <p:scale>
          <a:sx n="66" d="100"/>
          <a:sy n="66" d="100"/>
        </p:scale>
        <p:origin x="-1022" y="-4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267E739-E5CC-4EA6-AF0A-E1AE9FEDAD58}" type="datetimeFigureOut">
              <a:rPr lang="en-US" smtClean="0"/>
              <a:t>18-Aug-21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CAA66A87-7E73-4D8A-A778-271987C56259}" type="slidenum">
              <a:rPr lang="en-US" smtClean="0"/>
              <a:t>‹#›</a:t>
            </a:fld>
            <a:endParaRPr lang="en-US"/>
          </a:p>
        </p:txBody>
      </p:sp>
    </p:spTree>
    <p:extLst>
      <p:ext uri="{BB962C8B-B14F-4D97-AF65-F5344CB8AC3E}">
        <p14:creationId xmlns:p14="http://schemas.microsoft.com/office/powerpoint/2010/main" val="3288347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67E739-E5CC-4EA6-AF0A-E1AE9FEDAD58}" type="datetimeFigureOut">
              <a:rPr lang="en-US" smtClean="0"/>
              <a:t>18-Aug-21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CAA66A87-7E73-4D8A-A778-271987C56259}" type="slidenum">
              <a:rPr lang="en-US" smtClean="0"/>
              <a:t>‹#›</a:t>
            </a:fld>
            <a:endParaRPr lang="en-US"/>
          </a:p>
        </p:txBody>
      </p:sp>
    </p:spTree>
    <p:extLst>
      <p:ext uri="{BB962C8B-B14F-4D97-AF65-F5344CB8AC3E}">
        <p14:creationId xmlns:p14="http://schemas.microsoft.com/office/powerpoint/2010/main" val="2351274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67E739-E5CC-4EA6-AF0A-E1AE9FEDAD58}" type="datetimeFigureOut">
              <a:rPr lang="en-US" smtClean="0"/>
              <a:t>18-Aug-21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CAA66A87-7E73-4D8A-A778-271987C56259}" type="slidenum">
              <a:rPr lang="en-US" smtClean="0"/>
              <a:t>‹#›</a:t>
            </a:fld>
            <a:endParaRPr lang="en-US"/>
          </a:p>
        </p:txBody>
      </p:sp>
    </p:spTree>
    <p:extLst>
      <p:ext uri="{BB962C8B-B14F-4D97-AF65-F5344CB8AC3E}">
        <p14:creationId xmlns:p14="http://schemas.microsoft.com/office/powerpoint/2010/main" val="2374625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67E739-E5CC-4EA6-AF0A-E1AE9FEDAD58}" type="datetimeFigureOut">
              <a:rPr lang="en-US" smtClean="0"/>
              <a:t>18-Aug-21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CAA66A87-7E73-4D8A-A778-271987C56259}"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099283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67E739-E5CC-4EA6-AF0A-E1AE9FEDAD58}" type="datetimeFigureOut">
              <a:rPr lang="en-US" smtClean="0"/>
              <a:t>18-Aug-21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CAA66A87-7E73-4D8A-A778-271987C56259}" type="slidenum">
              <a:rPr lang="en-US" smtClean="0"/>
              <a:t>‹#›</a:t>
            </a:fld>
            <a:endParaRPr lang="en-US"/>
          </a:p>
        </p:txBody>
      </p:sp>
    </p:spTree>
    <p:extLst>
      <p:ext uri="{BB962C8B-B14F-4D97-AF65-F5344CB8AC3E}">
        <p14:creationId xmlns:p14="http://schemas.microsoft.com/office/powerpoint/2010/main" val="1952893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7267E739-E5CC-4EA6-AF0A-E1AE9FEDAD58}" type="datetimeFigureOut">
              <a:rPr lang="en-US" smtClean="0"/>
              <a:t>18-Aug-21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A66A87-7E73-4D8A-A778-271987C56259}" type="slidenum">
              <a:rPr lang="en-US" smtClean="0"/>
              <a:t>‹#›</a:t>
            </a:fld>
            <a:endParaRPr lang="en-US"/>
          </a:p>
        </p:txBody>
      </p:sp>
    </p:spTree>
    <p:extLst>
      <p:ext uri="{BB962C8B-B14F-4D97-AF65-F5344CB8AC3E}">
        <p14:creationId xmlns:p14="http://schemas.microsoft.com/office/powerpoint/2010/main" val="609710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7267E739-E5CC-4EA6-AF0A-E1AE9FEDAD58}" type="datetimeFigureOut">
              <a:rPr lang="en-US" smtClean="0"/>
              <a:t>18-Aug-21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A66A87-7E73-4D8A-A778-271987C56259}" type="slidenum">
              <a:rPr lang="en-US" smtClean="0"/>
              <a:t>‹#›</a:t>
            </a:fld>
            <a:endParaRPr lang="en-US"/>
          </a:p>
        </p:txBody>
      </p:sp>
    </p:spTree>
    <p:extLst>
      <p:ext uri="{BB962C8B-B14F-4D97-AF65-F5344CB8AC3E}">
        <p14:creationId xmlns:p14="http://schemas.microsoft.com/office/powerpoint/2010/main" val="3857023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67E739-E5CC-4EA6-AF0A-E1AE9FEDAD58}" type="datetimeFigureOut">
              <a:rPr lang="en-US" smtClean="0"/>
              <a:t>18-Aug-21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66A87-7E73-4D8A-A778-271987C56259}" type="slidenum">
              <a:rPr lang="en-US" smtClean="0"/>
              <a:t>‹#›</a:t>
            </a:fld>
            <a:endParaRPr lang="en-US"/>
          </a:p>
        </p:txBody>
      </p:sp>
    </p:spTree>
    <p:extLst>
      <p:ext uri="{BB962C8B-B14F-4D97-AF65-F5344CB8AC3E}">
        <p14:creationId xmlns:p14="http://schemas.microsoft.com/office/powerpoint/2010/main" val="1882617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7267E739-E5CC-4EA6-AF0A-E1AE9FEDAD58}" type="datetimeFigureOut">
              <a:rPr lang="en-US" smtClean="0"/>
              <a:t>18-Aug-21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CAA66A87-7E73-4D8A-A778-271987C56259}" type="slidenum">
              <a:rPr lang="en-US" smtClean="0"/>
              <a:t>‹#›</a:t>
            </a:fld>
            <a:endParaRPr lang="en-US"/>
          </a:p>
        </p:txBody>
      </p:sp>
    </p:spTree>
    <p:extLst>
      <p:ext uri="{BB962C8B-B14F-4D97-AF65-F5344CB8AC3E}">
        <p14:creationId xmlns:p14="http://schemas.microsoft.com/office/powerpoint/2010/main" val="429771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67E739-E5CC-4EA6-AF0A-E1AE9FEDAD58}" type="datetimeFigureOut">
              <a:rPr lang="en-US" smtClean="0"/>
              <a:t>18-Aug-21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66A87-7E73-4D8A-A778-271987C56259}" type="slidenum">
              <a:rPr lang="en-US" smtClean="0"/>
              <a:t>‹#›</a:t>
            </a:fld>
            <a:endParaRPr lang="en-US"/>
          </a:p>
        </p:txBody>
      </p:sp>
    </p:spTree>
    <p:extLst>
      <p:ext uri="{BB962C8B-B14F-4D97-AF65-F5344CB8AC3E}">
        <p14:creationId xmlns:p14="http://schemas.microsoft.com/office/powerpoint/2010/main" val="1783425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67E739-E5CC-4EA6-AF0A-E1AE9FEDAD58}" type="datetimeFigureOut">
              <a:rPr lang="en-US" smtClean="0"/>
              <a:t>18-Aug-21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CAA66A87-7E73-4D8A-A778-271987C56259}" type="slidenum">
              <a:rPr lang="en-US" smtClean="0"/>
              <a:t>‹#›</a:t>
            </a:fld>
            <a:endParaRPr lang="en-US"/>
          </a:p>
        </p:txBody>
      </p:sp>
    </p:spTree>
    <p:extLst>
      <p:ext uri="{BB962C8B-B14F-4D97-AF65-F5344CB8AC3E}">
        <p14:creationId xmlns:p14="http://schemas.microsoft.com/office/powerpoint/2010/main" val="92428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267E739-E5CC-4EA6-AF0A-E1AE9FEDAD58}" type="datetimeFigureOut">
              <a:rPr lang="en-US" smtClean="0"/>
              <a:t>18-Aug-21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66A87-7E73-4D8A-A778-271987C56259}" type="slidenum">
              <a:rPr lang="en-US" smtClean="0"/>
              <a:t>‹#›</a:t>
            </a:fld>
            <a:endParaRPr lang="en-US"/>
          </a:p>
        </p:txBody>
      </p:sp>
    </p:spTree>
    <p:extLst>
      <p:ext uri="{BB962C8B-B14F-4D97-AF65-F5344CB8AC3E}">
        <p14:creationId xmlns:p14="http://schemas.microsoft.com/office/powerpoint/2010/main" val="4269018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267E739-E5CC-4EA6-AF0A-E1AE9FEDAD58}" type="datetimeFigureOut">
              <a:rPr lang="en-US" smtClean="0"/>
              <a:t>18-Aug-21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A66A87-7E73-4D8A-A778-271987C56259}" type="slidenum">
              <a:rPr lang="en-US" smtClean="0"/>
              <a:t>‹#›</a:t>
            </a:fld>
            <a:endParaRPr lang="en-US"/>
          </a:p>
        </p:txBody>
      </p:sp>
    </p:spTree>
    <p:extLst>
      <p:ext uri="{BB962C8B-B14F-4D97-AF65-F5344CB8AC3E}">
        <p14:creationId xmlns:p14="http://schemas.microsoft.com/office/powerpoint/2010/main" val="962337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267E739-E5CC-4EA6-AF0A-E1AE9FEDAD58}" type="datetimeFigureOut">
              <a:rPr lang="en-US" smtClean="0"/>
              <a:t>18-Aug-21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A66A87-7E73-4D8A-A778-271987C56259}" type="slidenum">
              <a:rPr lang="en-US" smtClean="0"/>
              <a:t>‹#›</a:t>
            </a:fld>
            <a:endParaRPr lang="en-US"/>
          </a:p>
        </p:txBody>
      </p:sp>
    </p:spTree>
    <p:extLst>
      <p:ext uri="{BB962C8B-B14F-4D97-AF65-F5344CB8AC3E}">
        <p14:creationId xmlns:p14="http://schemas.microsoft.com/office/powerpoint/2010/main" val="3834466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267E739-E5CC-4EA6-AF0A-E1AE9FEDAD58}" type="datetimeFigureOut">
              <a:rPr lang="en-US" smtClean="0"/>
              <a:t>18-Aug-21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A66A87-7E73-4D8A-A778-271987C56259}" type="slidenum">
              <a:rPr lang="en-US" smtClean="0"/>
              <a:t>‹#›</a:t>
            </a:fld>
            <a:endParaRPr lang="en-US"/>
          </a:p>
        </p:txBody>
      </p:sp>
    </p:spTree>
    <p:extLst>
      <p:ext uri="{BB962C8B-B14F-4D97-AF65-F5344CB8AC3E}">
        <p14:creationId xmlns:p14="http://schemas.microsoft.com/office/powerpoint/2010/main" val="93320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67E739-E5CC-4EA6-AF0A-E1AE9FEDAD58}" type="datetimeFigureOut">
              <a:rPr lang="en-US" smtClean="0"/>
              <a:t>18-Aug-21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66A87-7E73-4D8A-A778-271987C56259}" type="slidenum">
              <a:rPr lang="en-US" smtClean="0"/>
              <a:t>‹#›</a:t>
            </a:fld>
            <a:endParaRPr lang="en-US"/>
          </a:p>
        </p:txBody>
      </p:sp>
    </p:spTree>
    <p:extLst>
      <p:ext uri="{BB962C8B-B14F-4D97-AF65-F5344CB8AC3E}">
        <p14:creationId xmlns:p14="http://schemas.microsoft.com/office/powerpoint/2010/main" val="4162456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67E739-E5CC-4EA6-AF0A-E1AE9FEDAD58}" type="datetimeFigureOut">
              <a:rPr lang="en-US" smtClean="0"/>
              <a:t>18-Aug-21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66A87-7E73-4D8A-A778-271987C56259}" type="slidenum">
              <a:rPr lang="en-US" smtClean="0"/>
              <a:t>‹#›</a:t>
            </a:fld>
            <a:endParaRPr lang="en-US"/>
          </a:p>
        </p:txBody>
      </p:sp>
    </p:spTree>
    <p:extLst>
      <p:ext uri="{BB962C8B-B14F-4D97-AF65-F5344CB8AC3E}">
        <p14:creationId xmlns:p14="http://schemas.microsoft.com/office/powerpoint/2010/main" val="310715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267E739-E5CC-4EA6-AF0A-E1AE9FEDAD58}" type="datetimeFigureOut">
              <a:rPr lang="en-US" smtClean="0"/>
              <a:t>18-Aug-21</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CAA66A87-7E73-4D8A-A778-271987C56259}" type="slidenum">
              <a:rPr lang="en-US" smtClean="0"/>
              <a:t>‹#›</a:t>
            </a:fld>
            <a:endParaRPr lang="en-US"/>
          </a:p>
        </p:txBody>
      </p:sp>
    </p:spTree>
    <p:extLst>
      <p:ext uri="{BB962C8B-B14F-4D97-AF65-F5344CB8AC3E}">
        <p14:creationId xmlns:p14="http://schemas.microsoft.com/office/powerpoint/2010/main" val="3066930545"/>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579916"/>
            <a:ext cx="8948057" cy="1691640"/>
          </a:xfrm>
          <a:ln/>
        </p:spPr>
        <p:style>
          <a:lnRef idx="1">
            <a:schemeClr val="dk1"/>
          </a:lnRef>
          <a:fillRef idx="2">
            <a:schemeClr val="dk1"/>
          </a:fillRef>
          <a:effectRef idx="1">
            <a:schemeClr val="dk1"/>
          </a:effectRef>
          <a:fontRef idx="minor">
            <a:schemeClr val="dk1"/>
          </a:fontRef>
        </p:style>
        <p:txBody>
          <a:bodyPr>
            <a:noAutofit/>
          </a:bodyPr>
          <a:lstStyle/>
          <a:p>
            <a:pPr algn="ctr">
              <a:lnSpc>
                <a:spcPct val="115000"/>
              </a:lnSpc>
              <a:spcBef>
                <a:spcPts val="600"/>
              </a:spcBef>
              <a:tabLst>
                <a:tab pos="1657350" algn="l"/>
              </a:tabLst>
            </a:pPr>
            <a:r>
              <a:rPr lang="en-US" sz="2800" dirty="0" smtClean="0">
                <a:ln w="0">
                  <a:solidFill>
                    <a:schemeClr val="bg1"/>
                  </a:solidFill>
                </a:ln>
                <a:solidFill>
                  <a:schemeClr val="bg1"/>
                </a:solidFill>
                <a:effectLst/>
                <a:latin typeface="Times New Roman" panose="02020603050405020304" pitchFamily="18" charset="0"/>
                <a:ea typeface="Calibri" panose="020F0502020204030204" pitchFamily="34" charset="0"/>
              </a:rPr>
              <a:t>ĐỀ TÀI : TÌM HIỂU VỀ CHỮ KÝ ĐIỆN TỬ VÀ XÂY DỰNG ỨNG DỤNG TẠO VÀ XÁC THỰC CHỮ KÝ ĐIỆN TỬ</a:t>
            </a:r>
          </a:p>
          <a:p>
            <a:endParaRPr lang="en-US" sz="3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 name="Rectangle 1"/>
          <p:cNvSpPr/>
          <p:nvPr/>
        </p:nvSpPr>
        <p:spPr>
          <a:xfrm>
            <a:off x="623129" y="4943952"/>
            <a:ext cx="2720617" cy="461665"/>
          </a:xfrm>
          <a:prstGeom prst="rect">
            <a:avLst/>
          </a:prstGeom>
        </p:spPr>
        <p:txBody>
          <a:bodyPr wrap="none">
            <a:spAutoFit/>
          </a:bodyPr>
          <a:lstStyle/>
          <a:p>
            <a:r>
              <a:rPr lang="en-US" sz="2400" b="1" dirty="0" err="1">
                <a:solidFill>
                  <a:schemeClr val="bg1"/>
                </a:solidFill>
                <a:latin typeface="Times New Roman" panose="02020603050405020304" pitchFamily="18" charset="0"/>
                <a:cs typeface="Times New Roman" panose="02020603050405020304" pitchFamily="18" charset="0"/>
              </a:rPr>
              <a:t>Sinh</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err="1">
                <a:solidFill>
                  <a:schemeClr val="bg1"/>
                </a:solidFill>
                <a:latin typeface="Times New Roman" panose="02020603050405020304" pitchFamily="18" charset="0"/>
                <a:cs typeface="Times New Roman" panose="02020603050405020304" pitchFamily="18" charset="0"/>
              </a:rPr>
              <a:t>viên</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err="1">
                <a:solidFill>
                  <a:schemeClr val="bg1"/>
                </a:solidFill>
                <a:latin typeface="Times New Roman" panose="02020603050405020304" pitchFamily="18" charset="0"/>
                <a:cs typeface="Times New Roman" panose="02020603050405020304" pitchFamily="18" charset="0"/>
              </a:rPr>
              <a:t>thực</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err="1">
                <a:solidFill>
                  <a:schemeClr val="bg1"/>
                </a:solidFill>
                <a:latin typeface="Times New Roman" panose="02020603050405020304" pitchFamily="18" charset="0"/>
                <a:cs typeface="Times New Roman" panose="02020603050405020304" pitchFamily="18" charset="0"/>
              </a:rPr>
              <a:t>hiện</a:t>
            </a:r>
            <a:endParaRPr lang="en-US" sz="2400" dirty="0">
              <a:solidFill>
                <a:schemeClr val="bg1"/>
              </a:solidFill>
            </a:endParaRPr>
          </a:p>
        </p:txBody>
      </p:sp>
      <p:sp>
        <p:nvSpPr>
          <p:cNvPr id="4" name="Rectangle 3"/>
          <p:cNvSpPr/>
          <p:nvPr/>
        </p:nvSpPr>
        <p:spPr>
          <a:xfrm>
            <a:off x="614251" y="5497875"/>
            <a:ext cx="5431442" cy="1569660"/>
          </a:xfrm>
          <a:prstGeom prst="rect">
            <a:avLst/>
          </a:prstGeom>
        </p:spPr>
        <p:txBody>
          <a:bodyPr wrap="square">
            <a:spAutoFit/>
          </a:bodyPr>
          <a:lstStyle/>
          <a:p>
            <a:pPr algn="just"/>
            <a:r>
              <a:rPr lang="en-US" sz="2400" dirty="0" err="1">
                <a:solidFill>
                  <a:schemeClr val="bg1"/>
                </a:solidFill>
                <a:latin typeface="Times New Roman" panose="02020603050405020304" pitchFamily="18" charset="0"/>
                <a:cs typeface="Times New Roman" panose="02020603050405020304" pitchFamily="18" charset="0"/>
              </a:rPr>
              <a:t>Nguyễn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Văn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Quang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smtClean="0">
                <a:solidFill>
                  <a:schemeClr val="bg1"/>
                </a:solidFill>
                <a:latin typeface="Times New Roman" panose="02020603050405020304" pitchFamily="18" charset="0"/>
                <a:cs typeface="Times New Roman" panose="02020603050405020304" pitchFamily="18" charset="0"/>
              </a:rPr>
              <a:t>  	2033181060</a:t>
            </a:r>
            <a:endParaRPr lang="en-US" sz="2400" dirty="0">
              <a:solidFill>
                <a:schemeClr val="bg1"/>
              </a:solidFill>
              <a:latin typeface="Times New Roman" panose="02020603050405020304" pitchFamily="18" charset="0"/>
              <a:cs typeface="Times New Roman" panose="02020603050405020304" pitchFamily="18" charset="0"/>
            </a:endParaRPr>
          </a:p>
          <a:p>
            <a:pPr algn="just"/>
            <a:r>
              <a:rPr lang="en-US" sz="2400" dirty="0" err="1">
                <a:solidFill>
                  <a:schemeClr val="bg1"/>
                </a:solidFill>
                <a:latin typeface="Times New Roman" panose="02020603050405020304" pitchFamily="18" charset="0"/>
                <a:cs typeface="Times New Roman" panose="02020603050405020304" pitchFamily="18" charset="0"/>
              </a:rPr>
              <a:t>Đào</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Chiến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Thắng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smtClean="0">
                <a:solidFill>
                  <a:schemeClr val="bg1"/>
                </a:solidFill>
                <a:latin typeface="Times New Roman" panose="02020603050405020304" pitchFamily="18" charset="0"/>
                <a:cs typeface="Times New Roman" panose="02020603050405020304" pitchFamily="18" charset="0"/>
              </a:rPr>
              <a:t>2033181066</a:t>
            </a:r>
            <a:endParaRPr lang="en-US" sz="2400" dirty="0">
              <a:solidFill>
                <a:schemeClr val="bg1"/>
              </a:solidFill>
              <a:latin typeface="Times New Roman" panose="02020603050405020304" pitchFamily="18" charset="0"/>
              <a:cs typeface="Times New Roman" panose="02020603050405020304" pitchFamily="18" charset="0"/>
            </a:endParaRPr>
          </a:p>
          <a:p>
            <a:pPr algn="just"/>
            <a:endParaRPr lang="en-US" sz="2400" dirty="0"/>
          </a:p>
          <a:p>
            <a:pPr algn="just"/>
            <a:endParaRPr lang="en-US" sz="2400" dirty="0"/>
          </a:p>
        </p:txBody>
      </p:sp>
      <p:sp>
        <p:nvSpPr>
          <p:cNvPr id="6" name="Rectangle 5"/>
          <p:cNvSpPr/>
          <p:nvPr/>
        </p:nvSpPr>
        <p:spPr>
          <a:xfrm>
            <a:off x="5541850" y="4943950"/>
            <a:ext cx="3215945" cy="461665"/>
          </a:xfrm>
          <a:prstGeom prst="rect">
            <a:avLst/>
          </a:prstGeom>
        </p:spPr>
        <p:txBody>
          <a:bodyPr wrap="none">
            <a:spAutoFit/>
          </a:bodyPr>
          <a:lstStyle/>
          <a:p>
            <a:r>
              <a:rPr lang="en-US" sz="2400" b="1" dirty="0" err="1" smtClean="0">
                <a:solidFill>
                  <a:schemeClr val="bg1"/>
                </a:solidFill>
                <a:latin typeface="Times New Roman" panose="02020603050405020304" pitchFamily="18" charset="0"/>
                <a:cs typeface="Times New Roman" panose="02020603050405020304" pitchFamily="18" charset="0"/>
              </a:rPr>
              <a:t>Giảng</a:t>
            </a:r>
            <a:r>
              <a:rPr lang="en-US" sz="2400" b="1" dirty="0" smtClean="0">
                <a:solidFill>
                  <a:schemeClr val="bg1"/>
                </a:solidFill>
                <a:latin typeface="Times New Roman" panose="02020603050405020304" pitchFamily="18" charset="0"/>
                <a:cs typeface="Times New Roman" panose="02020603050405020304" pitchFamily="18" charset="0"/>
              </a:rPr>
              <a:t> </a:t>
            </a:r>
            <a:r>
              <a:rPr lang="en-US" sz="2400" b="1" dirty="0" err="1" smtClean="0">
                <a:solidFill>
                  <a:schemeClr val="bg1"/>
                </a:solidFill>
                <a:latin typeface="Times New Roman" panose="02020603050405020304" pitchFamily="18" charset="0"/>
                <a:cs typeface="Times New Roman" panose="02020603050405020304" pitchFamily="18" charset="0"/>
              </a:rPr>
              <a:t>viên</a:t>
            </a:r>
            <a:r>
              <a:rPr lang="en-US" sz="2400" b="1" dirty="0" smtClean="0">
                <a:solidFill>
                  <a:schemeClr val="bg1"/>
                </a:solidFill>
                <a:latin typeface="Times New Roman" panose="02020603050405020304" pitchFamily="18" charset="0"/>
                <a:cs typeface="Times New Roman" panose="02020603050405020304" pitchFamily="18" charset="0"/>
              </a:rPr>
              <a:t> </a:t>
            </a:r>
            <a:r>
              <a:rPr lang="en-US" sz="2400" b="1" dirty="0" err="1" smtClean="0">
                <a:solidFill>
                  <a:schemeClr val="bg1"/>
                </a:solidFill>
                <a:latin typeface="Times New Roman" panose="02020603050405020304" pitchFamily="18" charset="0"/>
                <a:cs typeface="Times New Roman" panose="02020603050405020304" pitchFamily="18" charset="0"/>
              </a:rPr>
              <a:t>hướng</a:t>
            </a:r>
            <a:r>
              <a:rPr lang="en-US" sz="2400" b="1" dirty="0" smtClean="0">
                <a:solidFill>
                  <a:schemeClr val="bg1"/>
                </a:solidFill>
                <a:latin typeface="Times New Roman" panose="02020603050405020304" pitchFamily="18" charset="0"/>
                <a:cs typeface="Times New Roman" panose="02020603050405020304" pitchFamily="18" charset="0"/>
              </a:rPr>
              <a:t> </a:t>
            </a:r>
            <a:r>
              <a:rPr lang="en-US" sz="2400" b="1" dirty="0" err="1" smtClean="0">
                <a:solidFill>
                  <a:schemeClr val="bg1"/>
                </a:solidFill>
                <a:latin typeface="Times New Roman" panose="02020603050405020304" pitchFamily="18" charset="0"/>
                <a:cs typeface="Times New Roman" panose="02020603050405020304" pitchFamily="18" charset="0"/>
              </a:rPr>
              <a:t>dẫn</a:t>
            </a:r>
            <a:r>
              <a:rPr lang="en-US" sz="2400" b="1" dirty="0" smtClean="0">
                <a:solidFill>
                  <a:schemeClr val="bg1"/>
                </a:solidFill>
                <a:latin typeface="Times New Roman" panose="02020603050405020304" pitchFamily="18" charset="0"/>
                <a:cs typeface="Times New Roman" panose="02020603050405020304" pitchFamily="18" charset="0"/>
              </a:rPr>
              <a:t>:</a:t>
            </a:r>
            <a:endParaRPr lang="en-US" sz="2400" dirty="0">
              <a:solidFill>
                <a:schemeClr val="bg1"/>
              </a:solidFill>
            </a:endParaRPr>
          </a:p>
        </p:txBody>
      </p:sp>
      <p:sp>
        <p:nvSpPr>
          <p:cNvPr id="7" name="Rectangle 6"/>
          <p:cNvSpPr/>
          <p:nvPr/>
        </p:nvSpPr>
        <p:spPr>
          <a:xfrm>
            <a:off x="5541849" y="5497874"/>
            <a:ext cx="2345777" cy="461665"/>
          </a:xfrm>
          <a:prstGeom prst="rect">
            <a:avLst/>
          </a:prstGeom>
        </p:spPr>
        <p:txBody>
          <a:bodyPr wrap="square">
            <a:spAutoFit/>
          </a:bodyPr>
          <a:lstStyle/>
          <a:p>
            <a:pPr algn="just"/>
            <a:r>
              <a:rPr lang="en-US" sz="2400" dirty="0" err="1" smtClean="0">
                <a:solidFill>
                  <a:schemeClr val="bg1"/>
                </a:solidFill>
                <a:latin typeface="Times New Roman" panose="02020603050405020304" pitchFamily="18" charset="0"/>
                <a:cs typeface="Times New Roman" panose="02020603050405020304" pitchFamily="18" charset="0"/>
              </a:rPr>
              <a:t>Mạnh</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Thiên</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Lý</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8" name="Rectangle 7"/>
          <p:cNvSpPr/>
          <p:nvPr/>
        </p:nvSpPr>
        <p:spPr>
          <a:xfrm>
            <a:off x="1023528" y="384101"/>
            <a:ext cx="10044329" cy="1661993"/>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sz="3600" b="1" dirty="0" err="1" smtClean="0">
                <a:latin typeface="Times New Roman" panose="02020603050405020304" pitchFamily="18" charset="0"/>
                <a:cs typeface="Times New Roman" panose="02020603050405020304" pitchFamily="18" charset="0"/>
              </a:rPr>
              <a:t>Trường</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Đại</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Học</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Công</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Nghiệp</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Thực</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Phẩm</a:t>
            </a:r>
            <a:endParaRPr lang="en-US" sz="3600" b="1" dirty="0" smtClean="0">
              <a:latin typeface="Times New Roman" panose="02020603050405020304" pitchFamily="18" charset="0"/>
              <a:cs typeface="Times New Roman" panose="02020603050405020304" pitchFamily="18" charset="0"/>
            </a:endParaRPr>
          </a:p>
          <a:p>
            <a:pPr algn="ctr"/>
            <a:r>
              <a:rPr lang="en-US" sz="3600" b="1" dirty="0" err="1" smtClean="0">
                <a:latin typeface="Times New Roman" panose="02020603050405020304" pitchFamily="18" charset="0"/>
                <a:cs typeface="Times New Roman" panose="02020603050405020304" pitchFamily="18" charset="0"/>
              </a:rPr>
              <a:t>Khoa</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công</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nghệ</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thông</a:t>
            </a:r>
            <a:r>
              <a:rPr lang="en-US" sz="3600" b="1" dirty="0" smtClean="0">
                <a:latin typeface="Times New Roman" panose="02020603050405020304" pitchFamily="18" charset="0"/>
                <a:cs typeface="Times New Roman" panose="02020603050405020304" pitchFamily="18" charset="0"/>
              </a:rPr>
              <a:t> tin</a:t>
            </a:r>
          </a:p>
          <a:p>
            <a:pPr algn="ctr"/>
            <a:r>
              <a:rPr lang="en-US" sz="3000" b="1" dirty="0" err="1" smtClean="0">
                <a:latin typeface="Times New Roman" panose="02020603050405020304" pitchFamily="18" charset="0"/>
                <a:cs typeface="Times New Roman" panose="02020603050405020304" pitchFamily="18" charset="0"/>
              </a:rPr>
              <a:t>Ngành</a:t>
            </a:r>
            <a:r>
              <a:rPr lang="en-US" sz="3000" b="1" dirty="0" smtClean="0">
                <a:latin typeface="Times New Roman" panose="02020603050405020304" pitchFamily="18" charset="0"/>
                <a:cs typeface="Times New Roman" panose="02020603050405020304" pitchFamily="18" charset="0"/>
              </a:rPr>
              <a:t> an </a:t>
            </a:r>
            <a:r>
              <a:rPr lang="en-US" sz="3000" b="1" dirty="0" err="1" smtClean="0">
                <a:latin typeface="Times New Roman" panose="02020603050405020304" pitchFamily="18" charset="0"/>
                <a:cs typeface="Times New Roman" panose="02020603050405020304" pitchFamily="18" charset="0"/>
              </a:rPr>
              <a:t>toàn</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thông</a:t>
            </a:r>
            <a:r>
              <a:rPr lang="en-US" sz="3000" b="1" dirty="0" smtClean="0">
                <a:latin typeface="Times New Roman" panose="02020603050405020304" pitchFamily="18" charset="0"/>
                <a:cs typeface="Times New Roman" panose="02020603050405020304" pitchFamily="18" charset="0"/>
              </a:rPr>
              <a:t> tin</a:t>
            </a:r>
            <a:endParaRPr lang="en-US" sz="3000" b="1" dirty="0"/>
          </a:p>
        </p:txBody>
      </p:sp>
      <p:pic>
        <p:nvPicPr>
          <p:cNvPr id="1026" name="Picture 2" descr="Nhận diện thương hiệu HUF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737" y="2579916"/>
            <a:ext cx="1727914" cy="1705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159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695" y="2020389"/>
            <a:ext cx="7762845" cy="4837611"/>
          </a:xfrm>
        </p:spPr>
        <p:txBody>
          <a:bodyPr>
            <a:normAutofit lnSpcReduction="10000"/>
          </a:bodyPr>
          <a:lstStyle/>
          <a:p>
            <a:pPr lvl="0" algn="just"/>
            <a:r>
              <a:rPr lang="en-US" b="1" dirty="0" err="1">
                <a:solidFill>
                  <a:schemeClr val="bg1"/>
                </a:solidFill>
                <a:effectLst/>
                <a:latin typeface="Times New Roman" panose="02020603050405020304" pitchFamily="18" charset="0"/>
                <a:cs typeface="Times New Roman" panose="02020603050405020304" pitchFamily="18" charset="0"/>
              </a:rPr>
              <a:t>Tính</a:t>
            </a:r>
            <a:r>
              <a:rPr lang="en-US" b="1" dirty="0">
                <a:solidFill>
                  <a:schemeClr val="bg1"/>
                </a:solidFill>
                <a:effectLst/>
                <a:latin typeface="Times New Roman" panose="02020603050405020304" pitchFamily="18" charset="0"/>
                <a:cs typeface="Times New Roman" panose="02020603050405020304" pitchFamily="18" charset="0"/>
              </a:rPr>
              <a:t> </a:t>
            </a:r>
            <a:r>
              <a:rPr lang="en-US" b="1" dirty="0" err="1">
                <a:solidFill>
                  <a:schemeClr val="bg1"/>
                </a:solidFill>
                <a:effectLst/>
                <a:latin typeface="Times New Roman" panose="02020603050405020304" pitchFamily="18" charset="0"/>
                <a:cs typeface="Times New Roman" panose="02020603050405020304" pitchFamily="18" charset="0"/>
              </a:rPr>
              <a:t>xác</a:t>
            </a:r>
            <a:r>
              <a:rPr lang="en-US" b="1" dirty="0">
                <a:solidFill>
                  <a:schemeClr val="bg1"/>
                </a:solidFill>
                <a:effectLst/>
                <a:latin typeface="Times New Roman" panose="02020603050405020304" pitchFamily="18" charset="0"/>
                <a:cs typeface="Times New Roman" panose="02020603050405020304" pitchFamily="18" charset="0"/>
              </a:rPr>
              <a:t> </a:t>
            </a:r>
            <a:r>
              <a:rPr lang="en-US" b="1" dirty="0" err="1" smtClean="0">
                <a:solidFill>
                  <a:schemeClr val="bg1"/>
                </a:solidFill>
                <a:effectLst/>
                <a:latin typeface="Times New Roman" panose="02020603050405020304" pitchFamily="18" charset="0"/>
                <a:cs typeface="Times New Roman" panose="02020603050405020304" pitchFamily="18" charset="0"/>
              </a:rPr>
              <a:t>thực</a:t>
            </a:r>
            <a:r>
              <a:rPr lang="en-US" b="1"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sử</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dụng</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một</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hệ</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mã</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hóa</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bất</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đối</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xứng</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và</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hàm</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băm</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để</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đảm</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bảo</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tính</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xác</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thực</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của</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chữ</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ký</a:t>
            </a:r>
            <a:r>
              <a:rPr lang="en-US" dirty="0" smtClean="0">
                <a:solidFill>
                  <a:schemeClr val="bg1"/>
                </a:solidFill>
                <a:effectLst/>
                <a:latin typeface="Times New Roman" panose="02020603050405020304" pitchFamily="18" charset="0"/>
                <a:cs typeface="Times New Roman" panose="02020603050405020304" pitchFamily="18" charset="0"/>
              </a:rPr>
              <a:t>.</a:t>
            </a:r>
            <a:endParaRPr lang="en-US" dirty="0">
              <a:solidFill>
                <a:schemeClr val="bg1"/>
              </a:solidFill>
              <a:effectLst/>
              <a:latin typeface="Times New Roman" panose="02020603050405020304" pitchFamily="18" charset="0"/>
              <a:cs typeface="Times New Roman" panose="02020603050405020304" pitchFamily="18" charset="0"/>
            </a:endParaRPr>
          </a:p>
          <a:p>
            <a:pPr lvl="0" algn="just"/>
            <a:r>
              <a:rPr lang="en-US" b="1" dirty="0" err="1">
                <a:solidFill>
                  <a:schemeClr val="bg1"/>
                </a:solidFill>
                <a:effectLst/>
                <a:latin typeface="Times New Roman" panose="02020603050405020304" pitchFamily="18" charset="0"/>
                <a:cs typeface="Times New Roman" panose="02020603050405020304" pitchFamily="18" charset="0"/>
              </a:rPr>
              <a:t>Tính</a:t>
            </a:r>
            <a:r>
              <a:rPr lang="en-US" b="1" dirty="0">
                <a:solidFill>
                  <a:schemeClr val="bg1"/>
                </a:solidFill>
                <a:effectLst/>
                <a:latin typeface="Times New Roman" panose="02020603050405020304" pitchFamily="18" charset="0"/>
                <a:cs typeface="Times New Roman" panose="02020603050405020304" pitchFamily="18" charset="0"/>
              </a:rPr>
              <a:t> </a:t>
            </a:r>
            <a:r>
              <a:rPr lang="en-US" b="1" dirty="0" err="1">
                <a:solidFill>
                  <a:schemeClr val="bg1"/>
                </a:solidFill>
                <a:effectLst/>
                <a:latin typeface="Times New Roman" panose="02020603050405020304" pitchFamily="18" charset="0"/>
                <a:cs typeface="Times New Roman" panose="02020603050405020304" pitchFamily="18" charset="0"/>
              </a:rPr>
              <a:t>toàn</a:t>
            </a:r>
            <a:r>
              <a:rPr lang="en-US" b="1" dirty="0">
                <a:solidFill>
                  <a:schemeClr val="bg1"/>
                </a:solidFill>
                <a:effectLst/>
                <a:latin typeface="Times New Roman" panose="02020603050405020304" pitchFamily="18" charset="0"/>
                <a:cs typeface="Times New Roman" panose="02020603050405020304" pitchFamily="18" charset="0"/>
              </a:rPr>
              <a:t> </a:t>
            </a:r>
            <a:r>
              <a:rPr lang="en-US" b="1" dirty="0" err="1">
                <a:solidFill>
                  <a:schemeClr val="bg1"/>
                </a:solidFill>
                <a:effectLst/>
                <a:latin typeface="Times New Roman" panose="02020603050405020304" pitchFamily="18" charset="0"/>
                <a:cs typeface="Times New Roman" panose="02020603050405020304" pitchFamily="18" charset="0"/>
              </a:rPr>
              <a:t>vẹn</a:t>
            </a:r>
            <a:r>
              <a:rPr lang="en-US" b="1" dirty="0">
                <a:solidFill>
                  <a:schemeClr val="bg1"/>
                </a:solidFill>
                <a:effectLst/>
                <a:latin typeface="Times New Roman" panose="02020603050405020304" pitchFamily="18" charset="0"/>
                <a:cs typeface="Times New Roman" panose="02020603050405020304" pitchFamily="18" charset="0"/>
              </a:rPr>
              <a:t> </a:t>
            </a:r>
            <a:r>
              <a:rPr lang="en-US" b="1" dirty="0" err="1">
                <a:solidFill>
                  <a:schemeClr val="bg1"/>
                </a:solidFill>
                <a:effectLst/>
                <a:latin typeface="Times New Roman" panose="02020603050405020304" pitchFamily="18" charset="0"/>
                <a:cs typeface="Times New Roman" panose="02020603050405020304" pitchFamily="18" charset="0"/>
              </a:rPr>
              <a:t>và</a:t>
            </a:r>
            <a:r>
              <a:rPr lang="en-US" b="1" dirty="0">
                <a:solidFill>
                  <a:schemeClr val="bg1"/>
                </a:solidFill>
                <a:effectLst/>
                <a:latin typeface="Times New Roman" panose="02020603050405020304" pitchFamily="18" charset="0"/>
                <a:cs typeface="Times New Roman" panose="02020603050405020304" pitchFamily="18" charset="0"/>
              </a:rPr>
              <a:t> </a:t>
            </a:r>
            <a:r>
              <a:rPr lang="en-US" b="1" dirty="0" err="1">
                <a:solidFill>
                  <a:schemeClr val="bg1"/>
                </a:solidFill>
                <a:effectLst/>
                <a:latin typeface="Times New Roman" panose="02020603050405020304" pitchFamily="18" charset="0"/>
                <a:cs typeface="Times New Roman" panose="02020603050405020304" pitchFamily="18" charset="0"/>
              </a:rPr>
              <a:t>bảo</a:t>
            </a:r>
            <a:r>
              <a:rPr lang="en-US" b="1" dirty="0">
                <a:solidFill>
                  <a:schemeClr val="bg1"/>
                </a:solidFill>
                <a:effectLst/>
                <a:latin typeface="Times New Roman" panose="02020603050405020304" pitchFamily="18" charset="0"/>
                <a:cs typeface="Times New Roman" panose="02020603050405020304" pitchFamily="18" charset="0"/>
              </a:rPr>
              <a:t> </a:t>
            </a:r>
            <a:r>
              <a:rPr lang="en-US" b="1" dirty="0" err="1" smtClean="0">
                <a:solidFill>
                  <a:schemeClr val="bg1"/>
                </a:solidFill>
                <a:effectLst/>
                <a:latin typeface="Times New Roman" panose="02020603050405020304" pitchFamily="18" charset="0"/>
                <a:cs typeface="Times New Roman" panose="02020603050405020304" pitchFamily="18" charset="0"/>
              </a:rPr>
              <a:t>mật</a:t>
            </a:r>
            <a:r>
              <a:rPr lang="en-US" b="1" dirty="0" smtClean="0">
                <a:solidFill>
                  <a:schemeClr val="bg1"/>
                </a:solidFill>
                <a:effectLst/>
                <a:latin typeface="Times New Roman" panose="02020603050405020304" pitchFamily="18" charset="0"/>
                <a:cs typeface="Times New Roman" panose="02020603050405020304" pitchFamily="18" charset="0"/>
              </a:rPr>
              <a:t>:</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đảm</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bảo</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nội</a:t>
            </a:r>
            <a:r>
              <a:rPr lang="en-US" dirty="0" smtClean="0">
                <a:solidFill>
                  <a:schemeClr val="bg1"/>
                </a:solidFill>
                <a:effectLst/>
                <a:latin typeface="Times New Roman" panose="02020603050405020304" pitchFamily="18" charset="0"/>
                <a:cs typeface="Times New Roman" panose="02020603050405020304" pitchFamily="18" charset="0"/>
              </a:rPr>
              <a:t> dung </a:t>
            </a:r>
            <a:r>
              <a:rPr lang="en-US" dirty="0" err="1" smtClean="0">
                <a:solidFill>
                  <a:schemeClr val="bg1"/>
                </a:solidFill>
                <a:effectLst/>
                <a:latin typeface="Times New Roman" panose="02020603050405020304" pitchFamily="18" charset="0"/>
                <a:cs typeface="Times New Roman" panose="02020603050405020304" pitchFamily="18" charset="0"/>
              </a:rPr>
              <a:t>dữ</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liệu</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không</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bị</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thay</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đổi</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và</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một</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chữ</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ký</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chỉ</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sử</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dụng</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cho</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duy</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nhất</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một</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giao</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dịch</a:t>
            </a:r>
            <a:r>
              <a:rPr lang="en-US" dirty="0" smtClean="0">
                <a:solidFill>
                  <a:schemeClr val="bg1"/>
                </a:solidFill>
                <a:effectLst/>
                <a:latin typeface="Times New Roman" panose="02020603050405020304" pitchFamily="18" charset="0"/>
                <a:cs typeface="Times New Roman" panose="02020603050405020304" pitchFamily="18" charset="0"/>
              </a:rPr>
              <a:t>.</a:t>
            </a:r>
            <a:endParaRPr lang="en-US" dirty="0">
              <a:solidFill>
                <a:schemeClr val="bg1"/>
              </a:solidFill>
              <a:effectLst/>
              <a:latin typeface="Times New Roman" panose="02020603050405020304" pitchFamily="18" charset="0"/>
              <a:cs typeface="Times New Roman" panose="02020603050405020304" pitchFamily="18" charset="0"/>
            </a:endParaRPr>
          </a:p>
          <a:p>
            <a:pPr lvl="0" algn="just"/>
            <a:r>
              <a:rPr lang="en-US" b="1" dirty="0" err="1">
                <a:solidFill>
                  <a:schemeClr val="bg1"/>
                </a:solidFill>
                <a:effectLst/>
                <a:latin typeface="Times New Roman" panose="02020603050405020304" pitchFamily="18" charset="0"/>
                <a:cs typeface="Times New Roman" panose="02020603050405020304" pitchFamily="18" charset="0"/>
              </a:rPr>
              <a:t>Tính</a:t>
            </a:r>
            <a:r>
              <a:rPr lang="en-US" b="1" dirty="0">
                <a:solidFill>
                  <a:schemeClr val="bg1"/>
                </a:solidFill>
                <a:effectLst/>
                <a:latin typeface="Times New Roman" panose="02020603050405020304" pitchFamily="18" charset="0"/>
                <a:cs typeface="Times New Roman" panose="02020603050405020304" pitchFamily="18" charset="0"/>
              </a:rPr>
              <a:t> </a:t>
            </a:r>
            <a:r>
              <a:rPr lang="en-US" b="1" dirty="0" err="1">
                <a:solidFill>
                  <a:schemeClr val="bg1"/>
                </a:solidFill>
                <a:effectLst/>
                <a:latin typeface="Times New Roman" panose="02020603050405020304" pitchFamily="18" charset="0"/>
                <a:cs typeface="Times New Roman" panose="02020603050405020304" pitchFamily="18" charset="0"/>
              </a:rPr>
              <a:t>trách</a:t>
            </a:r>
            <a:r>
              <a:rPr lang="en-US" b="1" dirty="0">
                <a:solidFill>
                  <a:schemeClr val="bg1"/>
                </a:solidFill>
                <a:effectLst/>
                <a:latin typeface="Times New Roman" panose="02020603050405020304" pitchFamily="18" charset="0"/>
                <a:cs typeface="Times New Roman" panose="02020603050405020304" pitchFamily="18" charset="0"/>
              </a:rPr>
              <a:t> </a:t>
            </a:r>
            <a:r>
              <a:rPr lang="en-US" b="1" dirty="0" err="1">
                <a:solidFill>
                  <a:schemeClr val="bg1"/>
                </a:solidFill>
                <a:effectLst/>
                <a:latin typeface="Times New Roman" panose="02020603050405020304" pitchFamily="18" charset="0"/>
                <a:cs typeface="Times New Roman" panose="02020603050405020304" pitchFamily="18" charset="0"/>
              </a:rPr>
              <a:t>nhiệm</a:t>
            </a:r>
            <a:r>
              <a:rPr lang="en-US" b="1" dirty="0">
                <a:solidFill>
                  <a:schemeClr val="bg1"/>
                </a:solidFill>
                <a:effectLst/>
                <a:latin typeface="Times New Roman" panose="02020603050405020304" pitchFamily="18" charset="0"/>
                <a:cs typeface="Times New Roman" panose="02020603050405020304" pitchFamily="18" charset="0"/>
              </a:rPr>
              <a:t> </a:t>
            </a:r>
            <a:r>
              <a:rPr lang="en-US" b="1" dirty="0" err="1">
                <a:solidFill>
                  <a:schemeClr val="bg1"/>
                </a:solidFill>
                <a:effectLst/>
                <a:latin typeface="Times New Roman" panose="02020603050405020304" pitchFamily="18" charset="0"/>
                <a:cs typeface="Times New Roman" panose="02020603050405020304" pitchFamily="18" charset="0"/>
              </a:rPr>
              <a:t>và</a:t>
            </a:r>
            <a:r>
              <a:rPr lang="en-US" b="1" dirty="0">
                <a:solidFill>
                  <a:schemeClr val="bg1"/>
                </a:solidFill>
                <a:effectLst/>
                <a:latin typeface="Times New Roman" panose="02020603050405020304" pitchFamily="18" charset="0"/>
                <a:cs typeface="Times New Roman" panose="02020603050405020304" pitchFamily="18" charset="0"/>
              </a:rPr>
              <a:t> </a:t>
            </a:r>
            <a:r>
              <a:rPr lang="en-US" b="1" dirty="0" err="1">
                <a:solidFill>
                  <a:schemeClr val="bg1"/>
                </a:solidFill>
                <a:effectLst/>
                <a:latin typeface="Times New Roman" panose="02020603050405020304" pitchFamily="18" charset="0"/>
                <a:cs typeface="Times New Roman" panose="02020603050405020304" pitchFamily="18" charset="0"/>
              </a:rPr>
              <a:t>duy</a:t>
            </a:r>
            <a:r>
              <a:rPr lang="en-US" b="1" dirty="0">
                <a:solidFill>
                  <a:schemeClr val="bg1"/>
                </a:solidFill>
                <a:effectLst/>
                <a:latin typeface="Times New Roman" panose="02020603050405020304" pitchFamily="18" charset="0"/>
                <a:cs typeface="Times New Roman" panose="02020603050405020304" pitchFamily="18" charset="0"/>
              </a:rPr>
              <a:t> </a:t>
            </a:r>
            <a:r>
              <a:rPr lang="en-US" b="1" dirty="0" err="1" smtClean="0">
                <a:solidFill>
                  <a:schemeClr val="bg1"/>
                </a:solidFill>
                <a:effectLst/>
                <a:latin typeface="Times New Roman" panose="02020603050405020304" pitchFamily="18" charset="0"/>
                <a:cs typeface="Times New Roman" panose="02020603050405020304" pitchFamily="18" charset="0"/>
              </a:rPr>
              <a:t>nhất</a:t>
            </a:r>
            <a:r>
              <a:rPr lang="en-US" b="1"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chỉ</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có</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người</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gửi</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mới</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có</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khóa</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bí</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mật</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điều</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đó</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hạn</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chế</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việc</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trốn</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tránh</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trách</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nhiệm</a:t>
            </a:r>
            <a:r>
              <a:rPr lang="en-US" dirty="0" smtClean="0">
                <a:solidFill>
                  <a:schemeClr val="bg1"/>
                </a:solidFill>
                <a:effectLst/>
                <a:latin typeface="Times New Roman" panose="02020603050405020304" pitchFamily="18" charset="0"/>
                <a:cs typeface="Times New Roman" panose="02020603050405020304" pitchFamily="18" charset="0"/>
              </a:rPr>
              <a:t>.</a:t>
            </a:r>
            <a:endParaRPr lang="en-US" dirty="0">
              <a:solidFill>
                <a:schemeClr val="bg1"/>
              </a:solidFill>
              <a:effectLst/>
              <a:latin typeface="Times New Roman" panose="02020603050405020304" pitchFamily="18" charset="0"/>
              <a:cs typeface="Times New Roman" panose="02020603050405020304" pitchFamily="18" charset="0"/>
            </a:endParaRPr>
          </a:p>
          <a:p>
            <a:pPr lvl="0" algn="just"/>
            <a:r>
              <a:rPr lang="en-US" b="1" dirty="0" err="1">
                <a:solidFill>
                  <a:schemeClr val="bg1"/>
                </a:solidFill>
                <a:effectLst/>
                <a:latin typeface="Times New Roman" panose="02020603050405020304" pitchFamily="18" charset="0"/>
                <a:cs typeface="Times New Roman" panose="02020603050405020304" pitchFamily="18" charset="0"/>
              </a:rPr>
              <a:t>Tiết</a:t>
            </a:r>
            <a:r>
              <a:rPr lang="en-US" b="1" dirty="0">
                <a:solidFill>
                  <a:schemeClr val="bg1"/>
                </a:solidFill>
                <a:effectLst/>
                <a:latin typeface="Times New Roman" panose="02020603050405020304" pitchFamily="18" charset="0"/>
                <a:cs typeface="Times New Roman" panose="02020603050405020304" pitchFamily="18" charset="0"/>
              </a:rPr>
              <a:t> </a:t>
            </a:r>
            <a:r>
              <a:rPr lang="en-US" b="1" dirty="0" err="1">
                <a:solidFill>
                  <a:schemeClr val="bg1"/>
                </a:solidFill>
                <a:effectLst/>
                <a:latin typeface="Times New Roman" panose="02020603050405020304" pitchFamily="18" charset="0"/>
                <a:cs typeface="Times New Roman" panose="02020603050405020304" pitchFamily="18" charset="0"/>
              </a:rPr>
              <a:t>kiệm</a:t>
            </a:r>
            <a:r>
              <a:rPr lang="en-US" b="1" dirty="0">
                <a:solidFill>
                  <a:schemeClr val="bg1"/>
                </a:solidFill>
                <a:effectLst/>
                <a:latin typeface="Times New Roman" panose="02020603050405020304" pitchFamily="18" charset="0"/>
                <a:cs typeface="Times New Roman" panose="02020603050405020304" pitchFamily="18" charset="0"/>
              </a:rPr>
              <a:t> </a:t>
            </a:r>
            <a:r>
              <a:rPr lang="en-US" b="1" dirty="0" err="1">
                <a:solidFill>
                  <a:schemeClr val="bg1"/>
                </a:solidFill>
                <a:effectLst/>
                <a:latin typeface="Times New Roman" panose="02020603050405020304" pitchFamily="18" charset="0"/>
                <a:cs typeface="Times New Roman" panose="02020603050405020304" pitchFamily="18" charset="0"/>
              </a:rPr>
              <a:t>thời</a:t>
            </a:r>
            <a:r>
              <a:rPr lang="en-US" b="1" dirty="0">
                <a:solidFill>
                  <a:schemeClr val="bg1"/>
                </a:solidFill>
                <a:effectLst/>
                <a:latin typeface="Times New Roman" panose="02020603050405020304" pitchFamily="18" charset="0"/>
                <a:cs typeface="Times New Roman" panose="02020603050405020304" pitchFamily="18" charset="0"/>
              </a:rPr>
              <a:t> </a:t>
            </a:r>
            <a:r>
              <a:rPr lang="en-US" b="1" dirty="0" err="1">
                <a:solidFill>
                  <a:schemeClr val="bg1"/>
                </a:solidFill>
                <a:effectLst/>
                <a:latin typeface="Times New Roman" panose="02020603050405020304" pitchFamily="18" charset="0"/>
                <a:cs typeface="Times New Roman" panose="02020603050405020304" pitchFamily="18" charset="0"/>
              </a:rPr>
              <a:t>gian</a:t>
            </a:r>
            <a:r>
              <a:rPr lang="en-US" b="1" dirty="0">
                <a:solidFill>
                  <a:schemeClr val="bg1"/>
                </a:solidFill>
                <a:effectLst/>
                <a:latin typeface="Times New Roman" panose="02020603050405020304" pitchFamily="18" charset="0"/>
                <a:cs typeface="Times New Roman" panose="02020603050405020304" pitchFamily="18" charset="0"/>
              </a:rPr>
              <a:t>, </a:t>
            </a:r>
            <a:r>
              <a:rPr lang="en-US" b="1" dirty="0" err="1">
                <a:solidFill>
                  <a:schemeClr val="bg1"/>
                </a:solidFill>
                <a:effectLst/>
                <a:latin typeface="Times New Roman" panose="02020603050405020304" pitchFamily="18" charset="0"/>
                <a:cs typeface="Times New Roman" panose="02020603050405020304" pitchFamily="18" charset="0"/>
              </a:rPr>
              <a:t>công</a:t>
            </a:r>
            <a:r>
              <a:rPr lang="en-US" b="1" dirty="0">
                <a:solidFill>
                  <a:schemeClr val="bg1"/>
                </a:solidFill>
                <a:effectLst/>
                <a:latin typeface="Times New Roman" panose="02020603050405020304" pitchFamily="18" charset="0"/>
                <a:cs typeface="Times New Roman" panose="02020603050405020304" pitchFamily="18" charset="0"/>
              </a:rPr>
              <a:t> </a:t>
            </a:r>
            <a:r>
              <a:rPr lang="en-US" b="1" dirty="0" err="1" smtClean="0">
                <a:solidFill>
                  <a:schemeClr val="bg1"/>
                </a:solidFill>
                <a:effectLst/>
                <a:latin typeface="Times New Roman" panose="02020603050405020304" pitchFamily="18" charset="0"/>
                <a:cs typeface="Times New Roman" panose="02020603050405020304" pitchFamily="18" charset="0"/>
              </a:rPr>
              <a:t>sức</a:t>
            </a:r>
            <a:r>
              <a:rPr lang="en-US" b="1"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có</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thể</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ký</a:t>
            </a:r>
            <a:r>
              <a:rPr lang="en-US" dirty="0" smtClean="0">
                <a:solidFill>
                  <a:schemeClr val="bg1"/>
                </a:solidFill>
                <a:effectLst/>
                <a:latin typeface="Times New Roman" panose="02020603050405020304" pitchFamily="18" charset="0"/>
                <a:cs typeface="Times New Roman" panose="02020603050405020304" pitchFamily="18" charset="0"/>
              </a:rPr>
              <a:t> ở </a:t>
            </a:r>
            <a:r>
              <a:rPr lang="en-US" dirty="0" err="1" smtClean="0">
                <a:solidFill>
                  <a:schemeClr val="bg1"/>
                </a:solidFill>
                <a:effectLst/>
                <a:latin typeface="Times New Roman" panose="02020603050405020304" pitchFamily="18" charset="0"/>
                <a:cs typeface="Times New Roman" panose="02020603050405020304" pitchFamily="18" charset="0"/>
              </a:rPr>
              <a:t>bất</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kì</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đâu</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khi</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nào</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thay</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thế</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cho</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việc</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ký</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thủ</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công</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bất</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tiện</a:t>
            </a:r>
            <a:r>
              <a:rPr lang="en-US" dirty="0" smtClean="0">
                <a:solidFill>
                  <a:schemeClr val="bg1"/>
                </a:solidFill>
                <a:effectLst/>
                <a:latin typeface="Times New Roman" panose="02020603050405020304" pitchFamily="18" charset="0"/>
                <a:cs typeface="Times New Roman" panose="02020603050405020304" pitchFamily="18" charset="0"/>
              </a:rPr>
              <a:t>.</a:t>
            </a:r>
            <a:endParaRPr lang="en-US" dirty="0">
              <a:solidFill>
                <a:schemeClr val="bg1"/>
              </a:solidFill>
              <a:effectLst/>
              <a:latin typeface="Times New Roman" panose="02020603050405020304" pitchFamily="18" charset="0"/>
              <a:cs typeface="Times New Roman" panose="02020603050405020304" pitchFamily="18" charset="0"/>
            </a:endParaRPr>
          </a:p>
          <a:p>
            <a:pPr lvl="0" algn="just"/>
            <a:r>
              <a:rPr lang="en-US" b="1" dirty="0" err="1">
                <a:solidFill>
                  <a:schemeClr val="bg1"/>
                </a:solidFill>
                <a:effectLst/>
                <a:latin typeface="Times New Roman" panose="02020603050405020304" pitchFamily="18" charset="0"/>
                <a:cs typeface="Times New Roman" panose="02020603050405020304" pitchFamily="18" charset="0"/>
              </a:rPr>
              <a:t>Tính</a:t>
            </a:r>
            <a:r>
              <a:rPr lang="en-US" b="1" dirty="0">
                <a:solidFill>
                  <a:schemeClr val="bg1"/>
                </a:solidFill>
                <a:effectLst/>
                <a:latin typeface="Times New Roman" panose="02020603050405020304" pitchFamily="18" charset="0"/>
                <a:cs typeface="Times New Roman" panose="02020603050405020304" pitchFamily="18" charset="0"/>
              </a:rPr>
              <a:t> </a:t>
            </a:r>
            <a:r>
              <a:rPr lang="en-US" b="1" dirty="0" err="1">
                <a:solidFill>
                  <a:schemeClr val="bg1"/>
                </a:solidFill>
                <a:effectLst/>
                <a:latin typeface="Times New Roman" panose="02020603050405020304" pitchFamily="18" charset="0"/>
                <a:cs typeface="Times New Roman" panose="02020603050405020304" pitchFamily="18" charset="0"/>
              </a:rPr>
              <a:t>linh</a:t>
            </a:r>
            <a:r>
              <a:rPr lang="en-US" b="1" dirty="0">
                <a:solidFill>
                  <a:schemeClr val="bg1"/>
                </a:solidFill>
                <a:effectLst/>
                <a:latin typeface="Times New Roman" panose="02020603050405020304" pitchFamily="18" charset="0"/>
                <a:cs typeface="Times New Roman" panose="02020603050405020304" pitchFamily="18" charset="0"/>
              </a:rPr>
              <a:t> </a:t>
            </a:r>
            <a:r>
              <a:rPr lang="en-US" b="1" dirty="0" err="1" smtClean="0">
                <a:solidFill>
                  <a:schemeClr val="bg1"/>
                </a:solidFill>
                <a:effectLst/>
                <a:latin typeface="Times New Roman" panose="02020603050405020304" pitchFamily="18" charset="0"/>
                <a:cs typeface="Times New Roman" panose="02020603050405020304" pitchFamily="18" charset="0"/>
              </a:rPr>
              <a:t>động</a:t>
            </a:r>
            <a:r>
              <a:rPr lang="en-US" b="1"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dựa</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theo</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nhu</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cầu</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chữ</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ký</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số</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được</a:t>
            </a:r>
            <a:r>
              <a:rPr lang="en-US" dirty="0" smtClean="0">
                <a:solidFill>
                  <a:schemeClr val="bg1"/>
                </a:solidFill>
                <a:effectLst/>
                <a:latin typeface="Times New Roman" panose="02020603050405020304" pitchFamily="18" charset="0"/>
                <a:cs typeface="Times New Roman" panose="02020603050405020304" pitchFamily="18" charset="0"/>
              </a:rPr>
              <a:t> chia </a:t>
            </a:r>
            <a:r>
              <a:rPr lang="en-US" dirty="0" err="1" smtClean="0">
                <a:solidFill>
                  <a:schemeClr val="bg1"/>
                </a:solidFill>
                <a:effectLst/>
                <a:latin typeface="Times New Roman" panose="02020603050405020304" pitchFamily="18" charset="0"/>
                <a:cs typeface="Times New Roman" panose="02020603050405020304" pitchFamily="18" charset="0"/>
              </a:rPr>
              <a:t>làm</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hai</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dạng</a:t>
            </a:r>
            <a:endParaRPr lang="en-US" dirty="0" smtClean="0">
              <a:solidFill>
                <a:schemeClr val="bg1"/>
              </a:solidFill>
              <a:effectLst/>
              <a:latin typeface="Times New Roman" panose="02020603050405020304" pitchFamily="18" charset="0"/>
              <a:cs typeface="Times New Roman" panose="02020603050405020304" pitchFamily="18" charset="0"/>
            </a:endParaRPr>
          </a:p>
          <a:p>
            <a:pPr lvl="1" algn="just"/>
            <a:r>
              <a:rPr lang="en-US" dirty="0" err="1">
                <a:solidFill>
                  <a:schemeClr val="bg1"/>
                </a:solidFill>
                <a:effectLst/>
                <a:latin typeface="Times New Roman" panose="02020603050405020304" pitchFamily="18" charset="0"/>
                <a:cs typeface="Times New Roman" panose="02020603050405020304" pitchFamily="18" charset="0"/>
              </a:rPr>
              <a:t>Sử</a:t>
            </a:r>
            <a:r>
              <a:rPr lang="en-US" dirty="0">
                <a:solidFill>
                  <a:schemeClr val="bg1"/>
                </a:solidFill>
                <a:effectLst/>
                <a:latin typeface="Times New Roman" panose="02020603050405020304" pitchFamily="18" charset="0"/>
                <a:cs typeface="Times New Roman" panose="02020603050405020304" pitchFamily="18" charset="0"/>
              </a:rPr>
              <a:t> </a:t>
            </a:r>
            <a:r>
              <a:rPr lang="en-US" dirty="0" err="1">
                <a:solidFill>
                  <a:schemeClr val="bg1"/>
                </a:solidFill>
                <a:effectLst/>
                <a:latin typeface="Times New Roman" panose="02020603050405020304" pitchFamily="18" charset="0"/>
                <a:cs typeface="Times New Roman" panose="02020603050405020304" pitchFamily="18" charset="0"/>
              </a:rPr>
              <a:t>dụng</a:t>
            </a:r>
            <a:r>
              <a:rPr lang="en-US" dirty="0">
                <a:solidFill>
                  <a:schemeClr val="bg1"/>
                </a:solidFill>
                <a:effectLst/>
                <a:latin typeface="Times New Roman" panose="02020603050405020304" pitchFamily="18" charset="0"/>
                <a:cs typeface="Times New Roman" panose="02020603050405020304" pitchFamily="18" charset="0"/>
              </a:rPr>
              <a:t> USB Token </a:t>
            </a:r>
            <a:r>
              <a:rPr lang="en-US" dirty="0" err="1">
                <a:solidFill>
                  <a:schemeClr val="bg1"/>
                </a:solidFill>
                <a:effectLst/>
                <a:latin typeface="Times New Roman" panose="02020603050405020304" pitchFamily="18" charset="0"/>
                <a:cs typeface="Times New Roman" panose="02020603050405020304" pitchFamily="18" charset="0"/>
              </a:rPr>
              <a:t>chứa</a:t>
            </a:r>
            <a:r>
              <a:rPr lang="en-US" dirty="0">
                <a:solidFill>
                  <a:schemeClr val="bg1"/>
                </a:solidFill>
                <a:effectLst/>
                <a:latin typeface="Times New Roman" panose="02020603050405020304" pitchFamily="18" charset="0"/>
                <a:cs typeface="Times New Roman" panose="02020603050405020304" pitchFamily="18" charset="0"/>
              </a:rPr>
              <a:t> </a:t>
            </a:r>
            <a:r>
              <a:rPr lang="en-US" dirty="0" err="1">
                <a:solidFill>
                  <a:schemeClr val="bg1"/>
                </a:solidFill>
                <a:effectLst/>
                <a:latin typeface="Times New Roman" panose="02020603050405020304" pitchFamily="18" charset="0"/>
                <a:cs typeface="Times New Roman" panose="02020603050405020304" pitchFamily="18" charset="0"/>
              </a:rPr>
              <a:t>chữ</a:t>
            </a:r>
            <a:r>
              <a:rPr lang="en-US" dirty="0">
                <a:solidFill>
                  <a:schemeClr val="bg1"/>
                </a:solidFill>
                <a:effectLst/>
                <a:latin typeface="Times New Roman" panose="02020603050405020304" pitchFamily="18" charset="0"/>
                <a:cs typeface="Times New Roman" panose="02020603050405020304" pitchFamily="18" charset="0"/>
              </a:rPr>
              <a:t> </a:t>
            </a:r>
            <a:r>
              <a:rPr lang="en-US" dirty="0" err="1">
                <a:solidFill>
                  <a:schemeClr val="bg1"/>
                </a:solidFill>
                <a:effectLst/>
                <a:latin typeface="Times New Roman" panose="02020603050405020304" pitchFamily="18" charset="0"/>
                <a:cs typeface="Times New Roman" panose="02020603050405020304" pitchFamily="18" charset="0"/>
              </a:rPr>
              <a:t>ký</a:t>
            </a:r>
            <a:r>
              <a:rPr lang="en-US" dirty="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số</a:t>
            </a:r>
            <a:r>
              <a:rPr lang="en-US" dirty="0" smtClean="0">
                <a:solidFill>
                  <a:schemeClr val="bg1"/>
                </a:solidFill>
                <a:effectLst/>
                <a:latin typeface="Times New Roman" panose="02020603050405020304" pitchFamily="18" charset="0"/>
                <a:cs typeface="Times New Roman" panose="02020603050405020304" pitchFamily="18" charset="0"/>
              </a:rPr>
              <a:t>.</a:t>
            </a:r>
          </a:p>
          <a:p>
            <a:pPr lvl="1" algn="just"/>
            <a:r>
              <a:rPr lang="en-US" dirty="0" err="1">
                <a:solidFill>
                  <a:schemeClr val="bg1"/>
                </a:solidFill>
                <a:effectLst/>
                <a:latin typeface="Times New Roman" panose="02020603050405020304" pitchFamily="18" charset="0"/>
                <a:cs typeface="Times New Roman" panose="02020603050405020304" pitchFamily="18" charset="0"/>
              </a:rPr>
              <a:t>Chữ</a:t>
            </a:r>
            <a:r>
              <a:rPr lang="en-US" dirty="0">
                <a:solidFill>
                  <a:schemeClr val="bg1"/>
                </a:solidFill>
                <a:effectLst/>
                <a:latin typeface="Times New Roman" panose="02020603050405020304" pitchFamily="18" charset="0"/>
                <a:cs typeface="Times New Roman" panose="02020603050405020304" pitchFamily="18" charset="0"/>
              </a:rPr>
              <a:t> </a:t>
            </a:r>
            <a:r>
              <a:rPr lang="en-US" dirty="0" err="1">
                <a:solidFill>
                  <a:schemeClr val="bg1"/>
                </a:solidFill>
                <a:effectLst/>
                <a:latin typeface="Times New Roman" panose="02020603050405020304" pitchFamily="18" charset="0"/>
                <a:cs typeface="Times New Roman" panose="02020603050405020304" pitchFamily="18" charset="0"/>
              </a:rPr>
              <a:t>ký</a:t>
            </a:r>
            <a:r>
              <a:rPr lang="en-US" dirty="0">
                <a:solidFill>
                  <a:schemeClr val="bg1"/>
                </a:solidFill>
                <a:effectLst/>
                <a:latin typeface="Times New Roman" panose="02020603050405020304" pitchFamily="18" charset="0"/>
                <a:cs typeface="Times New Roman" panose="02020603050405020304" pitchFamily="18" charset="0"/>
              </a:rPr>
              <a:t> </a:t>
            </a:r>
            <a:r>
              <a:rPr lang="en-US" dirty="0" err="1">
                <a:solidFill>
                  <a:schemeClr val="bg1"/>
                </a:solidFill>
                <a:effectLst/>
                <a:latin typeface="Times New Roman" panose="02020603050405020304" pitchFamily="18" charset="0"/>
                <a:cs typeface="Times New Roman" panose="02020603050405020304" pitchFamily="18" charset="0"/>
              </a:rPr>
              <a:t>số</a:t>
            </a:r>
            <a:r>
              <a:rPr lang="en-US" dirty="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từ</a:t>
            </a:r>
            <a:r>
              <a:rPr lang="en-US" dirty="0" smtClean="0">
                <a:solidFill>
                  <a:schemeClr val="bg1"/>
                </a:solidFill>
                <a:effectLst/>
                <a:latin typeface="Times New Roman" panose="02020603050405020304" pitchFamily="18" charset="0"/>
                <a:cs typeface="Times New Roman" panose="02020603050405020304" pitchFamily="18" charset="0"/>
              </a:rPr>
              <a:t> </a:t>
            </a:r>
            <a:r>
              <a:rPr lang="en-US" dirty="0" err="1" smtClean="0">
                <a:solidFill>
                  <a:schemeClr val="bg1"/>
                </a:solidFill>
                <a:effectLst/>
                <a:latin typeface="Times New Roman" panose="02020603050405020304" pitchFamily="18" charset="0"/>
                <a:cs typeface="Times New Roman" panose="02020603050405020304" pitchFamily="18" charset="0"/>
              </a:rPr>
              <a:t>xa</a:t>
            </a:r>
            <a:r>
              <a:rPr lang="en-US" dirty="0" smtClean="0">
                <a:solidFill>
                  <a:schemeClr val="bg1"/>
                </a:solidFill>
                <a:effectLst/>
                <a:latin typeface="Times New Roman" panose="02020603050405020304" pitchFamily="18" charset="0"/>
                <a:cs typeface="Times New Roman" panose="02020603050405020304" pitchFamily="18" charset="0"/>
              </a:rPr>
              <a:t>.</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8098" y="2207623"/>
            <a:ext cx="3918857" cy="37621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itle 1"/>
          <p:cNvSpPr txBox="1">
            <a:spLocks/>
          </p:cNvSpPr>
          <p:nvPr/>
        </p:nvSpPr>
        <p:spPr>
          <a:xfrm>
            <a:off x="91695" y="719747"/>
            <a:ext cx="8353886"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4000" b="1" dirty="0" smtClean="0">
                <a:solidFill>
                  <a:schemeClr val="tx1">
                    <a:lumMod val="85000"/>
                  </a:schemeClr>
                </a:solidFill>
                <a:latin typeface="Times New Roman" panose="02020603050405020304" pitchFamily="18" charset="0"/>
                <a:cs typeface="Times New Roman" panose="02020603050405020304" pitchFamily="18" charset="0"/>
              </a:rPr>
              <a:t>3.1 </a:t>
            </a:r>
            <a:r>
              <a:rPr lang="en-US" sz="4000" b="1" dirty="0" err="1">
                <a:solidFill>
                  <a:schemeClr val="tx1">
                    <a:lumMod val="85000"/>
                  </a:schemeClr>
                </a:solidFill>
                <a:latin typeface="Times New Roman" panose="02020603050405020304" pitchFamily="18" charset="0"/>
                <a:cs typeface="Times New Roman" panose="02020603050405020304" pitchFamily="18" charset="0"/>
              </a:rPr>
              <a:t>Tính</a:t>
            </a:r>
            <a:r>
              <a:rPr lang="en-US" sz="4000" b="1" dirty="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a:solidFill>
                  <a:schemeClr val="tx1">
                    <a:lumMod val="85000"/>
                  </a:schemeClr>
                </a:solidFill>
                <a:latin typeface="Times New Roman" panose="02020603050405020304" pitchFamily="18" charset="0"/>
                <a:cs typeface="Times New Roman" panose="02020603050405020304" pitchFamily="18" charset="0"/>
              </a:rPr>
              <a:t>chất</a:t>
            </a:r>
            <a:r>
              <a:rPr lang="en-US" sz="4000" b="1" dirty="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a:solidFill>
                  <a:schemeClr val="tx1">
                    <a:lumMod val="85000"/>
                  </a:schemeClr>
                </a:solidFill>
                <a:latin typeface="Times New Roman" panose="02020603050405020304" pitchFamily="18" charset="0"/>
                <a:cs typeface="Times New Roman" panose="02020603050405020304" pitchFamily="18" charset="0"/>
              </a:rPr>
              <a:t>của</a:t>
            </a:r>
            <a:r>
              <a:rPr lang="en-US" sz="4000" b="1" dirty="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a:solidFill>
                  <a:schemeClr val="tx1">
                    <a:lumMod val="85000"/>
                  </a:schemeClr>
                </a:solidFill>
                <a:latin typeface="Times New Roman" panose="02020603050405020304" pitchFamily="18" charset="0"/>
                <a:cs typeface="Times New Roman" panose="02020603050405020304" pitchFamily="18" charset="0"/>
              </a:rPr>
              <a:t>chữ</a:t>
            </a:r>
            <a:r>
              <a:rPr lang="en-US" sz="4000" b="1" dirty="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a:solidFill>
                  <a:schemeClr val="tx1">
                    <a:lumMod val="85000"/>
                  </a:schemeClr>
                </a:solidFill>
                <a:latin typeface="Times New Roman" panose="02020603050405020304" pitchFamily="18" charset="0"/>
                <a:cs typeface="Times New Roman" panose="02020603050405020304" pitchFamily="18" charset="0"/>
              </a:rPr>
              <a:t>ký</a:t>
            </a:r>
            <a:r>
              <a:rPr lang="en-US" sz="4000" b="1" dirty="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a:solidFill>
                  <a:schemeClr val="tx1">
                    <a:lumMod val="85000"/>
                  </a:schemeClr>
                </a:solidFill>
                <a:latin typeface="Times New Roman" panose="02020603050405020304" pitchFamily="18" charset="0"/>
                <a:cs typeface="Times New Roman" panose="02020603050405020304" pitchFamily="18" charset="0"/>
              </a:rPr>
              <a:t>số</a:t>
            </a:r>
            <a:endParaRPr lang="en-US" sz="4000" b="1" dirty="0">
              <a:solidFill>
                <a:schemeClr val="tx1">
                  <a:lumMod val="8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011066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31" presetClass="entr" presetSubtype="0" fill="hold" nodeType="with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p:cTn id="41" dur="1000" fill="hold"/>
                                        <p:tgtEl>
                                          <p:spTgt spid="5"/>
                                        </p:tgtEl>
                                        <p:attrNameLst>
                                          <p:attrName>ppt_w</p:attrName>
                                        </p:attrNameLst>
                                      </p:cBhvr>
                                      <p:tavLst>
                                        <p:tav tm="0">
                                          <p:val>
                                            <p:fltVal val="0"/>
                                          </p:val>
                                        </p:tav>
                                        <p:tav tm="100000">
                                          <p:val>
                                            <p:strVal val="#ppt_w"/>
                                          </p:val>
                                        </p:tav>
                                      </p:tavLst>
                                    </p:anim>
                                    <p:anim calcmode="lin" valueType="num">
                                      <p:cBhvr>
                                        <p:cTn id="42" dur="1000" fill="hold"/>
                                        <p:tgtEl>
                                          <p:spTgt spid="5"/>
                                        </p:tgtEl>
                                        <p:attrNameLst>
                                          <p:attrName>ppt_h</p:attrName>
                                        </p:attrNameLst>
                                      </p:cBhvr>
                                      <p:tavLst>
                                        <p:tav tm="0">
                                          <p:val>
                                            <p:fltVal val="0"/>
                                          </p:val>
                                        </p:tav>
                                        <p:tav tm="100000">
                                          <p:val>
                                            <p:strVal val="#ppt_h"/>
                                          </p:val>
                                        </p:tav>
                                      </p:tavLst>
                                    </p:anim>
                                    <p:anim calcmode="lin" valueType="num">
                                      <p:cBhvr>
                                        <p:cTn id="43" dur="1000" fill="hold"/>
                                        <p:tgtEl>
                                          <p:spTgt spid="5"/>
                                        </p:tgtEl>
                                        <p:attrNameLst>
                                          <p:attrName>style.rotation</p:attrName>
                                        </p:attrNameLst>
                                      </p:cBhvr>
                                      <p:tavLst>
                                        <p:tav tm="0">
                                          <p:val>
                                            <p:fltVal val="90"/>
                                          </p:val>
                                        </p:tav>
                                        <p:tav tm="100000">
                                          <p:val>
                                            <p:fltVal val="0"/>
                                          </p:val>
                                        </p:tav>
                                      </p:tavLst>
                                    </p:anim>
                                    <p:animEffect transition="in" filter="fade">
                                      <p:cBhvr>
                                        <p:cTn id="4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5643153" y="2431518"/>
            <a:ext cx="5427335" cy="40476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p:cNvSpPr>
            <a:spLocks noGrp="1"/>
          </p:cNvSpPr>
          <p:nvPr>
            <p:ph type="body" sz="half" idx="2"/>
          </p:nvPr>
        </p:nvSpPr>
        <p:spPr>
          <a:xfrm>
            <a:off x="783771" y="2431518"/>
            <a:ext cx="4859382" cy="3359681"/>
          </a:xfrm>
        </p:spPr>
        <p:txBody>
          <a:bodyPr/>
          <a:lstStyle/>
          <a:p>
            <a:pPr algn="just"/>
            <a:r>
              <a:rPr lang="en-US" sz="3000" dirty="0" err="1" smtClean="0">
                <a:solidFill>
                  <a:schemeClr val="bg1"/>
                </a:solidFill>
                <a:latin typeface="Times New Roman" panose="02020603050405020304" pitchFamily="18" charset="0"/>
                <a:cs typeface="Times New Roman" panose="02020603050405020304" pitchFamily="18" charset="0"/>
              </a:rPr>
              <a:t>Quy</a:t>
            </a:r>
            <a:r>
              <a:rPr lang="en-US" sz="3000" dirty="0" smtClean="0">
                <a:solidFill>
                  <a:schemeClr val="bg1"/>
                </a:solidFill>
                <a:latin typeface="Times New Roman" panose="02020603050405020304" pitchFamily="18" charset="0"/>
                <a:cs typeface="Times New Roman" panose="02020603050405020304" pitchFamily="18" charset="0"/>
              </a:rPr>
              <a:t> </a:t>
            </a:r>
            <a:r>
              <a:rPr lang="en-US" sz="3000" dirty="0" err="1" smtClean="0">
                <a:solidFill>
                  <a:schemeClr val="bg1"/>
                </a:solidFill>
                <a:latin typeface="Times New Roman" panose="02020603050405020304" pitchFamily="18" charset="0"/>
                <a:cs typeface="Times New Roman" panose="02020603050405020304" pitchFamily="18" charset="0"/>
              </a:rPr>
              <a:t>trình</a:t>
            </a:r>
            <a:r>
              <a:rPr lang="en-US" sz="3000" dirty="0" smtClean="0">
                <a:solidFill>
                  <a:schemeClr val="bg1"/>
                </a:solidFill>
                <a:latin typeface="Times New Roman" panose="02020603050405020304" pitchFamily="18" charset="0"/>
                <a:cs typeface="Times New Roman" panose="02020603050405020304" pitchFamily="18" charset="0"/>
              </a:rPr>
              <a:t> </a:t>
            </a:r>
            <a:r>
              <a:rPr lang="en-US" sz="3000" dirty="0" err="1" smtClean="0">
                <a:solidFill>
                  <a:schemeClr val="bg1"/>
                </a:solidFill>
                <a:latin typeface="Times New Roman" panose="02020603050405020304" pitchFamily="18" charset="0"/>
                <a:cs typeface="Times New Roman" panose="02020603050405020304" pitchFamily="18" charset="0"/>
              </a:rPr>
              <a:t>bao</a:t>
            </a:r>
            <a:r>
              <a:rPr lang="en-US" sz="3000" dirty="0" smtClean="0">
                <a:solidFill>
                  <a:schemeClr val="bg1"/>
                </a:solidFill>
                <a:latin typeface="Times New Roman" panose="02020603050405020304" pitchFamily="18" charset="0"/>
                <a:cs typeface="Times New Roman" panose="02020603050405020304" pitchFamily="18" charset="0"/>
              </a:rPr>
              <a:t> </a:t>
            </a:r>
            <a:r>
              <a:rPr lang="en-US" sz="3000" dirty="0" err="1" smtClean="0">
                <a:solidFill>
                  <a:schemeClr val="bg1"/>
                </a:solidFill>
                <a:latin typeface="Times New Roman" panose="02020603050405020304" pitchFamily="18" charset="0"/>
                <a:cs typeface="Times New Roman" panose="02020603050405020304" pitchFamily="18" charset="0"/>
              </a:rPr>
              <a:t>gồm</a:t>
            </a:r>
            <a:r>
              <a:rPr lang="en-US" sz="3000" dirty="0" smtClean="0">
                <a:solidFill>
                  <a:schemeClr val="bg1"/>
                </a:solidFill>
                <a:latin typeface="Times New Roman" panose="02020603050405020304" pitchFamily="18" charset="0"/>
                <a:cs typeface="Times New Roman" panose="02020603050405020304" pitchFamily="18" charset="0"/>
              </a:rPr>
              <a:t> 3 </a:t>
            </a:r>
            <a:r>
              <a:rPr lang="en-US" sz="3000" dirty="0" err="1" smtClean="0">
                <a:solidFill>
                  <a:schemeClr val="bg1"/>
                </a:solidFill>
                <a:latin typeface="Times New Roman" panose="02020603050405020304" pitchFamily="18" charset="0"/>
                <a:cs typeface="Times New Roman" panose="02020603050405020304" pitchFamily="18" charset="0"/>
              </a:rPr>
              <a:t>bước</a:t>
            </a:r>
            <a:r>
              <a:rPr lang="en-US" sz="3000" dirty="0" smtClean="0">
                <a:solidFill>
                  <a:schemeClr val="bg1"/>
                </a:solidFill>
                <a:latin typeface="Times New Roman" panose="02020603050405020304" pitchFamily="18" charset="0"/>
                <a:cs typeface="Times New Roman" panose="02020603050405020304" pitchFamily="18" charset="0"/>
              </a:rPr>
              <a:t>:</a:t>
            </a:r>
          </a:p>
          <a:p>
            <a:pPr marL="285750" lvl="0" indent="-285750" algn="just">
              <a:buFont typeface="Wingdings" panose="05000000000000000000" pitchFamily="2" charset="2"/>
              <a:buChar char="v"/>
            </a:pPr>
            <a:r>
              <a:rPr lang="en-US" sz="2500" dirty="0" err="1">
                <a:solidFill>
                  <a:schemeClr val="bg1"/>
                </a:solidFill>
                <a:effectLst/>
                <a:latin typeface="Times New Roman" panose="02020603050405020304" pitchFamily="18" charset="0"/>
                <a:cs typeface="Times New Roman" panose="02020603050405020304" pitchFamily="18" charset="0"/>
              </a:rPr>
              <a:t>Tạo</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smtClean="0">
                <a:solidFill>
                  <a:schemeClr val="bg1"/>
                </a:solidFill>
                <a:effectLst/>
                <a:latin typeface="Times New Roman" panose="02020603050405020304" pitchFamily="18" charset="0"/>
                <a:cs typeface="Times New Roman" panose="02020603050405020304" pitchFamily="18" charset="0"/>
              </a:rPr>
              <a:t>khoá</a:t>
            </a:r>
            <a:r>
              <a:rPr lang="en-US" sz="2500" dirty="0" smtClean="0">
                <a:solidFill>
                  <a:schemeClr val="bg1"/>
                </a:solidFill>
                <a:effectLst/>
                <a:latin typeface="Times New Roman" panose="02020603050405020304" pitchFamily="18" charset="0"/>
                <a:cs typeface="Times New Roman" panose="02020603050405020304" pitchFamily="18" charset="0"/>
              </a:rPr>
              <a:t>.</a:t>
            </a:r>
            <a:endParaRPr lang="en-US" sz="2500" dirty="0">
              <a:solidFill>
                <a:schemeClr val="bg1"/>
              </a:solidFill>
              <a:effectLst/>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v"/>
            </a:pPr>
            <a:r>
              <a:rPr lang="en-US" sz="2500" dirty="0" err="1">
                <a:solidFill>
                  <a:schemeClr val="bg1"/>
                </a:solidFill>
                <a:effectLst/>
                <a:latin typeface="Times New Roman" panose="02020603050405020304" pitchFamily="18" charset="0"/>
                <a:cs typeface="Times New Roman" panose="02020603050405020304" pitchFamily="18" charset="0"/>
              </a:rPr>
              <a:t>Tạo</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chữ</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ký</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và</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ký</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vào</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thông</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smtClean="0">
                <a:solidFill>
                  <a:schemeClr val="bg1"/>
                </a:solidFill>
                <a:effectLst/>
                <a:latin typeface="Times New Roman" panose="02020603050405020304" pitchFamily="18" charset="0"/>
                <a:cs typeface="Times New Roman" panose="02020603050405020304" pitchFamily="18" charset="0"/>
              </a:rPr>
              <a:t>điệp</a:t>
            </a:r>
            <a:r>
              <a:rPr lang="en-US" sz="2500" dirty="0" smtClean="0">
                <a:solidFill>
                  <a:schemeClr val="bg1"/>
                </a:solidFill>
                <a:effectLst/>
                <a:latin typeface="Times New Roman" panose="02020603050405020304" pitchFamily="18" charset="0"/>
                <a:cs typeface="Times New Roman" panose="02020603050405020304" pitchFamily="18" charset="0"/>
              </a:rPr>
              <a:t>.</a:t>
            </a:r>
            <a:endParaRPr lang="en-US" sz="2500" dirty="0">
              <a:solidFill>
                <a:schemeClr val="bg1"/>
              </a:solidFill>
              <a:effectLst/>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v"/>
            </a:pPr>
            <a:r>
              <a:rPr lang="en-US" sz="2500" dirty="0" err="1">
                <a:solidFill>
                  <a:schemeClr val="bg1"/>
                </a:solidFill>
                <a:effectLst/>
                <a:latin typeface="Times New Roman" panose="02020603050405020304" pitchFamily="18" charset="0"/>
                <a:cs typeface="Times New Roman" panose="02020603050405020304" pitchFamily="18" charset="0"/>
              </a:rPr>
              <a:t>Giải</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smtClean="0">
                <a:solidFill>
                  <a:schemeClr val="bg1"/>
                </a:solidFill>
                <a:effectLst/>
                <a:latin typeface="Times New Roman" panose="02020603050405020304" pitchFamily="18" charset="0"/>
                <a:cs typeface="Times New Roman" panose="02020603050405020304" pitchFamily="18" charset="0"/>
              </a:rPr>
              <a:t>mã</a:t>
            </a:r>
            <a:r>
              <a:rPr lang="en-US" sz="2500" dirty="0" smtClean="0">
                <a:solidFill>
                  <a:schemeClr val="bg1"/>
                </a:solidFill>
                <a:effectLst/>
                <a:latin typeface="Times New Roman" panose="02020603050405020304" pitchFamily="18" charset="0"/>
                <a:cs typeface="Times New Roman" panose="02020603050405020304" pitchFamily="18" charset="0"/>
              </a:rPr>
              <a:t> </a:t>
            </a:r>
            <a:r>
              <a:rPr lang="en-US" sz="2500" dirty="0" err="1" smtClean="0">
                <a:solidFill>
                  <a:schemeClr val="bg1"/>
                </a:solidFill>
                <a:effectLst/>
                <a:latin typeface="Times New Roman" panose="02020603050405020304" pitchFamily="18" charset="0"/>
                <a:cs typeface="Times New Roman" panose="02020603050405020304" pitchFamily="18" charset="0"/>
              </a:rPr>
              <a:t>và</a:t>
            </a:r>
            <a:r>
              <a:rPr lang="en-US" sz="2500" dirty="0" smtClean="0">
                <a:solidFill>
                  <a:schemeClr val="bg1"/>
                </a:solidFill>
                <a:effectLst/>
                <a:latin typeface="Times New Roman" panose="02020603050405020304" pitchFamily="18" charset="0"/>
                <a:cs typeface="Times New Roman" panose="02020603050405020304" pitchFamily="18" charset="0"/>
              </a:rPr>
              <a:t> </a:t>
            </a:r>
            <a:r>
              <a:rPr lang="en-US" sz="2500" dirty="0" err="1" smtClean="0">
                <a:solidFill>
                  <a:schemeClr val="bg1"/>
                </a:solidFill>
                <a:effectLst/>
                <a:latin typeface="Times New Roman" panose="02020603050405020304" pitchFamily="18" charset="0"/>
                <a:cs typeface="Times New Roman" panose="02020603050405020304" pitchFamily="18" charset="0"/>
              </a:rPr>
              <a:t>xác</a:t>
            </a:r>
            <a:r>
              <a:rPr lang="en-US" sz="2500" dirty="0" smtClean="0">
                <a:solidFill>
                  <a:schemeClr val="bg1"/>
                </a:solidFill>
                <a:effectLst/>
                <a:latin typeface="Times New Roman" panose="02020603050405020304" pitchFamily="18" charset="0"/>
                <a:cs typeface="Times New Roman" panose="02020603050405020304" pitchFamily="18" charset="0"/>
              </a:rPr>
              <a:t> </a:t>
            </a:r>
            <a:r>
              <a:rPr lang="en-US" sz="2500" dirty="0" err="1" smtClean="0">
                <a:solidFill>
                  <a:schemeClr val="bg1"/>
                </a:solidFill>
                <a:effectLst/>
                <a:latin typeface="Times New Roman" panose="02020603050405020304" pitchFamily="18" charset="0"/>
                <a:cs typeface="Times New Roman" panose="02020603050405020304" pitchFamily="18" charset="0"/>
              </a:rPr>
              <a:t>thực</a:t>
            </a:r>
            <a:r>
              <a:rPr lang="en-US" sz="2500" dirty="0" smtClean="0">
                <a:solidFill>
                  <a:schemeClr val="bg1"/>
                </a:solidFill>
                <a:effectLst/>
                <a:latin typeface="Times New Roman" panose="02020603050405020304" pitchFamily="18" charset="0"/>
                <a:cs typeface="Times New Roman" panose="02020603050405020304" pitchFamily="18" charset="0"/>
              </a:rPr>
              <a:t> </a:t>
            </a:r>
            <a:r>
              <a:rPr lang="en-US" sz="2500" dirty="0" err="1" smtClean="0">
                <a:solidFill>
                  <a:schemeClr val="bg1"/>
                </a:solidFill>
                <a:effectLst/>
                <a:latin typeface="Times New Roman" panose="02020603050405020304" pitchFamily="18" charset="0"/>
                <a:cs typeface="Times New Roman" panose="02020603050405020304" pitchFamily="18" charset="0"/>
              </a:rPr>
              <a:t>chữ</a:t>
            </a:r>
            <a:r>
              <a:rPr lang="en-US" sz="2500" dirty="0" smtClean="0">
                <a:solidFill>
                  <a:schemeClr val="bg1"/>
                </a:solidFill>
                <a:effectLst/>
                <a:latin typeface="Times New Roman" panose="02020603050405020304" pitchFamily="18" charset="0"/>
                <a:cs typeface="Times New Roman" panose="02020603050405020304" pitchFamily="18" charset="0"/>
              </a:rPr>
              <a:t> </a:t>
            </a:r>
            <a:r>
              <a:rPr lang="en-US" sz="2500" dirty="0" err="1" smtClean="0">
                <a:solidFill>
                  <a:schemeClr val="bg1"/>
                </a:solidFill>
                <a:effectLst/>
                <a:latin typeface="Times New Roman" panose="02020603050405020304" pitchFamily="18" charset="0"/>
                <a:cs typeface="Times New Roman" panose="02020603050405020304" pitchFamily="18" charset="0"/>
              </a:rPr>
              <a:t>ký</a:t>
            </a:r>
            <a:r>
              <a:rPr lang="en-US" sz="2500" dirty="0" smtClean="0">
                <a:solidFill>
                  <a:schemeClr val="bg1"/>
                </a:solidFill>
                <a:effectLst/>
                <a:latin typeface="Times New Roman" panose="02020603050405020304" pitchFamily="18" charset="0"/>
                <a:cs typeface="Times New Roman" panose="02020603050405020304" pitchFamily="18" charset="0"/>
              </a:rPr>
              <a:t>.</a:t>
            </a:r>
            <a:endParaRPr lang="en-US" sz="250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endParaRPr>
          </a:p>
        </p:txBody>
      </p:sp>
      <p:sp>
        <p:nvSpPr>
          <p:cNvPr id="5" name="Title 1"/>
          <p:cNvSpPr txBox="1">
            <a:spLocks/>
          </p:cNvSpPr>
          <p:nvPr/>
        </p:nvSpPr>
        <p:spPr>
          <a:xfrm>
            <a:off x="91694" y="732810"/>
            <a:ext cx="9507983"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4000" b="1" dirty="0" smtClean="0">
                <a:solidFill>
                  <a:schemeClr val="tx1">
                    <a:lumMod val="85000"/>
                  </a:schemeClr>
                </a:solidFill>
                <a:latin typeface="Times New Roman" panose="02020603050405020304" pitchFamily="18" charset="0"/>
                <a:cs typeface="Times New Roman" panose="02020603050405020304" pitchFamily="18" charset="0"/>
              </a:rPr>
              <a:t>3.2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Quy</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trình</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tạo</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và</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xác</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thực</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chữ</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ký</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số</a:t>
            </a:r>
            <a:endParaRPr lang="en-US" sz="4000" b="1" dirty="0">
              <a:solidFill>
                <a:schemeClr val="tx1">
                  <a:lumMod val="8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755708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3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out)">
                                      <p:cBhvr>
                                        <p:cTn id="7" dur="2000"/>
                                        <p:tgtEl>
                                          <p:spTgt spid="7"/>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750"/>
                                        <p:tgtEl>
                                          <p:spTgt spid="4">
                                            <p:txEl>
                                              <p:pRg st="0" end="0"/>
                                            </p:txEl>
                                          </p:spTgt>
                                        </p:tgtEl>
                                      </p:cBhvr>
                                    </p:animEffect>
                                    <p:anim calcmode="lin" valueType="num">
                                      <p:cBhvr>
                                        <p:cTn id="12" dur="75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3" dur="75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2750"/>
                            </p:stCondLst>
                            <p:childTnLst>
                              <p:par>
                                <p:cTn id="15" presetID="42" presetClass="entr" presetSubtype="0" fill="hold" grpId="0" nodeType="after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750"/>
                                        <p:tgtEl>
                                          <p:spTgt spid="4">
                                            <p:txEl>
                                              <p:pRg st="1" end="1"/>
                                            </p:txEl>
                                          </p:spTgt>
                                        </p:tgtEl>
                                      </p:cBhvr>
                                    </p:animEffect>
                                    <p:anim calcmode="lin" valueType="num">
                                      <p:cBhvr>
                                        <p:cTn id="18" dur="75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9" dur="75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20" fill="hold">
                            <p:stCondLst>
                              <p:cond delay="3500"/>
                            </p:stCondLst>
                            <p:childTnLst>
                              <p:par>
                                <p:cTn id="21" presetID="42"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750"/>
                                        <p:tgtEl>
                                          <p:spTgt spid="4">
                                            <p:txEl>
                                              <p:pRg st="2" end="2"/>
                                            </p:txEl>
                                          </p:spTgt>
                                        </p:tgtEl>
                                      </p:cBhvr>
                                    </p:animEffect>
                                    <p:anim calcmode="lin" valueType="num">
                                      <p:cBhvr>
                                        <p:cTn id="24" dur="75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5" dur="75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par>
                          <p:cTn id="26" fill="hold">
                            <p:stCondLst>
                              <p:cond delay="4250"/>
                            </p:stCondLst>
                            <p:childTnLst>
                              <p:par>
                                <p:cTn id="27" presetID="42" presetClass="entr" presetSubtype="0" fill="hold" grpId="0" nodeType="after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fade">
                                      <p:cBhvr>
                                        <p:cTn id="29" dur="750"/>
                                        <p:tgtEl>
                                          <p:spTgt spid="4">
                                            <p:txEl>
                                              <p:pRg st="3" end="3"/>
                                            </p:txEl>
                                          </p:spTgt>
                                        </p:tgtEl>
                                      </p:cBhvr>
                                    </p:animEffect>
                                    <p:anim calcmode="lin" valueType="num">
                                      <p:cBhvr>
                                        <p:cTn id="30" dur="75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1" dur="75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2166" y="1972490"/>
            <a:ext cx="6391487" cy="4680857"/>
          </a:xfrm>
        </p:spPr>
        <p:txBody>
          <a:bodyPr>
            <a:noAutofit/>
          </a:bodyPr>
          <a:lstStyle/>
          <a:p>
            <a:pPr lvl="0" algn="just"/>
            <a:r>
              <a:rPr lang="en-US" sz="2500" dirty="0" err="1">
                <a:solidFill>
                  <a:schemeClr val="bg1"/>
                </a:solidFill>
                <a:effectLst/>
                <a:latin typeface="Times New Roman" panose="02020603050405020304" pitchFamily="18" charset="0"/>
                <a:cs typeface="Times New Roman" panose="02020603050405020304" pitchFamily="18" charset="0"/>
              </a:rPr>
              <a:t>Tạo</a:t>
            </a:r>
            <a:r>
              <a:rPr lang="en-US" sz="2500" dirty="0">
                <a:solidFill>
                  <a:schemeClr val="bg1"/>
                </a:solidFill>
                <a:effectLst/>
                <a:latin typeface="Times New Roman" panose="02020603050405020304" pitchFamily="18" charset="0"/>
                <a:cs typeface="Times New Roman" panose="02020603050405020304" pitchFamily="18" charset="0"/>
              </a:rPr>
              <a:t> 2 </a:t>
            </a:r>
            <a:r>
              <a:rPr lang="en-US" sz="2500" dirty="0" err="1">
                <a:solidFill>
                  <a:schemeClr val="bg1"/>
                </a:solidFill>
                <a:effectLst/>
                <a:latin typeface="Times New Roman" panose="02020603050405020304" pitchFamily="18" charset="0"/>
                <a:cs typeface="Times New Roman" panose="02020603050405020304" pitchFamily="18" charset="0"/>
              </a:rPr>
              <a:t>số</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nguyên</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tố</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lớn</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ngẫu</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nhiên</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và</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khác</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nhau</a:t>
            </a:r>
            <a:r>
              <a:rPr lang="en-US" sz="2500" dirty="0">
                <a:solidFill>
                  <a:schemeClr val="bg1"/>
                </a:solidFill>
                <a:effectLst/>
                <a:latin typeface="Times New Roman" panose="02020603050405020304" pitchFamily="18" charset="0"/>
                <a:cs typeface="Times New Roman" panose="02020603050405020304" pitchFamily="18" charset="0"/>
              </a:rPr>
              <a:t> p </a:t>
            </a:r>
            <a:r>
              <a:rPr lang="en-US" sz="2500" dirty="0" err="1">
                <a:solidFill>
                  <a:schemeClr val="bg1"/>
                </a:solidFill>
                <a:effectLst/>
                <a:latin typeface="Times New Roman" panose="02020603050405020304" pitchFamily="18" charset="0"/>
                <a:cs typeface="Times New Roman" panose="02020603050405020304" pitchFamily="18" charset="0"/>
              </a:rPr>
              <a:t>và</a:t>
            </a:r>
            <a:r>
              <a:rPr lang="en-US" sz="2500" dirty="0">
                <a:solidFill>
                  <a:schemeClr val="bg1"/>
                </a:solidFill>
                <a:effectLst/>
                <a:latin typeface="Times New Roman" panose="02020603050405020304" pitchFamily="18" charset="0"/>
                <a:cs typeface="Times New Roman" panose="02020603050405020304" pitchFamily="18" charset="0"/>
              </a:rPr>
              <a:t> q, p </a:t>
            </a:r>
            <a:r>
              <a:rPr lang="en-US" sz="2500" dirty="0" err="1">
                <a:solidFill>
                  <a:schemeClr val="bg1"/>
                </a:solidFill>
                <a:effectLst/>
                <a:latin typeface="Times New Roman" panose="02020603050405020304" pitchFamily="18" charset="0"/>
                <a:cs typeface="Times New Roman" panose="02020603050405020304" pitchFamily="18" charset="0"/>
              </a:rPr>
              <a:t>và</a:t>
            </a:r>
            <a:r>
              <a:rPr lang="en-US" sz="2500" dirty="0">
                <a:solidFill>
                  <a:schemeClr val="bg1"/>
                </a:solidFill>
                <a:effectLst/>
                <a:latin typeface="Times New Roman" panose="02020603050405020304" pitchFamily="18" charset="0"/>
                <a:cs typeface="Times New Roman" panose="02020603050405020304" pitchFamily="18" charset="0"/>
              </a:rPr>
              <a:t> q </a:t>
            </a:r>
            <a:r>
              <a:rPr lang="en-US" sz="2500" dirty="0" err="1">
                <a:solidFill>
                  <a:schemeClr val="bg1"/>
                </a:solidFill>
                <a:effectLst/>
                <a:latin typeface="Times New Roman" panose="02020603050405020304" pitchFamily="18" charset="0"/>
                <a:cs typeface="Times New Roman" panose="02020603050405020304" pitchFamily="18" charset="0"/>
              </a:rPr>
              <a:t>có</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độ</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lớn</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xấp</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xỉ</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nhau</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số</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nguyên</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tố</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yêu</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cầu</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tối</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thiểu</a:t>
            </a:r>
            <a:r>
              <a:rPr lang="en-US" sz="2500" dirty="0">
                <a:solidFill>
                  <a:schemeClr val="bg1"/>
                </a:solidFill>
                <a:effectLst/>
                <a:latin typeface="Times New Roman" panose="02020603050405020304" pitchFamily="18" charset="0"/>
                <a:cs typeface="Times New Roman" panose="02020603050405020304" pitchFamily="18" charset="0"/>
              </a:rPr>
              <a:t> 10 </a:t>
            </a:r>
            <a:r>
              <a:rPr lang="en-US" sz="2500" dirty="0" err="1">
                <a:solidFill>
                  <a:schemeClr val="bg1"/>
                </a:solidFill>
                <a:effectLst/>
                <a:latin typeface="Times New Roman" panose="02020603050405020304" pitchFamily="18" charset="0"/>
                <a:cs typeface="Times New Roman" panose="02020603050405020304" pitchFamily="18" charset="0"/>
              </a:rPr>
              <a:t>chữ</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số</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để</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đảm</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bảo</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tính</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bảo</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mật</a:t>
            </a:r>
            <a:r>
              <a:rPr lang="en-US" sz="2500" dirty="0">
                <a:solidFill>
                  <a:schemeClr val="bg1"/>
                </a:solidFill>
                <a:effectLst/>
                <a:latin typeface="Times New Roman" panose="02020603050405020304" pitchFamily="18" charset="0"/>
                <a:cs typeface="Times New Roman" panose="02020603050405020304" pitchFamily="18" charset="0"/>
              </a:rPr>
              <a:t>)</a:t>
            </a:r>
          </a:p>
          <a:p>
            <a:pPr lvl="0" algn="just"/>
            <a:r>
              <a:rPr lang="en-US" sz="2500" dirty="0" err="1">
                <a:solidFill>
                  <a:schemeClr val="bg1"/>
                </a:solidFill>
                <a:effectLst/>
                <a:latin typeface="Times New Roman" panose="02020603050405020304" pitchFamily="18" charset="0"/>
                <a:cs typeface="Times New Roman" panose="02020603050405020304" pitchFamily="18" charset="0"/>
              </a:rPr>
              <a:t>Tính</a:t>
            </a:r>
            <a:r>
              <a:rPr lang="en-US" sz="2500" dirty="0">
                <a:solidFill>
                  <a:schemeClr val="bg1"/>
                </a:solidFill>
                <a:effectLst/>
                <a:latin typeface="Times New Roman" panose="02020603050405020304" pitchFamily="18" charset="0"/>
                <a:cs typeface="Times New Roman" panose="02020603050405020304" pitchFamily="18" charset="0"/>
              </a:rPr>
              <a:t> n = p * q </a:t>
            </a:r>
            <a:r>
              <a:rPr lang="en-US" sz="2500" dirty="0" err="1">
                <a:solidFill>
                  <a:schemeClr val="bg1"/>
                </a:solidFill>
                <a:effectLst/>
                <a:latin typeface="Times New Roman" panose="02020603050405020304" pitchFamily="18" charset="0"/>
                <a:cs typeface="Times New Roman" panose="02020603050405020304" pitchFamily="18" charset="0"/>
              </a:rPr>
              <a:t>và</a:t>
            </a:r>
            <a:r>
              <a:rPr lang="en-US" sz="2500" dirty="0">
                <a:solidFill>
                  <a:schemeClr val="bg1"/>
                </a:solidFill>
                <a:effectLst/>
                <a:latin typeface="Times New Roman" panose="02020603050405020304" pitchFamily="18" charset="0"/>
                <a:cs typeface="Times New Roman" panose="02020603050405020304" pitchFamily="18" charset="0"/>
              </a:rPr>
              <a:t> Φ(n) = (p −1) * (q −1).</a:t>
            </a:r>
          </a:p>
          <a:p>
            <a:pPr lvl="0" algn="just"/>
            <a:r>
              <a:rPr lang="en-US" sz="2500" dirty="0" err="1">
                <a:solidFill>
                  <a:schemeClr val="bg1"/>
                </a:solidFill>
                <a:effectLst/>
                <a:latin typeface="Times New Roman" panose="02020603050405020304" pitchFamily="18" charset="0"/>
                <a:cs typeface="Times New Roman" panose="02020603050405020304" pitchFamily="18" charset="0"/>
              </a:rPr>
              <a:t>Chọn</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một</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số</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nguyên</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ngẫu</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nhiên</a:t>
            </a:r>
            <a:r>
              <a:rPr lang="en-US" sz="2500" dirty="0">
                <a:solidFill>
                  <a:schemeClr val="bg1"/>
                </a:solidFill>
                <a:effectLst/>
                <a:latin typeface="Times New Roman" panose="02020603050405020304" pitchFamily="18" charset="0"/>
                <a:cs typeface="Times New Roman" panose="02020603050405020304" pitchFamily="18" charset="0"/>
              </a:rPr>
              <a:t> e, 1 &lt; e &lt; Φ, </a:t>
            </a:r>
            <a:r>
              <a:rPr lang="en-US" sz="2500" dirty="0" err="1">
                <a:solidFill>
                  <a:schemeClr val="bg1"/>
                </a:solidFill>
                <a:effectLst/>
                <a:latin typeface="Times New Roman" panose="02020603050405020304" pitchFamily="18" charset="0"/>
                <a:cs typeface="Times New Roman" panose="02020603050405020304" pitchFamily="18" charset="0"/>
              </a:rPr>
              <a:t>sao</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cho</a:t>
            </a:r>
            <a:r>
              <a:rPr lang="en-US" sz="2500" dirty="0">
                <a:solidFill>
                  <a:schemeClr val="bg1"/>
                </a:solidFill>
                <a:effectLst/>
                <a:latin typeface="Times New Roman" panose="02020603050405020304" pitchFamily="18" charset="0"/>
                <a:cs typeface="Times New Roman" panose="02020603050405020304" pitchFamily="18" charset="0"/>
              </a:rPr>
              <a:t> ƯCLN(e, Φ) = 1.</a:t>
            </a:r>
          </a:p>
          <a:p>
            <a:pPr lvl="0" algn="just"/>
            <a:r>
              <a:rPr lang="en-US" sz="2500" dirty="0" err="1">
                <a:solidFill>
                  <a:schemeClr val="bg1"/>
                </a:solidFill>
                <a:effectLst/>
                <a:latin typeface="Times New Roman" panose="02020603050405020304" pitchFamily="18" charset="0"/>
                <a:cs typeface="Times New Roman" panose="02020603050405020304" pitchFamily="18" charset="0"/>
              </a:rPr>
              <a:t>Sử</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dụng</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thuật</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toán</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Euclide</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mở</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rộng</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để</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tính</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một</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số</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nguyên</a:t>
            </a:r>
            <a:r>
              <a:rPr lang="en-US" sz="2500" dirty="0">
                <a:solidFill>
                  <a:schemeClr val="bg1"/>
                </a:solidFill>
                <a:effectLst/>
                <a:latin typeface="Times New Roman" panose="02020603050405020304" pitchFamily="18" charset="0"/>
                <a:cs typeface="Times New Roman" panose="02020603050405020304" pitchFamily="18" charset="0"/>
              </a:rPr>
              <a:t> d </a:t>
            </a:r>
            <a:r>
              <a:rPr lang="en-US" sz="2500" dirty="0" err="1">
                <a:solidFill>
                  <a:schemeClr val="bg1"/>
                </a:solidFill>
                <a:effectLst/>
                <a:latin typeface="Times New Roman" panose="02020603050405020304" pitchFamily="18" charset="0"/>
                <a:cs typeface="Times New Roman" panose="02020603050405020304" pitchFamily="18" charset="0"/>
              </a:rPr>
              <a:t>duy</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nhất</a:t>
            </a:r>
            <a:r>
              <a:rPr lang="en-US" sz="2500" dirty="0">
                <a:solidFill>
                  <a:schemeClr val="bg1"/>
                </a:solidFill>
                <a:effectLst/>
                <a:latin typeface="Times New Roman" panose="02020603050405020304" pitchFamily="18" charset="0"/>
                <a:cs typeface="Times New Roman" panose="02020603050405020304" pitchFamily="18" charset="0"/>
              </a:rPr>
              <a:t>, 1 &lt; d &lt; Φ </a:t>
            </a:r>
            <a:r>
              <a:rPr lang="en-US" sz="2500" dirty="0" err="1">
                <a:solidFill>
                  <a:schemeClr val="bg1"/>
                </a:solidFill>
                <a:effectLst/>
                <a:latin typeface="Times New Roman" panose="02020603050405020304" pitchFamily="18" charset="0"/>
                <a:cs typeface="Times New Roman" panose="02020603050405020304" pitchFamily="18" charset="0"/>
              </a:rPr>
              <a:t>thoả</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mãn</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e.d</a:t>
            </a:r>
            <a:r>
              <a:rPr lang="en-US" sz="2500" dirty="0">
                <a:solidFill>
                  <a:schemeClr val="bg1"/>
                </a:solidFill>
                <a:effectLst/>
                <a:latin typeface="Times New Roman" panose="02020603050405020304" pitchFamily="18" charset="0"/>
                <a:cs typeface="Times New Roman" panose="02020603050405020304" pitchFamily="18" charset="0"/>
              </a:rPr>
              <a:t> ≡ 1(mod Φ).</a:t>
            </a:r>
          </a:p>
          <a:p>
            <a:pPr lvl="0" algn="just"/>
            <a:r>
              <a:rPr lang="en-US" sz="2500" dirty="0" err="1">
                <a:solidFill>
                  <a:schemeClr val="bg1"/>
                </a:solidFill>
                <a:effectLst/>
                <a:latin typeface="Times New Roman" panose="02020603050405020304" pitchFamily="18" charset="0"/>
                <a:cs typeface="Times New Roman" panose="02020603050405020304" pitchFamily="18" charset="0"/>
              </a:rPr>
              <a:t>Khoá</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công</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khai</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là</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cặp</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số</a:t>
            </a:r>
            <a:r>
              <a:rPr lang="en-US" sz="2500" dirty="0">
                <a:solidFill>
                  <a:schemeClr val="bg1"/>
                </a:solidFill>
                <a:effectLst/>
                <a:latin typeface="Times New Roman" panose="02020603050405020304" pitchFamily="18" charset="0"/>
                <a:cs typeface="Times New Roman" panose="02020603050405020304" pitchFamily="18" charset="0"/>
              </a:rPr>
              <a:t> (n, e). </a:t>
            </a:r>
            <a:r>
              <a:rPr lang="en-US" sz="2500" dirty="0" err="1">
                <a:solidFill>
                  <a:schemeClr val="bg1"/>
                </a:solidFill>
                <a:effectLst/>
                <a:latin typeface="Times New Roman" panose="02020603050405020304" pitchFamily="18" charset="0"/>
                <a:cs typeface="Times New Roman" panose="02020603050405020304" pitchFamily="18" charset="0"/>
              </a:rPr>
              <a:t>Khoá</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riêng</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bí</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mật</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là</a:t>
            </a:r>
            <a:r>
              <a:rPr lang="en-US" sz="2500" dirty="0">
                <a:solidFill>
                  <a:schemeClr val="bg1"/>
                </a:solidFill>
                <a:effectLst/>
                <a:latin typeface="Times New Roman" panose="02020603050405020304" pitchFamily="18" charset="0"/>
                <a:cs typeface="Times New Roman" panose="02020603050405020304" pitchFamily="18" charset="0"/>
              </a:rPr>
              <a:t> d.</a:t>
            </a:r>
          </a:p>
          <a:p>
            <a:pPr marL="36900" indent="0" algn="just">
              <a:buNone/>
            </a:pPr>
            <a:endParaRPr lang="en-US" sz="2500" dirty="0">
              <a:solidFill>
                <a:schemeClr val="bg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33628" y="2066067"/>
            <a:ext cx="4470400" cy="41409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itle 1"/>
          <p:cNvSpPr txBox="1">
            <a:spLocks/>
          </p:cNvSpPr>
          <p:nvPr/>
        </p:nvSpPr>
        <p:spPr>
          <a:xfrm>
            <a:off x="470517" y="732810"/>
            <a:ext cx="9507983"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Tạo</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khoá</a:t>
            </a:r>
            <a:endParaRPr lang="en-US" sz="4000" b="1" dirty="0">
              <a:solidFill>
                <a:schemeClr val="tx1">
                  <a:lumMod val="8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295052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018" y="2336873"/>
            <a:ext cx="6051823" cy="3599313"/>
          </a:xfrm>
        </p:spPr>
        <p:txBody>
          <a:bodyPr>
            <a:noAutofit/>
          </a:bodyPr>
          <a:lstStyle/>
          <a:p>
            <a:pPr algn="just"/>
            <a:r>
              <a:rPr lang="en-US" sz="2500" dirty="0" err="1">
                <a:solidFill>
                  <a:schemeClr val="bg1"/>
                </a:solidFill>
                <a:effectLst/>
                <a:latin typeface="Times New Roman" panose="02020603050405020304" pitchFamily="18" charset="0"/>
                <a:cs typeface="Times New Roman" panose="02020603050405020304" pitchFamily="18" charset="0"/>
              </a:rPr>
              <a:t>Đầu</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tiên</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chúng</a:t>
            </a:r>
            <a:r>
              <a:rPr lang="en-US" sz="2500" dirty="0">
                <a:solidFill>
                  <a:schemeClr val="bg1"/>
                </a:solidFill>
                <a:effectLst/>
                <a:latin typeface="Times New Roman" panose="02020603050405020304" pitchFamily="18" charset="0"/>
                <a:cs typeface="Times New Roman" panose="02020603050405020304" pitchFamily="18" charset="0"/>
              </a:rPr>
              <a:t> ta </a:t>
            </a:r>
            <a:r>
              <a:rPr lang="en-US" sz="2500" dirty="0" err="1">
                <a:solidFill>
                  <a:schemeClr val="bg1"/>
                </a:solidFill>
                <a:effectLst/>
                <a:latin typeface="Times New Roman" panose="02020603050405020304" pitchFamily="18" charset="0"/>
                <a:cs typeface="Times New Roman" panose="02020603050405020304" pitchFamily="18" charset="0"/>
              </a:rPr>
              <a:t>cần</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có</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một</a:t>
            </a:r>
            <a:r>
              <a:rPr lang="en-US" sz="2500" dirty="0">
                <a:solidFill>
                  <a:schemeClr val="bg1"/>
                </a:solidFill>
                <a:effectLst/>
                <a:latin typeface="Times New Roman" panose="02020603050405020304" pitchFamily="18" charset="0"/>
                <a:cs typeface="Times New Roman" panose="02020603050405020304" pitchFamily="18" charset="0"/>
              </a:rPr>
              <a:t> file </a:t>
            </a:r>
            <a:r>
              <a:rPr lang="en-US" sz="2500" dirty="0" err="1">
                <a:solidFill>
                  <a:schemeClr val="bg1"/>
                </a:solidFill>
                <a:effectLst/>
                <a:latin typeface="Times New Roman" panose="02020603050405020304" pitchFamily="18" charset="0"/>
                <a:cs typeface="Times New Roman" panose="02020603050405020304" pitchFamily="18" charset="0"/>
              </a:rPr>
              <a:t>cần</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được</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ký</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xác</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smtClean="0">
                <a:solidFill>
                  <a:schemeClr val="bg1"/>
                </a:solidFill>
                <a:effectLst/>
                <a:latin typeface="Times New Roman" panose="02020603050405020304" pitchFamily="18" charset="0"/>
                <a:cs typeface="Times New Roman" panose="02020603050405020304" pitchFamily="18" charset="0"/>
              </a:rPr>
              <a:t>nhận</a:t>
            </a:r>
            <a:endParaRPr lang="en-US" sz="2500" dirty="0" smtClean="0">
              <a:solidFill>
                <a:schemeClr val="bg1"/>
              </a:solidFill>
              <a:effectLst/>
              <a:latin typeface="Times New Roman" panose="02020603050405020304" pitchFamily="18" charset="0"/>
              <a:cs typeface="Times New Roman" panose="02020603050405020304" pitchFamily="18" charset="0"/>
            </a:endParaRPr>
          </a:p>
          <a:p>
            <a:pPr algn="just"/>
            <a:r>
              <a:rPr lang="en-US" sz="2500" dirty="0" err="1">
                <a:solidFill>
                  <a:schemeClr val="bg1"/>
                </a:solidFill>
                <a:effectLst/>
                <a:latin typeface="Times New Roman" panose="02020603050405020304" pitchFamily="18" charset="0"/>
                <a:cs typeface="Times New Roman" panose="02020603050405020304" pitchFamily="18" charset="0"/>
              </a:rPr>
              <a:t>Dùng</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giải</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thuật</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hàm</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băm</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smtClean="0">
                <a:solidFill>
                  <a:schemeClr val="bg1"/>
                </a:solidFill>
                <a:effectLst/>
                <a:latin typeface="Times New Roman" panose="02020603050405020304" pitchFamily="18" charset="0"/>
                <a:cs typeface="Times New Roman" panose="02020603050405020304" pitchFamily="18" charset="0"/>
              </a:rPr>
              <a:t>để</a:t>
            </a:r>
            <a:r>
              <a:rPr lang="en-US" sz="2500" dirty="0" smtClean="0">
                <a:solidFill>
                  <a:schemeClr val="bg1"/>
                </a:solidFill>
                <a:effectLst/>
                <a:latin typeface="Times New Roman" panose="02020603050405020304" pitchFamily="18" charset="0"/>
                <a:cs typeface="Times New Roman" panose="02020603050405020304" pitchFamily="18" charset="0"/>
              </a:rPr>
              <a:t> </a:t>
            </a:r>
            <a:r>
              <a:rPr lang="en-US" sz="2500" dirty="0" err="1" smtClean="0">
                <a:solidFill>
                  <a:schemeClr val="bg1"/>
                </a:solidFill>
                <a:effectLst/>
                <a:latin typeface="Times New Roman" panose="02020603050405020304" pitchFamily="18" charset="0"/>
                <a:cs typeface="Times New Roman" panose="02020603050405020304" pitchFamily="18" charset="0"/>
              </a:rPr>
              <a:t>chuyển</a:t>
            </a:r>
            <a:r>
              <a:rPr lang="en-US" sz="2500" dirty="0" smtClean="0">
                <a:solidFill>
                  <a:schemeClr val="bg1"/>
                </a:solidFill>
                <a:effectLst/>
                <a:latin typeface="Times New Roman" panose="02020603050405020304" pitchFamily="18" charset="0"/>
                <a:cs typeface="Times New Roman" panose="02020603050405020304" pitchFamily="18" charset="0"/>
              </a:rPr>
              <a:t> file </a:t>
            </a:r>
            <a:r>
              <a:rPr lang="en-US" sz="2500" dirty="0" err="1" smtClean="0">
                <a:solidFill>
                  <a:schemeClr val="bg1"/>
                </a:solidFill>
                <a:effectLst/>
                <a:latin typeface="Times New Roman" panose="02020603050405020304" pitchFamily="18" charset="0"/>
                <a:cs typeface="Times New Roman" panose="02020603050405020304" pitchFamily="18" charset="0"/>
              </a:rPr>
              <a:t>đó</a:t>
            </a:r>
            <a:r>
              <a:rPr lang="en-US" sz="2500" dirty="0" smtClean="0">
                <a:solidFill>
                  <a:schemeClr val="bg1"/>
                </a:solidFill>
                <a:effectLst/>
                <a:latin typeface="Times New Roman" panose="02020603050405020304" pitchFamily="18" charset="0"/>
                <a:cs typeface="Times New Roman" panose="02020603050405020304" pitchFamily="18" charset="0"/>
              </a:rPr>
              <a:t> </a:t>
            </a:r>
            <a:r>
              <a:rPr lang="en-US" sz="2500" dirty="0" err="1" smtClean="0">
                <a:solidFill>
                  <a:schemeClr val="bg1"/>
                </a:solidFill>
                <a:effectLst/>
                <a:latin typeface="Times New Roman" panose="02020603050405020304" pitchFamily="18" charset="0"/>
                <a:cs typeface="Times New Roman" panose="02020603050405020304" pitchFamily="18" charset="0"/>
              </a:rPr>
              <a:t>thành</a:t>
            </a:r>
            <a:r>
              <a:rPr lang="en-US" sz="2500" dirty="0" smtClean="0">
                <a:solidFill>
                  <a:schemeClr val="bg1"/>
                </a:solidFill>
                <a:effectLst/>
                <a:latin typeface="Times New Roman" panose="02020603050405020304" pitchFamily="18" charset="0"/>
                <a:cs typeface="Times New Roman" panose="02020603050405020304" pitchFamily="18" charset="0"/>
              </a:rPr>
              <a:t> </a:t>
            </a:r>
            <a:r>
              <a:rPr lang="en-US" sz="2500" dirty="0" err="1" smtClean="0">
                <a:solidFill>
                  <a:schemeClr val="bg1"/>
                </a:solidFill>
                <a:effectLst/>
                <a:latin typeface="Times New Roman" panose="02020603050405020304" pitchFamily="18" charset="0"/>
                <a:cs typeface="Times New Roman" panose="02020603050405020304" pitchFamily="18" charset="0"/>
              </a:rPr>
              <a:t>một</a:t>
            </a:r>
            <a:r>
              <a:rPr lang="en-US" sz="2500" dirty="0" smtClean="0">
                <a:solidFill>
                  <a:schemeClr val="bg1"/>
                </a:solidFill>
                <a:effectLst/>
                <a:latin typeface="Times New Roman" panose="02020603050405020304" pitchFamily="18" charset="0"/>
                <a:cs typeface="Times New Roman" panose="02020603050405020304" pitchFamily="18" charset="0"/>
              </a:rPr>
              <a:t> </a:t>
            </a:r>
            <a:r>
              <a:rPr lang="en-US" sz="2500" dirty="0" err="1" smtClean="0">
                <a:solidFill>
                  <a:schemeClr val="bg1"/>
                </a:solidFill>
                <a:effectLst/>
                <a:latin typeface="Times New Roman" panose="02020603050405020304" pitchFamily="18" charset="0"/>
                <a:cs typeface="Times New Roman" panose="02020603050405020304" pitchFamily="18" charset="0"/>
              </a:rPr>
              <a:t>giá</a:t>
            </a:r>
            <a:r>
              <a:rPr lang="en-US" sz="2500" dirty="0" smtClean="0">
                <a:solidFill>
                  <a:schemeClr val="bg1"/>
                </a:solidFill>
                <a:effectLst/>
                <a:latin typeface="Times New Roman" panose="02020603050405020304" pitchFamily="18" charset="0"/>
                <a:cs typeface="Times New Roman" panose="02020603050405020304" pitchFamily="18" charset="0"/>
              </a:rPr>
              <a:t> </a:t>
            </a:r>
            <a:r>
              <a:rPr lang="en-US" sz="2500" dirty="0" err="1" smtClean="0">
                <a:solidFill>
                  <a:schemeClr val="bg1"/>
                </a:solidFill>
                <a:effectLst/>
                <a:latin typeface="Times New Roman" panose="02020603050405020304" pitchFamily="18" charset="0"/>
                <a:cs typeface="Times New Roman" panose="02020603050405020304" pitchFamily="18" charset="0"/>
              </a:rPr>
              <a:t>trị</a:t>
            </a:r>
            <a:r>
              <a:rPr lang="en-US" sz="2500" dirty="0" smtClean="0">
                <a:solidFill>
                  <a:schemeClr val="bg1"/>
                </a:solidFill>
                <a:effectLst/>
                <a:latin typeface="Times New Roman" panose="02020603050405020304" pitchFamily="18" charset="0"/>
                <a:cs typeface="Times New Roman" panose="02020603050405020304" pitchFamily="18" charset="0"/>
              </a:rPr>
              <a:t> </a:t>
            </a:r>
            <a:r>
              <a:rPr lang="en-US" sz="2500" dirty="0" err="1" smtClean="0">
                <a:solidFill>
                  <a:schemeClr val="bg1"/>
                </a:solidFill>
                <a:effectLst/>
                <a:latin typeface="Times New Roman" panose="02020603050405020304" pitchFamily="18" charset="0"/>
                <a:cs typeface="Times New Roman" panose="02020603050405020304" pitchFamily="18" charset="0"/>
              </a:rPr>
              <a:t>bằm</a:t>
            </a:r>
            <a:r>
              <a:rPr lang="en-US" sz="2500" dirty="0" smtClean="0">
                <a:solidFill>
                  <a:schemeClr val="bg1"/>
                </a:solidFill>
                <a:effectLst/>
                <a:latin typeface="Times New Roman" panose="02020603050405020304" pitchFamily="18" charset="0"/>
                <a:cs typeface="Times New Roman" panose="02020603050405020304" pitchFamily="18" charset="0"/>
              </a:rPr>
              <a:t> </a:t>
            </a:r>
            <a:r>
              <a:rPr lang="en-US" sz="2500" dirty="0" err="1" smtClean="0">
                <a:solidFill>
                  <a:schemeClr val="bg1"/>
                </a:solidFill>
                <a:effectLst/>
                <a:latin typeface="Times New Roman" panose="02020603050405020304" pitchFamily="18" charset="0"/>
                <a:cs typeface="Times New Roman" panose="02020603050405020304" pitchFamily="18" charset="0"/>
              </a:rPr>
              <a:t>có</a:t>
            </a:r>
            <a:r>
              <a:rPr lang="en-US" sz="2500" dirty="0" smtClean="0">
                <a:solidFill>
                  <a:schemeClr val="bg1"/>
                </a:solidFill>
                <a:effectLst/>
                <a:latin typeface="Times New Roman" panose="02020603050405020304" pitchFamily="18" charset="0"/>
                <a:cs typeface="Times New Roman" panose="02020603050405020304" pitchFamily="18" charset="0"/>
              </a:rPr>
              <a:t> </a:t>
            </a:r>
            <a:r>
              <a:rPr lang="en-US" sz="2500" dirty="0" err="1" smtClean="0">
                <a:solidFill>
                  <a:schemeClr val="bg1"/>
                </a:solidFill>
                <a:effectLst/>
                <a:latin typeface="Times New Roman" panose="02020603050405020304" pitchFamily="18" charset="0"/>
                <a:cs typeface="Times New Roman" panose="02020603050405020304" pitchFamily="18" charset="0"/>
              </a:rPr>
              <a:t>độ</a:t>
            </a:r>
            <a:r>
              <a:rPr lang="en-US" sz="2500" dirty="0" smtClean="0">
                <a:solidFill>
                  <a:schemeClr val="bg1"/>
                </a:solidFill>
                <a:effectLst/>
                <a:latin typeface="Times New Roman" panose="02020603050405020304" pitchFamily="18" charset="0"/>
                <a:cs typeface="Times New Roman" panose="02020603050405020304" pitchFamily="18" charset="0"/>
              </a:rPr>
              <a:t> </a:t>
            </a:r>
            <a:r>
              <a:rPr lang="en-US" sz="2500" dirty="0" err="1" smtClean="0">
                <a:solidFill>
                  <a:schemeClr val="bg1"/>
                </a:solidFill>
                <a:effectLst/>
                <a:latin typeface="Times New Roman" panose="02020603050405020304" pitchFamily="18" charset="0"/>
                <a:cs typeface="Times New Roman" panose="02020603050405020304" pitchFamily="18" charset="0"/>
              </a:rPr>
              <a:t>dài</a:t>
            </a:r>
            <a:r>
              <a:rPr lang="en-US" sz="2500" dirty="0" smtClean="0">
                <a:solidFill>
                  <a:schemeClr val="bg1"/>
                </a:solidFill>
                <a:effectLst/>
                <a:latin typeface="Times New Roman" panose="02020603050405020304" pitchFamily="18" charset="0"/>
                <a:cs typeface="Times New Roman" panose="02020603050405020304" pitchFamily="18" charset="0"/>
              </a:rPr>
              <a:t> </a:t>
            </a:r>
            <a:r>
              <a:rPr lang="en-US" sz="2500" dirty="0" err="1" smtClean="0">
                <a:solidFill>
                  <a:schemeClr val="bg1"/>
                </a:solidFill>
                <a:effectLst/>
                <a:latin typeface="Times New Roman" panose="02020603050405020304" pitchFamily="18" charset="0"/>
                <a:cs typeface="Times New Roman" panose="02020603050405020304" pitchFamily="18" charset="0"/>
              </a:rPr>
              <a:t>cố</a:t>
            </a:r>
            <a:r>
              <a:rPr lang="en-US" sz="2500" dirty="0" smtClean="0">
                <a:solidFill>
                  <a:schemeClr val="bg1"/>
                </a:solidFill>
                <a:effectLst/>
                <a:latin typeface="Times New Roman" panose="02020603050405020304" pitchFamily="18" charset="0"/>
                <a:cs typeface="Times New Roman" panose="02020603050405020304" pitchFamily="18" charset="0"/>
              </a:rPr>
              <a:t> </a:t>
            </a:r>
            <a:r>
              <a:rPr lang="en-US" sz="2500" dirty="0" err="1" smtClean="0">
                <a:solidFill>
                  <a:schemeClr val="bg1"/>
                </a:solidFill>
                <a:effectLst/>
                <a:latin typeface="Times New Roman" panose="02020603050405020304" pitchFamily="18" charset="0"/>
                <a:cs typeface="Times New Roman" panose="02020603050405020304" pitchFamily="18" charset="0"/>
              </a:rPr>
              <a:t>định</a:t>
            </a:r>
            <a:r>
              <a:rPr lang="en-US" sz="2500" dirty="0" smtClean="0">
                <a:solidFill>
                  <a:schemeClr val="bg1"/>
                </a:solidFill>
                <a:effectLst/>
                <a:latin typeface="Times New Roman" panose="02020603050405020304" pitchFamily="18" charset="0"/>
                <a:cs typeface="Times New Roman" panose="02020603050405020304" pitchFamily="18" charset="0"/>
              </a:rPr>
              <a:t>.</a:t>
            </a:r>
          </a:p>
          <a:p>
            <a:pPr algn="just"/>
            <a:r>
              <a:rPr lang="en-US" sz="2500" dirty="0" err="1">
                <a:solidFill>
                  <a:schemeClr val="bg1"/>
                </a:solidFill>
                <a:effectLst/>
                <a:latin typeface="Times New Roman" panose="02020603050405020304" pitchFamily="18" charset="0"/>
                <a:cs typeface="Times New Roman" panose="02020603050405020304" pitchFamily="18" charset="0"/>
              </a:rPr>
              <a:t>Sử</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dụng</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khóa</a:t>
            </a:r>
            <a:r>
              <a:rPr lang="en-US" sz="2500" dirty="0">
                <a:solidFill>
                  <a:schemeClr val="bg1"/>
                </a:solidFill>
                <a:effectLst/>
                <a:latin typeface="Times New Roman" panose="02020603050405020304" pitchFamily="18" charset="0"/>
                <a:cs typeface="Times New Roman" panose="02020603050405020304" pitchFamily="18" charset="0"/>
              </a:rPr>
              <a:t> private key </a:t>
            </a:r>
            <a:r>
              <a:rPr lang="en-US" sz="2500" dirty="0" err="1">
                <a:solidFill>
                  <a:schemeClr val="bg1"/>
                </a:solidFill>
                <a:effectLst/>
                <a:latin typeface="Times New Roman" panose="02020603050405020304" pitchFamily="18" charset="0"/>
                <a:cs typeface="Times New Roman" panose="02020603050405020304" pitchFamily="18" charset="0"/>
              </a:rPr>
              <a:t>của</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người</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gửi</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để</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mã</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smtClean="0">
                <a:solidFill>
                  <a:schemeClr val="bg1"/>
                </a:solidFill>
                <a:effectLst/>
                <a:latin typeface="Times New Roman" panose="02020603050405020304" pitchFamily="18" charset="0"/>
                <a:cs typeface="Times New Roman" panose="02020603050405020304" pitchFamily="18" charset="0"/>
              </a:rPr>
              <a:t>hóa</a:t>
            </a:r>
            <a:r>
              <a:rPr lang="en-US" sz="2500" dirty="0" smtClean="0">
                <a:solidFill>
                  <a:schemeClr val="bg1"/>
                </a:solidFill>
                <a:effectLst/>
                <a:latin typeface="Times New Roman" panose="02020603050405020304" pitchFamily="18" charset="0"/>
                <a:cs typeface="Times New Roman" panose="02020603050405020304" pitchFamily="18" charset="0"/>
              </a:rPr>
              <a:t> </a:t>
            </a:r>
            <a:r>
              <a:rPr lang="en-US" sz="2500" dirty="0" err="1" smtClean="0">
                <a:solidFill>
                  <a:schemeClr val="bg1"/>
                </a:solidFill>
                <a:effectLst/>
                <a:latin typeface="Times New Roman" panose="02020603050405020304" pitchFamily="18" charset="0"/>
                <a:cs typeface="Times New Roman" panose="02020603050405020304" pitchFamily="18" charset="0"/>
              </a:rPr>
              <a:t>giá</a:t>
            </a:r>
            <a:r>
              <a:rPr lang="en-US" sz="2500" dirty="0" smtClean="0">
                <a:solidFill>
                  <a:schemeClr val="bg1"/>
                </a:solidFill>
                <a:effectLst/>
                <a:latin typeface="Times New Roman" panose="02020603050405020304" pitchFamily="18" charset="0"/>
                <a:cs typeface="Times New Roman" panose="02020603050405020304" pitchFamily="18" charset="0"/>
              </a:rPr>
              <a:t> </a:t>
            </a:r>
            <a:r>
              <a:rPr lang="en-US" sz="2500" dirty="0" err="1" smtClean="0">
                <a:solidFill>
                  <a:schemeClr val="bg1"/>
                </a:solidFill>
                <a:effectLst/>
                <a:latin typeface="Times New Roman" panose="02020603050405020304" pitchFamily="18" charset="0"/>
                <a:cs typeface="Times New Roman" panose="02020603050405020304" pitchFamily="18" charset="0"/>
              </a:rPr>
              <a:t>trị</a:t>
            </a:r>
            <a:r>
              <a:rPr lang="en-US" sz="2500" dirty="0" smtClean="0">
                <a:solidFill>
                  <a:schemeClr val="bg1"/>
                </a:solidFill>
                <a:effectLst/>
                <a:latin typeface="Times New Roman" panose="02020603050405020304" pitchFamily="18" charset="0"/>
                <a:cs typeface="Times New Roman" panose="02020603050405020304" pitchFamily="18" charset="0"/>
              </a:rPr>
              <a:t> </a:t>
            </a:r>
            <a:r>
              <a:rPr lang="en-US" sz="2500" dirty="0" err="1" smtClean="0">
                <a:solidFill>
                  <a:schemeClr val="bg1"/>
                </a:solidFill>
                <a:effectLst/>
                <a:latin typeface="Times New Roman" panose="02020603050405020304" pitchFamily="18" charset="0"/>
                <a:cs typeface="Times New Roman" panose="02020603050405020304" pitchFamily="18" charset="0"/>
              </a:rPr>
              <a:t>bằm</a:t>
            </a:r>
            <a:r>
              <a:rPr lang="en-US" sz="2500" dirty="0" smtClean="0">
                <a:solidFill>
                  <a:schemeClr val="bg1"/>
                </a:solidFill>
                <a:effectLst/>
                <a:latin typeface="Times New Roman" panose="02020603050405020304" pitchFamily="18" charset="0"/>
                <a:cs typeface="Times New Roman" panose="02020603050405020304" pitchFamily="18" charset="0"/>
              </a:rPr>
              <a:t> ở </a:t>
            </a:r>
            <a:r>
              <a:rPr lang="en-US" sz="2500" dirty="0" err="1" smtClean="0">
                <a:solidFill>
                  <a:schemeClr val="bg1"/>
                </a:solidFill>
                <a:effectLst/>
                <a:latin typeface="Times New Roman" panose="02020603050405020304" pitchFamily="18" charset="0"/>
                <a:cs typeface="Times New Roman" panose="02020603050405020304" pitchFamily="18" charset="0"/>
              </a:rPr>
              <a:t>bước</a:t>
            </a:r>
            <a:r>
              <a:rPr lang="en-US" sz="2500" dirty="0" smtClean="0">
                <a:solidFill>
                  <a:schemeClr val="bg1"/>
                </a:solidFill>
                <a:effectLst/>
                <a:latin typeface="Times New Roman" panose="02020603050405020304" pitchFamily="18" charset="0"/>
                <a:cs typeface="Times New Roman" panose="02020603050405020304" pitchFamily="18" charset="0"/>
              </a:rPr>
              <a:t> </a:t>
            </a:r>
            <a:r>
              <a:rPr lang="en-US" sz="2500" dirty="0" err="1" smtClean="0">
                <a:solidFill>
                  <a:schemeClr val="bg1"/>
                </a:solidFill>
                <a:effectLst/>
                <a:latin typeface="Times New Roman" panose="02020603050405020304" pitchFamily="18" charset="0"/>
                <a:cs typeface="Times New Roman" panose="02020603050405020304" pitchFamily="18" charset="0"/>
              </a:rPr>
              <a:t>trên</a:t>
            </a:r>
            <a:r>
              <a:rPr lang="en-US" sz="2500" dirty="0" smtClean="0">
                <a:solidFill>
                  <a:schemeClr val="bg1"/>
                </a:solidFill>
                <a:effectLst/>
                <a:latin typeface="Times New Roman" panose="02020603050405020304" pitchFamily="18" charset="0"/>
                <a:cs typeface="Times New Roman" panose="02020603050405020304" pitchFamily="18" charset="0"/>
              </a:rPr>
              <a:t> </a:t>
            </a:r>
            <a:r>
              <a:rPr lang="en-US" sz="2500" dirty="0" err="1" smtClean="0">
                <a:solidFill>
                  <a:schemeClr val="bg1"/>
                </a:solidFill>
                <a:effectLst/>
                <a:latin typeface="Times New Roman" panose="02020603050405020304" pitchFamily="18" charset="0"/>
                <a:cs typeface="Times New Roman" panose="02020603050405020304" pitchFamily="18" charset="0"/>
              </a:rPr>
              <a:t>để</a:t>
            </a:r>
            <a:r>
              <a:rPr lang="en-US" sz="2500" dirty="0" smtClean="0">
                <a:solidFill>
                  <a:schemeClr val="bg1"/>
                </a:solidFill>
                <a:effectLst/>
                <a:latin typeface="Times New Roman" panose="02020603050405020304" pitchFamily="18" charset="0"/>
                <a:cs typeface="Times New Roman" panose="02020603050405020304" pitchFamily="18" charset="0"/>
              </a:rPr>
              <a:t> </a:t>
            </a:r>
            <a:r>
              <a:rPr lang="en-US" sz="2500" dirty="0" err="1" smtClean="0">
                <a:solidFill>
                  <a:schemeClr val="bg1"/>
                </a:solidFill>
                <a:effectLst/>
                <a:latin typeface="Times New Roman" panose="02020603050405020304" pitchFamily="18" charset="0"/>
                <a:cs typeface="Times New Roman" panose="02020603050405020304" pitchFamily="18" charset="0"/>
              </a:rPr>
              <a:t>thu</a:t>
            </a:r>
            <a:r>
              <a:rPr lang="en-US" sz="2500" dirty="0" smtClean="0">
                <a:solidFill>
                  <a:schemeClr val="bg1"/>
                </a:solidFill>
                <a:effectLst/>
                <a:latin typeface="Times New Roman" panose="02020603050405020304" pitchFamily="18" charset="0"/>
                <a:cs typeface="Times New Roman" panose="02020603050405020304" pitchFamily="18" charset="0"/>
              </a:rPr>
              <a:t> </a:t>
            </a:r>
            <a:r>
              <a:rPr lang="en-US" sz="2500" dirty="0" err="1" smtClean="0">
                <a:solidFill>
                  <a:schemeClr val="bg1"/>
                </a:solidFill>
                <a:effectLst/>
                <a:latin typeface="Times New Roman" panose="02020603050405020304" pitchFamily="18" charset="0"/>
                <a:cs typeface="Times New Roman" panose="02020603050405020304" pitchFamily="18" charset="0"/>
              </a:rPr>
              <a:t>được</a:t>
            </a:r>
            <a:r>
              <a:rPr lang="en-US" sz="2500" dirty="0" smtClean="0">
                <a:solidFill>
                  <a:schemeClr val="bg1"/>
                </a:solidFill>
                <a:effectLst/>
                <a:latin typeface="Times New Roman" panose="02020603050405020304" pitchFamily="18" charset="0"/>
                <a:cs typeface="Times New Roman" panose="02020603050405020304" pitchFamily="18" charset="0"/>
              </a:rPr>
              <a:t> </a:t>
            </a:r>
            <a:r>
              <a:rPr lang="en-US" sz="2500" dirty="0" err="1" smtClean="0">
                <a:solidFill>
                  <a:schemeClr val="bg1"/>
                </a:solidFill>
                <a:effectLst/>
                <a:latin typeface="Times New Roman" panose="02020603050405020304" pitchFamily="18" charset="0"/>
                <a:cs typeface="Times New Roman" panose="02020603050405020304" pitchFamily="18" charset="0"/>
              </a:rPr>
              <a:t>chữ</a:t>
            </a:r>
            <a:r>
              <a:rPr lang="en-US" sz="2500" dirty="0" smtClean="0">
                <a:solidFill>
                  <a:schemeClr val="bg1"/>
                </a:solidFill>
                <a:effectLst/>
                <a:latin typeface="Times New Roman" panose="02020603050405020304" pitchFamily="18" charset="0"/>
                <a:cs typeface="Times New Roman" panose="02020603050405020304" pitchFamily="18" charset="0"/>
              </a:rPr>
              <a:t> </a:t>
            </a:r>
            <a:r>
              <a:rPr lang="en-US" sz="2500" dirty="0" err="1" smtClean="0">
                <a:solidFill>
                  <a:schemeClr val="bg1"/>
                </a:solidFill>
                <a:effectLst/>
                <a:latin typeface="Times New Roman" panose="02020603050405020304" pitchFamily="18" charset="0"/>
                <a:cs typeface="Times New Roman" panose="02020603050405020304" pitchFamily="18" charset="0"/>
              </a:rPr>
              <a:t>ký</a:t>
            </a:r>
            <a:r>
              <a:rPr lang="en-US" sz="2500" dirty="0" smtClean="0">
                <a:solidFill>
                  <a:schemeClr val="bg1"/>
                </a:solidFill>
                <a:effectLst/>
                <a:latin typeface="Times New Roman" panose="02020603050405020304" pitchFamily="18" charset="0"/>
                <a:cs typeface="Times New Roman" panose="02020603050405020304" pitchFamily="18" charset="0"/>
              </a:rPr>
              <a:t> </a:t>
            </a:r>
            <a:r>
              <a:rPr lang="en-US" sz="2500" dirty="0" err="1" smtClean="0">
                <a:solidFill>
                  <a:schemeClr val="bg1"/>
                </a:solidFill>
                <a:effectLst/>
                <a:latin typeface="Times New Roman" panose="02020603050405020304" pitchFamily="18" charset="0"/>
                <a:cs typeface="Times New Roman" panose="02020603050405020304" pitchFamily="18" charset="0"/>
              </a:rPr>
              <a:t>số</a:t>
            </a:r>
            <a:endParaRPr lang="en-US" sz="2500" dirty="0" smtClean="0">
              <a:solidFill>
                <a:schemeClr val="bg1"/>
              </a:solidFill>
              <a:effectLst/>
              <a:latin typeface="Times New Roman" panose="02020603050405020304" pitchFamily="18" charset="0"/>
              <a:cs typeface="Times New Roman" panose="02020603050405020304" pitchFamily="18" charset="0"/>
            </a:endParaRPr>
          </a:p>
          <a:p>
            <a:pPr algn="just"/>
            <a:r>
              <a:rPr lang="en-US" sz="2500" dirty="0" err="1" smtClean="0">
                <a:solidFill>
                  <a:schemeClr val="bg1"/>
                </a:solidFill>
                <a:effectLst/>
                <a:latin typeface="Times New Roman" panose="02020603050405020304" pitchFamily="18" charset="0"/>
                <a:cs typeface="Times New Roman" panose="02020603050405020304" pitchFamily="18" charset="0"/>
              </a:rPr>
              <a:t>Cuối</a:t>
            </a:r>
            <a:r>
              <a:rPr lang="en-US" sz="2500" dirty="0" smtClean="0">
                <a:solidFill>
                  <a:schemeClr val="bg1"/>
                </a:solidFill>
                <a:effectLst/>
                <a:latin typeface="Times New Roman" panose="02020603050405020304" pitchFamily="18" charset="0"/>
                <a:cs typeface="Times New Roman" panose="02020603050405020304" pitchFamily="18" charset="0"/>
              </a:rPr>
              <a:t> </a:t>
            </a:r>
            <a:r>
              <a:rPr lang="en-US" sz="2500" dirty="0" err="1" smtClean="0">
                <a:solidFill>
                  <a:schemeClr val="bg1"/>
                </a:solidFill>
                <a:effectLst/>
                <a:latin typeface="Times New Roman" panose="02020603050405020304" pitchFamily="18" charset="0"/>
                <a:cs typeface="Times New Roman" panose="02020603050405020304" pitchFamily="18" charset="0"/>
              </a:rPr>
              <a:t>cùng</a:t>
            </a:r>
            <a:r>
              <a:rPr lang="en-US" sz="2500" dirty="0" smtClean="0">
                <a:solidFill>
                  <a:schemeClr val="bg1"/>
                </a:solidFill>
                <a:effectLst/>
                <a:latin typeface="Times New Roman" panose="02020603050405020304" pitchFamily="18" charset="0"/>
                <a:cs typeface="Times New Roman" panose="02020603050405020304" pitchFamily="18" charset="0"/>
              </a:rPr>
              <a:t>, </a:t>
            </a:r>
            <a:r>
              <a:rPr lang="en-US" sz="2500" dirty="0" err="1" smtClean="0">
                <a:solidFill>
                  <a:schemeClr val="bg1"/>
                </a:solidFill>
                <a:effectLst/>
                <a:latin typeface="Times New Roman" panose="02020603050405020304" pitchFamily="18" charset="0"/>
                <a:cs typeface="Times New Roman" panose="02020603050405020304" pitchFamily="18" charset="0"/>
              </a:rPr>
              <a:t>gộp</a:t>
            </a:r>
            <a:r>
              <a:rPr lang="en-US" sz="2500" dirty="0" smtClean="0">
                <a:solidFill>
                  <a:schemeClr val="bg1"/>
                </a:solidFill>
                <a:effectLst/>
                <a:latin typeface="Times New Roman" panose="02020603050405020304" pitchFamily="18" charset="0"/>
                <a:cs typeface="Times New Roman" panose="02020603050405020304" pitchFamily="18" charset="0"/>
              </a:rPr>
              <a:t> </a:t>
            </a:r>
            <a:r>
              <a:rPr lang="en-US" sz="2500" dirty="0" err="1" smtClean="0">
                <a:solidFill>
                  <a:schemeClr val="bg1"/>
                </a:solidFill>
                <a:effectLst/>
                <a:latin typeface="Times New Roman" panose="02020603050405020304" pitchFamily="18" charset="0"/>
                <a:cs typeface="Times New Roman" panose="02020603050405020304" pitchFamily="18" charset="0"/>
              </a:rPr>
              <a:t>chữ</a:t>
            </a:r>
            <a:r>
              <a:rPr lang="en-US" sz="2500" dirty="0" smtClean="0">
                <a:solidFill>
                  <a:schemeClr val="bg1"/>
                </a:solidFill>
                <a:effectLst/>
                <a:latin typeface="Times New Roman" panose="02020603050405020304" pitchFamily="18" charset="0"/>
                <a:cs typeface="Times New Roman" panose="02020603050405020304" pitchFamily="18" charset="0"/>
              </a:rPr>
              <a:t> </a:t>
            </a:r>
            <a:r>
              <a:rPr lang="en-US" sz="2500" dirty="0" err="1" smtClean="0">
                <a:solidFill>
                  <a:schemeClr val="bg1"/>
                </a:solidFill>
                <a:effectLst/>
                <a:latin typeface="Times New Roman" panose="02020603050405020304" pitchFamily="18" charset="0"/>
                <a:cs typeface="Times New Roman" panose="02020603050405020304" pitchFamily="18" charset="0"/>
              </a:rPr>
              <a:t>ký</a:t>
            </a:r>
            <a:r>
              <a:rPr lang="en-US" sz="2500" dirty="0" smtClean="0">
                <a:solidFill>
                  <a:schemeClr val="bg1"/>
                </a:solidFill>
                <a:effectLst/>
                <a:latin typeface="Times New Roman" panose="02020603050405020304" pitchFamily="18" charset="0"/>
                <a:cs typeface="Times New Roman" panose="02020603050405020304" pitchFamily="18" charset="0"/>
              </a:rPr>
              <a:t> </a:t>
            </a:r>
            <a:r>
              <a:rPr lang="en-US" sz="2500" dirty="0" err="1" smtClean="0">
                <a:solidFill>
                  <a:schemeClr val="bg1"/>
                </a:solidFill>
                <a:effectLst/>
                <a:latin typeface="Times New Roman" panose="02020603050405020304" pitchFamily="18" charset="0"/>
                <a:cs typeface="Times New Roman" panose="02020603050405020304" pitchFamily="18" charset="0"/>
              </a:rPr>
              <a:t>số</a:t>
            </a:r>
            <a:r>
              <a:rPr lang="en-US" sz="2500" dirty="0" smtClean="0">
                <a:solidFill>
                  <a:schemeClr val="bg1"/>
                </a:solidFill>
                <a:effectLst/>
                <a:latin typeface="Times New Roman" panose="02020603050405020304" pitchFamily="18" charset="0"/>
                <a:cs typeface="Times New Roman" panose="02020603050405020304" pitchFamily="18" charset="0"/>
              </a:rPr>
              <a:t> </a:t>
            </a:r>
            <a:r>
              <a:rPr lang="en-US" sz="2500" dirty="0" err="1" smtClean="0">
                <a:solidFill>
                  <a:schemeClr val="bg1"/>
                </a:solidFill>
                <a:effectLst/>
                <a:latin typeface="Times New Roman" panose="02020603050405020304" pitchFamily="18" charset="0"/>
                <a:cs typeface="Times New Roman" panose="02020603050405020304" pitchFamily="18" charset="0"/>
              </a:rPr>
              <a:t>vào</a:t>
            </a:r>
            <a:r>
              <a:rPr lang="en-US" sz="2500" dirty="0" smtClean="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thông</a:t>
            </a:r>
            <a:r>
              <a:rPr lang="en-US" sz="2500" dirty="0">
                <a:solidFill>
                  <a:schemeClr val="bg1"/>
                </a:solidFill>
                <a:effectLst/>
                <a:latin typeface="Times New Roman" panose="02020603050405020304" pitchFamily="18" charset="0"/>
                <a:cs typeface="Times New Roman" panose="02020603050405020304" pitchFamily="18" charset="0"/>
              </a:rPr>
              <a:t> </a:t>
            </a:r>
            <a:r>
              <a:rPr lang="en-US" sz="2500" dirty="0" err="1">
                <a:solidFill>
                  <a:schemeClr val="bg1"/>
                </a:solidFill>
                <a:effectLst/>
                <a:latin typeface="Times New Roman" panose="02020603050405020304" pitchFamily="18" charset="0"/>
                <a:cs typeface="Times New Roman" panose="02020603050405020304" pitchFamily="18" charset="0"/>
              </a:rPr>
              <a:t>điệp</a:t>
            </a:r>
            <a:r>
              <a:rPr lang="en-US" sz="2500" dirty="0">
                <a:solidFill>
                  <a:schemeClr val="bg1"/>
                </a:solidFill>
                <a:effectLst/>
                <a:latin typeface="Times New Roman" panose="02020603050405020304" pitchFamily="18" charset="0"/>
                <a:cs typeface="Times New Roman" panose="02020603050405020304" pitchFamily="18" charset="0"/>
              </a:rPr>
              <a:t> ban </a:t>
            </a:r>
            <a:r>
              <a:rPr lang="en-US" sz="2500" dirty="0" err="1" smtClean="0">
                <a:solidFill>
                  <a:schemeClr val="bg1"/>
                </a:solidFill>
                <a:effectLst/>
                <a:latin typeface="Times New Roman" panose="02020603050405020304" pitchFamily="18" charset="0"/>
                <a:cs typeface="Times New Roman" panose="02020603050405020304" pitchFamily="18" charset="0"/>
              </a:rPr>
              <a:t>đầu</a:t>
            </a:r>
            <a:r>
              <a:rPr lang="en-US" sz="2500" dirty="0" smtClean="0">
                <a:solidFill>
                  <a:schemeClr val="bg1"/>
                </a:solidFill>
                <a:effectLst/>
                <a:latin typeface="Times New Roman" panose="02020603050405020304" pitchFamily="18" charset="0"/>
                <a:cs typeface="Times New Roman" panose="02020603050405020304" pitchFamily="18" charset="0"/>
              </a:rPr>
              <a:t> </a:t>
            </a:r>
            <a:r>
              <a:rPr lang="en-US" sz="2500" dirty="0" err="1" smtClean="0">
                <a:solidFill>
                  <a:schemeClr val="bg1"/>
                </a:solidFill>
                <a:effectLst/>
                <a:latin typeface="Times New Roman" panose="02020603050405020304" pitchFamily="18" charset="0"/>
                <a:cs typeface="Times New Roman" panose="02020603050405020304" pitchFamily="18" charset="0"/>
              </a:rPr>
              <a:t>và</a:t>
            </a:r>
            <a:r>
              <a:rPr lang="en-US" sz="2500" dirty="0" smtClean="0">
                <a:solidFill>
                  <a:schemeClr val="bg1"/>
                </a:solidFill>
                <a:effectLst/>
                <a:latin typeface="Times New Roman" panose="02020603050405020304" pitchFamily="18" charset="0"/>
                <a:cs typeface="Times New Roman" panose="02020603050405020304" pitchFamily="18" charset="0"/>
              </a:rPr>
              <a:t> </a:t>
            </a:r>
            <a:r>
              <a:rPr lang="en-US" sz="2500" dirty="0" err="1" smtClean="0">
                <a:solidFill>
                  <a:schemeClr val="bg1"/>
                </a:solidFill>
                <a:effectLst/>
                <a:latin typeface="Times New Roman" panose="02020603050405020304" pitchFamily="18" charset="0"/>
                <a:cs typeface="Times New Roman" panose="02020603050405020304" pitchFamily="18" charset="0"/>
              </a:rPr>
              <a:t>gửi</a:t>
            </a:r>
            <a:r>
              <a:rPr lang="en-US" sz="2500" dirty="0" smtClean="0">
                <a:solidFill>
                  <a:schemeClr val="bg1"/>
                </a:solidFill>
                <a:effectLst/>
                <a:latin typeface="Times New Roman" panose="02020603050405020304" pitchFamily="18" charset="0"/>
                <a:cs typeface="Times New Roman" panose="02020603050405020304" pitchFamily="18" charset="0"/>
              </a:rPr>
              <a:t> </a:t>
            </a:r>
            <a:r>
              <a:rPr lang="en-US" sz="2500" dirty="0" err="1" smtClean="0">
                <a:solidFill>
                  <a:schemeClr val="bg1"/>
                </a:solidFill>
                <a:effectLst/>
                <a:latin typeface="Times New Roman" panose="02020603050405020304" pitchFamily="18" charset="0"/>
                <a:cs typeface="Times New Roman" panose="02020603050405020304" pitchFamily="18" charset="0"/>
              </a:rPr>
              <a:t>cho</a:t>
            </a:r>
            <a:r>
              <a:rPr lang="en-US" sz="2500" dirty="0" smtClean="0">
                <a:solidFill>
                  <a:schemeClr val="bg1"/>
                </a:solidFill>
                <a:effectLst/>
                <a:latin typeface="Times New Roman" panose="02020603050405020304" pitchFamily="18" charset="0"/>
                <a:cs typeface="Times New Roman" panose="02020603050405020304" pitchFamily="18" charset="0"/>
              </a:rPr>
              <a:t> </a:t>
            </a:r>
            <a:r>
              <a:rPr lang="en-US" sz="2500" dirty="0" err="1" smtClean="0">
                <a:solidFill>
                  <a:schemeClr val="bg1"/>
                </a:solidFill>
                <a:effectLst/>
                <a:latin typeface="Times New Roman" panose="02020603050405020304" pitchFamily="18" charset="0"/>
                <a:cs typeface="Times New Roman" panose="02020603050405020304" pitchFamily="18" charset="0"/>
              </a:rPr>
              <a:t>bên</a:t>
            </a:r>
            <a:r>
              <a:rPr lang="en-US" sz="2500" dirty="0" smtClean="0">
                <a:solidFill>
                  <a:schemeClr val="bg1"/>
                </a:solidFill>
                <a:effectLst/>
                <a:latin typeface="Times New Roman" panose="02020603050405020304" pitchFamily="18" charset="0"/>
                <a:cs typeface="Times New Roman" panose="02020603050405020304" pitchFamily="18" charset="0"/>
              </a:rPr>
              <a:t> </a:t>
            </a:r>
            <a:r>
              <a:rPr lang="en-US" sz="2500" dirty="0" err="1" smtClean="0">
                <a:solidFill>
                  <a:schemeClr val="bg1"/>
                </a:solidFill>
                <a:effectLst/>
                <a:latin typeface="Times New Roman" panose="02020603050405020304" pitchFamily="18" charset="0"/>
                <a:cs typeface="Times New Roman" panose="02020603050405020304" pitchFamily="18" charset="0"/>
              </a:rPr>
              <a:t>đối</a:t>
            </a:r>
            <a:r>
              <a:rPr lang="en-US" sz="2500" dirty="0" smtClean="0">
                <a:solidFill>
                  <a:schemeClr val="bg1"/>
                </a:solidFill>
                <a:effectLst/>
                <a:latin typeface="Times New Roman" panose="02020603050405020304" pitchFamily="18" charset="0"/>
                <a:cs typeface="Times New Roman" panose="02020603050405020304" pitchFamily="18" charset="0"/>
              </a:rPr>
              <a:t> </a:t>
            </a:r>
            <a:r>
              <a:rPr lang="en-US" sz="2500" dirty="0" err="1" smtClean="0">
                <a:solidFill>
                  <a:schemeClr val="bg1"/>
                </a:solidFill>
                <a:effectLst/>
                <a:latin typeface="Times New Roman" panose="02020603050405020304" pitchFamily="18" charset="0"/>
                <a:cs typeface="Times New Roman" panose="02020603050405020304" pitchFamily="18" charset="0"/>
              </a:rPr>
              <a:t>tác</a:t>
            </a:r>
            <a:endParaRPr lang="en-US" sz="2500" dirty="0">
              <a:solidFill>
                <a:schemeClr val="bg1"/>
              </a:solidFill>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470517" y="732810"/>
            <a:ext cx="9507983"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Tạo</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chữ</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ký</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và</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ký</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vào</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thông</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điệp</a:t>
            </a:r>
            <a:endParaRPr lang="en-US" sz="4000" b="1" dirty="0">
              <a:solidFill>
                <a:schemeClr val="tx1">
                  <a:lumMod val="85000"/>
                </a:schemeClr>
              </a:solidFill>
              <a:latin typeface="Times New Roman" panose="02020603050405020304" pitchFamily="18" charset="0"/>
              <a:cs typeface="Times New Roman" panose="02020603050405020304" pitchFamily="18" charset="0"/>
            </a:endParaRPr>
          </a:p>
        </p:txBody>
      </p:sp>
      <p:pic>
        <p:nvPicPr>
          <p:cNvPr id="7" name="Content Placeholder 6"/>
          <p:cNvPicPr>
            <a:picLocks noChangeAspect="1"/>
          </p:cNvPicPr>
          <p:nvPr/>
        </p:nvPicPr>
        <p:blipFill rotWithShape="1">
          <a:blip r:embed="rId2"/>
          <a:srcRect r="52344"/>
          <a:stretch/>
        </p:blipFill>
        <p:spPr>
          <a:xfrm>
            <a:off x="7785591" y="614554"/>
            <a:ext cx="3951137" cy="61833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1609261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362">
                                          <p:stCondLst>
                                            <p:cond delay="0"/>
                                          </p:stCondLst>
                                        </p:cTn>
                                        <p:tgtEl>
                                          <p:spTgt spid="3">
                                            <p:txEl>
                                              <p:pRg st="0" end="0"/>
                                            </p:txEl>
                                          </p:spTgt>
                                        </p:tgtEl>
                                      </p:cBhvr>
                                    </p:animEffect>
                                    <p:anim calcmode="lin" valueType="num">
                                      <p:cBhvr>
                                        <p:cTn id="8" dur="1139"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415"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415" tmFilter="0, 0; 0.125,0.2665; 0.25,0.4; 0.375,0.465; 0.5,0.5;  0.625,0.535; 0.75,0.6; 0.875,0.7335; 1,1">
                                          <p:stCondLst>
                                            <p:cond delay="415"/>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207" tmFilter="0, 0; 0.125,0.2665; 0.25,0.4; 0.375,0.465; 0.5,0.5;  0.625,0.535; 0.75,0.6; 0.875,0.7335; 1,1">
                                          <p:stCondLst>
                                            <p:cond delay="828"/>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03" tmFilter="0, 0; 0.125,0.2665; 0.25,0.4; 0.375,0.465; 0.5,0.5;  0.625,0.535; 0.75,0.6; 0.875,0.7335; 1,1">
                                          <p:stCondLst>
                                            <p:cond delay="1035"/>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16">
                                          <p:stCondLst>
                                            <p:cond delay="406"/>
                                          </p:stCondLst>
                                        </p:cTn>
                                        <p:tgtEl>
                                          <p:spTgt spid="3">
                                            <p:txEl>
                                              <p:pRg st="0" end="0"/>
                                            </p:txEl>
                                          </p:spTgt>
                                        </p:tgtEl>
                                      </p:cBhvr>
                                      <p:to x="100000" y="60000"/>
                                    </p:animScale>
                                    <p:animScale>
                                      <p:cBhvr>
                                        <p:cTn id="14" dur="104" decel="50000">
                                          <p:stCondLst>
                                            <p:cond delay="423"/>
                                          </p:stCondLst>
                                        </p:cTn>
                                        <p:tgtEl>
                                          <p:spTgt spid="3">
                                            <p:txEl>
                                              <p:pRg st="0" end="0"/>
                                            </p:txEl>
                                          </p:spTgt>
                                        </p:tgtEl>
                                      </p:cBhvr>
                                      <p:to x="100000" y="100000"/>
                                    </p:animScale>
                                    <p:animScale>
                                      <p:cBhvr>
                                        <p:cTn id="15" dur="16">
                                          <p:stCondLst>
                                            <p:cond delay="820"/>
                                          </p:stCondLst>
                                        </p:cTn>
                                        <p:tgtEl>
                                          <p:spTgt spid="3">
                                            <p:txEl>
                                              <p:pRg st="0" end="0"/>
                                            </p:txEl>
                                          </p:spTgt>
                                        </p:tgtEl>
                                      </p:cBhvr>
                                      <p:to x="100000" y="80000"/>
                                    </p:animScale>
                                    <p:animScale>
                                      <p:cBhvr>
                                        <p:cTn id="16" dur="104" decel="50000">
                                          <p:stCondLst>
                                            <p:cond delay="836"/>
                                          </p:stCondLst>
                                        </p:cTn>
                                        <p:tgtEl>
                                          <p:spTgt spid="3">
                                            <p:txEl>
                                              <p:pRg st="0" end="0"/>
                                            </p:txEl>
                                          </p:spTgt>
                                        </p:tgtEl>
                                      </p:cBhvr>
                                      <p:to x="100000" y="100000"/>
                                    </p:animScale>
                                    <p:animScale>
                                      <p:cBhvr>
                                        <p:cTn id="17" dur="16">
                                          <p:stCondLst>
                                            <p:cond delay="1026"/>
                                          </p:stCondLst>
                                        </p:cTn>
                                        <p:tgtEl>
                                          <p:spTgt spid="3">
                                            <p:txEl>
                                              <p:pRg st="0" end="0"/>
                                            </p:txEl>
                                          </p:spTgt>
                                        </p:tgtEl>
                                      </p:cBhvr>
                                      <p:to x="100000" y="90000"/>
                                    </p:animScale>
                                    <p:animScale>
                                      <p:cBhvr>
                                        <p:cTn id="18" dur="104" decel="50000">
                                          <p:stCondLst>
                                            <p:cond delay="1042"/>
                                          </p:stCondLst>
                                        </p:cTn>
                                        <p:tgtEl>
                                          <p:spTgt spid="3">
                                            <p:txEl>
                                              <p:pRg st="0" end="0"/>
                                            </p:txEl>
                                          </p:spTgt>
                                        </p:tgtEl>
                                      </p:cBhvr>
                                      <p:to x="100000" y="100000"/>
                                    </p:animScale>
                                    <p:animScale>
                                      <p:cBhvr>
                                        <p:cTn id="19" dur="16">
                                          <p:stCondLst>
                                            <p:cond delay="1130"/>
                                          </p:stCondLst>
                                        </p:cTn>
                                        <p:tgtEl>
                                          <p:spTgt spid="3">
                                            <p:txEl>
                                              <p:pRg st="0" end="0"/>
                                            </p:txEl>
                                          </p:spTgt>
                                        </p:tgtEl>
                                      </p:cBhvr>
                                      <p:to x="100000" y="95000"/>
                                    </p:animScale>
                                    <p:animScale>
                                      <p:cBhvr>
                                        <p:cTn id="20" dur="104" decel="50000">
                                          <p:stCondLst>
                                            <p:cond delay="1146"/>
                                          </p:stCondLst>
                                        </p:cTn>
                                        <p:tgtEl>
                                          <p:spTgt spid="3">
                                            <p:txEl>
                                              <p:pRg st="0" end="0"/>
                                            </p:txEl>
                                          </p:spTgt>
                                        </p:tgtEl>
                                      </p:cBhvr>
                                      <p:to x="100000" y="100000"/>
                                    </p:animScale>
                                  </p:childTnLst>
                                </p:cTn>
                              </p:par>
                            </p:childTnLst>
                          </p:cTn>
                        </p:par>
                        <p:par>
                          <p:cTn id="21" fill="hold">
                            <p:stCondLst>
                              <p:cond delay="1250"/>
                            </p:stCondLst>
                            <p:childTnLst>
                              <p:par>
                                <p:cTn id="22" presetID="26" presetClass="entr" presetSubtype="0" fill="hold" grpId="0" nodeType="after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wipe(down)">
                                      <p:cBhvr>
                                        <p:cTn id="24" dur="362">
                                          <p:stCondLst>
                                            <p:cond delay="0"/>
                                          </p:stCondLst>
                                        </p:cTn>
                                        <p:tgtEl>
                                          <p:spTgt spid="3">
                                            <p:txEl>
                                              <p:pRg st="1" end="1"/>
                                            </p:txEl>
                                          </p:spTgt>
                                        </p:tgtEl>
                                      </p:cBhvr>
                                    </p:animEffect>
                                    <p:anim calcmode="lin" valueType="num">
                                      <p:cBhvr>
                                        <p:cTn id="25" dur="1139"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6" dur="415"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7" dur="415" tmFilter="0, 0; 0.125,0.2665; 0.25,0.4; 0.375,0.465; 0.5,0.5;  0.625,0.535; 0.75,0.6; 0.875,0.7335; 1,1">
                                          <p:stCondLst>
                                            <p:cond delay="415"/>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8" dur="207" tmFilter="0, 0; 0.125,0.2665; 0.25,0.4; 0.375,0.465; 0.5,0.5;  0.625,0.535; 0.75,0.6; 0.875,0.7335; 1,1">
                                          <p:stCondLst>
                                            <p:cond delay="828"/>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9" dur="103" tmFilter="0, 0; 0.125,0.2665; 0.25,0.4; 0.375,0.465; 0.5,0.5;  0.625,0.535; 0.75,0.6; 0.875,0.7335; 1,1">
                                          <p:stCondLst>
                                            <p:cond delay="1035"/>
                                          </p:stCondLst>
                                        </p:cTn>
                                        <p:tgtEl>
                                          <p:spTgt spid="3">
                                            <p:txEl>
                                              <p:pRg st="1" end="1"/>
                                            </p:txEl>
                                          </p:spTgt>
                                        </p:tgtEl>
                                        <p:attrNameLst>
                                          <p:attrName>ppt_y</p:attrName>
                                        </p:attrNameLst>
                                      </p:cBhvr>
                                      <p:tavLst>
                                        <p:tav tm="0" fmla="#ppt_y-sin(pi*$)/81">
                                          <p:val>
                                            <p:fltVal val="0"/>
                                          </p:val>
                                        </p:tav>
                                        <p:tav tm="100000">
                                          <p:val>
                                            <p:fltVal val="1"/>
                                          </p:val>
                                        </p:tav>
                                      </p:tavLst>
                                    </p:anim>
                                    <p:animScale>
                                      <p:cBhvr>
                                        <p:cTn id="30" dur="16">
                                          <p:stCondLst>
                                            <p:cond delay="406"/>
                                          </p:stCondLst>
                                        </p:cTn>
                                        <p:tgtEl>
                                          <p:spTgt spid="3">
                                            <p:txEl>
                                              <p:pRg st="1" end="1"/>
                                            </p:txEl>
                                          </p:spTgt>
                                        </p:tgtEl>
                                      </p:cBhvr>
                                      <p:to x="100000" y="60000"/>
                                    </p:animScale>
                                    <p:animScale>
                                      <p:cBhvr>
                                        <p:cTn id="31" dur="104" decel="50000">
                                          <p:stCondLst>
                                            <p:cond delay="423"/>
                                          </p:stCondLst>
                                        </p:cTn>
                                        <p:tgtEl>
                                          <p:spTgt spid="3">
                                            <p:txEl>
                                              <p:pRg st="1" end="1"/>
                                            </p:txEl>
                                          </p:spTgt>
                                        </p:tgtEl>
                                      </p:cBhvr>
                                      <p:to x="100000" y="100000"/>
                                    </p:animScale>
                                    <p:animScale>
                                      <p:cBhvr>
                                        <p:cTn id="32" dur="16">
                                          <p:stCondLst>
                                            <p:cond delay="820"/>
                                          </p:stCondLst>
                                        </p:cTn>
                                        <p:tgtEl>
                                          <p:spTgt spid="3">
                                            <p:txEl>
                                              <p:pRg st="1" end="1"/>
                                            </p:txEl>
                                          </p:spTgt>
                                        </p:tgtEl>
                                      </p:cBhvr>
                                      <p:to x="100000" y="80000"/>
                                    </p:animScale>
                                    <p:animScale>
                                      <p:cBhvr>
                                        <p:cTn id="33" dur="104" decel="50000">
                                          <p:stCondLst>
                                            <p:cond delay="836"/>
                                          </p:stCondLst>
                                        </p:cTn>
                                        <p:tgtEl>
                                          <p:spTgt spid="3">
                                            <p:txEl>
                                              <p:pRg st="1" end="1"/>
                                            </p:txEl>
                                          </p:spTgt>
                                        </p:tgtEl>
                                      </p:cBhvr>
                                      <p:to x="100000" y="100000"/>
                                    </p:animScale>
                                    <p:animScale>
                                      <p:cBhvr>
                                        <p:cTn id="34" dur="16">
                                          <p:stCondLst>
                                            <p:cond delay="1026"/>
                                          </p:stCondLst>
                                        </p:cTn>
                                        <p:tgtEl>
                                          <p:spTgt spid="3">
                                            <p:txEl>
                                              <p:pRg st="1" end="1"/>
                                            </p:txEl>
                                          </p:spTgt>
                                        </p:tgtEl>
                                      </p:cBhvr>
                                      <p:to x="100000" y="90000"/>
                                    </p:animScale>
                                    <p:animScale>
                                      <p:cBhvr>
                                        <p:cTn id="35" dur="104" decel="50000">
                                          <p:stCondLst>
                                            <p:cond delay="1042"/>
                                          </p:stCondLst>
                                        </p:cTn>
                                        <p:tgtEl>
                                          <p:spTgt spid="3">
                                            <p:txEl>
                                              <p:pRg st="1" end="1"/>
                                            </p:txEl>
                                          </p:spTgt>
                                        </p:tgtEl>
                                      </p:cBhvr>
                                      <p:to x="100000" y="100000"/>
                                    </p:animScale>
                                    <p:animScale>
                                      <p:cBhvr>
                                        <p:cTn id="36" dur="16">
                                          <p:stCondLst>
                                            <p:cond delay="1130"/>
                                          </p:stCondLst>
                                        </p:cTn>
                                        <p:tgtEl>
                                          <p:spTgt spid="3">
                                            <p:txEl>
                                              <p:pRg st="1" end="1"/>
                                            </p:txEl>
                                          </p:spTgt>
                                        </p:tgtEl>
                                      </p:cBhvr>
                                      <p:to x="100000" y="95000"/>
                                    </p:animScale>
                                    <p:animScale>
                                      <p:cBhvr>
                                        <p:cTn id="37" dur="104" decel="50000">
                                          <p:stCondLst>
                                            <p:cond delay="1146"/>
                                          </p:stCondLst>
                                        </p:cTn>
                                        <p:tgtEl>
                                          <p:spTgt spid="3">
                                            <p:txEl>
                                              <p:pRg st="1" end="1"/>
                                            </p:txEl>
                                          </p:spTgt>
                                        </p:tgtEl>
                                      </p:cBhvr>
                                      <p:to x="100000" y="100000"/>
                                    </p:animScale>
                                  </p:childTnLst>
                                </p:cTn>
                              </p:par>
                            </p:childTnLst>
                          </p:cTn>
                        </p:par>
                        <p:par>
                          <p:cTn id="38" fill="hold">
                            <p:stCondLst>
                              <p:cond delay="2500"/>
                            </p:stCondLst>
                            <p:childTnLst>
                              <p:par>
                                <p:cTn id="39" presetID="26" presetClass="entr" presetSubtype="0" fill="hold" grpId="0" nodeType="after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wipe(down)">
                                      <p:cBhvr>
                                        <p:cTn id="41" dur="362">
                                          <p:stCondLst>
                                            <p:cond delay="0"/>
                                          </p:stCondLst>
                                        </p:cTn>
                                        <p:tgtEl>
                                          <p:spTgt spid="3">
                                            <p:txEl>
                                              <p:pRg st="2" end="2"/>
                                            </p:txEl>
                                          </p:spTgt>
                                        </p:tgtEl>
                                      </p:cBhvr>
                                    </p:animEffect>
                                    <p:anim calcmode="lin" valueType="num">
                                      <p:cBhvr>
                                        <p:cTn id="42" dur="1139"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3" dur="415"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4" dur="415" tmFilter="0, 0; 0.125,0.2665; 0.25,0.4; 0.375,0.465; 0.5,0.5;  0.625,0.535; 0.75,0.6; 0.875,0.7335; 1,1">
                                          <p:stCondLst>
                                            <p:cond delay="415"/>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5" dur="207" tmFilter="0, 0; 0.125,0.2665; 0.25,0.4; 0.375,0.465; 0.5,0.5;  0.625,0.535; 0.75,0.6; 0.875,0.7335; 1,1">
                                          <p:stCondLst>
                                            <p:cond delay="828"/>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6" dur="103" tmFilter="0, 0; 0.125,0.2665; 0.25,0.4; 0.375,0.465; 0.5,0.5;  0.625,0.535; 0.75,0.6; 0.875,0.7335; 1,1">
                                          <p:stCondLst>
                                            <p:cond delay="1035"/>
                                          </p:stCondLst>
                                        </p:cTn>
                                        <p:tgtEl>
                                          <p:spTgt spid="3">
                                            <p:txEl>
                                              <p:pRg st="2" end="2"/>
                                            </p:txEl>
                                          </p:spTgt>
                                        </p:tgtEl>
                                        <p:attrNameLst>
                                          <p:attrName>ppt_y</p:attrName>
                                        </p:attrNameLst>
                                      </p:cBhvr>
                                      <p:tavLst>
                                        <p:tav tm="0" fmla="#ppt_y-sin(pi*$)/81">
                                          <p:val>
                                            <p:fltVal val="0"/>
                                          </p:val>
                                        </p:tav>
                                        <p:tav tm="100000">
                                          <p:val>
                                            <p:fltVal val="1"/>
                                          </p:val>
                                        </p:tav>
                                      </p:tavLst>
                                    </p:anim>
                                    <p:animScale>
                                      <p:cBhvr>
                                        <p:cTn id="47" dur="16">
                                          <p:stCondLst>
                                            <p:cond delay="406"/>
                                          </p:stCondLst>
                                        </p:cTn>
                                        <p:tgtEl>
                                          <p:spTgt spid="3">
                                            <p:txEl>
                                              <p:pRg st="2" end="2"/>
                                            </p:txEl>
                                          </p:spTgt>
                                        </p:tgtEl>
                                      </p:cBhvr>
                                      <p:to x="100000" y="60000"/>
                                    </p:animScale>
                                    <p:animScale>
                                      <p:cBhvr>
                                        <p:cTn id="48" dur="104" decel="50000">
                                          <p:stCondLst>
                                            <p:cond delay="423"/>
                                          </p:stCondLst>
                                        </p:cTn>
                                        <p:tgtEl>
                                          <p:spTgt spid="3">
                                            <p:txEl>
                                              <p:pRg st="2" end="2"/>
                                            </p:txEl>
                                          </p:spTgt>
                                        </p:tgtEl>
                                      </p:cBhvr>
                                      <p:to x="100000" y="100000"/>
                                    </p:animScale>
                                    <p:animScale>
                                      <p:cBhvr>
                                        <p:cTn id="49" dur="16">
                                          <p:stCondLst>
                                            <p:cond delay="820"/>
                                          </p:stCondLst>
                                        </p:cTn>
                                        <p:tgtEl>
                                          <p:spTgt spid="3">
                                            <p:txEl>
                                              <p:pRg st="2" end="2"/>
                                            </p:txEl>
                                          </p:spTgt>
                                        </p:tgtEl>
                                      </p:cBhvr>
                                      <p:to x="100000" y="80000"/>
                                    </p:animScale>
                                    <p:animScale>
                                      <p:cBhvr>
                                        <p:cTn id="50" dur="104" decel="50000">
                                          <p:stCondLst>
                                            <p:cond delay="836"/>
                                          </p:stCondLst>
                                        </p:cTn>
                                        <p:tgtEl>
                                          <p:spTgt spid="3">
                                            <p:txEl>
                                              <p:pRg st="2" end="2"/>
                                            </p:txEl>
                                          </p:spTgt>
                                        </p:tgtEl>
                                      </p:cBhvr>
                                      <p:to x="100000" y="100000"/>
                                    </p:animScale>
                                    <p:animScale>
                                      <p:cBhvr>
                                        <p:cTn id="51" dur="16">
                                          <p:stCondLst>
                                            <p:cond delay="1026"/>
                                          </p:stCondLst>
                                        </p:cTn>
                                        <p:tgtEl>
                                          <p:spTgt spid="3">
                                            <p:txEl>
                                              <p:pRg st="2" end="2"/>
                                            </p:txEl>
                                          </p:spTgt>
                                        </p:tgtEl>
                                      </p:cBhvr>
                                      <p:to x="100000" y="90000"/>
                                    </p:animScale>
                                    <p:animScale>
                                      <p:cBhvr>
                                        <p:cTn id="52" dur="104" decel="50000">
                                          <p:stCondLst>
                                            <p:cond delay="1042"/>
                                          </p:stCondLst>
                                        </p:cTn>
                                        <p:tgtEl>
                                          <p:spTgt spid="3">
                                            <p:txEl>
                                              <p:pRg st="2" end="2"/>
                                            </p:txEl>
                                          </p:spTgt>
                                        </p:tgtEl>
                                      </p:cBhvr>
                                      <p:to x="100000" y="100000"/>
                                    </p:animScale>
                                    <p:animScale>
                                      <p:cBhvr>
                                        <p:cTn id="53" dur="16">
                                          <p:stCondLst>
                                            <p:cond delay="1130"/>
                                          </p:stCondLst>
                                        </p:cTn>
                                        <p:tgtEl>
                                          <p:spTgt spid="3">
                                            <p:txEl>
                                              <p:pRg st="2" end="2"/>
                                            </p:txEl>
                                          </p:spTgt>
                                        </p:tgtEl>
                                      </p:cBhvr>
                                      <p:to x="100000" y="95000"/>
                                    </p:animScale>
                                    <p:animScale>
                                      <p:cBhvr>
                                        <p:cTn id="54" dur="104" decel="50000">
                                          <p:stCondLst>
                                            <p:cond delay="1146"/>
                                          </p:stCondLst>
                                        </p:cTn>
                                        <p:tgtEl>
                                          <p:spTgt spid="3">
                                            <p:txEl>
                                              <p:pRg st="2" end="2"/>
                                            </p:txEl>
                                          </p:spTgt>
                                        </p:tgtEl>
                                      </p:cBhvr>
                                      <p:to x="100000" y="100000"/>
                                    </p:animScale>
                                  </p:childTnLst>
                                </p:cTn>
                              </p:par>
                            </p:childTnLst>
                          </p:cTn>
                        </p:par>
                        <p:par>
                          <p:cTn id="55" fill="hold">
                            <p:stCondLst>
                              <p:cond delay="3750"/>
                            </p:stCondLst>
                            <p:childTnLst>
                              <p:par>
                                <p:cTn id="56" presetID="26" presetClass="entr" presetSubtype="0" fill="hold" grpId="0" nodeType="afterEffect">
                                  <p:stCondLst>
                                    <p:cond delay="0"/>
                                  </p:stCondLst>
                                  <p:childTnLst>
                                    <p:set>
                                      <p:cBhvr>
                                        <p:cTn id="57" dur="1" fill="hold">
                                          <p:stCondLst>
                                            <p:cond delay="0"/>
                                          </p:stCondLst>
                                        </p:cTn>
                                        <p:tgtEl>
                                          <p:spTgt spid="3">
                                            <p:txEl>
                                              <p:pRg st="3" end="3"/>
                                            </p:txEl>
                                          </p:spTgt>
                                        </p:tgtEl>
                                        <p:attrNameLst>
                                          <p:attrName>style.visibility</p:attrName>
                                        </p:attrNameLst>
                                      </p:cBhvr>
                                      <p:to>
                                        <p:strVal val="visible"/>
                                      </p:to>
                                    </p:set>
                                    <p:animEffect transition="in" filter="wipe(down)">
                                      <p:cBhvr>
                                        <p:cTn id="58" dur="362">
                                          <p:stCondLst>
                                            <p:cond delay="0"/>
                                          </p:stCondLst>
                                        </p:cTn>
                                        <p:tgtEl>
                                          <p:spTgt spid="3">
                                            <p:txEl>
                                              <p:pRg st="3" end="3"/>
                                            </p:txEl>
                                          </p:spTgt>
                                        </p:tgtEl>
                                      </p:cBhvr>
                                    </p:animEffect>
                                    <p:anim calcmode="lin" valueType="num">
                                      <p:cBhvr>
                                        <p:cTn id="59" dur="1139"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0" dur="415"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1" dur="415" tmFilter="0, 0; 0.125,0.2665; 0.25,0.4; 0.375,0.465; 0.5,0.5;  0.625,0.535; 0.75,0.6; 0.875,0.7335; 1,1">
                                          <p:stCondLst>
                                            <p:cond delay="415"/>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2" dur="207" tmFilter="0, 0; 0.125,0.2665; 0.25,0.4; 0.375,0.465; 0.5,0.5;  0.625,0.535; 0.75,0.6; 0.875,0.7335; 1,1">
                                          <p:stCondLst>
                                            <p:cond delay="828"/>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3" dur="103" tmFilter="0, 0; 0.125,0.2665; 0.25,0.4; 0.375,0.465; 0.5,0.5;  0.625,0.535; 0.75,0.6; 0.875,0.7335; 1,1">
                                          <p:stCondLst>
                                            <p:cond delay="1035"/>
                                          </p:stCondLst>
                                        </p:cTn>
                                        <p:tgtEl>
                                          <p:spTgt spid="3">
                                            <p:txEl>
                                              <p:pRg st="3" end="3"/>
                                            </p:txEl>
                                          </p:spTgt>
                                        </p:tgtEl>
                                        <p:attrNameLst>
                                          <p:attrName>ppt_y</p:attrName>
                                        </p:attrNameLst>
                                      </p:cBhvr>
                                      <p:tavLst>
                                        <p:tav tm="0" fmla="#ppt_y-sin(pi*$)/81">
                                          <p:val>
                                            <p:fltVal val="0"/>
                                          </p:val>
                                        </p:tav>
                                        <p:tav tm="100000">
                                          <p:val>
                                            <p:fltVal val="1"/>
                                          </p:val>
                                        </p:tav>
                                      </p:tavLst>
                                    </p:anim>
                                    <p:animScale>
                                      <p:cBhvr>
                                        <p:cTn id="64" dur="16">
                                          <p:stCondLst>
                                            <p:cond delay="406"/>
                                          </p:stCondLst>
                                        </p:cTn>
                                        <p:tgtEl>
                                          <p:spTgt spid="3">
                                            <p:txEl>
                                              <p:pRg st="3" end="3"/>
                                            </p:txEl>
                                          </p:spTgt>
                                        </p:tgtEl>
                                      </p:cBhvr>
                                      <p:to x="100000" y="60000"/>
                                    </p:animScale>
                                    <p:animScale>
                                      <p:cBhvr>
                                        <p:cTn id="65" dur="104" decel="50000">
                                          <p:stCondLst>
                                            <p:cond delay="423"/>
                                          </p:stCondLst>
                                        </p:cTn>
                                        <p:tgtEl>
                                          <p:spTgt spid="3">
                                            <p:txEl>
                                              <p:pRg st="3" end="3"/>
                                            </p:txEl>
                                          </p:spTgt>
                                        </p:tgtEl>
                                      </p:cBhvr>
                                      <p:to x="100000" y="100000"/>
                                    </p:animScale>
                                    <p:animScale>
                                      <p:cBhvr>
                                        <p:cTn id="66" dur="16">
                                          <p:stCondLst>
                                            <p:cond delay="820"/>
                                          </p:stCondLst>
                                        </p:cTn>
                                        <p:tgtEl>
                                          <p:spTgt spid="3">
                                            <p:txEl>
                                              <p:pRg st="3" end="3"/>
                                            </p:txEl>
                                          </p:spTgt>
                                        </p:tgtEl>
                                      </p:cBhvr>
                                      <p:to x="100000" y="80000"/>
                                    </p:animScale>
                                    <p:animScale>
                                      <p:cBhvr>
                                        <p:cTn id="67" dur="104" decel="50000">
                                          <p:stCondLst>
                                            <p:cond delay="836"/>
                                          </p:stCondLst>
                                        </p:cTn>
                                        <p:tgtEl>
                                          <p:spTgt spid="3">
                                            <p:txEl>
                                              <p:pRg st="3" end="3"/>
                                            </p:txEl>
                                          </p:spTgt>
                                        </p:tgtEl>
                                      </p:cBhvr>
                                      <p:to x="100000" y="100000"/>
                                    </p:animScale>
                                    <p:animScale>
                                      <p:cBhvr>
                                        <p:cTn id="68" dur="16">
                                          <p:stCondLst>
                                            <p:cond delay="1026"/>
                                          </p:stCondLst>
                                        </p:cTn>
                                        <p:tgtEl>
                                          <p:spTgt spid="3">
                                            <p:txEl>
                                              <p:pRg st="3" end="3"/>
                                            </p:txEl>
                                          </p:spTgt>
                                        </p:tgtEl>
                                      </p:cBhvr>
                                      <p:to x="100000" y="90000"/>
                                    </p:animScale>
                                    <p:animScale>
                                      <p:cBhvr>
                                        <p:cTn id="69" dur="104" decel="50000">
                                          <p:stCondLst>
                                            <p:cond delay="1042"/>
                                          </p:stCondLst>
                                        </p:cTn>
                                        <p:tgtEl>
                                          <p:spTgt spid="3">
                                            <p:txEl>
                                              <p:pRg st="3" end="3"/>
                                            </p:txEl>
                                          </p:spTgt>
                                        </p:tgtEl>
                                      </p:cBhvr>
                                      <p:to x="100000" y="100000"/>
                                    </p:animScale>
                                    <p:animScale>
                                      <p:cBhvr>
                                        <p:cTn id="70" dur="16">
                                          <p:stCondLst>
                                            <p:cond delay="1130"/>
                                          </p:stCondLst>
                                        </p:cTn>
                                        <p:tgtEl>
                                          <p:spTgt spid="3">
                                            <p:txEl>
                                              <p:pRg st="3" end="3"/>
                                            </p:txEl>
                                          </p:spTgt>
                                        </p:tgtEl>
                                      </p:cBhvr>
                                      <p:to x="100000" y="95000"/>
                                    </p:animScale>
                                    <p:animScale>
                                      <p:cBhvr>
                                        <p:cTn id="71" dur="104" decel="50000">
                                          <p:stCondLst>
                                            <p:cond delay="1146"/>
                                          </p:stCondLst>
                                        </p:cTn>
                                        <p:tgtEl>
                                          <p:spTgt spid="3">
                                            <p:txEl>
                                              <p:pRg st="3" end="3"/>
                                            </p:txEl>
                                          </p:spTgt>
                                        </p:tgtEl>
                                      </p:cBhvr>
                                      <p:to x="100000" y="100000"/>
                                    </p:animScale>
                                  </p:childTnLst>
                                </p:cTn>
                              </p:par>
                            </p:childTnLst>
                          </p:cTn>
                        </p:par>
                        <p:par>
                          <p:cTn id="72" fill="hold">
                            <p:stCondLst>
                              <p:cond delay="5000"/>
                            </p:stCondLst>
                            <p:childTnLst>
                              <p:par>
                                <p:cTn id="73" presetID="8" presetClass="entr" presetSubtype="32" fill="hold" nodeType="afterEffect">
                                  <p:stCondLst>
                                    <p:cond delay="0"/>
                                  </p:stCondLst>
                                  <p:childTnLst>
                                    <p:set>
                                      <p:cBhvr>
                                        <p:cTn id="74" dur="1" fill="hold">
                                          <p:stCondLst>
                                            <p:cond delay="0"/>
                                          </p:stCondLst>
                                        </p:cTn>
                                        <p:tgtEl>
                                          <p:spTgt spid="7"/>
                                        </p:tgtEl>
                                        <p:attrNameLst>
                                          <p:attrName>style.visibility</p:attrName>
                                        </p:attrNameLst>
                                      </p:cBhvr>
                                      <p:to>
                                        <p:strVal val="visible"/>
                                      </p:to>
                                    </p:set>
                                    <p:animEffect transition="in" filter="diamond(out)">
                                      <p:cBhvr>
                                        <p:cTn id="7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2742" y="2197977"/>
            <a:ext cx="5829754" cy="3599313"/>
          </a:xfrm>
        </p:spPr>
        <p:txBody>
          <a:bodyPr>
            <a:noAutofit/>
          </a:bodyPr>
          <a:lstStyle/>
          <a:p>
            <a:pPr lvl="0" algn="just"/>
            <a:r>
              <a:rPr lang="en-US" sz="2500" dirty="0" err="1">
                <a:solidFill>
                  <a:schemeClr val="bg1"/>
                </a:solidFill>
                <a:latin typeface="Times New Roman" panose="02020603050405020304" pitchFamily="18" charset="0"/>
                <a:cs typeface="Times New Roman" panose="02020603050405020304" pitchFamily="18" charset="0"/>
              </a:rPr>
              <a:t>Dùng</a:t>
            </a:r>
            <a:r>
              <a:rPr lang="en-US" sz="2500" dirty="0">
                <a:solidFill>
                  <a:schemeClr val="bg1"/>
                </a:solidFill>
                <a:latin typeface="Times New Roman" panose="02020603050405020304" pitchFamily="18" charset="0"/>
                <a:cs typeface="Times New Roman" panose="02020603050405020304" pitchFamily="18" charset="0"/>
              </a:rPr>
              <a:t> public key </a:t>
            </a:r>
            <a:r>
              <a:rPr lang="en-US" sz="2500" dirty="0" err="1">
                <a:solidFill>
                  <a:schemeClr val="bg1"/>
                </a:solidFill>
                <a:latin typeface="Times New Roman" panose="02020603050405020304" pitchFamily="18" charset="0"/>
                <a:cs typeface="Times New Roman" panose="02020603050405020304" pitchFamily="18" charset="0"/>
              </a:rPr>
              <a:t>của</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người</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gửi</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khóa</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này</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được</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thông</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báo</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đến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mọi</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người</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để</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giải</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mã</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chữ</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ký</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số</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của</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thông</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điệp</a:t>
            </a:r>
            <a:r>
              <a:rPr lang="en-US" sz="2500" dirty="0">
                <a:solidFill>
                  <a:schemeClr val="bg1"/>
                </a:solidFill>
                <a:latin typeface="Times New Roman" panose="02020603050405020304" pitchFamily="18" charset="0"/>
                <a:cs typeface="Times New Roman" panose="02020603050405020304" pitchFamily="18" charset="0"/>
              </a:rPr>
              <a:t>.</a:t>
            </a:r>
          </a:p>
          <a:p>
            <a:pPr lvl="0" algn="just"/>
            <a:r>
              <a:rPr lang="en-US" sz="2500" dirty="0" err="1">
                <a:solidFill>
                  <a:schemeClr val="bg1"/>
                </a:solidFill>
                <a:latin typeface="Times New Roman" panose="02020603050405020304" pitchFamily="18" charset="0"/>
                <a:cs typeface="Times New Roman" panose="02020603050405020304" pitchFamily="18" charset="0"/>
              </a:rPr>
              <a:t>Dùng</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giải</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thuật</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băm</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băm</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thông</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điệp</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nhận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được</a:t>
            </a:r>
            <a:r>
              <a:rPr lang="en-US" sz="2500" dirty="0">
                <a:solidFill>
                  <a:schemeClr val="bg1"/>
                </a:solidFill>
                <a:latin typeface="Times New Roman" panose="02020603050405020304" pitchFamily="18" charset="0"/>
                <a:cs typeface="Times New Roman" panose="02020603050405020304" pitchFamily="18" charset="0"/>
              </a:rPr>
              <a:t>.</a:t>
            </a:r>
          </a:p>
          <a:p>
            <a:pPr lvl="0" algn="just"/>
            <a:r>
              <a:rPr lang="en-US" sz="2500" dirty="0">
                <a:solidFill>
                  <a:schemeClr val="bg1"/>
                </a:solidFill>
                <a:latin typeface="Times New Roman" panose="02020603050405020304" pitchFamily="18" charset="0"/>
                <a:cs typeface="Times New Roman" panose="02020603050405020304" pitchFamily="18" charset="0"/>
              </a:rPr>
              <a:t>So </a:t>
            </a:r>
            <a:r>
              <a:rPr lang="en-US" sz="2500" dirty="0" err="1">
                <a:solidFill>
                  <a:schemeClr val="bg1"/>
                </a:solidFill>
                <a:latin typeface="Times New Roman" panose="02020603050405020304" pitchFamily="18" charset="0"/>
                <a:cs typeface="Times New Roman" panose="02020603050405020304" pitchFamily="18" charset="0"/>
              </a:rPr>
              <a:t>sánh</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kết</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quả</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thu</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được</a:t>
            </a:r>
            <a:r>
              <a:rPr lang="en-US" sz="2500" dirty="0">
                <a:solidFill>
                  <a:schemeClr val="bg1"/>
                </a:solidFill>
                <a:latin typeface="Times New Roman" panose="02020603050405020304" pitchFamily="18" charset="0"/>
                <a:cs typeface="Times New Roman" panose="02020603050405020304" pitchFamily="18" charset="0"/>
              </a:rPr>
              <a:t> ở </a:t>
            </a:r>
            <a:r>
              <a:rPr lang="en-US" sz="2500" dirty="0" err="1">
                <a:solidFill>
                  <a:schemeClr val="bg1"/>
                </a:solidFill>
                <a:latin typeface="Times New Roman" panose="02020603050405020304" pitchFamily="18" charset="0"/>
                <a:cs typeface="Times New Roman" panose="02020603050405020304" pitchFamily="18" charset="0"/>
              </a:rPr>
              <a:t>bước</a:t>
            </a:r>
            <a:r>
              <a:rPr lang="en-US" sz="2500" dirty="0">
                <a:solidFill>
                  <a:schemeClr val="bg1"/>
                </a:solidFill>
                <a:latin typeface="Times New Roman" panose="02020603050405020304" pitchFamily="18" charset="0"/>
                <a:cs typeface="Times New Roman" panose="02020603050405020304" pitchFamily="18" charset="0"/>
              </a:rPr>
              <a:t> 1 </a:t>
            </a:r>
            <a:r>
              <a:rPr lang="en-US" sz="2500" dirty="0" err="1">
                <a:solidFill>
                  <a:schemeClr val="bg1"/>
                </a:solidFill>
                <a:latin typeface="Times New Roman" panose="02020603050405020304" pitchFamily="18" charset="0"/>
                <a:cs typeface="Times New Roman" panose="02020603050405020304" pitchFamily="18" charset="0"/>
              </a:rPr>
              <a:t>và</a:t>
            </a:r>
            <a:r>
              <a:rPr lang="en-US" sz="2500" dirty="0">
                <a:solidFill>
                  <a:schemeClr val="bg1"/>
                </a:solidFill>
                <a:latin typeface="Times New Roman" panose="02020603050405020304" pitchFamily="18" charset="0"/>
                <a:cs typeface="Times New Roman" panose="02020603050405020304" pitchFamily="18" charset="0"/>
              </a:rPr>
              <a:t> 2. </a:t>
            </a:r>
            <a:r>
              <a:rPr lang="en-US" sz="2500" dirty="0" err="1">
                <a:solidFill>
                  <a:schemeClr val="bg1"/>
                </a:solidFill>
                <a:latin typeface="Times New Roman" panose="02020603050405020304" pitchFamily="18" charset="0"/>
                <a:cs typeface="Times New Roman" panose="02020603050405020304" pitchFamily="18" charset="0"/>
              </a:rPr>
              <a:t>Nếu</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trùng</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nhau</a:t>
            </a:r>
            <a:r>
              <a:rPr lang="en-US" sz="2500" dirty="0">
                <a:solidFill>
                  <a:schemeClr val="bg1"/>
                </a:solidFill>
                <a:latin typeface="Times New Roman" panose="02020603050405020304" pitchFamily="18" charset="0"/>
                <a:cs typeface="Times New Roman" panose="02020603050405020304" pitchFamily="18" charset="0"/>
              </a:rPr>
              <a:t>, ta </a:t>
            </a:r>
            <a:r>
              <a:rPr lang="en-US" sz="2500" dirty="0" err="1">
                <a:solidFill>
                  <a:schemeClr val="bg1"/>
                </a:solidFill>
                <a:latin typeface="Times New Roman" panose="02020603050405020304" pitchFamily="18" charset="0"/>
                <a:cs typeface="Times New Roman" panose="02020603050405020304" pitchFamily="18" charset="0"/>
              </a:rPr>
              <a:t>kết</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luận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thông</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điệp</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này</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không</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bị</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thay</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đổi</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trong</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quá</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trình</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truyền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và</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thông</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điệp</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này</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là</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của</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người</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gửi</a:t>
            </a:r>
            <a:r>
              <a:rPr lang="en-US" sz="2500" dirty="0">
                <a:solidFill>
                  <a:schemeClr val="bg1"/>
                </a:solidFill>
                <a:latin typeface="Times New Roman" panose="02020603050405020304" pitchFamily="18" charset="0"/>
                <a:cs typeface="Times New Roman" panose="02020603050405020304" pitchFamily="18" charset="0"/>
              </a:rPr>
              <a:t>.</a:t>
            </a:r>
          </a:p>
          <a:p>
            <a:pPr algn="just"/>
            <a:endParaRPr lang="en-US" sz="2500" dirty="0">
              <a:solidFill>
                <a:schemeClr val="bg1"/>
              </a:solidFill>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470517" y="732810"/>
            <a:ext cx="9507983"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Giải</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mã</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và</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xác</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thực</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chữ</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ký</a:t>
            </a:r>
            <a:endParaRPr lang="en-US" sz="4000" b="1" dirty="0">
              <a:solidFill>
                <a:schemeClr val="tx1">
                  <a:lumMod val="85000"/>
                </a:schemeClr>
              </a:solidFill>
              <a:latin typeface="Times New Roman" panose="02020603050405020304" pitchFamily="18" charset="0"/>
              <a:cs typeface="Times New Roman" panose="02020603050405020304" pitchFamily="18" charset="0"/>
            </a:endParaRPr>
          </a:p>
        </p:txBody>
      </p:sp>
      <p:pic>
        <p:nvPicPr>
          <p:cNvPr id="7" name="Content Placeholder 6"/>
          <p:cNvPicPr>
            <a:picLocks noChangeAspect="1"/>
          </p:cNvPicPr>
          <p:nvPr/>
        </p:nvPicPr>
        <p:blipFill rotWithShape="1">
          <a:blip r:embed="rId2"/>
          <a:srcRect l="50000"/>
          <a:stretch/>
        </p:blipFill>
        <p:spPr>
          <a:xfrm>
            <a:off x="7153152" y="613905"/>
            <a:ext cx="4178461" cy="62325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4427649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9"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upLeft)">
                                      <p:cBhvr>
                                        <p:cTn id="7" dur="500"/>
                                        <p:tgtEl>
                                          <p:spTgt spid="3">
                                            <p:txEl>
                                              <p:pRg st="0" end="0"/>
                                            </p:txEl>
                                          </p:spTgt>
                                        </p:tgtEl>
                                      </p:cBhvr>
                                    </p:animEffect>
                                  </p:childTnLst>
                                </p:cTn>
                              </p:par>
                            </p:childTnLst>
                          </p:cTn>
                        </p:par>
                        <p:par>
                          <p:cTn id="8" fill="hold">
                            <p:stCondLst>
                              <p:cond delay="500"/>
                            </p:stCondLst>
                            <p:childTnLst>
                              <p:par>
                                <p:cTn id="9" presetID="18" presetClass="entr" presetSubtype="9"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strips(upLeft)">
                                      <p:cBhvr>
                                        <p:cTn id="11" dur="500"/>
                                        <p:tgtEl>
                                          <p:spTgt spid="3">
                                            <p:txEl>
                                              <p:pRg st="1" end="1"/>
                                            </p:txEl>
                                          </p:spTgt>
                                        </p:tgtEl>
                                      </p:cBhvr>
                                    </p:animEffect>
                                  </p:childTnLst>
                                </p:cTn>
                              </p:par>
                            </p:childTnLst>
                          </p:cTn>
                        </p:par>
                        <p:par>
                          <p:cTn id="12" fill="hold">
                            <p:stCondLst>
                              <p:cond delay="1000"/>
                            </p:stCondLst>
                            <p:childTnLst>
                              <p:par>
                                <p:cTn id="13" presetID="18" presetClass="entr" presetSubtype="9"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strips(upLeft)">
                                      <p:cBhvr>
                                        <p:cTn id="15" dur="500"/>
                                        <p:tgtEl>
                                          <p:spTgt spid="3">
                                            <p:txEl>
                                              <p:pRg st="2" end="2"/>
                                            </p:txEl>
                                          </p:spTgt>
                                        </p:tgtEl>
                                      </p:cBhvr>
                                    </p:animEffect>
                                  </p:childTnLst>
                                </p:cTn>
                              </p:par>
                            </p:childTnLst>
                          </p:cTn>
                        </p:par>
                        <p:par>
                          <p:cTn id="16" fill="hold">
                            <p:stCondLst>
                              <p:cond delay="1500"/>
                            </p:stCondLst>
                            <p:childTnLst>
                              <p:par>
                                <p:cTn id="17" presetID="8" presetClass="entr" presetSubtype="32"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amond(out)">
                                      <p:cBhvr>
                                        <p:cTn id="19"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3056895" y="2560320"/>
            <a:ext cx="6015309" cy="30065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itle 1"/>
          <p:cNvSpPr txBox="1">
            <a:spLocks/>
          </p:cNvSpPr>
          <p:nvPr/>
        </p:nvSpPr>
        <p:spPr>
          <a:xfrm>
            <a:off x="0" y="732810"/>
            <a:ext cx="9507983"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4000" b="1" dirty="0" smtClean="0">
                <a:solidFill>
                  <a:schemeClr val="tx1">
                    <a:lumMod val="85000"/>
                  </a:schemeClr>
                </a:solidFill>
                <a:latin typeface="Times New Roman" panose="02020603050405020304" pitchFamily="18" charset="0"/>
                <a:cs typeface="Times New Roman" panose="02020603050405020304" pitchFamily="18" charset="0"/>
              </a:rPr>
              <a:t>4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Chương</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trình</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ứng</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dụng</a:t>
            </a:r>
            <a:endParaRPr lang="en-US" sz="4000" b="1" dirty="0">
              <a:solidFill>
                <a:schemeClr val="tx1">
                  <a:lumMod val="8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086267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518" y="732810"/>
            <a:ext cx="4296792" cy="1080938"/>
          </a:xfrm>
        </p:spPr>
        <p:txBody>
          <a:bodyPr>
            <a:normAutofit/>
          </a:bodyPr>
          <a:lstStyle/>
          <a:p>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Lý</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do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chọn</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đề</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tài</a:t>
            </a:r>
            <a:endParaRPr lang="en-US" sz="4000" b="1" dirty="0">
              <a:solidFill>
                <a:schemeClr val="tx1">
                  <a:lumMod val="8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3477" y="1989738"/>
            <a:ext cx="10671302" cy="4715692"/>
          </a:xfrm>
        </p:spPr>
        <p:txBody>
          <a:bodyPr>
            <a:noAutofit/>
          </a:bodyPr>
          <a:lstStyle/>
          <a:p>
            <a:pPr marL="0" indent="0" algn="just">
              <a:buNone/>
            </a:pPr>
            <a:r>
              <a:rPr lang="en-US" sz="2300" b="1" dirty="0">
                <a:solidFill>
                  <a:schemeClr val="bg1"/>
                </a:solidFill>
                <a:latin typeface="Times New Roman" panose="02020603050405020304" pitchFamily="18" charset="0"/>
                <a:cs typeface="Times New Roman" panose="02020603050405020304" pitchFamily="18" charset="0"/>
              </a:rPr>
              <a:t>T</a:t>
            </a:r>
            <a:r>
              <a:rPr lang="vi-VN" sz="2300" b="1" dirty="0" smtClean="0">
                <a:solidFill>
                  <a:schemeClr val="bg1"/>
                </a:solidFill>
                <a:latin typeface="Times New Roman" panose="02020603050405020304" pitchFamily="18" charset="0"/>
                <a:cs typeface="Times New Roman" panose="02020603050405020304" pitchFamily="18" charset="0"/>
              </a:rPr>
              <a:t>hực </a:t>
            </a:r>
            <a:r>
              <a:rPr lang="vi-VN" sz="2300" b="1" dirty="0">
                <a:solidFill>
                  <a:schemeClr val="bg1"/>
                </a:solidFill>
                <a:latin typeface="Times New Roman" panose="02020603050405020304" pitchFamily="18" charset="0"/>
                <a:cs typeface="Times New Roman" panose="02020603050405020304" pitchFamily="18" charset="0"/>
              </a:rPr>
              <a:t>trạng hiện nay</a:t>
            </a:r>
          </a:p>
          <a:p>
            <a:pPr algn="just"/>
            <a:r>
              <a:rPr lang="en-US" sz="2300" dirty="0" smtClean="0">
                <a:solidFill>
                  <a:schemeClr val="bg1"/>
                </a:solidFill>
                <a:latin typeface="Times New Roman" panose="02020603050405020304" pitchFamily="18" charset="0"/>
                <a:cs typeface="Times New Roman" panose="02020603050405020304" pitchFamily="18" charset="0"/>
              </a:rPr>
              <a:t>C</a:t>
            </a:r>
            <a:r>
              <a:rPr lang="vi-VN" sz="2300" dirty="0" smtClean="0">
                <a:solidFill>
                  <a:schemeClr val="bg1"/>
                </a:solidFill>
                <a:latin typeface="Times New Roman" panose="02020603050405020304" pitchFamily="18" charset="0"/>
                <a:cs typeface="Times New Roman" panose="02020603050405020304" pitchFamily="18" charset="0"/>
              </a:rPr>
              <a:t>hữ </a:t>
            </a:r>
            <a:r>
              <a:rPr lang="vi-VN" sz="2300" dirty="0">
                <a:solidFill>
                  <a:schemeClr val="bg1"/>
                </a:solidFill>
                <a:latin typeface="Times New Roman" panose="02020603050405020304" pitchFamily="18" charset="0"/>
                <a:cs typeface="Times New Roman" panose="02020603050405020304" pitchFamily="18" charset="0"/>
              </a:rPr>
              <a:t>ký tay dần kém hiệu quả, giảm đi tính xác thực, dễ bị làm giả</a:t>
            </a:r>
          </a:p>
          <a:p>
            <a:pPr algn="just"/>
            <a:r>
              <a:rPr lang="en-US" sz="2300" dirty="0" smtClean="0">
                <a:solidFill>
                  <a:schemeClr val="bg1"/>
                </a:solidFill>
                <a:latin typeface="Times New Roman" panose="02020603050405020304" pitchFamily="18" charset="0"/>
                <a:cs typeface="Times New Roman" panose="02020603050405020304" pitchFamily="18" charset="0"/>
              </a:rPr>
              <a:t>G</a:t>
            </a:r>
            <a:r>
              <a:rPr lang="vi-VN" sz="2300" dirty="0" smtClean="0">
                <a:solidFill>
                  <a:schemeClr val="bg1"/>
                </a:solidFill>
                <a:latin typeface="Times New Roman" panose="02020603050405020304" pitchFamily="18" charset="0"/>
                <a:cs typeface="Times New Roman" panose="02020603050405020304" pitchFamily="18" charset="0"/>
              </a:rPr>
              <a:t>iao </a:t>
            </a:r>
            <a:r>
              <a:rPr lang="vi-VN" sz="2300" dirty="0">
                <a:solidFill>
                  <a:schemeClr val="bg1"/>
                </a:solidFill>
                <a:latin typeface="Times New Roman" panose="02020603050405020304" pitchFamily="18" charset="0"/>
                <a:cs typeface="Times New Roman" panose="02020603050405020304" pitchFamily="18" charset="0"/>
              </a:rPr>
              <a:t>dịch điện tử ngày càng phát triển, nhu cầu xác thực cao</a:t>
            </a:r>
          </a:p>
          <a:p>
            <a:pPr algn="just"/>
            <a:r>
              <a:rPr lang="en-US" sz="2300" dirty="0" smtClean="0">
                <a:solidFill>
                  <a:schemeClr val="bg1"/>
                </a:solidFill>
                <a:latin typeface="Times New Roman" panose="02020603050405020304" pitchFamily="18" charset="0"/>
                <a:cs typeface="Times New Roman" panose="02020603050405020304" pitchFamily="18" charset="0"/>
              </a:rPr>
              <a:t>D</a:t>
            </a:r>
            <a:r>
              <a:rPr lang="vi-VN" sz="2300" dirty="0" smtClean="0">
                <a:solidFill>
                  <a:schemeClr val="bg1"/>
                </a:solidFill>
                <a:latin typeface="Times New Roman" panose="02020603050405020304" pitchFamily="18" charset="0"/>
                <a:cs typeface="Times New Roman" panose="02020603050405020304" pitchFamily="18" charset="0"/>
              </a:rPr>
              <a:t>ịch </a:t>
            </a:r>
            <a:r>
              <a:rPr lang="vi-VN" sz="2300" dirty="0">
                <a:solidFill>
                  <a:schemeClr val="bg1"/>
                </a:solidFill>
                <a:latin typeface="Times New Roman" panose="02020603050405020304" pitchFamily="18" charset="0"/>
                <a:cs typeface="Times New Roman" panose="02020603050405020304" pitchFamily="18" charset="0"/>
              </a:rPr>
              <a:t>bệnh nguy hiểm hạn chế sự gặp gỡ tiếp xúc của hai bên ký hợp </a:t>
            </a:r>
            <a:r>
              <a:rPr lang="vi-VN" sz="2300" dirty="0" smtClean="0">
                <a:solidFill>
                  <a:schemeClr val="bg1"/>
                </a:solidFill>
                <a:latin typeface="Times New Roman" panose="02020603050405020304" pitchFamily="18" charset="0"/>
                <a:cs typeface="Times New Roman" panose="02020603050405020304" pitchFamily="18" charset="0"/>
              </a:rPr>
              <a:t>đồng</a:t>
            </a:r>
            <a:endParaRPr lang="vi-VN" sz="2300" dirty="0">
              <a:solidFill>
                <a:schemeClr val="bg1"/>
              </a:solidFill>
              <a:latin typeface="Times New Roman" panose="02020603050405020304" pitchFamily="18" charset="0"/>
              <a:cs typeface="Times New Roman" panose="02020603050405020304" pitchFamily="18" charset="0"/>
            </a:endParaRPr>
          </a:p>
          <a:p>
            <a:pPr marL="0" indent="0" algn="just">
              <a:buNone/>
            </a:pPr>
            <a:r>
              <a:rPr lang="vi-VN" sz="2300" b="1" dirty="0">
                <a:solidFill>
                  <a:schemeClr val="bg1"/>
                </a:solidFill>
                <a:latin typeface="Times New Roman" panose="02020603050405020304" pitchFamily="18" charset="0"/>
                <a:cs typeface="Times New Roman" panose="02020603050405020304" pitchFamily="18" charset="0"/>
              </a:rPr>
              <a:t>=&gt; Lý do chọn đề tài</a:t>
            </a:r>
          </a:p>
          <a:p>
            <a:pPr marL="0" indent="0" algn="just">
              <a:buNone/>
            </a:pPr>
            <a:r>
              <a:rPr lang="vi-VN" sz="2300" dirty="0">
                <a:solidFill>
                  <a:schemeClr val="bg1"/>
                </a:solidFill>
                <a:latin typeface="Times New Roman" panose="02020603050405020304" pitchFamily="18" charset="0"/>
                <a:cs typeface="Times New Roman" panose="02020603050405020304" pitchFamily="18" charset="0"/>
              </a:rPr>
              <a:t>Mục tiêu: Nắm vững lý thuyết và tạo thành công ứng dụng tạo và xác thực chữ ký điện </a:t>
            </a:r>
            <a:r>
              <a:rPr lang="vi-VN" sz="2300" dirty="0" smtClean="0">
                <a:solidFill>
                  <a:schemeClr val="bg1"/>
                </a:solidFill>
                <a:latin typeface="Times New Roman" panose="02020603050405020304" pitchFamily="18" charset="0"/>
                <a:cs typeface="Times New Roman" panose="02020603050405020304" pitchFamily="18" charset="0"/>
              </a:rPr>
              <a:t>tử</a:t>
            </a:r>
            <a:endParaRPr lang="en-US" sz="2300" dirty="0" smtClean="0">
              <a:solidFill>
                <a:schemeClr val="bg1"/>
              </a:solidFill>
              <a:latin typeface="Times New Roman" panose="02020603050405020304" pitchFamily="18" charset="0"/>
              <a:cs typeface="Times New Roman" panose="02020603050405020304" pitchFamily="18" charset="0"/>
            </a:endParaRPr>
          </a:p>
          <a:p>
            <a:pPr marL="0" indent="0" algn="just">
              <a:buNone/>
            </a:pPr>
            <a:r>
              <a:rPr lang="en-US" sz="2300" b="1" dirty="0" smtClean="0">
                <a:solidFill>
                  <a:schemeClr val="bg1"/>
                </a:solidFill>
                <a:latin typeface="Times New Roman" panose="02020603050405020304" pitchFamily="18" charset="0"/>
                <a:cs typeface="Times New Roman" panose="02020603050405020304" pitchFamily="18" charset="0"/>
              </a:rPr>
              <a:t>	</a:t>
            </a:r>
            <a:r>
              <a:rPr lang="en-US" sz="2300" b="1" dirty="0" err="1" smtClean="0">
                <a:solidFill>
                  <a:schemeClr val="bg1"/>
                </a:solidFill>
                <a:latin typeface="Times New Roman" panose="02020603050405020304" pitchFamily="18" charset="0"/>
                <a:cs typeface="Times New Roman" panose="02020603050405020304" pitchFamily="18" charset="0"/>
              </a:rPr>
              <a:t>Nội</a:t>
            </a:r>
            <a:r>
              <a:rPr lang="en-US" sz="2300" b="1" dirty="0" smtClean="0">
                <a:solidFill>
                  <a:schemeClr val="bg1"/>
                </a:solidFill>
                <a:latin typeface="Times New Roman" panose="02020603050405020304" pitchFamily="18" charset="0"/>
                <a:cs typeface="Times New Roman" panose="02020603050405020304" pitchFamily="18" charset="0"/>
              </a:rPr>
              <a:t> dung:</a:t>
            </a:r>
          </a:p>
          <a:p>
            <a:pPr lvl="2"/>
            <a:r>
              <a:rPr lang="en-US" sz="2300" dirty="0" err="1">
                <a:solidFill>
                  <a:schemeClr val="bg1"/>
                </a:solidFill>
                <a:latin typeface="Times New Roman" panose="02020603050405020304" pitchFamily="18" charset="0"/>
                <a:cs typeface="Times New Roman" panose="02020603050405020304" pitchFamily="18" charset="0"/>
              </a:rPr>
              <a:t>Phần</a:t>
            </a:r>
            <a:r>
              <a:rPr lang="en-US" sz="2300" dirty="0">
                <a:solidFill>
                  <a:schemeClr val="bg1"/>
                </a:solidFill>
                <a:latin typeface="Times New Roman" panose="02020603050405020304" pitchFamily="18" charset="0"/>
                <a:cs typeface="Times New Roman" panose="02020603050405020304" pitchFamily="18" charset="0"/>
              </a:rPr>
              <a:t> 1: </a:t>
            </a:r>
            <a:r>
              <a:rPr lang="en-US" sz="2300" dirty="0" err="1">
                <a:solidFill>
                  <a:schemeClr val="bg1"/>
                </a:solidFill>
                <a:latin typeface="Times New Roman" panose="02020603050405020304" pitchFamily="18" charset="0"/>
                <a:cs typeface="Times New Roman" panose="02020603050405020304" pitchFamily="18" charset="0"/>
              </a:rPr>
              <a:t>Tổng</a:t>
            </a:r>
            <a:r>
              <a:rPr lang="en-US" sz="2300" dirty="0">
                <a:solidFill>
                  <a:schemeClr val="bg1"/>
                </a:solidFill>
                <a:latin typeface="Times New Roman" panose="02020603050405020304" pitchFamily="18" charset="0"/>
                <a:cs typeface="Times New Roman" panose="02020603050405020304" pitchFamily="18" charset="0"/>
              </a:rPr>
              <a:t> </a:t>
            </a:r>
            <a:r>
              <a:rPr lang="en-US" sz="2300" dirty="0" err="1">
                <a:solidFill>
                  <a:schemeClr val="bg1"/>
                </a:solidFill>
                <a:latin typeface="Times New Roman" panose="02020603050405020304" pitchFamily="18" charset="0"/>
                <a:cs typeface="Times New Roman" panose="02020603050405020304" pitchFamily="18" charset="0"/>
              </a:rPr>
              <a:t>quan</a:t>
            </a:r>
            <a:r>
              <a:rPr lang="en-US" sz="2300" dirty="0">
                <a:solidFill>
                  <a:schemeClr val="bg1"/>
                </a:solidFill>
                <a:latin typeface="Times New Roman" panose="02020603050405020304" pitchFamily="18" charset="0"/>
                <a:cs typeface="Times New Roman" panose="02020603050405020304" pitchFamily="18" charset="0"/>
              </a:rPr>
              <a:t> </a:t>
            </a:r>
            <a:r>
              <a:rPr lang="en-US" sz="2300" dirty="0" err="1">
                <a:solidFill>
                  <a:schemeClr val="bg1"/>
                </a:solidFill>
                <a:latin typeface="Times New Roman" panose="02020603050405020304" pitchFamily="18" charset="0"/>
                <a:cs typeface="Times New Roman" panose="02020603050405020304" pitchFamily="18" charset="0"/>
              </a:rPr>
              <a:t>về</a:t>
            </a:r>
            <a:r>
              <a:rPr lang="en-US" sz="2300" dirty="0">
                <a:solidFill>
                  <a:schemeClr val="bg1"/>
                </a:solidFill>
                <a:latin typeface="Times New Roman" panose="02020603050405020304" pitchFamily="18" charset="0"/>
                <a:cs typeface="Times New Roman" panose="02020603050405020304" pitchFamily="18" charset="0"/>
              </a:rPr>
              <a:t> RSA </a:t>
            </a:r>
          </a:p>
          <a:p>
            <a:pPr lvl="2"/>
            <a:r>
              <a:rPr lang="en-US" sz="2300" dirty="0" err="1">
                <a:solidFill>
                  <a:schemeClr val="bg1"/>
                </a:solidFill>
                <a:latin typeface="Times New Roman" panose="02020603050405020304" pitchFamily="18" charset="0"/>
                <a:cs typeface="Times New Roman" panose="02020603050405020304" pitchFamily="18" charset="0"/>
              </a:rPr>
              <a:t>Phần</a:t>
            </a:r>
            <a:r>
              <a:rPr lang="en-US" sz="2300" dirty="0">
                <a:solidFill>
                  <a:schemeClr val="bg1"/>
                </a:solidFill>
                <a:latin typeface="Times New Roman" panose="02020603050405020304" pitchFamily="18" charset="0"/>
                <a:cs typeface="Times New Roman" panose="02020603050405020304" pitchFamily="18" charset="0"/>
              </a:rPr>
              <a:t> 2: </a:t>
            </a:r>
            <a:r>
              <a:rPr lang="en-US" sz="2300" dirty="0" err="1">
                <a:solidFill>
                  <a:schemeClr val="bg1"/>
                </a:solidFill>
                <a:latin typeface="Times New Roman" panose="02020603050405020304" pitchFamily="18" charset="0"/>
                <a:cs typeface="Times New Roman" panose="02020603050405020304" pitchFamily="18" charset="0"/>
              </a:rPr>
              <a:t>Hàm</a:t>
            </a:r>
            <a:r>
              <a:rPr lang="en-US" sz="2300" dirty="0">
                <a:solidFill>
                  <a:schemeClr val="bg1"/>
                </a:solidFill>
                <a:latin typeface="Times New Roman" panose="02020603050405020304" pitchFamily="18" charset="0"/>
                <a:cs typeface="Times New Roman" panose="02020603050405020304" pitchFamily="18" charset="0"/>
              </a:rPr>
              <a:t> </a:t>
            </a:r>
            <a:r>
              <a:rPr lang="en-US" sz="2300" dirty="0" err="1">
                <a:solidFill>
                  <a:schemeClr val="bg1"/>
                </a:solidFill>
                <a:latin typeface="Times New Roman" panose="02020603050405020304" pitchFamily="18" charset="0"/>
                <a:cs typeface="Times New Roman" panose="02020603050405020304" pitchFamily="18" charset="0"/>
              </a:rPr>
              <a:t>băm</a:t>
            </a:r>
            <a:r>
              <a:rPr lang="en-US" sz="2300" dirty="0">
                <a:solidFill>
                  <a:schemeClr val="bg1"/>
                </a:solidFill>
                <a:latin typeface="Times New Roman" panose="02020603050405020304" pitchFamily="18" charset="0"/>
                <a:cs typeface="Times New Roman" panose="02020603050405020304" pitchFamily="18" charset="0"/>
              </a:rPr>
              <a:t> </a:t>
            </a:r>
          </a:p>
          <a:p>
            <a:pPr lvl="2"/>
            <a:r>
              <a:rPr lang="en-US" sz="2300" dirty="0" err="1">
                <a:solidFill>
                  <a:schemeClr val="bg1"/>
                </a:solidFill>
                <a:latin typeface="Times New Roman" panose="02020603050405020304" pitchFamily="18" charset="0"/>
                <a:cs typeface="Times New Roman" panose="02020603050405020304" pitchFamily="18" charset="0"/>
              </a:rPr>
              <a:t>Phần</a:t>
            </a:r>
            <a:r>
              <a:rPr lang="en-US" sz="2300" dirty="0">
                <a:solidFill>
                  <a:schemeClr val="bg1"/>
                </a:solidFill>
                <a:latin typeface="Times New Roman" panose="02020603050405020304" pitchFamily="18" charset="0"/>
                <a:cs typeface="Times New Roman" panose="02020603050405020304" pitchFamily="18" charset="0"/>
              </a:rPr>
              <a:t> 3: </a:t>
            </a:r>
            <a:r>
              <a:rPr lang="en-US" sz="2300" dirty="0" err="1">
                <a:solidFill>
                  <a:schemeClr val="bg1"/>
                </a:solidFill>
                <a:latin typeface="Times New Roman" panose="02020603050405020304" pitchFamily="18" charset="0"/>
                <a:cs typeface="Times New Roman" panose="02020603050405020304" pitchFamily="18" charset="0"/>
              </a:rPr>
              <a:t>Quy</a:t>
            </a:r>
            <a:r>
              <a:rPr lang="en-US" sz="2300" dirty="0">
                <a:solidFill>
                  <a:schemeClr val="bg1"/>
                </a:solidFill>
                <a:latin typeface="Times New Roman" panose="02020603050405020304" pitchFamily="18" charset="0"/>
                <a:cs typeface="Times New Roman" panose="02020603050405020304" pitchFamily="18" charset="0"/>
              </a:rPr>
              <a:t> </a:t>
            </a:r>
            <a:r>
              <a:rPr lang="en-US" sz="2300" dirty="0" err="1">
                <a:solidFill>
                  <a:schemeClr val="bg1"/>
                </a:solidFill>
                <a:latin typeface="Times New Roman" panose="02020603050405020304" pitchFamily="18" charset="0"/>
                <a:cs typeface="Times New Roman" panose="02020603050405020304" pitchFamily="18" charset="0"/>
              </a:rPr>
              <a:t>trình</a:t>
            </a:r>
            <a:r>
              <a:rPr lang="en-US" sz="2300" dirty="0">
                <a:solidFill>
                  <a:schemeClr val="bg1"/>
                </a:solidFill>
                <a:latin typeface="Times New Roman" panose="02020603050405020304" pitchFamily="18" charset="0"/>
                <a:cs typeface="Times New Roman" panose="02020603050405020304" pitchFamily="18" charset="0"/>
              </a:rPr>
              <a:t> </a:t>
            </a:r>
            <a:r>
              <a:rPr lang="en-US" sz="2300" dirty="0" err="1">
                <a:solidFill>
                  <a:schemeClr val="bg1"/>
                </a:solidFill>
                <a:latin typeface="Times New Roman" panose="02020603050405020304" pitchFamily="18" charset="0"/>
                <a:cs typeface="Times New Roman" panose="02020603050405020304" pitchFamily="18" charset="0"/>
              </a:rPr>
              <a:t>tạo</a:t>
            </a:r>
            <a:r>
              <a:rPr lang="en-US" sz="2300" dirty="0">
                <a:solidFill>
                  <a:schemeClr val="bg1"/>
                </a:solidFill>
                <a:latin typeface="Times New Roman" panose="02020603050405020304" pitchFamily="18" charset="0"/>
                <a:cs typeface="Times New Roman" panose="02020603050405020304" pitchFamily="18" charset="0"/>
              </a:rPr>
              <a:t> </a:t>
            </a:r>
            <a:r>
              <a:rPr lang="en-US" sz="2300" dirty="0" err="1">
                <a:solidFill>
                  <a:schemeClr val="bg1"/>
                </a:solidFill>
                <a:latin typeface="Times New Roman" panose="02020603050405020304" pitchFamily="18" charset="0"/>
                <a:cs typeface="Times New Roman" panose="02020603050405020304" pitchFamily="18" charset="0"/>
              </a:rPr>
              <a:t>chữ</a:t>
            </a:r>
            <a:r>
              <a:rPr lang="en-US" sz="2300" dirty="0">
                <a:solidFill>
                  <a:schemeClr val="bg1"/>
                </a:solidFill>
                <a:latin typeface="Times New Roman" panose="02020603050405020304" pitchFamily="18" charset="0"/>
                <a:cs typeface="Times New Roman" panose="02020603050405020304" pitchFamily="18" charset="0"/>
              </a:rPr>
              <a:t> </a:t>
            </a:r>
            <a:r>
              <a:rPr lang="en-US" sz="2300" dirty="0" err="1">
                <a:solidFill>
                  <a:schemeClr val="bg1"/>
                </a:solidFill>
                <a:latin typeface="Times New Roman" panose="02020603050405020304" pitchFamily="18" charset="0"/>
                <a:cs typeface="Times New Roman" panose="02020603050405020304" pitchFamily="18" charset="0"/>
              </a:rPr>
              <a:t>ký</a:t>
            </a:r>
            <a:r>
              <a:rPr lang="en-US" sz="2300" dirty="0">
                <a:solidFill>
                  <a:schemeClr val="bg1"/>
                </a:solidFill>
                <a:latin typeface="Times New Roman" panose="02020603050405020304" pitchFamily="18" charset="0"/>
                <a:cs typeface="Times New Roman" panose="02020603050405020304" pitchFamily="18" charset="0"/>
              </a:rPr>
              <a:t> </a:t>
            </a:r>
            <a:r>
              <a:rPr lang="en-US" sz="2300" dirty="0" err="1">
                <a:solidFill>
                  <a:schemeClr val="bg1"/>
                </a:solidFill>
                <a:latin typeface="Times New Roman" panose="02020603050405020304" pitchFamily="18" charset="0"/>
                <a:cs typeface="Times New Roman" panose="02020603050405020304" pitchFamily="18" charset="0"/>
              </a:rPr>
              <a:t>số</a:t>
            </a:r>
            <a:r>
              <a:rPr lang="en-US" sz="2300" dirty="0">
                <a:solidFill>
                  <a:schemeClr val="bg1"/>
                </a:solidFill>
                <a:latin typeface="Times New Roman" panose="02020603050405020304" pitchFamily="18" charset="0"/>
                <a:cs typeface="Times New Roman" panose="02020603050405020304" pitchFamily="18" charset="0"/>
              </a:rPr>
              <a:t> </a:t>
            </a:r>
          </a:p>
          <a:p>
            <a:pPr lvl="2"/>
            <a:r>
              <a:rPr lang="en-US" sz="2300" dirty="0" err="1">
                <a:solidFill>
                  <a:schemeClr val="bg1"/>
                </a:solidFill>
                <a:latin typeface="Times New Roman" panose="02020603050405020304" pitchFamily="18" charset="0"/>
                <a:cs typeface="Times New Roman" panose="02020603050405020304" pitchFamily="18" charset="0"/>
              </a:rPr>
              <a:t>Phần</a:t>
            </a:r>
            <a:r>
              <a:rPr lang="en-US" sz="2300" dirty="0">
                <a:solidFill>
                  <a:schemeClr val="bg1"/>
                </a:solidFill>
                <a:latin typeface="Times New Roman" panose="02020603050405020304" pitchFamily="18" charset="0"/>
                <a:cs typeface="Times New Roman" panose="02020603050405020304" pitchFamily="18" charset="0"/>
              </a:rPr>
              <a:t> 4: Demo</a:t>
            </a:r>
          </a:p>
          <a:p>
            <a:pPr marL="0" indent="0" algn="just">
              <a:buNone/>
            </a:pPr>
            <a:endParaRPr lang="vi-VN" sz="2300" dirty="0">
              <a:solidFill>
                <a:schemeClr val="bg1"/>
              </a:solidFill>
              <a:latin typeface="Times New Roman" panose="02020603050405020304" pitchFamily="18" charset="0"/>
              <a:cs typeface="Times New Roman" panose="02020603050405020304" pitchFamily="18" charset="0"/>
            </a:endParaRPr>
          </a:p>
          <a:p>
            <a:pPr algn="just"/>
            <a:endParaRPr lang="vi-VN" sz="23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14108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18204" y="2153920"/>
            <a:ext cx="4105956" cy="41059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half" idx="2"/>
          </p:nvPr>
        </p:nvSpPr>
        <p:spPr>
          <a:xfrm>
            <a:off x="940526" y="1881709"/>
            <a:ext cx="5234735" cy="4650377"/>
          </a:xfrm>
          <a:effectLst/>
        </p:spPr>
        <p:txBody>
          <a:bodyPr>
            <a:noAutofit/>
          </a:bodyPr>
          <a:lstStyle/>
          <a:p>
            <a:pPr marL="342900" indent="-342900" algn="just">
              <a:buFont typeface="Wingdings" panose="05000000000000000000" pitchFamily="2" charset="2"/>
              <a:buChar char="v"/>
            </a:pPr>
            <a:r>
              <a:rPr lang="en-US" sz="2500" dirty="0">
                <a:solidFill>
                  <a:schemeClr val="bg1"/>
                </a:solidFill>
                <a:latin typeface="Times New Roman" panose="02020603050405020304" pitchFamily="18" charset="0"/>
                <a:cs typeface="Times New Roman" panose="02020603050405020304" pitchFamily="18" charset="0"/>
              </a:rPr>
              <a:t>RSA </a:t>
            </a:r>
            <a:r>
              <a:rPr lang="en-US" sz="2500" dirty="0" err="1">
                <a:solidFill>
                  <a:schemeClr val="bg1"/>
                </a:solidFill>
                <a:latin typeface="Times New Roman" panose="02020603050405020304" pitchFamily="18" charset="0"/>
                <a:cs typeface="Times New Roman" panose="02020603050405020304" pitchFamily="18" charset="0"/>
              </a:rPr>
              <a:t>là</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một</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hệ</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mã</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hóa</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bất</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đối</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xứng</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được</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sử</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dụng</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rộng</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rãi</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trong</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công</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tác</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mã</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hoá</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và</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công</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nghệ</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chữ</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ký</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điện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tử</a:t>
            </a:r>
            <a:r>
              <a:rPr lang="en-US" sz="2500" dirty="0">
                <a:solidFill>
                  <a:schemeClr val="bg1"/>
                </a:solidFill>
                <a:latin typeface="Times New Roman" panose="02020603050405020304" pitchFamily="18" charset="0"/>
                <a:cs typeface="Times New Roman" panose="02020603050405020304" pitchFamily="18" charset="0"/>
              </a:rPr>
              <a:t>. </a:t>
            </a:r>
            <a:endParaRPr lang="en-US" sz="2500" dirty="0" smtClean="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500" dirty="0" err="1" smtClean="0">
                <a:solidFill>
                  <a:schemeClr val="bg1"/>
                </a:solidFill>
                <a:latin typeface="Times New Roman" panose="02020603050405020304" pitchFamily="18" charset="0"/>
                <a:cs typeface="Times New Roman" panose="02020603050405020304" pitchFamily="18" charset="0"/>
              </a:rPr>
              <a:t>Đây</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là</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hệ</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mã</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hoá</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đầu</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tiên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phù</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hợp</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trong</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việc</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tạo</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chữ</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ký</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số</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đồng</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thời</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với</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việc</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mã</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hoá</a:t>
            </a:r>
            <a:r>
              <a:rPr lang="en-US" sz="2500" dirty="0">
                <a:solidFill>
                  <a:schemeClr val="bg1"/>
                </a:solidFill>
                <a:latin typeface="Times New Roman" panose="02020603050405020304" pitchFamily="18" charset="0"/>
                <a:cs typeface="Times New Roman" panose="02020603050405020304" pitchFamily="18" charset="0"/>
              </a:rPr>
              <a:t>. </a:t>
            </a:r>
            <a:endParaRPr lang="en-US" sz="2500" dirty="0" smtClean="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500" dirty="0" smtClean="0">
                <a:solidFill>
                  <a:schemeClr val="bg1"/>
                </a:solidFill>
                <a:latin typeface="Times New Roman" panose="02020603050405020304" pitchFamily="18" charset="0"/>
                <a:cs typeface="Times New Roman" panose="02020603050405020304" pitchFamily="18" charset="0"/>
              </a:rPr>
              <a:t>RSA </a:t>
            </a:r>
            <a:r>
              <a:rPr lang="en-US" sz="2500" dirty="0" err="1">
                <a:solidFill>
                  <a:schemeClr val="bg1"/>
                </a:solidFill>
                <a:latin typeface="Times New Roman" panose="02020603050405020304" pitchFamily="18" charset="0"/>
                <a:cs typeface="Times New Roman" panose="02020603050405020304" pitchFamily="18" charset="0"/>
              </a:rPr>
              <a:t>đang</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được</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sử</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dụng</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phổ</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biến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trong</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thương</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mại</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điện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tử</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và</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được</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cho</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là</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đảm</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bảo</a:t>
            </a:r>
            <a:r>
              <a:rPr lang="en-US" sz="2500" dirty="0">
                <a:solidFill>
                  <a:schemeClr val="bg1"/>
                </a:solidFill>
                <a:latin typeface="Times New Roman" panose="02020603050405020304" pitchFamily="18" charset="0"/>
                <a:cs typeface="Times New Roman" panose="02020603050405020304" pitchFamily="18" charset="0"/>
              </a:rPr>
              <a:t> an </a:t>
            </a:r>
            <a:r>
              <a:rPr lang="en-US" sz="2500" dirty="0" err="1">
                <a:solidFill>
                  <a:schemeClr val="bg1"/>
                </a:solidFill>
                <a:latin typeface="Times New Roman" panose="02020603050405020304" pitchFamily="18" charset="0"/>
                <a:cs typeface="Times New Roman" panose="02020603050405020304" pitchFamily="18" charset="0"/>
              </a:rPr>
              <a:t>toàn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với</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điều</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kiện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độ</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dài</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khoá</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đủ</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lớn</a:t>
            </a:r>
            <a:r>
              <a:rPr lang="en-US" sz="2500" dirty="0">
                <a:solidFill>
                  <a:schemeClr val="bg1"/>
                </a:solidFill>
                <a:latin typeface="Times New Roman" panose="02020603050405020304" pitchFamily="18" charset="0"/>
                <a:cs typeface="Times New Roman" panose="02020603050405020304" pitchFamily="18" charset="0"/>
              </a:rPr>
              <a:t>.</a:t>
            </a:r>
          </a:p>
        </p:txBody>
      </p:sp>
      <p:sp>
        <p:nvSpPr>
          <p:cNvPr id="6" name="Title 1"/>
          <p:cNvSpPr txBox="1">
            <a:spLocks/>
          </p:cNvSpPr>
          <p:nvPr/>
        </p:nvSpPr>
        <p:spPr>
          <a:xfrm>
            <a:off x="470518" y="732810"/>
            <a:ext cx="429679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4000" b="1" dirty="0" smtClean="0">
                <a:solidFill>
                  <a:schemeClr val="tx1">
                    <a:lumMod val="85000"/>
                  </a:schemeClr>
                </a:solidFill>
                <a:latin typeface="Times New Roman" panose="02020603050405020304" pitchFamily="18" charset="0"/>
                <a:cs typeface="Times New Roman" panose="02020603050405020304" pitchFamily="18" charset="0"/>
              </a:rPr>
              <a:t>1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Hệ</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a:solidFill>
                  <a:schemeClr val="tx1">
                    <a:lumMod val="85000"/>
                  </a:schemeClr>
                </a:solidFill>
                <a:latin typeface="Times New Roman" panose="02020603050405020304" pitchFamily="18" charset="0"/>
                <a:cs typeface="Times New Roman" panose="02020603050405020304" pitchFamily="18" charset="0"/>
              </a:rPr>
              <a:t>mật</a:t>
            </a:r>
            <a:r>
              <a:rPr lang="en-US" sz="4000" b="1" dirty="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a:solidFill>
                  <a:schemeClr val="tx1">
                    <a:lumMod val="85000"/>
                  </a:schemeClr>
                </a:solidFill>
                <a:latin typeface="Times New Roman" panose="02020603050405020304" pitchFamily="18" charset="0"/>
                <a:cs typeface="Times New Roman" panose="02020603050405020304" pitchFamily="18" charset="0"/>
              </a:rPr>
              <a:t>mã</a:t>
            </a:r>
            <a:r>
              <a:rPr lang="en-US" sz="4000" b="1" dirty="0">
                <a:solidFill>
                  <a:schemeClr val="tx1">
                    <a:lumMod val="85000"/>
                  </a:schemeClr>
                </a:solidFill>
                <a:latin typeface="Times New Roman" panose="02020603050405020304" pitchFamily="18" charset="0"/>
                <a:cs typeface="Times New Roman" panose="02020603050405020304" pitchFamily="18" charset="0"/>
              </a:rPr>
              <a:t> RSA</a:t>
            </a:r>
          </a:p>
        </p:txBody>
      </p:sp>
    </p:spTree>
    <p:extLst>
      <p:ext uri="{BB962C8B-B14F-4D97-AF65-F5344CB8AC3E}">
        <p14:creationId xmlns:p14="http://schemas.microsoft.com/office/powerpoint/2010/main" val="210740507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out)">
                                      <p:cBhvr>
                                        <p:cTn id="7" dur="2000"/>
                                        <p:tgtEl>
                                          <p:spTgt spid="9"/>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750"/>
                                        <p:tgtEl>
                                          <p:spTgt spid="5">
                                            <p:txEl>
                                              <p:pRg st="0" end="0"/>
                                            </p:txEl>
                                          </p:spTgt>
                                        </p:tgtEl>
                                      </p:cBhvr>
                                    </p:animEffect>
                                    <p:anim calcmode="lin" valueType="num">
                                      <p:cBhvr>
                                        <p:cTn id="12"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3" dur="75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2750"/>
                            </p:stCondLst>
                            <p:childTnLst>
                              <p:par>
                                <p:cTn id="15" presetID="42" presetClass="entr" presetSubtype="0" fill="hold" grpId="0" nodeType="after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750"/>
                                        <p:tgtEl>
                                          <p:spTgt spid="5">
                                            <p:txEl>
                                              <p:pRg st="1" end="1"/>
                                            </p:txEl>
                                          </p:spTgt>
                                        </p:tgtEl>
                                      </p:cBhvr>
                                    </p:animEffect>
                                    <p:anim calcmode="lin" valueType="num">
                                      <p:cBhvr>
                                        <p:cTn id="18" dur="75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9" dur="75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20" fill="hold">
                            <p:stCondLst>
                              <p:cond delay="3500"/>
                            </p:stCondLst>
                            <p:childTnLst>
                              <p:par>
                                <p:cTn id="21" presetID="42" presetClass="entr" presetSubtype="0" fill="hold" grpId="0" nodeType="after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fade">
                                      <p:cBhvr>
                                        <p:cTn id="23" dur="750"/>
                                        <p:tgtEl>
                                          <p:spTgt spid="5">
                                            <p:txEl>
                                              <p:pRg st="2" end="2"/>
                                            </p:txEl>
                                          </p:spTgt>
                                        </p:tgtEl>
                                      </p:cBhvr>
                                    </p:animEffect>
                                    <p:anim calcmode="lin" valueType="num">
                                      <p:cBhvr>
                                        <p:cTn id="24" dur="75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5" dur="75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515984" y="3128349"/>
            <a:ext cx="2547258" cy="653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US" b="1" dirty="0" err="1" smtClean="0">
                <a:solidFill>
                  <a:schemeClr val="bg1"/>
                </a:solidFill>
                <a:latin typeface="Times New Roman" panose="02020603050405020304" pitchFamily="18" charset="0"/>
                <a:cs typeface="Times New Roman" panose="02020603050405020304" pitchFamily="18" charset="0"/>
              </a:rPr>
              <a:t>Tạo</a:t>
            </a:r>
            <a:r>
              <a:rPr lang="en-US" b="1" dirty="0" smtClean="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khóa</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1" name="Rounded Rectangle 10"/>
          <p:cNvSpPr/>
          <p:nvPr/>
        </p:nvSpPr>
        <p:spPr>
          <a:xfrm>
            <a:off x="515983" y="3908374"/>
            <a:ext cx="2547259" cy="653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US" b="1" smtClean="0">
                <a:solidFill>
                  <a:schemeClr val="bg1"/>
                </a:solidFill>
                <a:latin typeface="Times New Roman" panose="02020603050405020304" pitchFamily="18" charset="0"/>
                <a:cs typeface="Times New Roman" panose="02020603050405020304" pitchFamily="18" charset="0"/>
              </a:rPr>
              <a:t>Mã hóa</a:t>
            </a:r>
            <a:endParaRPr lang="en-US" b="1">
              <a:solidFill>
                <a:schemeClr val="bg1"/>
              </a:solidFill>
              <a:latin typeface="Times New Roman" panose="02020603050405020304" pitchFamily="18" charset="0"/>
              <a:cs typeface="Times New Roman" panose="02020603050405020304" pitchFamily="18" charset="0"/>
            </a:endParaRPr>
          </a:p>
        </p:txBody>
      </p:sp>
      <p:sp>
        <p:nvSpPr>
          <p:cNvPr id="13" name="Title 1"/>
          <p:cNvSpPr txBox="1">
            <a:spLocks/>
          </p:cNvSpPr>
          <p:nvPr/>
        </p:nvSpPr>
        <p:spPr>
          <a:xfrm>
            <a:off x="143945" y="735712"/>
            <a:ext cx="7027563"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Quy</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trình</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của</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mã</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hoá</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RSA</a:t>
            </a:r>
            <a:endParaRPr lang="en-US" sz="4000" b="1" dirty="0">
              <a:solidFill>
                <a:schemeClr val="tx1">
                  <a:lumMod val="85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200402" y="2532838"/>
            <a:ext cx="8647609" cy="34042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Rounded Rectangle 13"/>
          <p:cNvSpPr/>
          <p:nvPr/>
        </p:nvSpPr>
        <p:spPr>
          <a:xfrm>
            <a:off x="515983" y="4688399"/>
            <a:ext cx="2547259" cy="653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US" b="1">
                <a:solidFill>
                  <a:schemeClr val="bg1"/>
                </a:solidFill>
                <a:latin typeface="Times New Roman" panose="02020603050405020304" pitchFamily="18" charset="0"/>
                <a:cs typeface="Times New Roman" panose="02020603050405020304" pitchFamily="18" charset="0"/>
              </a:rPr>
              <a:t>G</a:t>
            </a:r>
            <a:r>
              <a:rPr lang="en-US" b="1" smtClean="0">
                <a:solidFill>
                  <a:schemeClr val="bg1"/>
                </a:solidFill>
                <a:latin typeface="Times New Roman" panose="02020603050405020304" pitchFamily="18" charset="0"/>
                <a:cs typeface="Times New Roman" panose="02020603050405020304" pitchFamily="18" charset="0"/>
              </a:rPr>
              <a:t>iải mã</a:t>
            </a:r>
            <a:endParaRPr lang="en-US" b="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980144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750"/>
                                        <p:tgtEl>
                                          <p:spTgt spid="10"/>
                                        </p:tgtEl>
                                      </p:cBhvr>
                                    </p:animEffect>
                                  </p:childTnLst>
                                </p:cTn>
                              </p:par>
                            </p:childTnLst>
                          </p:cTn>
                        </p:par>
                        <p:par>
                          <p:cTn id="8" fill="hold">
                            <p:stCondLst>
                              <p:cond delay="750"/>
                            </p:stCondLst>
                            <p:childTnLst>
                              <p:par>
                                <p:cTn id="9" presetID="14"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randombar(horizontal)">
                                      <p:cBhvr>
                                        <p:cTn id="11" dur="750"/>
                                        <p:tgtEl>
                                          <p:spTgt spid="11"/>
                                        </p:tgtEl>
                                      </p:cBhvr>
                                    </p:animEffect>
                                  </p:childTnLst>
                                </p:cTn>
                              </p:par>
                            </p:childTnLst>
                          </p:cTn>
                        </p:par>
                        <p:par>
                          <p:cTn id="12" fill="hold">
                            <p:stCondLst>
                              <p:cond delay="1500"/>
                            </p:stCondLst>
                            <p:childTnLst>
                              <p:par>
                                <p:cTn id="13" presetID="14" presetClass="entr" presetSubtype="1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randombar(horizontal)">
                                      <p:cBhvr>
                                        <p:cTn id="15"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26380" y="2633536"/>
            <a:ext cx="5608638" cy="315766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Text Placeholder 4"/>
          <p:cNvSpPr>
            <a:spLocks noGrp="1"/>
          </p:cNvSpPr>
          <p:nvPr>
            <p:ph type="body" sz="half" idx="2"/>
          </p:nvPr>
        </p:nvSpPr>
        <p:spPr>
          <a:xfrm>
            <a:off x="809897" y="2431518"/>
            <a:ext cx="4232366" cy="3359681"/>
          </a:xfrm>
        </p:spPr>
        <p:txBody>
          <a:bodyPr>
            <a:normAutofit/>
          </a:bodyPr>
          <a:lstStyle/>
          <a:p>
            <a:pPr indent="457200" algn="just">
              <a:lnSpc>
                <a:spcPct val="115000"/>
              </a:lnSpc>
              <a:spcBef>
                <a:spcPts val="600"/>
              </a:spcBef>
            </a:pPr>
            <a:r>
              <a:rPr lang="vi-VN" sz="2500">
                <a:solidFill>
                  <a:schemeClr val="bg1"/>
                </a:solidFill>
                <a:effectLst/>
                <a:latin typeface="Times New Roman" panose="02020603050405020304" pitchFamily="18" charset="0"/>
                <a:ea typeface="Calibri" panose="020F0502020204030204" pitchFamily="34" charset="0"/>
              </a:rPr>
              <a:t>Là quá trình biến đổi dữ liệu có độ dài (bit) bất kì thành một chuỗi đầu ra có độ dài (bit) cố định tùy theo kiểu hàm băm được sử dụng.</a:t>
            </a:r>
            <a:endParaRPr lang="en-US" sz="2500">
              <a:solidFill>
                <a:schemeClr val="bg1"/>
              </a:solidFill>
            </a:endParaRPr>
          </a:p>
        </p:txBody>
      </p:sp>
      <p:sp>
        <p:nvSpPr>
          <p:cNvPr id="7" name="Title 1"/>
          <p:cNvSpPr txBox="1">
            <a:spLocks/>
          </p:cNvSpPr>
          <p:nvPr/>
        </p:nvSpPr>
        <p:spPr>
          <a:xfrm>
            <a:off x="143946" y="719748"/>
            <a:ext cx="429679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4000" b="1" dirty="0" smtClean="0">
                <a:solidFill>
                  <a:schemeClr val="tx1">
                    <a:lumMod val="85000"/>
                  </a:schemeClr>
                </a:solidFill>
                <a:latin typeface="Times New Roman" panose="02020603050405020304" pitchFamily="18" charset="0"/>
                <a:cs typeface="Times New Roman" panose="02020603050405020304" pitchFamily="18" charset="0"/>
              </a:rPr>
              <a:t>2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Hàm</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băm</a:t>
            </a:r>
            <a:endParaRPr lang="en-US" sz="4000" b="1" dirty="0">
              <a:solidFill>
                <a:schemeClr val="tx1">
                  <a:lumMod val="8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612002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barn(inVertical)">
                                      <p:cBhvr>
                                        <p:cTn id="13"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23126" y="2691649"/>
            <a:ext cx="3016817" cy="30168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ounded Rectangle 7"/>
          <p:cNvSpPr/>
          <p:nvPr/>
        </p:nvSpPr>
        <p:spPr>
          <a:xfrm>
            <a:off x="1678575" y="2707480"/>
            <a:ext cx="4186647" cy="836023"/>
          </a:xfrm>
          <a:prstGeom prst="roundRect">
            <a:avLst>
              <a:gd name="adj" fmla="val 244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Wingdings" panose="05000000000000000000" pitchFamily="2" charset="2"/>
              <a:buChar char="v"/>
            </a:pPr>
            <a:r>
              <a:rPr lang="en-US" sz="2500" b="1" dirty="0" err="1">
                <a:solidFill>
                  <a:schemeClr val="bg1"/>
                </a:solidFill>
                <a:latin typeface="Times New Roman" panose="02020603050405020304" pitchFamily="18" charset="0"/>
                <a:cs typeface="Times New Roman" panose="02020603050405020304" pitchFamily="18" charset="0"/>
              </a:rPr>
              <a:t>Không</a:t>
            </a:r>
            <a:r>
              <a:rPr lang="en-US" sz="2500" b="1" dirty="0">
                <a:solidFill>
                  <a:schemeClr val="bg1"/>
                </a:solidFill>
                <a:latin typeface="Times New Roman" panose="02020603050405020304" pitchFamily="18" charset="0"/>
                <a:cs typeface="Times New Roman" panose="02020603050405020304" pitchFamily="18" charset="0"/>
              </a:rPr>
              <a:t> </a:t>
            </a:r>
            <a:r>
              <a:rPr lang="en-US" sz="2500" b="1" dirty="0" err="1">
                <a:solidFill>
                  <a:schemeClr val="bg1"/>
                </a:solidFill>
                <a:latin typeface="Times New Roman" panose="02020603050405020304" pitchFamily="18" charset="0"/>
                <a:cs typeface="Times New Roman" panose="02020603050405020304" pitchFamily="18" charset="0"/>
              </a:rPr>
              <a:t>thể</a:t>
            </a:r>
            <a:r>
              <a:rPr lang="en-US" sz="2500" b="1" dirty="0">
                <a:solidFill>
                  <a:schemeClr val="bg1"/>
                </a:solidFill>
                <a:latin typeface="Times New Roman" panose="02020603050405020304" pitchFamily="18" charset="0"/>
                <a:cs typeface="Times New Roman" panose="02020603050405020304" pitchFamily="18" charset="0"/>
              </a:rPr>
              <a:t> </a:t>
            </a:r>
            <a:r>
              <a:rPr lang="en-US" sz="2500" b="1" dirty="0" err="1">
                <a:solidFill>
                  <a:schemeClr val="bg1"/>
                </a:solidFill>
                <a:latin typeface="Times New Roman" panose="02020603050405020304" pitchFamily="18" charset="0"/>
                <a:cs typeface="Times New Roman" panose="02020603050405020304" pitchFamily="18" charset="0"/>
              </a:rPr>
              <a:t>đảo</a:t>
            </a:r>
            <a:r>
              <a:rPr lang="en-US" sz="2500" b="1" dirty="0">
                <a:solidFill>
                  <a:schemeClr val="bg1"/>
                </a:solidFill>
                <a:latin typeface="Times New Roman" panose="02020603050405020304" pitchFamily="18" charset="0"/>
                <a:cs typeface="Times New Roman" panose="02020603050405020304" pitchFamily="18" charset="0"/>
              </a:rPr>
              <a:t> </a:t>
            </a:r>
            <a:r>
              <a:rPr lang="en-US" sz="2500" b="1" dirty="0" err="1" smtClean="0">
                <a:solidFill>
                  <a:schemeClr val="bg1"/>
                </a:solidFill>
                <a:latin typeface="Times New Roman" panose="02020603050405020304" pitchFamily="18" charset="0"/>
                <a:cs typeface="Times New Roman" panose="02020603050405020304" pitchFamily="18" charset="0"/>
              </a:rPr>
              <a:t>ngược</a:t>
            </a:r>
            <a:endParaRPr lang="en-US" sz="2500" dirty="0">
              <a:solidFill>
                <a:schemeClr val="bg1"/>
              </a:solidFill>
              <a:latin typeface="Times New Roman" panose="02020603050405020304" pitchFamily="18" charset="0"/>
              <a:cs typeface="Times New Roman" panose="02020603050405020304" pitchFamily="18" charset="0"/>
            </a:endParaRPr>
          </a:p>
        </p:txBody>
      </p:sp>
      <p:sp>
        <p:nvSpPr>
          <p:cNvPr id="9" name="Rounded Rectangle 8"/>
          <p:cNvSpPr/>
          <p:nvPr/>
        </p:nvSpPr>
        <p:spPr>
          <a:xfrm>
            <a:off x="1678574" y="4872443"/>
            <a:ext cx="4186648" cy="836023"/>
          </a:xfrm>
          <a:prstGeom prst="roundRect">
            <a:avLst>
              <a:gd name="adj" fmla="val 244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Wingdings" panose="05000000000000000000" pitchFamily="2" charset="2"/>
              <a:buChar char="v"/>
            </a:pPr>
            <a:r>
              <a:rPr lang="en-US" sz="2500" b="1" smtClean="0">
                <a:solidFill>
                  <a:schemeClr val="bg1"/>
                </a:solidFill>
                <a:latin typeface="Times New Roman" panose="02020603050405020304" pitchFamily="18" charset="0"/>
                <a:cs typeface="Times New Roman" panose="02020603050405020304" pitchFamily="18" charset="0"/>
              </a:rPr>
              <a:t>Giá trị băm là duy nhất</a:t>
            </a:r>
            <a:endParaRPr lang="en-US" sz="2500">
              <a:solidFill>
                <a:schemeClr val="bg1"/>
              </a:solidFill>
              <a:latin typeface="Times New Roman" panose="02020603050405020304" pitchFamily="18" charset="0"/>
              <a:cs typeface="Times New Roman" panose="02020603050405020304" pitchFamily="18" charset="0"/>
            </a:endParaRPr>
          </a:p>
        </p:txBody>
      </p:sp>
      <p:sp>
        <p:nvSpPr>
          <p:cNvPr id="10" name="Rounded Rectangle 9"/>
          <p:cNvSpPr/>
          <p:nvPr/>
        </p:nvSpPr>
        <p:spPr>
          <a:xfrm>
            <a:off x="1678573" y="3814352"/>
            <a:ext cx="4186649" cy="836023"/>
          </a:xfrm>
          <a:prstGeom prst="roundRect">
            <a:avLst>
              <a:gd name="adj" fmla="val 244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Wingdings" panose="05000000000000000000" pitchFamily="2" charset="2"/>
              <a:buChar char="v"/>
            </a:pPr>
            <a:r>
              <a:rPr lang="en-US" sz="2500" b="1" dirty="0" err="1" smtClean="0">
                <a:solidFill>
                  <a:schemeClr val="bg1"/>
                </a:solidFill>
                <a:latin typeface="Times New Roman" panose="02020603050405020304" pitchFamily="18" charset="0"/>
                <a:cs typeface="Times New Roman" panose="02020603050405020304" pitchFamily="18" charset="0"/>
              </a:rPr>
              <a:t>Tính</a:t>
            </a:r>
            <a:r>
              <a:rPr lang="en-US" sz="2500" b="1" dirty="0" smtClean="0">
                <a:solidFill>
                  <a:schemeClr val="bg1"/>
                </a:solidFill>
                <a:latin typeface="Times New Roman" panose="02020603050405020304" pitchFamily="18" charset="0"/>
                <a:cs typeface="Times New Roman" panose="02020603050405020304" pitchFamily="18" charset="0"/>
              </a:rPr>
              <a:t> </a:t>
            </a:r>
            <a:r>
              <a:rPr lang="en-US" sz="2500" b="1" dirty="0" err="1" smtClean="0">
                <a:solidFill>
                  <a:schemeClr val="bg1"/>
                </a:solidFill>
                <a:latin typeface="Times New Roman" panose="02020603050405020304" pitchFamily="18" charset="0"/>
                <a:cs typeface="Times New Roman" panose="02020603050405020304" pitchFamily="18" charset="0"/>
              </a:rPr>
              <a:t>toàn</a:t>
            </a:r>
            <a:r>
              <a:rPr lang="en-US" sz="2500" b="1" dirty="0" smtClean="0">
                <a:solidFill>
                  <a:schemeClr val="bg1"/>
                </a:solidFill>
                <a:latin typeface="Times New Roman" panose="02020603050405020304" pitchFamily="18" charset="0"/>
                <a:cs typeface="Times New Roman" panose="02020603050405020304" pitchFamily="18" charset="0"/>
              </a:rPr>
              <a:t> </a:t>
            </a:r>
            <a:r>
              <a:rPr lang="en-US" sz="2500" b="1" dirty="0" err="1" smtClean="0">
                <a:solidFill>
                  <a:schemeClr val="bg1"/>
                </a:solidFill>
                <a:latin typeface="Times New Roman" panose="02020603050405020304" pitchFamily="18" charset="0"/>
                <a:cs typeface="Times New Roman" panose="02020603050405020304" pitchFamily="18" charset="0"/>
              </a:rPr>
              <a:t>vẹn</a:t>
            </a:r>
            <a:r>
              <a:rPr lang="en-US" sz="2500" b="1" dirty="0" smtClean="0">
                <a:solidFill>
                  <a:schemeClr val="bg1"/>
                </a:solidFill>
                <a:latin typeface="Times New Roman" panose="02020603050405020304" pitchFamily="18" charset="0"/>
                <a:cs typeface="Times New Roman" panose="02020603050405020304" pitchFamily="18" charset="0"/>
              </a:rPr>
              <a:t> </a:t>
            </a:r>
            <a:r>
              <a:rPr lang="en-US" sz="2500" b="1" dirty="0" err="1" smtClean="0">
                <a:solidFill>
                  <a:schemeClr val="bg1"/>
                </a:solidFill>
                <a:latin typeface="Times New Roman" panose="02020603050405020304" pitchFamily="18" charset="0"/>
                <a:cs typeface="Times New Roman" panose="02020603050405020304" pitchFamily="18" charset="0"/>
              </a:rPr>
              <a:t>của</a:t>
            </a:r>
            <a:r>
              <a:rPr lang="en-US" sz="2500" b="1" dirty="0" smtClean="0">
                <a:solidFill>
                  <a:schemeClr val="bg1"/>
                </a:solidFill>
                <a:latin typeface="Times New Roman" panose="02020603050405020304" pitchFamily="18" charset="0"/>
                <a:cs typeface="Times New Roman" panose="02020603050405020304" pitchFamily="18" charset="0"/>
              </a:rPr>
              <a:t> </a:t>
            </a:r>
            <a:r>
              <a:rPr lang="en-US" sz="2500" b="1" dirty="0" err="1" smtClean="0">
                <a:solidFill>
                  <a:schemeClr val="bg1"/>
                </a:solidFill>
                <a:latin typeface="Times New Roman" panose="02020603050405020304" pitchFamily="18" charset="0"/>
                <a:cs typeface="Times New Roman" panose="02020603050405020304" pitchFamily="18" charset="0"/>
              </a:rPr>
              <a:t>dữ</a:t>
            </a:r>
            <a:r>
              <a:rPr lang="en-US" sz="2500" b="1" dirty="0" smtClean="0">
                <a:solidFill>
                  <a:schemeClr val="bg1"/>
                </a:solidFill>
                <a:latin typeface="Times New Roman" panose="02020603050405020304" pitchFamily="18" charset="0"/>
                <a:cs typeface="Times New Roman" panose="02020603050405020304" pitchFamily="18" charset="0"/>
              </a:rPr>
              <a:t> </a:t>
            </a:r>
            <a:r>
              <a:rPr lang="en-US" sz="2500" b="1" dirty="0" err="1" smtClean="0">
                <a:solidFill>
                  <a:schemeClr val="bg1"/>
                </a:solidFill>
                <a:latin typeface="Times New Roman" panose="02020603050405020304" pitchFamily="18" charset="0"/>
                <a:cs typeface="Times New Roman" panose="02020603050405020304" pitchFamily="18" charset="0"/>
              </a:rPr>
              <a:t>liệu</a:t>
            </a:r>
            <a:endParaRPr lang="en-US" sz="2500" dirty="0">
              <a:solidFill>
                <a:schemeClr val="bg1"/>
              </a:solidFill>
              <a:latin typeface="Times New Roman" panose="02020603050405020304" pitchFamily="18" charset="0"/>
              <a:cs typeface="Times New Roman" panose="02020603050405020304" pitchFamily="18" charset="0"/>
            </a:endParaRPr>
          </a:p>
        </p:txBody>
      </p:sp>
      <p:sp>
        <p:nvSpPr>
          <p:cNvPr id="11" name="Title 1"/>
          <p:cNvSpPr txBox="1">
            <a:spLocks/>
          </p:cNvSpPr>
          <p:nvPr/>
        </p:nvSpPr>
        <p:spPr>
          <a:xfrm>
            <a:off x="0" y="667496"/>
            <a:ext cx="5969471"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4000" b="1" dirty="0" smtClean="0">
                <a:solidFill>
                  <a:schemeClr val="tx1">
                    <a:lumMod val="85000"/>
                  </a:schemeClr>
                </a:solidFill>
                <a:latin typeface="Times New Roman" panose="02020603050405020304" pitchFamily="18" charset="0"/>
                <a:cs typeface="Times New Roman" panose="02020603050405020304" pitchFamily="18" charset="0"/>
              </a:rPr>
              <a:t>2.1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Tính</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chất</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hàm</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băm</a:t>
            </a:r>
            <a:endParaRPr lang="en-US" sz="4000" b="1" dirty="0">
              <a:solidFill>
                <a:schemeClr val="tx1">
                  <a:lumMod val="8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30376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3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plus(out)">
                                      <p:cBhvr>
                                        <p:cTn id="7" dur="2000"/>
                                        <p:tgtEl>
                                          <p:spTgt spid="7"/>
                                        </p:tgtEl>
                                      </p:cBhvr>
                                    </p:animEffect>
                                  </p:childTnLst>
                                </p:cTn>
                              </p:par>
                            </p:childTnLst>
                          </p:cTn>
                        </p:par>
                        <p:par>
                          <p:cTn id="8" fill="hold">
                            <p:stCondLst>
                              <p:cond delay="2000"/>
                            </p:stCondLst>
                            <p:childTnLst>
                              <p:par>
                                <p:cTn id="9" presetID="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2500"/>
                            </p:stCondLst>
                            <p:childTnLst>
                              <p:par>
                                <p:cTn id="14" presetID="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2" presetClass="entr" presetSubtype="4"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54373"/>
            <a:ext cx="10345783" cy="1080940"/>
          </a:xfrm>
        </p:spPr>
        <p:txBody>
          <a:bodyPr>
            <a:noAutofit/>
          </a:bodyPr>
          <a:lstStyle/>
          <a:p>
            <a:r>
              <a:rPr lang="en-US" sz="4000" b="1" dirty="0" smtClean="0">
                <a:solidFill>
                  <a:schemeClr val="tx1">
                    <a:lumMod val="85000"/>
                  </a:schemeClr>
                </a:solidFill>
                <a:latin typeface="Times New Roman" panose="02020603050405020304" pitchFamily="18" charset="0"/>
                <a:cs typeface="Times New Roman" panose="02020603050405020304" pitchFamily="18" charset="0"/>
              </a:rPr>
              <a:t>2.2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Thuộc</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tính</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cần</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thiết</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cho</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một</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hàm</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băm</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mạnh</a:t>
            </a:r>
            <a:endParaRPr lang="en-US" sz="4000" b="1" dirty="0">
              <a:solidFill>
                <a:schemeClr val="tx1">
                  <a:lumMod val="8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41817" y="2336873"/>
            <a:ext cx="5982789" cy="3599316"/>
          </a:xfrm>
        </p:spPr>
        <p:txBody>
          <a:bodyPr>
            <a:normAutofit/>
          </a:bodyPr>
          <a:lstStyle/>
          <a:p>
            <a:pPr lvl="0" algn="just"/>
            <a:r>
              <a:rPr lang="en-US" sz="2500" b="1">
                <a:solidFill>
                  <a:schemeClr val="bg1"/>
                </a:solidFill>
                <a:latin typeface="Times New Roman" panose="02020603050405020304" pitchFamily="18" charset="0"/>
                <a:cs typeface="Times New Roman" panose="02020603050405020304" pitchFamily="18" charset="0"/>
              </a:rPr>
              <a:t>Tính xác định:</a:t>
            </a:r>
            <a:r>
              <a:rPr lang="en-US" sz="2500">
                <a:solidFill>
                  <a:schemeClr val="bg1"/>
                </a:solidFill>
                <a:latin typeface="Times New Roman" panose="02020603050405020304" pitchFamily="18" charset="0"/>
                <a:cs typeface="Times New Roman" panose="02020603050405020304" pitchFamily="18" charset="0"/>
              </a:rPr>
              <a:t> Dữ liệu đầu vào bất kể ở kích thước nào đều chỉ có ra giá trị băm có độ dài nhất quán.</a:t>
            </a:r>
          </a:p>
          <a:p>
            <a:pPr algn="just"/>
            <a:r>
              <a:rPr lang="en-US" sz="2500" b="1">
                <a:solidFill>
                  <a:schemeClr val="bg1"/>
                </a:solidFill>
                <a:latin typeface="Times New Roman" panose="02020603050405020304" pitchFamily="18" charset="0"/>
                <a:cs typeface="Times New Roman" panose="02020603050405020304" pitchFamily="18" charset="0"/>
              </a:rPr>
              <a:t>Tốc độ tính toán:</a:t>
            </a:r>
            <a:r>
              <a:rPr lang="en-US" sz="2500">
                <a:solidFill>
                  <a:schemeClr val="bg1"/>
                </a:solidFill>
                <a:latin typeface="Times New Roman" panose="02020603050405020304" pitchFamily="18" charset="0"/>
                <a:cs typeface="Times New Roman" panose="02020603050405020304" pitchFamily="18" charset="0"/>
              </a:rPr>
              <a:t> Tốc độ băm rất quan trọng và thay đổi tùy theo trường hợp sử </a:t>
            </a:r>
            <a:r>
              <a:rPr lang="en-US" sz="2500" smtClean="0">
                <a:solidFill>
                  <a:schemeClr val="bg1"/>
                </a:solidFill>
                <a:latin typeface="Times New Roman" panose="02020603050405020304" pitchFamily="18" charset="0"/>
                <a:cs typeface="Times New Roman" panose="02020603050405020304" pitchFamily="18" charset="0"/>
              </a:rPr>
              <a:t>dụng.</a:t>
            </a:r>
            <a:endParaRPr lang="en-US" sz="2500">
              <a:solidFill>
                <a:schemeClr val="bg1"/>
              </a:solidFill>
              <a:latin typeface="Times New Roman" panose="02020603050405020304" pitchFamily="18" charset="0"/>
              <a:cs typeface="Times New Roman" panose="02020603050405020304" pitchFamily="18" charset="0"/>
            </a:endParaRPr>
          </a:p>
          <a:p>
            <a:pPr algn="just"/>
            <a:r>
              <a:rPr lang="en-US" sz="2500" b="1">
                <a:solidFill>
                  <a:schemeClr val="bg1"/>
                </a:solidFill>
                <a:latin typeface="Times New Roman" panose="02020603050405020304" pitchFamily="18" charset="0"/>
                <a:cs typeface="Times New Roman" panose="02020603050405020304" pitchFamily="18" charset="0"/>
              </a:rPr>
              <a:t>Tính chống đảo ngược:</a:t>
            </a:r>
            <a:r>
              <a:rPr lang="en-US" sz="2500">
                <a:solidFill>
                  <a:schemeClr val="bg1"/>
                </a:solidFill>
                <a:latin typeface="Times New Roman" panose="02020603050405020304" pitchFamily="18" charset="0"/>
                <a:cs typeface="Times New Roman" panose="02020603050405020304" pitchFamily="18" charset="0"/>
              </a:rPr>
              <a:t> Hàm băm không được phép đảo </a:t>
            </a:r>
            <a:r>
              <a:rPr lang="en-US" sz="2500" smtClean="0">
                <a:solidFill>
                  <a:schemeClr val="bg1"/>
                </a:solidFill>
                <a:latin typeface="Times New Roman" panose="02020603050405020304" pitchFamily="18" charset="0"/>
                <a:cs typeface="Times New Roman" panose="02020603050405020304" pitchFamily="18" charset="0"/>
              </a:rPr>
              <a:t>ngược.</a:t>
            </a:r>
            <a:endParaRPr lang="en-US" sz="2500">
              <a:solidFill>
                <a:schemeClr val="bg1"/>
              </a:solidFill>
              <a:latin typeface="Times New Roman" panose="02020603050405020304" pitchFamily="18" charset="0"/>
              <a:cs typeface="Times New Roman" panose="02020603050405020304" pitchFamily="18" charset="0"/>
            </a:endParaRPr>
          </a:p>
          <a:p>
            <a:pPr algn="just"/>
            <a:endParaRPr lang="en-US" sz="2500">
              <a:solidFill>
                <a:schemeClr val="bg1"/>
              </a:solidFill>
              <a:latin typeface="Times New Roman" panose="02020603050405020304" pitchFamily="18" charset="0"/>
              <a:cs typeface="Times New Roman" panose="02020603050405020304" pitchFamily="18" charset="0"/>
            </a:endParaRPr>
          </a:p>
        </p:txBody>
      </p:sp>
      <p:pic>
        <p:nvPicPr>
          <p:cNvPr id="1032" name="Picture 8" descr="132,676 Shield Icon Illustrations &amp;amp; Clip Art - i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1280" y="2336873"/>
            <a:ext cx="3308469" cy="33084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7895798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32"/>
                                        </p:tgtEl>
                                        <p:attrNameLst>
                                          <p:attrName>style.visibility</p:attrName>
                                        </p:attrNameLst>
                                      </p:cBhvr>
                                      <p:to>
                                        <p:strVal val="visible"/>
                                      </p:to>
                                    </p:set>
                                    <p:animEffect transition="in" filter="wipe(left)">
                                      <p:cBhvr>
                                        <p:cTn id="7" dur="500"/>
                                        <p:tgtEl>
                                          <p:spTgt spid="10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536"/>
            <a:ext cx="9613859" cy="1080940"/>
          </a:xfrm>
        </p:spPr>
        <p:txBody>
          <a:bodyPr>
            <a:normAutofit/>
          </a:bodyPr>
          <a:lstStyle/>
          <a:p>
            <a:r>
              <a:rPr lang="en-US" sz="4000" b="1" dirty="0" smtClean="0">
                <a:solidFill>
                  <a:schemeClr val="tx1">
                    <a:lumMod val="85000"/>
                  </a:schemeClr>
                </a:solidFill>
                <a:latin typeface="Times New Roman" panose="02020603050405020304" pitchFamily="18" charset="0"/>
                <a:cs typeface="Times New Roman" panose="02020603050405020304" pitchFamily="18" charset="0"/>
              </a:rPr>
              <a:t>2.3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Cách</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hoạt</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động</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của</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hàm</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băm</a:t>
            </a:r>
            <a:endParaRPr lang="en-US" sz="4000" b="1" dirty="0">
              <a:solidFill>
                <a:schemeClr val="tx1">
                  <a:lumMod val="8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 y="2234708"/>
            <a:ext cx="6607387" cy="4522504"/>
          </a:xfrm>
        </p:spPr>
        <p:txBody>
          <a:bodyPr>
            <a:noAutofit/>
          </a:bodyPr>
          <a:lstStyle/>
          <a:p>
            <a:pPr marL="0" lvl="0" indent="0" algn="just">
              <a:buNone/>
            </a:pPr>
            <a:r>
              <a:rPr lang="en-US" sz="2500" b="1" dirty="0" smtClean="0">
                <a:solidFill>
                  <a:schemeClr val="bg1"/>
                </a:solidFill>
                <a:latin typeface="Times New Roman" panose="02020603050405020304" pitchFamily="18" charset="0"/>
                <a:cs typeface="Times New Roman" panose="02020603050405020304" pitchFamily="18" charset="0"/>
              </a:rPr>
              <a:t>1. </a:t>
            </a:r>
            <a:r>
              <a:rPr lang="en-US" sz="2500" dirty="0" err="1">
                <a:solidFill>
                  <a:schemeClr val="bg1"/>
                </a:solidFill>
                <a:latin typeface="Times New Roman" panose="02020603050405020304" pitchFamily="18" charset="0"/>
                <a:cs typeface="Times New Roman" panose="02020603050405020304" pitchFamily="18" charset="0"/>
              </a:rPr>
              <a:t>H</a:t>
            </a:r>
            <a:r>
              <a:rPr lang="en-US" sz="2500" dirty="0" err="1" smtClean="0">
                <a:solidFill>
                  <a:schemeClr val="bg1"/>
                </a:solidFill>
                <a:latin typeface="Times New Roman" panose="02020603050405020304" pitchFamily="18" charset="0"/>
                <a:cs typeface="Times New Roman" panose="02020603050405020304" pitchFamily="18" charset="0"/>
              </a:rPr>
              <a:t>àm</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băm</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sẽ</a:t>
            </a:r>
            <a:r>
              <a:rPr lang="en-US" sz="2500" dirty="0">
                <a:solidFill>
                  <a:schemeClr val="bg1"/>
                </a:solidFill>
                <a:latin typeface="Times New Roman" panose="02020603050405020304" pitchFamily="18" charset="0"/>
                <a:cs typeface="Times New Roman" panose="02020603050405020304" pitchFamily="18" charset="0"/>
              </a:rPr>
              <a:t> chia </a:t>
            </a:r>
            <a:r>
              <a:rPr lang="en-US" sz="2500" dirty="0" err="1">
                <a:solidFill>
                  <a:schemeClr val="bg1"/>
                </a:solidFill>
                <a:latin typeface="Times New Roman" panose="02020603050405020304" pitchFamily="18" charset="0"/>
                <a:cs typeface="Times New Roman" panose="02020603050405020304" pitchFamily="18" charset="0"/>
              </a:rPr>
              <a:t>dữ</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liệu</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vào</a:t>
            </a:r>
            <a:r>
              <a:rPr lang="en-US" sz="2500" dirty="0">
                <a:solidFill>
                  <a:schemeClr val="bg1"/>
                </a:solidFill>
                <a:latin typeface="Times New Roman" panose="02020603050405020304" pitchFamily="18" charset="0"/>
                <a:cs typeface="Times New Roman" panose="02020603050405020304" pitchFamily="18" charset="0"/>
              </a:rPr>
              <a:t> (Data input) </a:t>
            </a:r>
            <a:r>
              <a:rPr lang="en-US" sz="2500" dirty="0" err="1">
                <a:solidFill>
                  <a:schemeClr val="bg1"/>
                </a:solidFill>
                <a:latin typeface="Times New Roman" panose="02020603050405020304" pitchFamily="18" charset="0"/>
                <a:cs typeface="Times New Roman" panose="02020603050405020304" pitchFamily="18" charset="0"/>
              </a:rPr>
              <a:t>thành</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các</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phần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bằng</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nhau</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về</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kích</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thước</a:t>
            </a:r>
            <a:r>
              <a:rPr lang="en-US" sz="2500" dirty="0">
                <a:solidFill>
                  <a:schemeClr val="bg1"/>
                </a:solidFill>
                <a:latin typeface="Times New Roman" panose="02020603050405020304" pitchFamily="18" charset="0"/>
                <a:cs typeface="Times New Roman" panose="02020603050405020304" pitchFamily="18" charset="0"/>
              </a:rPr>
              <a:t>).</a:t>
            </a:r>
          </a:p>
          <a:p>
            <a:pPr marL="0" lvl="0" indent="0" algn="just">
              <a:buNone/>
            </a:pPr>
            <a:r>
              <a:rPr lang="en-US" sz="2500" b="1" dirty="0" smtClean="0">
                <a:solidFill>
                  <a:schemeClr val="bg1"/>
                </a:solidFill>
                <a:latin typeface="Times New Roman" panose="02020603050405020304" pitchFamily="18" charset="0"/>
                <a:cs typeface="Times New Roman" panose="02020603050405020304" pitchFamily="18" charset="0"/>
              </a:rPr>
              <a:t>2. </a:t>
            </a:r>
            <a:r>
              <a:rPr lang="en-US" sz="2500" dirty="0" err="1">
                <a:solidFill>
                  <a:schemeClr val="bg1"/>
                </a:solidFill>
                <a:latin typeface="Times New Roman" panose="02020603050405020304" pitchFamily="18" charset="0"/>
                <a:cs typeface="Times New Roman" panose="02020603050405020304" pitchFamily="18" charset="0"/>
              </a:rPr>
              <a:t>T</a:t>
            </a:r>
            <a:r>
              <a:rPr lang="en-US" sz="2500" dirty="0" err="1" smtClean="0">
                <a:solidFill>
                  <a:schemeClr val="bg1"/>
                </a:solidFill>
                <a:latin typeface="Times New Roman" panose="02020603050405020304" pitchFamily="18" charset="0"/>
                <a:cs typeface="Times New Roman" panose="02020603050405020304" pitchFamily="18" charset="0"/>
              </a:rPr>
              <a:t>huât</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toán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băm</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sẽ</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được</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thực</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hiện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trên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từng</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phần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dữ</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liệu</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vào</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riêng</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biệt</a:t>
            </a:r>
            <a:r>
              <a:rPr lang="en-US" sz="2500" dirty="0">
                <a:solidFill>
                  <a:schemeClr val="bg1"/>
                </a:solidFill>
                <a:latin typeface="Times New Roman" panose="02020603050405020304" pitchFamily="18" charset="0"/>
                <a:cs typeface="Times New Roman" panose="02020603050405020304" pitchFamily="18" charset="0"/>
              </a:rPr>
              <a:t>.</a:t>
            </a:r>
          </a:p>
          <a:p>
            <a:pPr marL="0" lvl="0" indent="0" algn="just">
              <a:buNone/>
            </a:pPr>
            <a:r>
              <a:rPr lang="en-US" sz="2500" b="1" dirty="0" smtClean="0">
                <a:solidFill>
                  <a:schemeClr val="bg1"/>
                </a:solidFill>
                <a:latin typeface="Times New Roman" panose="02020603050405020304" pitchFamily="18" charset="0"/>
                <a:cs typeface="Times New Roman" panose="02020603050405020304" pitchFamily="18" charset="0"/>
              </a:rPr>
              <a:t>3. </a:t>
            </a:r>
            <a:r>
              <a:rPr lang="en-US" sz="2500" dirty="0" err="1">
                <a:solidFill>
                  <a:schemeClr val="bg1"/>
                </a:solidFill>
                <a:latin typeface="Times New Roman" panose="02020603050405020304" pitchFamily="18" charset="0"/>
                <a:cs typeface="Times New Roman" panose="02020603050405020304" pitchFamily="18" charset="0"/>
              </a:rPr>
              <a:t>G</a:t>
            </a:r>
            <a:r>
              <a:rPr lang="en-US" sz="2500" dirty="0" err="1" smtClean="0">
                <a:solidFill>
                  <a:schemeClr val="bg1"/>
                </a:solidFill>
                <a:latin typeface="Times New Roman" panose="02020603050405020304" pitchFamily="18" charset="0"/>
                <a:cs typeface="Times New Roman" panose="02020603050405020304" pitchFamily="18" charset="0"/>
              </a:rPr>
              <a:t>iá</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trị</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băm</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của</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phần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đầu</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tiên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sẽ</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được</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thêm</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vào</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phần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dữ</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liệu</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thứ</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hai</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và</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được</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áp</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dụng</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thuật</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toán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băm</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đề</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cho</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ra</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giá</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trị</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băm</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của</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phần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thứ</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hai</a:t>
            </a:r>
            <a:r>
              <a:rPr lang="en-US" sz="2500" dirty="0" smtClean="0">
                <a:solidFill>
                  <a:schemeClr val="bg1"/>
                </a:solidFill>
                <a:latin typeface="Times New Roman" panose="02020603050405020304" pitchFamily="18" charset="0"/>
                <a:cs typeface="Times New Roman" panose="02020603050405020304" pitchFamily="18" charset="0"/>
              </a:rPr>
              <a:t>.</a:t>
            </a:r>
            <a:endParaRPr lang="en-US" sz="2500" dirty="0">
              <a:solidFill>
                <a:schemeClr val="bg1"/>
              </a:solidFill>
              <a:latin typeface="Times New Roman" panose="02020603050405020304" pitchFamily="18" charset="0"/>
              <a:cs typeface="Times New Roman" panose="02020603050405020304" pitchFamily="18" charset="0"/>
            </a:endParaRPr>
          </a:p>
          <a:p>
            <a:pPr marL="0" indent="0" algn="just">
              <a:buNone/>
            </a:pPr>
            <a:r>
              <a:rPr lang="en-US" sz="2500" b="1" dirty="0" smtClean="0">
                <a:solidFill>
                  <a:schemeClr val="bg1"/>
                </a:solidFill>
                <a:latin typeface="Times New Roman" panose="02020603050405020304" pitchFamily="18" charset="0"/>
                <a:cs typeface="Times New Roman" panose="02020603050405020304" pitchFamily="18" charset="0"/>
              </a:rPr>
              <a:t>4. </a:t>
            </a:r>
            <a:r>
              <a:rPr lang="en-US" sz="2500" dirty="0">
                <a:solidFill>
                  <a:schemeClr val="bg1"/>
                </a:solidFill>
                <a:latin typeface="Times New Roman" panose="02020603050405020304" pitchFamily="18" charset="0"/>
                <a:cs typeface="Times New Roman" panose="02020603050405020304" pitchFamily="18" charset="0"/>
              </a:rPr>
              <a:t>T</a:t>
            </a:r>
            <a:r>
              <a:rPr lang="en-US" sz="2500" dirty="0" smtClean="0">
                <a:solidFill>
                  <a:schemeClr val="bg1"/>
                </a:solidFill>
                <a:latin typeface="Times New Roman" panose="02020603050405020304" pitchFamily="18" charset="0"/>
                <a:cs typeface="Times New Roman" panose="02020603050405020304" pitchFamily="18" charset="0"/>
              </a:rPr>
              <a:t>a </a:t>
            </a:r>
            <a:r>
              <a:rPr lang="en-US" sz="2500" dirty="0" err="1" smtClean="0">
                <a:solidFill>
                  <a:schemeClr val="bg1"/>
                </a:solidFill>
                <a:latin typeface="Times New Roman" panose="02020603050405020304" pitchFamily="18" charset="0"/>
                <a:cs typeface="Times New Roman" panose="02020603050405020304" pitchFamily="18" charset="0"/>
              </a:rPr>
              <a:t>thu</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được</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giá</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trị</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băm</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sau</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khi</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thực</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hiện</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quá</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trình</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trên</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đến</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phần</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dữ</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liệu</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cuối</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cùng</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đã</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được</a:t>
            </a:r>
            <a:r>
              <a:rPr lang="en-US" sz="2500" dirty="0" smtClean="0">
                <a:solidFill>
                  <a:schemeClr val="bg1"/>
                </a:solidFill>
                <a:latin typeface="Times New Roman" panose="02020603050405020304" pitchFamily="18" charset="0"/>
                <a:cs typeface="Times New Roman" panose="02020603050405020304" pitchFamily="18" charset="0"/>
              </a:rPr>
              <a:t> chia.  </a:t>
            </a:r>
            <a:endParaRPr lang="en-US" sz="2500" dirty="0">
              <a:solidFill>
                <a:schemeClr val="bg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675120" y="2234708"/>
            <a:ext cx="5408023" cy="381339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53287158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3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plus(out)">
                                      <p:cBhvr>
                                        <p:cTn id="7" dur="2000"/>
                                        <p:tgtEl>
                                          <p:spTgt spid="5"/>
                                        </p:tgtEl>
                                      </p:cBhvr>
                                    </p:animEffect>
                                  </p:childTnLst>
                                </p:cTn>
                              </p:par>
                            </p:childTnLst>
                          </p:cTn>
                        </p:par>
                        <p:par>
                          <p:cTn id="8" fill="hold">
                            <p:stCondLst>
                              <p:cond delay="2000"/>
                            </p:stCondLst>
                            <p:childTnLst>
                              <p:par>
                                <p:cTn id="9" presetID="2" presetClass="entr" presetSubtype="2"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2500"/>
                            </p:stCondLst>
                            <p:childTnLst>
                              <p:par>
                                <p:cTn id="14" presetID="2" presetClass="entr" presetSubtype="2"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8" fill="hold">
                            <p:stCondLst>
                              <p:cond delay="3000"/>
                            </p:stCondLst>
                            <p:childTnLst>
                              <p:par>
                                <p:cTn id="19" presetID="2" presetClass="entr" presetSubtype="2"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3" fill="hold">
                            <p:stCondLst>
                              <p:cond delay="3500"/>
                            </p:stCondLst>
                            <p:childTnLst>
                              <p:par>
                                <p:cTn id="24" presetID="2" presetClass="entr" presetSubtype="2" fill="hold" grpId="0"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37225" y="2428240"/>
            <a:ext cx="5203175" cy="359886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4" name="Text Placeholder 3"/>
          <p:cNvSpPr>
            <a:spLocks noGrp="1"/>
          </p:cNvSpPr>
          <p:nvPr>
            <p:ph type="body" sz="half" idx="2"/>
          </p:nvPr>
        </p:nvSpPr>
        <p:spPr>
          <a:xfrm>
            <a:off x="358815" y="2428240"/>
            <a:ext cx="4392497" cy="3926261"/>
          </a:xfrm>
        </p:spPr>
        <p:txBody>
          <a:bodyPr>
            <a:noAutofit/>
          </a:bodyPr>
          <a:lstStyle/>
          <a:p>
            <a:pPr marL="342900" indent="-342900" algn="just">
              <a:buFont typeface="Arial" panose="020B0604020202020204" pitchFamily="34" charset="0"/>
              <a:buChar char="•"/>
            </a:pPr>
            <a:r>
              <a:rPr lang="en-US" sz="2500" dirty="0" smtClean="0">
                <a:solidFill>
                  <a:schemeClr val="bg1"/>
                </a:solidFill>
                <a:latin typeface="Times New Roman" panose="02020603050405020304" pitchFamily="18" charset="0"/>
                <a:cs typeface="Times New Roman" panose="02020603050405020304" pitchFamily="18" charset="0"/>
              </a:rPr>
              <a:t>L</a:t>
            </a:r>
            <a:r>
              <a:rPr lang="vi-VN" sz="2500" dirty="0" smtClean="0">
                <a:solidFill>
                  <a:schemeClr val="bg1"/>
                </a:solidFill>
                <a:latin typeface="Times New Roman" panose="02020603050405020304" pitchFamily="18" charset="0"/>
                <a:cs typeface="Times New Roman" panose="02020603050405020304" pitchFamily="18" charset="0"/>
              </a:rPr>
              <a:t>à tập con của chữ ký điện tử, biểu thị ở dạng một đoạn mật mã, tạo ra bằng các phương pháp</a:t>
            </a:r>
            <a:r>
              <a:rPr lang="en-US" sz="2500" dirty="0" smtClean="0">
                <a:solidFill>
                  <a:schemeClr val="bg1"/>
                </a:solidFill>
                <a:latin typeface="Times New Roman" panose="02020603050405020304" pitchFamily="18" charset="0"/>
                <a:cs typeface="Times New Roman" panose="02020603050405020304" pitchFamily="18" charset="0"/>
              </a:rPr>
              <a:t> </a:t>
            </a:r>
            <a:r>
              <a:rPr lang="vi-VN" sz="2500" dirty="0" smtClean="0">
                <a:solidFill>
                  <a:schemeClr val="bg1"/>
                </a:solidFill>
                <a:latin typeface="Times New Roman" panose="02020603050405020304" pitchFamily="18" charset="0"/>
                <a:cs typeface="Times New Roman" panose="02020603050405020304" pitchFamily="18" charset="0"/>
              </a:rPr>
              <a:t>mã hoá bí mật </a:t>
            </a:r>
            <a:r>
              <a:rPr lang="en-US" sz="2500" dirty="0" err="1" smtClean="0">
                <a:solidFill>
                  <a:schemeClr val="bg1"/>
                </a:solidFill>
                <a:latin typeface="Times New Roman" panose="02020603050405020304" pitchFamily="18" charset="0"/>
                <a:cs typeface="Times New Roman" panose="02020603050405020304" pitchFamily="18" charset="0"/>
              </a:rPr>
              <a:t>và</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ký</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vào</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văn</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bản</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gốc</a:t>
            </a:r>
            <a:r>
              <a:rPr lang="en-US" sz="2500" dirty="0" smtClean="0">
                <a:solidFill>
                  <a:schemeClr val="bg1"/>
                </a:solidFill>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sz="2500" dirty="0" err="1" smtClean="0">
                <a:solidFill>
                  <a:schemeClr val="bg1"/>
                </a:solidFill>
                <a:latin typeface="Times New Roman" panose="02020603050405020304" pitchFamily="18" charset="0"/>
                <a:cs typeface="Times New Roman" panose="02020603050405020304" pitchFamily="18" charset="0"/>
              </a:rPr>
              <a:t>Dùng</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để</a:t>
            </a:r>
            <a:r>
              <a:rPr lang="en-US" sz="2500" dirty="0" smtClean="0">
                <a:solidFill>
                  <a:schemeClr val="bg1"/>
                </a:solidFill>
                <a:latin typeface="Times New Roman" panose="02020603050405020304" pitchFamily="18" charset="0"/>
                <a:cs typeface="Times New Roman" panose="02020603050405020304" pitchFamily="18" charset="0"/>
              </a:rPr>
              <a:t> </a:t>
            </a:r>
            <a:r>
              <a:rPr lang="vi-VN" sz="2500" dirty="0" smtClean="0">
                <a:solidFill>
                  <a:schemeClr val="bg1"/>
                </a:solidFill>
                <a:latin typeface="Times New Roman" panose="02020603050405020304" pitchFamily="18" charset="0"/>
                <a:cs typeface="Times New Roman" panose="02020603050405020304" pitchFamily="18" charset="0"/>
              </a:rPr>
              <a:t>xác </a:t>
            </a:r>
            <a:r>
              <a:rPr lang="vi-VN" sz="2500" dirty="0">
                <a:solidFill>
                  <a:schemeClr val="bg1"/>
                </a:solidFill>
                <a:latin typeface="Times New Roman" panose="02020603050405020304" pitchFamily="18" charset="0"/>
                <a:cs typeface="Times New Roman" panose="02020603050405020304" pitchFamily="18" charset="0"/>
              </a:rPr>
              <a:t>minh, chứng thực </a:t>
            </a:r>
            <a:r>
              <a:rPr lang="vi-VN" sz="2500" dirty="0" smtClean="0">
                <a:solidFill>
                  <a:schemeClr val="bg1"/>
                </a:solidFill>
                <a:latin typeface="Times New Roman" panose="02020603050405020304" pitchFamily="18" charset="0"/>
                <a:cs typeface="Times New Roman" panose="02020603050405020304" pitchFamily="18" charset="0"/>
              </a:rPr>
              <a:t>chủ </a:t>
            </a:r>
            <a:r>
              <a:rPr lang="vi-VN" sz="2500" dirty="0">
                <a:solidFill>
                  <a:schemeClr val="bg1"/>
                </a:solidFill>
                <a:latin typeface="Times New Roman" panose="02020603050405020304" pitchFamily="18" charset="0"/>
                <a:cs typeface="Times New Roman" panose="02020603050405020304" pitchFamily="18" charset="0"/>
              </a:rPr>
              <a:t>sở </a:t>
            </a:r>
            <a:r>
              <a:rPr lang="vi-VN" sz="2500" dirty="0" smtClean="0">
                <a:solidFill>
                  <a:schemeClr val="bg1"/>
                </a:solidFill>
                <a:latin typeface="Times New Roman" panose="02020603050405020304" pitchFamily="18" charset="0"/>
                <a:cs typeface="Times New Roman" panose="02020603050405020304" pitchFamily="18" charset="0"/>
              </a:rPr>
              <a:t>hữu</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và</a:t>
            </a:r>
            <a:r>
              <a:rPr lang="en-US" sz="2500" dirty="0" smtClean="0">
                <a:solidFill>
                  <a:schemeClr val="bg1"/>
                </a:solidFill>
                <a:latin typeface="Times New Roman" panose="02020603050405020304" pitchFamily="18" charset="0"/>
                <a:cs typeface="Times New Roman" panose="02020603050405020304" pitchFamily="18" charset="0"/>
              </a:rPr>
              <a:t> </a:t>
            </a:r>
            <a:r>
              <a:rPr lang="vi-VN" sz="2500" dirty="0" smtClean="0">
                <a:solidFill>
                  <a:schemeClr val="bg1"/>
                </a:solidFill>
                <a:latin typeface="Times New Roman" panose="02020603050405020304" pitchFamily="18" charset="0"/>
                <a:cs typeface="Times New Roman" panose="02020603050405020304" pitchFamily="18" charset="0"/>
              </a:rPr>
              <a:t>kiểm </a:t>
            </a:r>
            <a:r>
              <a:rPr lang="vi-VN" sz="2500" dirty="0">
                <a:solidFill>
                  <a:schemeClr val="bg1"/>
                </a:solidFill>
                <a:latin typeface="Times New Roman" panose="02020603050405020304" pitchFamily="18" charset="0"/>
                <a:cs typeface="Times New Roman" panose="02020603050405020304" pitchFamily="18" charset="0"/>
              </a:rPr>
              <a:t>tra được tính toàn vẹn nội dung của dữ liệu.</a:t>
            </a:r>
            <a:endParaRPr lang="en-US" sz="2500" dirty="0">
              <a:solidFill>
                <a:schemeClr val="bg1"/>
              </a:solidFill>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157010" y="732810"/>
            <a:ext cx="8353886"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4000" b="1" dirty="0" smtClean="0">
                <a:solidFill>
                  <a:schemeClr val="tx1">
                    <a:lumMod val="85000"/>
                  </a:schemeClr>
                </a:solidFill>
                <a:latin typeface="Times New Roman" panose="02020603050405020304" pitchFamily="18" charset="0"/>
                <a:cs typeface="Times New Roman" panose="02020603050405020304" pitchFamily="18" charset="0"/>
              </a:rPr>
              <a:t>3 </a:t>
            </a:r>
            <a:r>
              <a:rPr lang="en-US" sz="4000" b="1" dirty="0" err="1" smtClean="0">
                <a:solidFill>
                  <a:schemeClr val="tx1">
                    <a:lumMod val="85000"/>
                  </a:schemeClr>
                </a:solidFill>
                <a:latin typeface="Times New Roman" panose="02020603050405020304" pitchFamily="18" charset="0"/>
                <a:cs typeface="Times New Roman" panose="02020603050405020304" pitchFamily="18" charset="0"/>
              </a:rPr>
              <a:t>Chữ</a:t>
            </a:r>
            <a:r>
              <a:rPr lang="en-US" sz="4000" b="1" dirty="0" smtClean="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a:solidFill>
                  <a:schemeClr val="tx1">
                    <a:lumMod val="85000"/>
                  </a:schemeClr>
                </a:solidFill>
                <a:latin typeface="Times New Roman" panose="02020603050405020304" pitchFamily="18" charset="0"/>
                <a:cs typeface="Times New Roman" panose="02020603050405020304" pitchFamily="18" charset="0"/>
              </a:rPr>
              <a:t>ký</a:t>
            </a:r>
            <a:r>
              <a:rPr lang="en-US" sz="4000" b="1" dirty="0">
                <a:solidFill>
                  <a:schemeClr val="tx1">
                    <a:lumMod val="85000"/>
                  </a:schemeClr>
                </a:solidFill>
                <a:latin typeface="Times New Roman" panose="02020603050405020304" pitchFamily="18" charset="0"/>
                <a:cs typeface="Times New Roman" panose="02020603050405020304" pitchFamily="18" charset="0"/>
              </a:rPr>
              <a:t> </a:t>
            </a:r>
            <a:r>
              <a:rPr lang="en-US" sz="4000" b="1" dirty="0" err="1">
                <a:solidFill>
                  <a:schemeClr val="tx1">
                    <a:lumMod val="85000"/>
                  </a:schemeClr>
                </a:solidFill>
                <a:latin typeface="Times New Roman" panose="02020603050405020304" pitchFamily="18" charset="0"/>
                <a:cs typeface="Times New Roman" panose="02020603050405020304" pitchFamily="18" charset="0"/>
              </a:rPr>
              <a:t>số</a:t>
            </a:r>
            <a:r>
              <a:rPr lang="vi-VN" sz="4000" dirty="0">
                <a:solidFill>
                  <a:schemeClr val="tx1">
                    <a:lumMod val="85000"/>
                  </a:schemeClr>
                </a:solidFill>
                <a:latin typeface="Times New Roman" panose="02020603050405020304" pitchFamily="18" charset="0"/>
                <a:cs typeface="Times New Roman" panose="02020603050405020304" pitchFamily="18" charset="0"/>
              </a:rPr>
              <a:t> </a:t>
            </a:r>
            <a:r>
              <a:rPr lang="vi-VN" sz="4000" dirty="0" smtClean="0">
                <a:solidFill>
                  <a:schemeClr val="tx1">
                    <a:lumMod val="85000"/>
                  </a:schemeClr>
                </a:solidFill>
                <a:latin typeface="Times New Roman" panose="02020603050405020304" pitchFamily="18" charset="0"/>
                <a:cs typeface="Times New Roman" panose="02020603050405020304" pitchFamily="18" charset="0"/>
              </a:rPr>
              <a:t>(</a:t>
            </a:r>
            <a:r>
              <a:rPr lang="en-US" sz="4000" dirty="0" smtClean="0">
                <a:solidFill>
                  <a:schemeClr val="tx1">
                    <a:lumMod val="85000"/>
                  </a:schemeClr>
                </a:solidFill>
                <a:latin typeface="Times New Roman" panose="02020603050405020304" pitchFamily="18" charset="0"/>
                <a:cs typeface="Times New Roman" panose="02020603050405020304" pitchFamily="18" charset="0"/>
              </a:rPr>
              <a:t>D</a:t>
            </a:r>
            <a:r>
              <a:rPr lang="vi-VN" sz="4000" dirty="0" smtClean="0">
                <a:solidFill>
                  <a:schemeClr val="tx1">
                    <a:lumMod val="85000"/>
                  </a:schemeClr>
                </a:solidFill>
                <a:latin typeface="Times New Roman" panose="02020603050405020304" pitchFamily="18" charset="0"/>
                <a:cs typeface="Times New Roman" panose="02020603050405020304" pitchFamily="18" charset="0"/>
              </a:rPr>
              <a:t>igital </a:t>
            </a:r>
            <a:r>
              <a:rPr lang="en-US" sz="4000" dirty="0" smtClean="0">
                <a:solidFill>
                  <a:schemeClr val="tx1">
                    <a:lumMod val="85000"/>
                  </a:schemeClr>
                </a:solidFill>
                <a:latin typeface="Times New Roman" panose="02020603050405020304" pitchFamily="18" charset="0"/>
                <a:cs typeface="Times New Roman" panose="02020603050405020304" pitchFamily="18" charset="0"/>
              </a:rPr>
              <a:t>S</a:t>
            </a:r>
            <a:r>
              <a:rPr lang="vi-VN" sz="4000" dirty="0" smtClean="0">
                <a:solidFill>
                  <a:schemeClr val="tx1">
                    <a:lumMod val="85000"/>
                  </a:schemeClr>
                </a:solidFill>
                <a:latin typeface="Times New Roman" panose="02020603050405020304" pitchFamily="18" charset="0"/>
                <a:cs typeface="Times New Roman" panose="02020603050405020304" pitchFamily="18" charset="0"/>
              </a:rPr>
              <a:t>ignature</a:t>
            </a:r>
            <a:r>
              <a:rPr lang="vi-VN" sz="4000" dirty="0">
                <a:solidFill>
                  <a:schemeClr val="tx1">
                    <a:lumMod val="85000"/>
                  </a:schemeClr>
                </a:solidFill>
                <a:latin typeface="Times New Roman" panose="02020603050405020304" pitchFamily="18" charset="0"/>
                <a:cs typeface="Times New Roman" panose="02020603050405020304" pitchFamily="18" charset="0"/>
              </a:rPr>
              <a:t>) </a:t>
            </a:r>
            <a:endParaRPr lang="en-US" sz="4000" b="1" dirty="0">
              <a:solidFill>
                <a:schemeClr val="tx1">
                  <a:lumMod val="8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299040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ipe(down)">
                                      <p:cBhvr>
                                        <p:cTn id="11" dur="500"/>
                                        <p:tgtEl>
                                          <p:spTgt spid="4">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ipe(down)">
                                      <p:cBhvr>
                                        <p:cTn id="15"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1969</TotalTime>
  <Words>951</Words>
  <Application>Microsoft Office PowerPoint</Application>
  <PresentationFormat>Custom</PresentationFormat>
  <Paragraphs>76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Berlin</vt:lpstr>
      <vt:lpstr>PowerPoint Presentation</vt:lpstr>
      <vt:lpstr>Lý do chọn đề tài</vt:lpstr>
      <vt:lpstr>PowerPoint Presentation</vt:lpstr>
      <vt:lpstr>PowerPoint Presentation</vt:lpstr>
      <vt:lpstr>PowerPoint Presentation</vt:lpstr>
      <vt:lpstr>PowerPoint Presentation</vt:lpstr>
      <vt:lpstr>2.2 Thuộc tính cần thiết cho một hàm băm mạnh</vt:lpstr>
      <vt:lpstr>2.3 Cách hoạt động của hàm băm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một chỉ</dc:title>
  <dc:creator>Thang</dc:creator>
  <cp:lastModifiedBy>Nguyễn Văn Quang</cp:lastModifiedBy>
  <cp:revision>73</cp:revision>
  <dcterms:created xsi:type="dcterms:W3CDTF">2021-06-19T02:54:31Z</dcterms:created>
  <dcterms:modified xsi:type="dcterms:W3CDTF">2021-08-18T07:21:34Z</dcterms:modified>
</cp:coreProperties>
</file>