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0"/>
  </p:notesMasterIdLst>
  <p:sldIdLst>
    <p:sldId id="256" r:id="rId2"/>
    <p:sldId id="322" r:id="rId3"/>
    <p:sldId id="258" r:id="rId4"/>
    <p:sldId id="321" r:id="rId5"/>
    <p:sldId id="259" r:id="rId6"/>
    <p:sldId id="323" r:id="rId7"/>
    <p:sldId id="324" r:id="rId8"/>
    <p:sldId id="327" r:id="rId9"/>
    <p:sldId id="328" r:id="rId10"/>
    <p:sldId id="329" r:id="rId11"/>
    <p:sldId id="325" r:id="rId12"/>
    <p:sldId id="326" r:id="rId13"/>
    <p:sldId id="330" r:id="rId14"/>
    <p:sldId id="331" r:id="rId15"/>
    <p:sldId id="332" r:id="rId16"/>
    <p:sldId id="333" r:id="rId17"/>
    <p:sldId id="334" r:id="rId18"/>
    <p:sldId id="335" r:id="rId19"/>
  </p:sldIdLst>
  <p:sldSz cx="9144000" cy="5143500" type="screen16x9"/>
  <p:notesSz cx="6858000" cy="9144000"/>
  <p:embeddedFontLst>
    <p:embeddedFont>
      <p:font typeface="Josefin Sans" pitchFamily="2" charset="0"/>
      <p:regular r:id="rId21"/>
      <p:bold r:id="rId22"/>
      <p:italic r:id="rId23"/>
      <p:boldItalic r:id="rId24"/>
    </p:embeddedFont>
    <p:embeddedFont>
      <p:font typeface="Josefin Sans ExtraLight" panose="020B0604020202020204" charset="0"/>
      <p:regular r:id="rId25"/>
      <p:bold r:id="rId26"/>
      <p:italic r:id="rId27"/>
      <p:boldItalic r:id="rId28"/>
    </p:embeddedFont>
    <p:embeddedFont>
      <p:font typeface="Josefin Sans Light" pitchFamily="2" charset="0"/>
      <p:regular r:id="rId29"/>
      <p:bold r:id="rId30"/>
      <p:italic r:id="rId31"/>
      <p:boldItalic r:id="rId32"/>
    </p:embeddedFont>
    <p:embeddedFont>
      <p:font typeface="Josefin Sans Medium" panose="020B0604020202020204" charset="0"/>
      <p:regular r:id="rId33"/>
      <p:bold r:id="rId34"/>
      <p:italic r:id="rId35"/>
      <p:boldItalic r:id="rId36"/>
    </p:embeddedFont>
    <p:embeddedFont>
      <p:font typeface="Josefin Sans SemiBold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8441AD-FEB2-438C-9D69-8C3F94E78A5E}">
  <a:tblStyle styleId="{7A8441AD-FEB2-438C-9D69-8C3F94E78A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8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468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29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88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795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68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264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166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527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96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95f375b38_3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95f375b38_3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270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95f375b38_3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95f375b38_3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95f375b38_3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95f375b38_3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59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03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99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36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38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sz="1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-14031" y="1217264"/>
            <a:ext cx="359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6977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6" name="Google Shape;86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6977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/>
          </p:nvPr>
        </p:nvSpPr>
        <p:spPr>
          <a:xfrm>
            <a:off x="16977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6977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/>
          </p:nvPr>
        </p:nvSpPr>
        <p:spPr>
          <a:xfrm>
            <a:off x="56625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56625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/>
          </p:nvPr>
        </p:nvSpPr>
        <p:spPr>
          <a:xfrm>
            <a:off x="56625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6625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25750" y="1786400"/>
            <a:ext cx="5151600" cy="940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25748" y="2726900"/>
            <a:ext cx="5151600" cy="10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18" name="Google Shape;118;p16"/>
          <p:cNvCxnSpPr/>
          <p:nvPr/>
        </p:nvCxnSpPr>
        <p:spPr>
          <a:xfrm>
            <a:off x="542275" y="16252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subTitle" idx="1"/>
          </p:nvPr>
        </p:nvSpPr>
        <p:spPr>
          <a:xfrm>
            <a:off x="951625" y="1633875"/>
            <a:ext cx="3027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2"/>
          </p:nvPr>
        </p:nvSpPr>
        <p:spPr>
          <a:xfrm>
            <a:off x="951632" y="1011675"/>
            <a:ext cx="2662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Josefin Sans"/>
              <a:buNone/>
              <a:defRPr sz="28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 idx="3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55" name="Google Shape;255;p2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8"/>
          <p:cNvSpPr txBox="1">
            <a:spLocks noGrp="1"/>
          </p:cNvSpPr>
          <p:nvPr>
            <p:ph type="subTitle" idx="4"/>
          </p:nvPr>
        </p:nvSpPr>
        <p:spPr>
          <a:xfrm>
            <a:off x="951632" y="2717100"/>
            <a:ext cx="30273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257" name="Google Shape;257;p2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ONLY_1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5781275" y="2763700"/>
            <a:ext cx="2318700" cy="10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81" name="Google Shape;281;p32"/>
          <p:cNvCxnSpPr/>
          <p:nvPr/>
        </p:nvCxnSpPr>
        <p:spPr>
          <a:xfrm>
            <a:off x="8288525" y="915600"/>
            <a:ext cx="1800" cy="15810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2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8" name="Google Shape;308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2" r:id="rId4"/>
    <p:sldLayoutId id="2147483674" r:id="rId5"/>
    <p:sldLayoutId id="2147483678" r:id="rId6"/>
    <p:sldLayoutId id="2147483682" r:id="rId7"/>
    <p:sldLayoutId id="214748368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SkmOqilVT9mE80k-SlVFssFm7Pdq0Pe/view?usp=shar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ctrTitle"/>
          </p:nvPr>
        </p:nvSpPr>
        <p:spPr>
          <a:xfrm>
            <a:off x="894498" y="745509"/>
            <a:ext cx="8687651" cy="1316654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ELECTRICAL CIRCUIT SIMULATOR</a:t>
            </a:r>
            <a:endParaRPr sz="4000"/>
          </a:p>
        </p:txBody>
      </p:sp>
      <p:sp>
        <p:nvSpPr>
          <p:cNvPr id="2" name="Google Shape;323;p42">
            <a:extLst>
              <a:ext uri="{FF2B5EF4-FFF2-40B4-BE49-F238E27FC236}">
                <a16:creationId xmlns:a16="http://schemas.microsoft.com/office/drawing/2014/main" id="{2EE89CC9-D9CC-7FB3-8750-7E6DBDFA7E9B}"/>
              </a:ext>
            </a:extLst>
          </p:cNvPr>
          <p:cNvSpPr txBox="1">
            <a:spLocks/>
          </p:cNvSpPr>
          <p:nvPr/>
        </p:nvSpPr>
        <p:spPr>
          <a:xfrm>
            <a:off x="894498" y="2288738"/>
            <a:ext cx="6940124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8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sz="2000">
                <a:solidFill>
                  <a:schemeClr val="bg2"/>
                </a:solidFill>
                <a:latin typeface="Josefin Sans" pitchFamily="2" charset="0"/>
                <a:ea typeface="Times New Roman" panose="02020603050405020304" pitchFamily="18" charset="0"/>
              </a:rPr>
              <a:t>Group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Class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3884A-37E7-B872-E3F8-EA3BB303162E}"/>
              </a:ext>
            </a:extLst>
          </p:cNvPr>
          <p:cNvSpPr txBox="1"/>
          <p:nvPr/>
        </p:nvSpPr>
        <p:spPr>
          <a:xfrm>
            <a:off x="380378" y="1640356"/>
            <a:ext cx="8483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For wire, we create a </a:t>
            </a:r>
            <a:r>
              <a:rPr lang="en-US" sz="1600" b="0" i="0" u="none" strike="noStrike">
                <a:solidFill>
                  <a:srgbClr val="188038"/>
                </a:solidFill>
                <a:effectLst/>
                <a:latin typeface="Josefin Sans" pitchFamily="2" charset="0"/>
              </a:rPr>
              <a:t>Line</a:t>
            </a:r>
            <a:r>
              <a:rPr lang="en-US" sz="16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 object to represent the connection between the two elements. The </a:t>
            </a:r>
            <a:r>
              <a:rPr lang="en-US" sz="1600" b="0" i="0" u="none" strike="noStrike">
                <a:solidFill>
                  <a:srgbClr val="188038"/>
                </a:solidFill>
                <a:effectLst/>
                <a:latin typeface="Josefin Sans" pitchFamily="2" charset="0"/>
              </a:rPr>
              <a:t>Line</a:t>
            </a:r>
            <a:r>
              <a:rPr lang="en-US" sz="16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 object is created with the start and end points of the line as the arguments. It is then given a 5-pixel stroke width and added to the </a:t>
            </a:r>
            <a:r>
              <a:rPr lang="en-US" sz="1600" b="0" i="0" u="none" strike="noStrike">
                <a:solidFill>
                  <a:srgbClr val="188038"/>
                </a:solidFill>
                <a:effectLst/>
                <a:latin typeface="Josefin Sans" pitchFamily="2" charset="0"/>
              </a:rPr>
              <a:t>Pane</a:t>
            </a:r>
            <a:r>
              <a:rPr lang="en-US" sz="16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 object.</a:t>
            </a:r>
            <a:endParaRPr lang="en-US" sz="1100" b="0">
              <a:effectLst/>
              <a:latin typeface="Josefin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F13AF-6628-188E-62EF-C982701AF1BE}"/>
              </a:ext>
            </a:extLst>
          </p:cNvPr>
          <p:cNvSpPr txBox="1"/>
          <p:nvPr/>
        </p:nvSpPr>
        <p:spPr>
          <a:xfrm>
            <a:off x="363874" y="1332579"/>
            <a:ext cx="4579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1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CircuitDiagram.java:</a:t>
            </a:r>
            <a:endParaRPr lang="en-US" sz="1800" b="1">
              <a:effectLst/>
              <a:latin typeface="Josefin Sans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7AC439-3749-63D4-6EFF-A3BC0029B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6" t="54883" r="6050" b="22930"/>
          <a:stretch/>
        </p:blipFill>
        <p:spPr bwMode="auto">
          <a:xfrm>
            <a:off x="279797" y="2471353"/>
            <a:ext cx="7801108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8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F4EA2-6F1C-4FCD-9824-6C5862A3F7A5}"/>
              </a:ext>
            </a:extLst>
          </p:cNvPr>
          <p:cNvSpPr txBox="1"/>
          <p:nvPr/>
        </p:nvSpPr>
        <p:spPr>
          <a:xfrm>
            <a:off x="266112" y="1648353"/>
            <a:ext cx="3329576" cy="2618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1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Elements packages: </a:t>
            </a:r>
            <a:br>
              <a:rPr lang="en-US" sz="1800">
                <a:latin typeface="Josefin Sans" pitchFamily="2" charset="0"/>
              </a:rPr>
            </a:br>
            <a:r>
              <a:rPr lang="en-US" sz="16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The three classes </a:t>
            </a:r>
            <a:r>
              <a:rPr lang="en-US" sz="16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Capacitor.java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, </a:t>
            </a:r>
            <a:r>
              <a:rPr lang="en-US" sz="16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Inductor.java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, </a:t>
            </a:r>
            <a:r>
              <a:rPr lang="en-US" sz="16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Resistor.java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 extend the class </a:t>
            </a:r>
            <a:r>
              <a:rPr lang="en-US" sz="16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Elements.java.</a:t>
            </a:r>
            <a:endParaRPr lang="en-US" sz="1800" b="0">
              <a:effectLst/>
              <a:latin typeface="Josefin Sans" pitchFamily="2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The classes </a:t>
            </a:r>
            <a:r>
              <a:rPr lang="en-US" sz="16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Capacitor.java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 and </a:t>
            </a:r>
            <a:r>
              <a:rPr lang="en-US" sz="16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Inductor.java 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also import the ComplexNumber.java so that their resistance values can be represented in complex number form.</a:t>
            </a:r>
            <a:endParaRPr lang="en-US" sz="1800" b="0">
              <a:effectLst/>
              <a:latin typeface="Josefin Sans" pitchFamily="2" charset="0"/>
            </a:endParaRPr>
          </a:p>
        </p:txBody>
      </p:sp>
      <p:pic>
        <p:nvPicPr>
          <p:cNvPr id="3" name="Picture 2" descr="A close-up of a diagram&#10;&#10;Description automatically generated">
            <a:extLst>
              <a:ext uri="{FF2B5EF4-FFF2-40B4-BE49-F238E27FC236}">
                <a16:creationId xmlns:a16="http://schemas.microsoft.com/office/drawing/2014/main" id="{610F2705-4F56-8A6B-5212-F075DB09F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71" t="73252" r="2675" b="1105"/>
          <a:stretch/>
        </p:blipFill>
        <p:spPr>
          <a:xfrm>
            <a:off x="3781533" y="1761303"/>
            <a:ext cx="5286369" cy="23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3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F4EA2-6F1C-4FCD-9824-6C5862A3F7A5}"/>
              </a:ext>
            </a:extLst>
          </p:cNvPr>
          <p:cNvSpPr txBox="1"/>
          <p:nvPr/>
        </p:nvSpPr>
        <p:spPr>
          <a:xfrm>
            <a:off x="494975" y="2134128"/>
            <a:ext cx="3329576" cy="2036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1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SourceType: </a:t>
            </a:r>
            <a:endParaRPr lang="en-US" sz="1800" b="1">
              <a:effectLst/>
              <a:latin typeface="Josefin Sans" pitchFamily="2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The two classes </a:t>
            </a:r>
            <a:r>
              <a:rPr lang="en-US" sz="16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ACVoltageSource.java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 and </a:t>
            </a:r>
            <a:r>
              <a:rPr lang="en-US" sz="16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DCVoltageSource.java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 extends the class </a:t>
            </a:r>
            <a:r>
              <a:rPr lang="en-US" sz="16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VoltageSource.java</a:t>
            </a:r>
            <a:endParaRPr lang="en-US" sz="1800" b="0">
              <a:effectLst/>
              <a:latin typeface="Josefin Sans" pitchFamily="2" charset="0"/>
            </a:endParaRPr>
          </a:p>
          <a:p>
            <a:br>
              <a:rPr lang="en-US" sz="1800">
                <a:latin typeface="Josefin Sans" pitchFamily="2" charset="0"/>
              </a:rPr>
            </a:br>
            <a:endParaRPr lang="en-US" sz="1600" b="0">
              <a:effectLst/>
              <a:latin typeface="Josefin Sans" pitchFamily="2" charset="0"/>
            </a:endParaRPr>
          </a:p>
        </p:txBody>
      </p:sp>
      <p:pic>
        <p:nvPicPr>
          <p:cNvPr id="3" name="Picture 2" descr="A close-up of a diagram&#10;&#10;Description automatically generated">
            <a:extLst>
              <a:ext uri="{FF2B5EF4-FFF2-40B4-BE49-F238E27FC236}">
                <a16:creationId xmlns:a16="http://schemas.microsoft.com/office/drawing/2014/main" id="{610F2705-4F56-8A6B-5212-F075DB09F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44" t="47986" r="4894" b="33640"/>
          <a:stretch/>
        </p:blipFill>
        <p:spPr>
          <a:xfrm>
            <a:off x="4719923" y="1465062"/>
            <a:ext cx="4138915" cy="28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8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OOP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F4EA2-6F1C-4FCD-9824-6C5862A3F7A5}"/>
              </a:ext>
            </a:extLst>
          </p:cNvPr>
          <p:cNvSpPr txBox="1"/>
          <p:nvPr/>
        </p:nvSpPr>
        <p:spPr>
          <a:xfrm>
            <a:off x="494975" y="1465061"/>
            <a:ext cx="3329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1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Inheritance</a:t>
            </a:r>
            <a:endParaRPr lang="en-US" sz="1600" b="0">
              <a:effectLst/>
              <a:latin typeface="Josefin Sans" pitchFamily="2" charset="0"/>
            </a:endParaRPr>
          </a:p>
        </p:txBody>
      </p:sp>
      <p:pic>
        <p:nvPicPr>
          <p:cNvPr id="3" name="Picture 2" descr="A close-up of a diagram&#10;&#10;Description automatically generated">
            <a:extLst>
              <a:ext uri="{FF2B5EF4-FFF2-40B4-BE49-F238E27FC236}">
                <a16:creationId xmlns:a16="http://schemas.microsoft.com/office/drawing/2014/main" id="{610F2705-4F56-8A6B-5212-F075DB09F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44" t="47986" r="4894" b="33640"/>
          <a:stretch/>
        </p:blipFill>
        <p:spPr>
          <a:xfrm>
            <a:off x="4907999" y="1705777"/>
            <a:ext cx="4138915" cy="2800771"/>
          </a:xfrm>
          <a:prstGeom prst="rect">
            <a:avLst/>
          </a:prstGeom>
        </p:spPr>
      </p:pic>
      <p:pic>
        <p:nvPicPr>
          <p:cNvPr id="2" name="Picture 1" descr="A close-up of a diagram&#10;&#10;Description automatically generated">
            <a:extLst>
              <a:ext uri="{FF2B5EF4-FFF2-40B4-BE49-F238E27FC236}">
                <a16:creationId xmlns:a16="http://schemas.microsoft.com/office/drawing/2014/main" id="{E0F1D8BA-E89E-C504-9607-24DC55A61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71" t="73252" r="10362" b="841"/>
          <a:stretch/>
        </p:blipFill>
        <p:spPr>
          <a:xfrm>
            <a:off x="494975" y="1773606"/>
            <a:ext cx="4290869" cy="273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OOP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F4EA2-6F1C-4FCD-9824-6C5862A3F7A5}"/>
              </a:ext>
            </a:extLst>
          </p:cNvPr>
          <p:cNvSpPr txBox="1"/>
          <p:nvPr/>
        </p:nvSpPr>
        <p:spPr>
          <a:xfrm>
            <a:off x="494975" y="1465062"/>
            <a:ext cx="3329576" cy="64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1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Polymorphism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1">
                <a:latin typeface="Josefin Sans" pitchFamily="2" charset="0"/>
              </a:rPr>
              <a:t>(</a:t>
            </a:r>
            <a:r>
              <a:rPr lang="en-US" sz="1600" b="1" i="1">
                <a:latin typeface="Josefin Sans" pitchFamily="2" charset="0"/>
              </a:rPr>
              <a:t>toString() </a:t>
            </a:r>
            <a:r>
              <a:rPr lang="en-US" sz="1600" b="1">
                <a:latin typeface="Josefin Sans" pitchFamily="2" charset="0"/>
              </a:rPr>
              <a:t>method)</a:t>
            </a:r>
            <a:endParaRPr lang="en-US" sz="1600" b="0">
              <a:effectLst/>
              <a:latin typeface="Josefi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E4C5E-5C9D-FBEC-52CA-18CAAC6A0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773" y="2559151"/>
            <a:ext cx="3581852" cy="927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C3B7B-D246-B11D-CA15-FC5008C6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031" y="1465062"/>
            <a:ext cx="3227212" cy="927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8E1F34-074B-7E0E-DFF7-7BE8D8DB3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548" y="3599904"/>
            <a:ext cx="3321784" cy="9811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489A2E-09E7-B800-AE57-8A89DA6F0FD4}"/>
              </a:ext>
            </a:extLst>
          </p:cNvPr>
          <p:cNvSpPr txBox="1"/>
          <p:nvPr/>
        </p:nvSpPr>
        <p:spPr>
          <a:xfrm>
            <a:off x="494976" y="2257539"/>
            <a:ext cx="34340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The three classes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Capacitor.java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,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Inductor.java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,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Resistor.java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 are the subclasses of the abstract class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Elements.java.</a:t>
            </a:r>
          </a:p>
          <a:p>
            <a:endParaRPr lang="en-US" i="1">
              <a:latin typeface="Josefin Sans" pitchFamily="2" charset="0"/>
            </a:endParaRPr>
          </a:p>
          <a:p>
            <a:r>
              <a:rPr lang="en-US">
                <a:latin typeface="Josefin Sans" pitchFamily="2" charset="0"/>
              </a:rPr>
              <a:t>Here is the </a:t>
            </a:r>
            <a:r>
              <a:rPr lang="en-US" i="1">
                <a:latin typeface="Josefin Sans" pitchFamily="2" charset="0"/>
              </a:rPr>
              <a:t>toString() </a:t>
            </a:r>
            <a:r>
              <a:rPr lang="en-US">
                <a:latin typeface="Josefin Sans" pitchFamily="2" charset="0"/>
              </a:rPr>
              <a:t>methods of each class which overriding the method inherited from the parent class.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OOP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F4EA2-6F1C-4FCD-9824-6C5862A3F7A5}"/>
              </a:ext>
            </a:extLst>
          </p:cNvPr>
          <p:cNvSpPr txBox="1"/>
          <p:nvPr/>
        </p:nvSpPr>
        <p:spPr>
          <a:xfrm>
            <a:off x="494975" y="1465062"/>
            <a:ext cx="3329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1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Association</a:t>
            </a:r>
            <a:endParaRPr lang="en-US" sz="1600" b="0">
              <a:effectLst/>
              <a:latin typeface="Josefin Sans" pitchFamily="2" charset="0"/>
            </a:endParaRPr>
          </a:p>
        </p:txBody>
      </p:sp>
      <p:pic>
        <p:nvPicPr>
          <p:cNvPr id="2" name="Picture 1" descr="A close-up of a diagram&#10;&#10;Description automatically generated">
            <a:extLst>
              <a:ext uri="{FF2B5EF4-FFF2-40B4-BE49-F238E27FC236}">
                <a16:creationId xmlns:a16="http://schemas.microsoft.com/office/drawing/2014/main" id="{04AF5ACD-D67E-CB08-3FD4-9E351426F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13" t="40613" r="20362" b="31973"/>
          <a:stretch/>
        </p:blipFill>
        <p:spPr>
          <a:xfrm>
            <a:off x="5532693" y="1239521"/>
            <a:ext cx="3419177" cy="33091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411A0-9D2B-6B4F-53A8-86239C4A50D8}"/>
              </a:ext>
            </a:extLst>
          </p:cNvPr>
          <p:cNvSpPr txBox="1"/>
          <p:nvPr/>
        </p:nvSpPr>
        <p:spPr>
          <a:xfrm>
            <a:off x="494975" y="1849006"/>
            <a:ext cx="36045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The class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CircuitAnalysis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 is associated with the class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Circuit. </a:t>
            </a:r>
          </a:p>
          <a:p>
            <a:pPr algn="just"/>
            <a:r>
              <a:rPr lang="en-US">
                <a:latin typeface="Josefin Sans" pitchFamily="2" charset="0"/>
              </a:rPr>
              <a:t>The class </a:t>
            </a:r>
            <a:r>
              <a:rPr lang="en-US" i="1">
                <a:latin typeface="Josefin Sans" pitchFamily="2" charset="0"/>
              </a:rPr>
              <a:t>Capacitor</a:t>
            </a:r>
            <a:r>
              <a:rPr lang="en-US">
                <a:latin typeface="Josefin Sans" pitchFamily="2" charset="0"/>
              </a:rPr>
              <a:t> and Inductor is associated with the class </a:t>
            </a:r>
            <a:r>
              <a:rPr lang="en-US" i="1">
                <a:latin typeface="Josefin Sans" pitchFamily="2" charset="0"/>
              </a:rPr>
              <a:t>ComplexNumber</a:t>
            </a:r>
            <a:r>
              <a:rPr lang="en-US">
                <a:latin typeface="Josefin Sans" pitchFamily="2" charset="0"/>
              </a:rPr>
              <a:t>.</a:t>
            </a:r>
            <a:endParaRPr lang="en-US" sz="1400" b="0" u="none" strike="noStrike">
              <a:solidFill>
                <a:srgbClr val="000000"/>
              </a:solidFill>
              <a:effectLst/>
              <a:latin typeface="Josefin Sans" pitchFamily="2" charset="0"/>
            </a:endParaRPr>
          </a:p>
        </p:txBody>
      </p:sp>
      <p:pic>
        <p:nvPicPr>
          <p:cNvPr id="4" name="Picture 3" descr="A close-up of a diagram&#10;&#10;Description automatically generated">
            <a:extLst>
              <a:ext uri="{FF2B5EF4-FFF2-40B4-BE49-F238E27FC236}">
                <a16:creationId xmlns:a16="http://schemas.microsoft.com/office/drawing/2014/main" id="{056F5EF5-3A3A-F255-C4B1-19660A2BD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10" t="85594" r="2676" b="1105"/>
          <a:stretch/>
        </p:blipFill>
        <p:spPr>
          <a:xfrm>
            <a:off x="615119" y="3032761"/>
            <a:ext cx="4761157" cy="15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8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OOP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F4EA2-6F1C-4FCD-9824-6C5862A3F7A5}"/>
              </a:ext>
            </a:extLst>
          </p:cNvPr>
          <p:cNvSpPr txBox="1"/>
          <p:nvPr/>
        </p:nvSpPr>
        <p:spPr>
          <a:xfrm>
            <a:off x="494975" y="1465062"/>
            <a:ext cx="3329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1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Aggregation</a:t>
            </a:r>
            <a:endParaRPr lang="en-US" sz="1600" b="0">
              <a:effectLst/>
              <a:latin typeface="Josefin Sans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AFBA4-0D26-D9B9-7B43-6E468C2AA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599" y="1325820"/>
            <a:ext cx="4113162" cy="36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5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OOP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F4EA2-6F1C-4FCD-9824-6C5862A3F7A5}"/>
              </a:ext>
            </a:extLst>
          </p:cNvPr>
          <p:cNvSpPr txBox="1"/>
          <p:nvPr/>
        </p:nvSpPr>
        <p:spPr>
          <a:xfrm>
            <a:off x="494975" y="1465062"/>
            <a:ext cx="3329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1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Composition</a:t>
            </a:r>
            <a:endParaRPr lang="en-US" sz="1600" b="0">
              <a:effectLst/>
              <a:latin typeface="Josefin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AB9A6-500A-6BE6-09C4-D876A28A6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2"/>
          <a:stretch/>
        </p:blipFill>
        <p:spPr>
          <a:xfrm>
            <a:off x="4572000" y="1351280"/>
            <a:ext cx="3737674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2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34A96-ED31-C635-864C-8097E8E05F9C}"/>
              </a:ext>
            </a:extLst>
          </p:cNvPr>
          <p:cNvSpPr txBox="1"/>
          <p:nvPr/>
        </p:nvSpPr>
        <p:spPr>
          <a:xfrm>
            <a:off x="1996200" y="2571750"/>
            <a:ext cx="515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>
                <a:latin typeface="Josefin Sans" pitchFamily="2" charset="0"/>
                <a:hlinkClick r:id="rId3"/>
              </a:rPr>
              <a:t>Video demo</a:t>
            </a:r>
            <a:endParaRPr lang="en-US" sz="1800" b="1"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2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413C29-2040-58C2-45A2-8F2639C6E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" t="518" r="1499" b="2380"/>
          <a:stretch/>
        </p:blipFill>
        <p:spPr>
          <a:xfrm>
            <a:off x="1996201" y="2609277"/>
            <a:ext cx="5151600" cy="1875736"/>
          </a:xfrm>
          <a:prstGeom prst="rect">
            <a:avLst/>
          </a:prstGeom>
        </p:spPr>
      </p:pic>
      <p:cxnSp>
        <p:nvCxnSpPr>
          <p:cNvPr id="343" name="Google Shape;343;p44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44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342;p44">
            <a:extLst>
              <a:ext uri="{FF2B5EF4-FFF2-40B4-BE49-F238E27FC236}">
                <a16:creationId xmlns:a16="http://schemas.microsoft.com/office/drawing/2014/main" id="{380BCF89-4C3A-8AE7-5FE2-C418414A3812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Problem description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E4BFD-EE2A-B752-5561-32267583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3FB4A-A3BA-E871-8E3C-E537A14571C7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AE8B8-7700-51E3-C954-A828B530EC4B}"/>
              </a:ext>
            </a:extLst>
          </p:cNvPr>
          <p:cNvSpPr txBox="1"/>
          <p:nvPr/>
        </p:nvSpPr>
        <p:spPr>
          <a:xfrm>
            <a:off x="232774" y="1264750"/>
            <a:ext cx="8636906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rtl="0">
              <a:spcBef>
                <a:spcPts val="0"/>
              </a:spcBef>
              <a:spcAft>
                <a:spcPts val="500"/>
              </a:spcAft>
            </a:pPr>
            <a:r>
              <a:rPr lang="en-US" b="0" i="0">
                <a:solidFill>
                  <a:srgbClr val="000000"/>
                </a:solidFill>
                <a:effectLst/>
                <a:latin typeface="Josefin Sans" pitchFamily="2" charset="0"/>
              </a:rPr>
              <a:t>This simulator will demonstrate two types of circuits: parallel circuit and serial circuit. </a:t>
            </a:r>
          </a:p>
          <a:p>
            <a:pPr indent="228600" rtl="0">
              <a:spcBef>
                <a:spcPts val="0"/>
              </a:spcBef>
              <a:spcAft>
                <a:spcPts val="500"/>
              </a:spcAft>
            </a:pPr>
            <a:r>
              <a:rPr lang="en-US" b="0" i="0">
                <a:solidFill>
                  <a:srgbClr val="000000"/>
                </a:solidFill>
                <a:effectLst/>
                <a:latin typeface="Josefin Sans" pitchFamily="2" charset="0"/>
              </a:rPr>
              <a:t>To pick a type of circuit, the user can choose one or two tabs in the navigation bar. Then, the user can start to construct a circuit, add the needed elements and press submit when they are done.</a:t>
            </a:r>
          </a:p>
          <a:p>
            <a:pPr indent="228600" rtl="0">
              <a:spcBef>
                <a:spcPts val="0"/>
              </a:spcBef>
              <a:spcAft>
                <a:spcPts val="500"/>
              </a:spcAft>
            </a:pPr>
            <a:r>
              <a:rPr lang="en-US" b="0" i="0">
                <a:solidFill>
                  <a:srgbClr val="000000"/>
                </a:solidFill>
                <a:effectLst/>
                <a:latin typeface="Josefin Sans" pitchFamily="2" charset="0"/>
              </a:rPr>
              <a:t>After the user press submit, the application will draw the circuit diagram, output the circuit analysis results in a table, and calculate the equivalent resistance.</a:t>
            </a:r>
            <a:r>
              <a:rPr lang="en-US" sz="1100">
                <a:latin typeface="Josefin Sans" pitchFamily="2" charset="0"/>
              </a:rPr>
              <a:t> </a:t>
            </a:r>
            <a:br>
              <a:rPr lang="en-US" sz="1100">
                <a:latin typeface="Josefin Sans" pitchFamily="2" charset="0"/>
              </a:rPr>
            </a:br>
            <a:endParaRPr lang="en-US" sz="1100" b="0">
              <a:effectLst/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1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D99463-CDE7-77F3-8D35-26C26EE9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19911"/>
              </p:ext>
            </p:extLst>
          </p:nvPr>
        </p:nvGraphicFramePr>
        <p:xfrm>
          <a:off x="866776" y="1747840"/>
          <a:ext cx="7967662" cy="257174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314574">
                  <a:extLst>
                    <a:ext uri="{9D8B030D-6E8A-4147-A177-3AD203B41FA5}">
                      <a16:colId xmlns:a16="http://schemas.microsoft.com/office/drawing/2014/main" val="808484405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3737025756"/>
                    </a:ext>
                  </a:extLst>
                </a:gridCol>
                <a:gridCol w="2767012">
                  <a:extLst>
                    <a:ext uri="{9D8B030D-6E8A-4147-A177-3AD203B41FA5}">
                      <a16:colId xmlns:a16="http://schemas.microsoft.com/office/drawing/2014/main" val="1786339391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3900257478"/>
                    </a:ext>
                  </a:extLst>
                </a:gridCol>
              </a:tblGrid>
              <a:tr h="53420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Full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Student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Task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Percentage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5339461"/>
                  </a:ext>
                </a:extLst>
              </a:tr>
              <a:tr h="5050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Lê Trung Kiên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20210926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126938"/>
                  </a:ext>
                </a:extLst>
              </a:tr>
              <a:tr h="5223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Đỗ Đình Kiên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20214906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766114"/>
                  </a:ext>
                </a:extLst>
              </a:tr>
              <a:tr h="5050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Luyện Minh Khánh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20210940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466558"/>
                  </a:ext>
                </a:extLst>
              </a:tr>
              <a:tr h="5050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Vũ Đức Hùng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20215198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034893"/>
                  </a:ext>
                </a:extLst>
              </a:tr>
            </a:tbl>
          </a:graphicData>
        </a:graphic>
      </p:graphicFrame>
      <p:sp>
        <p:nvSpPr>
          <p:cNvPr id="342" name="Google Shape;342;p44"/>
          <p:cNvSpPr txBox="1">
            <a:spLocks noGrp="1"/>
          </p:cNvSpPr>
          <p:nvPr>
            <p:ph type="subTitle" idx="1"/>
          </p:nvPr>
        </p:nvSpPr>
        <p:spPr>
          <a:xfrm>
            <a:off x="1996200" y="502419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Members &amp; Tasks</a:t>
            </a:r>
          </a:p>
        </p:txBody>
      </p:sp>
      <p:cxnSp>
        <p:nvCxnSpPr>
          <p:cNvPr id="343" name="Google Shape;343;p44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44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p44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44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342;p44">
            <a:extLst>
              <a:ext uri="{FF2B5EF4-FFF2-40B4-BE49-F238E27FC236}">
                <a16:creationId xmlns:a16="http://schemas.microsoft.com/office/drawing/2014/main" id="{380BCF89-4C3A-8AE7-5FE2-C418414A3812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Use case diagram</a:t>
            </a:r>
          </a:p>
        </p:txBody>
      </p:sp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E46C5431-4258-A6DD-2069-2055E083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962" y="1209676"/>
            <a:ext cx="60860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8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General class diagram</a:t>
            </a:r>
          </a:p>
        </p:txBody>
      </p:sp>
      <p:pic>
        <p:nvPicPr>
          <p:cNvPr id="22" name="Picture 21" descr="A close-up of a diagram&#10;&#10;Description automatically generated">
            <a:extLst>
              <a:ext uri="{FF2B5EF4-FFF2-40B4-BE49-F238E27FC236}">
                <a16:creationId xmlns:a16="http://schemas.microsoft.com/office/drawing/2014/main" id="{1A919AC6-E131-E749-A689-7BA91ED30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1266825"/>
            <a:ext cx="6819299" cy="3280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F4EA2-6F1C-4FCD-9824-6C5862A3F7A5}"/>
              </a:ext>
            </a:extLst>
          </p:cNvPr>
          <p:cNvSpPr txBox="1"/>
          <p:nvPr/>
        </p:nvSpPr>
        <p:spPr>
          <a:xfrm>
            <a:off x="457332" y="1799569"/>
            <a:ext cx="3874751" cy="1695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1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Circuit package:</a:t>
            </a:r>
            <a:endParaRPr lang="en-US" sz="1600" b="1">
              <a:effectLst/>
              <a:latin typeface="Josefin Sans" pitchFamily="2" charset="0"/>
            </a:endParaRPr>
          </a:p>
          <a:p>
            <a:r>
              <a:rPr lang="en-US" sz="14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The two classes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ParallelCircuit.java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 and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SerialCircuit.java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 extend the class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ElectricalCircuit.java.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They also import the classes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Elements.java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 and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VoltageSource.java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 to compute equivalent resistance and other values for each element and source case.</a:t>
            </a:r>
            <a:endParaRPr lang="en-US">
              <a:latin typeface="Josefin Sans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39F638-3A9A-FB37-C8D7-35EC434C3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9" t="8717" r="16953" b="8223"/>
          <a:stretch/>
        </p:blipFill>
        <p:spPr bwMode="auto">
          <a:xfrm>
            <a:off x="4811918" y="1527448"/>
            <a:ext cx="402517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0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F4EA2-6F1C-4FCD-9824-6C5862A3F7A5}"/>
              </a:ext>
            </a:extLst>
          </p:cNvPr>
          <p:cNvSpPr txBox="1"/>
          <p:nvPr/>
        </p:nvSpPr>
        <p:spPr>
          <a:xfrm>
            <a:off x="457332" y="2232830"/>
            <a:ext cx="4114668" cy="138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1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CircuitAnalysis.java </a:t>
            </a:r>
            <a:r>
              <a:rPr lang="en-US" sz="1600" b="1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and</a:t>
            </a:r>
            <a:r>
              <a:rPr lang="en-US" sz="1600" b="1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 TableRow.java:</a:t>
            </a:r>
            <a:endParaRPr lang="en-US" sz="1800" b="1">
              <a:effectLst/>
              <a:latin typeface="Josefin Sans" pitchFamily="2" charset="0"/>
            </a:endParaRPr>
          </a:p>
          <a:p>
            <a:r>
              <a:rPr lang="en-US" sz="16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The class</a:t>
            </a:r>
            <a:r>
              <a:rPr lang="en-US" sz="16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 TableRow.java 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is imported to create the analysis table. Then the class </a:t>
            </a:r>
            <a:r>
              <a:rPr lang="en-US" sz="1600" b="0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CircuitAnalysis.java 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will add the electrical value and then show the table to users.</a:t>
            </a:r>
            <a:endParaRPr lang="en-US" sz="1200">
              <a:latin typeface="Josefin Sans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97D5A6-9A3A-BABB-3812-4A71603DB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8" t="10031" r="20017" b="13522"/>
          <a:stretch/>
        </p:blipFill>
        <p:spPr bwMode="auto">
          <a:xfrm>
            <a:off x="5166781" y="1618594"/>
            <a:ext cx="3739369" cy="269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7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F4EA2-6F1C-4FCD-9824-6C5862A3F7A5}"/>
              </a:ext>
            </a:extLst>
          </p:cNvPr>
          <p:cNvSpPr txBox="1"/>
          <p:nvPr/>
        </p:nvSpPr>
        <p:spPr>
          <a:xfrm>
            <a:off x="363874" y="1688401"/>
            <a:ext cx="4114668" cy="1418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1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CircuitDiagram.java:</a:t>
            </a:r>
            <a:endParaRPr lang="en-US" sz="1800" b="1">
              <a:effectLst/>
              <a:latin typeface="Josefin Sans" pitchFamily="2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This is the method to draw the corresponding circuit diagram and show it to users.</a:t>
            </a:r>
            <a:br>
              <a:rPr lang="en-US" sz="1600">
                <a:latin typeface="Josefin Sans" pitchFamily="2" charset="0"/>
              </a:rPr>
            </a:br>
            <a:endParaRPr lang="en-US" sz="1200">
              <a:latin typeface="Josefin Sans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BDCDD1-8798-76F3-E3BA-6CB5F266C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8" t="26991" r="5079" b="29243"/>
          <a:stretch/>
        </p:blipFill>
        <p:spPr bwMode="auto">
          <a:xfrm>
            <a:off x="4093398" y="3106738"/>
            <a:ext cx="4860377" cy="14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73884A-37E7-B872-E3F8-EA3BB303162E}"/>
              </a:ext>
            </a:extLst>
          </p:cNvPr>
          <p:cNvSpPr txBox="1"/>
          <p:nvPr/>
        </p:nvSpPr>
        <p:spPr>
          <a:xfrm>
            <a:off x="4285059" y="1640356"/>
            <a:ext cx="45791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4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The below code creates an </a:t>
            </a:r>
            <a:r>
              <a:rPr lang="en-US" sz="1400" b="0" i="0" u="none" strike="noStrike">
                <a:solidFill>
                  <a:srgbClr val="188038"/>
                </a:solidFill>
                <a:effectLst/>
                <a:latin typeface="Josefin Sans" pitchFamily="2" charset="0"/>
              </a:rPr>
              <a:t>ImageView</a:t>
            </a:r>
            <a:r>
              <a:rPr lang="en-US" sz="14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 object to display the image of a capacitor. The </a:t>
            </a:r>
            <a:r>
              <a:rPr lang="en-US" sz="1400" b="0" i="0" u="none" strike="noStrike">
                <a:solidFill>
                  <a:srgbClr val="188038"/>
                </a:solidFill>
                <a:effectLst/>
                <a:latin typeface="Josefin Sans" pitchFamily="2" charset="0"/>
              </a:rPr>
              <a:t>Image</a:t>
            </a:r>
            <a:r>
              <a:rPr lang="en-US" sz="14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 object is created with the path to the image </a:t>
            </a:r>
            <a:r>
              <a:rPr lang="en-US" sz="1400" b="0" i="1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capacitor.png</a:t>
            </a:r>
            <a:r>
              <a:rPr lang="en-US" sz="14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 as the argument. The </a:t>
            </a:r>
            <a:r>
              <a:rPr lang="en-US" sz="1400" b="0" i="0" u="none" strike="noStrike">
                <a:solidFill>
                  <a:srgbClr val="188038"/>
                </a:solidFill>
                <a:effectLst/>
                <a:latin typeface="Josefin Sans" pitchFamily="2" charset="0"/>
              </a:rPr>
              <a:t>ImageView</a:t>
            </a:r>
            <a:r>
              <a:rPr lang="en-US" sz="14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 object is then positioned on the </a:t>
            </a:r>
            <a:r>
              <a:rPr lang="en-US" sz="1400" b="0" i="0" u="none" strike="noStrike">
                <a:solidFill>
                  <a:srgbClr val="188038"/>
                </a:solidFill>
                <a:effectLst/>
                <a:latin typeface="Josefin Sans" pitchFamily="2" charset="0"/>
              </a:rPr>
              <a:t>Pane</a:t>
            </a:r>
            <a:r>
              <a:rPr lang="en-US" sz="14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 object using the </a:t>
            </a:r>
            <a:r>
              <a:rPr lang="en-US" sz="1400" b="0" i="0" u="none" strike="noStrike">
                <a:solidFill>
                  <a:srgbClr val="188038"/>
                </a:solidFill>
                <a:effectLst/>
                <a:latin typeface="Josefin Sans" pitchFamily="2" charset="0"/>
              </a:rPr>
              <a:t>setLayoutX()</a:t>
            </a:r>
            <a:r>
              <a:rPr lang="en-US" sz="14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 and </a:t>
            </a:r>
            <a:r>
              <a:rPr lang="en-US" sz="1400" b="0" i="0" u="none" strike="noStrike">
                <a:solidFill>
                  <a:srgbClr val="188038"/>
                </a:solidFill>
                <a:effectLst/>
                <a:latin typeface="Josefin Sans" pitchFamily="2" charset="0"/>
              </a:rPr>
              <a:t>setLayoutY()</a:t>
            </a:r>
            <a:r>
              <a:rPr lang="en-US" sz="14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 methods.</a:t>
            </a:r>
            <a:endParaRPr lang="en-US" sz="1200" b="0">
              <a:effectLst/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4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100" b="1">
                <a:solidFill>
                  <a:schemeClr val="accent1"/>
                </a:solidFill>
              </a:rPr>
              <a:t>Class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3884A-37E7-B872-E3F8-EA3BB303162E}"/>
              </a:ext>
            </a:extLst>
          </p:cNvPr>
          <p:cNvSpPr txBox="1"/>
          <p:nvPr/>
        </p:nvSpPr>
        <p:spPr>
          <a:xfrm>
            <a:off x="380378" y="1640356"/>
            <a:ext cx="8483825" cy="1295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After that we create a </a:t>
            </a:r>
            <a:r>
              <a:rPr lang="en-US" sz="1600" b="0" i="0" u="none" strike="noStrike">
                <a:solidFill>
                  <a:srgbClr val="188038"/>
                </a:solidFill>
                <a:effectLst/>
                <a:latin typeface="Josefin Sans" pitchFamily="2" charset="0"/>
              </a:rPr>
              <a:t>Text</a:t>
            </a:r>
            <a:r>
              <a:rPr lang="en-US" sz="16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 object to display the name and value of the resistor. The </a:t>
            </a:r>
            <a:r>
              <a:rPr lang="en-US" sz="1600" b="0" i="0" u="none" strike="noStrike">
                <a:solidFill>
                  <a:srgbClr val="188038"/>
                </a:solidFill>
                <a:effectLst/>
                <a:latin typeface="Josefin Sans" pitchFamily="2" charset="0"/>
              </a:rPr>
              <a:t>Text</a:t>
            </a:r>
            <a:r>
              <a:rPr lang="en-US" sz="1600" b="0" i="0" u="none" strike="noStrike">
                <a:solidFill>
                  <a:srgbClr val="1F1F1F"/>
                </a:solidFill>
                <a:effectLst/>
                <a:latin typeface="Josefin Sans" pitchFamily="2" charset="0"/>
              </a:rPr>
              <a:t> object is created with the capacitor's name and value as the arguments. The similar method is applied for the inductor and resistor.</a:t>
            </a:r>
            <a:endParaRPr lang="en-US" sz="1600" b="0">
              <a:effectLst/>
              <a:latin typeface="Josefin Sans" pitchFamily="2" charset="0"/>
            </a:endParaRPr>
          </a:p>
          <a:p>
            <a:br>
              <a:rPr lang="en-US">
                <a:latin typeface="Josefin Sans" pitchFamily="2" charset="0"/>
              </a:rPr>
            </a:br>
            <a:endParaRPr lang="en-US" sz="1200" b="0">
              <a:effectLst/>
              <a:latin typeface="Josefin Sans" pitchFamily="2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5BAABF-1690-2316-4BDD-F67C0D8FD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09" r="1797" b="23095"/>
          <a:stretch/>
        </p:blipFill>
        <p:spPr bwMode="auto">
          <a:xfrm>
            <a:off x="428003" y="2450728"/>
            <a:ext cx="8525772" cy="11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4F13AF-6628-188E-62EF-C982701AF1BE}"/>
              </a:ext>
            </a:extLst>
          </p:cNvPr>
          <p:cNvSpPr txBox="1"/>
          <p:nvPr/>
        </p:nvSpPr>
        <p:spPr>
          <a:xfrm>
            <a:off x="363874" y="1332579"/>
            <a:ext cx="4579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1" i="1" u="none" strike="noStrike">
                <a:solidFill>
                  <a:srgbClr val="000000"/>
                </a:solidFill>
                <a:effectLst/>
                <a:latin typeface="Josefin Sans" pitchFamily="2" charset="0"/>
              </a:rPr>
              <a:t>CircuitDiagram.java:</a:t>
            </a:r>
            <a:endParaRPr lang="en-US" sz="1800" b="1">
              <a:effectLst/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10819"/>
      </p:ext>
    </p:extLst>
  </p:cSld>
  <p:clrMapOvr>
    <a:masterClrMapping/>
  </p:clrMapOvr>
</p:sld>
</file>

<file path=ppt/theme/theme1.xml><?xml version="1.0" encoding="utf-8"?>
<a:theme xmlns:a="http://schemas.openxmlformats.org/drawingml/2006/main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FD0000"/>
      </a:accent1>
      <a:accent2>
        <a:srgbClr val="F5F5F5"/>
      </a:accent2>
      <a:accent3>
        <a:srgbClr val="BBBBBB"/>
      </a:accent3>
      <a:accent4>
        <a:srgbClr val="000000"/>
      </a:accent4>
      <a:accent5>
        <a:srgbClr val="FD0000"/>
      </a:accent5>
      <a:accent6>
        <a:srgbClr val="FF8D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570</Words>
  <Application>Microsoft Office PowerPoint</Application>
  <PresentationFormat>On-screen Show (16:9)</PresentationFormat>
  <Paragraphs>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Times New Roman</vt:lpstr>
      <vt:lpstr>Josefin Sans SemiBold</vt:lpstr>
      <vt:lpstr>Josefin Sans ExtraLight</vt:lpstr>
      <vt:lpstr>Arial</vt:lpstr>
      <vt:lpstr>Josefin Sans Medium</vt:lpstr>
      <vt:lpstr>Josefin Sans Light</vt:lpstr>
      <vt:lpstr>Josefin Sans</vt:lpstr>
      <vt:lpstr>Macari Company Profile by Slidesgo</vt:lpstr>
      <vt:lpstr>ELECTRICAL CIRCUIT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NHÓM 20</dc:title>
  <dc:creator>Do Kien</dc:creator>
  <cp:lastModifiedBy>Do Kien</cp:lastModifiedBy>
  <cp:revision>5</cp:revision>
  <dcterms:modified xsi:type="dcterms:W3CDTF">2023-07-22T16:48:16Z</dcterms:modified>
</cp:coreProperties>
</file>