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0"/>
  </p:notesMasterIdLst>
  <p:sldIdLst>
    <p:sldId id="257" r:id="rId2"/>
    <p:sldId id="258" r:id="rId3"/>
    <p:sldId id="301" r:id="rId4"/>
    <p:sldId id="319" r:id="rId5"/>
    <p:sldId id="260" r:id="rId6"/>
    <p:sldId id="320" r:id="rId7"/>
    <p:sldId id="261" r:id="rId8"/>
    <p:sldId id="317" r:id="rId9"/>
    <p:sldId id="322" r:id="rId10"/>
    <p:sldId id="262" r:id="rId11"/>
    <p:sldId id="263" r:id="rId12"/>
    <p:sldId id="264" r:id="rId13"/>
    <p:sldId id="265" r:id="rId14"/>
    <p:sldId id="324" r:id="rId15"/>
    <p:sldId id="266" r:id="rId16"/>
    <p:sldId id="302" r:id="rId17"/>
    <p:sldId id="304" r:id="rId18"/>
    <p:sldId id="267" r:id="rId19"/>
    <p:sldId id="268" r:id="rId20"/>
    <p:sldId id="303" r:id="rId21"/>
    <p:sldId id="305" r:id="rId22"/>
    <p:sldId id="270" r:id="rId23"/>
    <p:sldId id="271" r:id="rId24"/>
    <p:sldId id="272" r:id="rId25"/>
    <p:sldId id="273" r:id="rId26"/>
    <p:sldId id="306" r:id="rId27"/>
    <p:sldId id="274" r:id="rId28"/>
    <p:sldId id="275" r:id="rId29"/>
    <p:sldId id="307" r:id="rId30"/>
    <p:sldId id="276" r:id="rId31"/>
    <p:sldId id="277" r:id="rId32"/>
    <p:sldId id="318" r:id="rId33"/>
    <p:sldId id="308" r:id="rId34"/>
    <p:sldId id="309" r:id="rId35"/>
    <p:sldId id="278" r:id="rId36"/>
    <p:sldId id="279" r:id="rId37"/>
    <p:sldId id="321" r:id="rId38"/>
    <p:sldId id="310" r:id="rId39"/>
    <p:sldId id="280" r:id="rId40"/>
    <p:sldId id="281" r:id="rId41"/>
    <p:sldId id="311" r:id="rId42"/>
    <p:sldId id="312" r:id="rId43"/>
    <p:sldId id="314" r:id="rId44"/>
    <p:sldId id="315" r:id="rId45"/>
    <p:sldId id="316" r:id="rId46"/>
    <p:sldId id="282" r:id="rId47"/>
    <p:sldId id="323" r:id="rId48"/>
    <p:sldId id="283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F152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631"/>
  </p:normalViewPr>
  <p:slideViewPr>
    <p:cSldViewPr>
      <p:cViewPr varScale="1">
        <p:scale>
          <a:sx n="67" d="100"/>
          <a:sy n="67" d="100"/>
        </p:scale>
        <p:origin x="1061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B1E20-4D01-4047-9217-C6621DCF9380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5F7BE-D314-0A48-B607-C9573F1A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67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vi-VN" altLang="zh-C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 altLang="zh-C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51AC5C1-C0EE-4702-B4D3-1D18A6558457}" type="datetimeFigureOut">
              <a:rPr kumimoji="1" lang="ja-JP" altLang="en-US" smtClean="0"/>
              <a:t>2020/12/27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BCB5DE1-2A5C-47CB-9E7C-FC17A02DE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28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C5C1-C0EE-4702-B4D3-1D18A6558457}" type="datetimeFigureOut">
              <a:rPr kumimoji="1" lang="ja-JP" altLang="en-US" smtClean="0"/>
              <a:t>2020/12/27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5DE1-2A5C-47CB-9E7C-FC17A02DE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78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C5C1-C0EE-4702-B4D3-1D18A6558457}" type="datetimeFigureOut">
              <a:rPr kumimoji="1" lang="ja-JP" altLang="en-US" smtClean="0"/>
              <a:t>2020/12/27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5DE1-2A5C-47CB-9E7C-FC17A02DE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5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 altLang="zh-C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altLang="zh-CN"/>
              <a:t>Bấm để chỉnh sửa kiểu văn bản của Bản cái</a:t>
            </a:r>
          </a:p>
          <a:p>
            <a:pPr lvl="1"/>
            <a:r>
              <a:rPr lang="vi-VN" altLang="zh-CN"/>
              <a:t>Mức hai</a:t>
            </a:r>
          </a:p>
          <a:p>
            <a:pPr lvl="2"/>
            <a:r>
              <a:rPr lang="vi-VN" altLang="zh-CN"/>
              <a:t>Mức ba</a:t>
            </a:r>
          </a:p>
          <a:p>
            <a:pPr lvl="3"/>
            <a:r>
              <a:rPr lang="vi-VN" altLang="zh-CN"/>
              <a:t>Mức bốn</a:t>
            </a:r>
          </a:p>
          <a:p>
            <a:pPr lvl="4"/>
            <a:r>
              <a:rPr lang="vi-VN" altLang="zh-C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altLang="zh-C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C5C1-C0EE-4702-B4D3-1D18A6558457}" type="datetimeFigureOut">
              <a:rPr kumimoji="1" lang="ja-JP" altLang="en-US" smtClean="0"/>
              <a:t>2020/12/27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5DE1-2A5C-47CB-9E7C-FC17A02DE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793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 altLang="zh-C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altLang="zh-C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altLang="zh-C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C5C1-C0EE-4702-B4D3-1D18A6558457}" type="datetimeFigureOut">
              <a:rPr kumimoji="1" lang="ja-JP" altLang="en-US" smtClean="0"/>
              <a:t>2020/12/27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5DE1-2A5C-47CB-9E7C-FC17A02DE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958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zh-C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altLang="zh-CN"/>
              <a:t>Bấm để chỉnh sửa kiểu văn bản của Bản cái</a:t>
            </a:r>
          </a:p>
          <a:p>
            <a:pPr lvl="1"/>
            <a:r>
              <a:rPr lang="vi-VN" altLang="zh-CN"/>
              <a:t>Mức hai</a:t>
            </a:r>
          </a:p>
          <a:p>
            <a:pPr lvl="2"/>
            <a:r>
              <a:rPr lang="vi-VN" altLang="zh-CN"/>
              <a:t>Mức ba</a:t>
            </a:r>
          </a:p>
          <a:p>
            <a:pPr lvl="3"/>
            <a:r>
              <a:rPr lang="vi-VN" altLang="zh-CN"/>
              <a:t>Mức bốn</a:t>
            </a:r>
          </a:p>
          <a:p>
            <a:pPr lvl="4"/>
            <a:r>
              <a:rPr lang="vi-VN" altLang="zh-C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C5C1-C0EE-4702-B4D3-1D18A6558457}" type="datetimeFigureOut">
              <a:rPr kumimoji="1" lang="ja-JP" altLang="en-US" smtClean="0"/>
              <a:t>2020/12/27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5DE1-2A5C-47CB-9E7C-FC17A02DE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384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vi-VN" altLang="zh-C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vi-VN" altLang="zh-CN"/>
              <a:t>Bấm để chỉnh sửa kiểu văn bản của Bản cái</a:t>
            </a:r>
          </a:p>
          <a:p>
            <a:pPr lvl="1"/>
            <a:r>
              <a:rPr lang="vi-VN" altLang="zh-CN"/>
              <a:t>Mức hai</a:t>
            </a:r>
          </a:p>
          <a:p>
            <a:pPr lvl="2"/>
            <a:r>
              <a:rPr lang="vi-VN" altLang="zh-CN"/>
              <a:t>Mức ba</a:t>
            </a:r>
          </a:p>
          <a:p>
            <a:pPr lvl="3"/>
            <a:r>
              <a:rPr lang="vi-VN" altLang="zh-CN"/>
              <a:t>Mức bốn</a:t>
            </a:r>
          </a:p>
          <a:p>
            <a:pPr lvl="4"/>
            <a:r>
              <a:rPr lang="vi-VN" altLang="zh-C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C5C1-C0EE-4702-B4D3-1D18A6558457}" type="datetimeFigureOut">
              <a:rPr kumimoji="1" lang="ja-JP" altLang="en-US" smtClean="0"/>
              <a:t>2020/12/27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5DE1-2A5C-47CB-9E7C-FC17A02DE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38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1325563"/>
          </a:xfrm>
        </p:spPr>
        <p:txBody>
          <a:bodyPr/>
          <a:lstStyle/>
          <a:p>
            <a:r>
              <a:rPr lang="vi-VN" altLang="zh-C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3851"/>
            <a:ext cx="7886700" cy="4483100"/>
          </a:xfrm>
        </p:spPr>
        <p:txBody>
          <a:bodyPr/>
          <a:lstStyle/>
          <a:p>
            <a:pPr lvl="0"/>
            <a:r>
              <a:rPr lang="vi-VN" altLang="zh-CN"/>
              <a:t>Bấm để chỉnh sửa kiểu văn bản của Bản cái</a:t>
            </a:r>
          </a:p>
          <a:p>
            <a:pPr lvl="1"/>
            <a:r>
              <a:rPr lang="vi-VN" altLang="zh-CN"/>
              <a:t>Mức hai</a:t>
            </a:r>
          </a:p>
          <a:p>
            <a:pPr lvl="2"/>
            <a:r>
              <a:rPr lang="vi-VN" altLang="zh-CN"/>
              <a:t>Mức ba</a:t>
            </a:r>
          </a:p>
          <a:p>
            <a:pPr lvl="3"/>
            <a:r>
              <a:rPr lang="vi-VN" altLang="zh-CN"/>
              <a:t>Mức bốn</a:t>
            </a:r>
          </a:p>
          <a:p>
            <a:pPr lvl="4"/>
            <a:r>
              <a:rPr lang="vi-VN" altLang="zh-C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7950" y="6141245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fld id="{351AC5C1-C0EE-4702-B4D3-1D18A6558457}" type="datetimeFigureOut">
              <a:rPr kumimoji="1" lang="ja-JP" altLang="en-US" smtClean="0"/>
              <a:t>2020/12/27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2350" y="6413501"/>
            <a:ext cx="1143000" cy="365125"/>
          </a:xfrm>
        </p:spPr>
        <p:txBody>
          <a:bodyPr/>
          <a:lstStyle/>
          <a:p>
            <a:fld id="{7BCB5DE1-2A5C-47CB-9E7C-FC17A02DE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37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23966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 altLang="zh-C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3227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altLang="zh-C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C5C1-C0EE-4702-B4D3-1D18A6558457}" type="datetimeFigureOut">
              <a:rPr kumimoji="1" lang="ja-JP" altLang="en-US" smtClean="0"/>
              <a:t>2020/12/27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5DE1-2A5C-47CB-9E7C-FC17A02DE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61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zh-C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28775"/>
            <a:ext cx="3886200" cy="4351338"/>
          </a:xfrm>
        </p:spPr>
        <p:txBody>
          <a:bodyPr/>
          <a:lstStyle/>
          <a:p>
            <a:pPr lvl="0"/>
            <a:r>
              <a:rPr lang="vi-VN" altLang="zh-CN"/>
              <a:t>Bấm để chỉnh sửa kiểu văn bản của Bản cái</a:t>
            </a:r>
          </a:p>
          <a:p>
            <a:pPr lvl="1"/>
            <a:r>
              <a:rPr lang="vi-VN" altLang="zh-CN"/>
              <a:t>Mức hai</a:t>
            </a:r>
          </a:p>
          <a:p>
            <a:pPr lvl="2"/>
            <a:r>
              <a:rPr lang="vi-VN" altLang="zh-CN"/>
              <a:t>Mức ba</a:t>
            </a:r>
          </a:p>
          <a:p>
            <a:pPr lvl="3"/>
            <a:r>
              <a:rPr lang="vi-VN" altLang="zh-CN"/>
              <a:t>Mức bốn</a:t>
            </a:r>
          </a:p>
          <a:p>
            <a:pPr lvl="4"/>
            <a:r>
              <a:rPr lang="vi-VN" altLang="zh-C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28775"/>
            <a:ext cx="3886200" cy="4351338"/>
          </a:xfrm>
        </p:spPr>
        <p:txBody>
          <a:bodyPr/>
          <a:lstStyle/>
          <a:p>
            <a:pPr lvl="0"/>
            <a:r>
              <a:rPr lang="vi-VN" altLang="zh-CN"/>
              <a:t>Bấm để chỉnh sửa kiểu văn bản của Bản cái</a:t>
            </a:r>
          </a:p>
          <a:p>
            <a:pPr lvl="1"/>
            <a:r>
              <a:rPr lang="vi-VN" altLang="zh-CN"/>
              <a:t>Mức hai</a:t>
            </a:r>
          </a:p>
          <a:p>
            <a:pPr lvl="2"/>
            <a:r>
              <a:rPr lang="vi-VN" altLang="zh-CN"/>
              <a:t>Mức ba</a:t>
            </a:r>
          </a:p>
          <a:p>
            <a:pPr lvl="3"/>
            <a:r>
              <a:rPr lang="vi-VN" altLang="zh-CN"/>
              <a:t>Mức bốn</a:t>
            </a:r>
          </a:p>
          <a:p>
            <a:pPr lvl="4"/>
            <a:r>
              <a:rPr lang="vi-VN" altLang="zh-C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C5C1-C0EE-4702-B4D3-1D18A6558457}" type="datetimeFigureOut">
              <a:rPr kumimoji="1" lang="ja-JP" altLang="en-US" smtClean="0"/>
              <a:t>2020/12/27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5DE1-2A5C-47CB-9E7C-FC17A02DE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3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vi-VN" altLang="zh-C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altLang="zh-C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vi-VN" altLang="zh-CN"/>
              <a:t>Bấm để chỉnh sửa kiểu văn bản của Bản cái</a:t>
            </a:r>
          </a:p>
          <a:p>
            <a:pPr lvl="1"/>
            <a:r>
              <a:rPr lang="vi-VN" altLang="zh-CN"/>
              <a:t>Mức hai</a:t>
            </a:r>
          </a:p>
          <a:p>
            <a:pPr lvl="2"/>
            <a:r>
              <a:rPr lang="vi-VN" altLang="zh-CN"/>
              <a:t>Mức ba</a:t>
            </a:r>
          </a:p>
          <a:p>
            <a:pPr lvl="3"/>
            <a:r>
              <a:rPr lang="vi-VN" altLang="zh-CN"/>
              <a:t>Mức bốn</a:t>
            </a:r>
          </a:p>
          <a:p>
            <a:pPr lvl="4"/>
            <a:r>
              <a:rPr lang="vi-VN" altLang="zh-C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altLang="zh-C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vi-VN" altLang="zh-CN"/>
              <a:t>Bấm để chỉnh sửa kiểu văn bản của Bản cái</a:t>
            </a:r>
          </a:p>
          <a:p>
            <a:pPr lvl="1"/>
            <a:r>
              <a:rPr lang="vi-VN" altLang="zh-CN"/>
              <a:t>Mức hai</a:t>
            </a:r>
          </a:p>
          <a:p>
            <a:pPr lvl="2"/>
            <a:r>
              <a:rPr lang="vi-VN" altLang="zh-CN"/>
              <a:t>Mức ba</a:t>
            </a:r>
          </a:p>
          <a:p>
            <a:pPr lvl="3"/>
            <a:r>
              <a:rPr lang="vi-VN" altLang="zh-CN"/>
              <a:t>Mức bốn</a:t>
            </a:r>
          </a:p>
          <a:p>
            <a:pPr lvl="4"/>
            <a:r>
              <a:rPr lang="vi-VN" altLang="zh-C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C5C1-C0EE-4702-B4D3-1D18A6558457}" type="datetimeFigureOut">
              <a:rPr kumimoji="1" lang="ja-JP" altLang="en-US" smtClean="0"/>
              <a:t>2020/12/27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5DE1-2A5C-47CB-9E7C-FC17A02DE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90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zh-C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C5C1-C0EE-4702-B4D3-1D18A6558457}" type="datetimeFigureOut">
              <a:rPr kumimoji="1" lang="ja-JP" altLang="en-US" smtClean="0"/>
              <a:t>2020/12/27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5DE1-2A5C-47CB-9E7C-FC17A02DE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52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781176"/>
            <a:ext cx="2711450" cy="424497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vi-VN" altLang="zh-C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C5C1-C0EE-4702-B4D3-1D18A6558457}" type="datetimeFigureOut">
              <a:rPr kumimoji="1" lang="ja-JP" altLang="en-US" smtClean="0"/>
              <a:t>2020/12/27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5DE1-2A5C-47CB-9E7C-FC17A02DE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77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vi-VN" altLang="zh-C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C5C1-C0EE-4702-B4D3-1D18A6558457}" type="datetimeFigureOut">
              <a:rPr kumimoji="1" lang="ja-JP" altLang="en-US" smtClean="0"/>
              <a:t>2020/12/27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5DE1-2A5C-47CB-9E7C-FC17A02DE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770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C5C1-C0EE-4702-B4D3-1D18A6558457}" type="datetimeFigureOut">
              <a:rPr kumimoji="1" lang="ja-JP" altLang="en-US" smtClean="0"/>
              <a:t>2020/12/27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5DE1-2A5C-47CB-9E7C-FC17A02DE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49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5557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altLang="zh-C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25600"/>
            <a:ext cx="7886700" cy="4460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altLang="zh-CN"/>
              <a:t>Bấm để chỉnh sửa kiểu văn bản của Bản cái</a:t>
            </a:r>
          </a:p>
          <a:p>
            <a:pPr lvl="1"/>
            <a:r>
              <a:rPr lang="vi-VN" altLang="zh-CN"/>
              <a:t>Mức hai</a:t>
            </a:r>
          </a:p>
          <a:p>
            <a:pPr lvl="2"/>
            <a:r>
              <a:rPr lang="vi-VN" altLang="zh-CN"/>
              <a:t>Mức ba</a:t>
            </a:r>
          </a:p>
          <a:p>
            <a:pPr lvl="3"/>
            <a:r>
              <a:rPr lang="vi-VN" altLang="zh-CN"/>
              <a:t>Mức bốn</a:t>
            </a:r>
          </a:p>
          <a:p>
            <a:pPr lvl="4"/>
            <a:r>
              <a:rPr lang="vi-VN" altLang="zh-C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51AC5C1-C0EE-4702-B4D3-1D18A6558457}" type="datetimeFigureOut">
              <a:rPr kumimoji="1" lang="ja-JP" altLang="en-US" smtClean="0"/>
              <a:t>2020/12/27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BCB5DE1-2A5C-47CB-9E7C-FC17A02DE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11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tiff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Điều Hành</a:t>
            </a:r>
            <a:b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 lý các hệ điều hành</a:t>
            </a:r>
            <a:r>
              <a:rPr lang="en-US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kumimoji="1" lang="ja-JP" altLang="en-US" sz="2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00400"/>
            <a:ext cx="7543800" cy="1752600"/>
          </a:xfrm>
        </p:spPr>
        <p:txBody>
          <a:bodyPr>
            <a:normAutofit/>
          </a:bodyPr>
          <a:lstStyle/>
          <a:p>
            <a:r>
              <a:rPr lang="en-US" altLang="ja-JP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trình </a:t>
            </a:r>
            <a:r>
              <a:rPr lang="en-US" altLang="ja-JP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bày</a:t>
            </a:r>
            <a:r>
              <a:rPr lang="en-US" altLang="ja-JP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altLang="ja-JP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 môn Khoa Học Máy Tính</a:t>
            </a:r>
          </a:p>
          <a:p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Viện Công Nghệ Thông Tin và Truyền Thông</a:t>
            </a:r>
          </a:p>
        </p:txBody>
      </p:sp>
    </p:spTree>
    <p:extLst>
      <p:ext uri="{BB962C8B-B14F-4D97-AF65-F5344CB8AC3E}">
        <p14:creationId xmlns:p14="http://schemas.microsoft.com/office/powerpoint/2010/main" val="263625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992766" y="1588211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68309" y="226603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68309" y="256690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2792" y="328627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68309" y="3663227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68309" y="3964099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2792" y="464662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68309" y="5023579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68309" y="5324450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8309" y="5926192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68309" y="622706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Rectangle 47"/>
          <p:cNvSpPr/>
          <p:nvPr/>
        </p:nvSpPr>
        <p:spPr>
          <a:xfrm>
            <a:off x="223420" y="1026499"/>
            <a:ext cx="8686800" cy="421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vi-VN" altLang="ja-JP" sz="2300" dirty="0">
                <a:solidFill>
                  <a:prstClr val="white"/>
                </a:solidFill>
              </a:rPr>
              <a:t>Thiết bị điều khiển                                                         III</a:t>
            </a:r>
            <a:endParaRPr lang="en-US" altLang="ja-JP" sz="2300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" y="168514"/>
            <a:ext cx="87409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Quản lý vào ra</a:t>
            </a:r>
            <a:b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Nguyên tắc chung </a:t>
            </a:r>
          </a:p>
          <a:p>
            <a:r>
              <a:rPr lang="vi-VN" altLang="ja-JP" dirty="0">
                <a:solidFill>
                  <a:prstClr val="black"/>
                </a:solidFill>
              </a:rPr>
              <a:t>1.1 </a:t>
            </a:r>
            <a:r>
              <a:rPr lang="en-US" altLang="ja-JP" dirty="0">
                <a:solidFill>
                  <a:prstClr val="black"/>
                </a:solidFill>
              </a:rPr>
              <a:t>Giới thiệu</a:t>
            </a:r>
            <a:endParaRPr lang="vi-VN" altLang="ja-JP" dirty="0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15886"/>
            <a:ext cx="7817702" cy="271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5390875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992766" y="1588211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68309" y="226603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68309" y="256690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2792" y="328627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68309" y="3663227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68309" y="3964099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2792" y="464662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68309" y="5023579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68309" y="5324450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8309" y="5926192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68309" y="622706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Rectangle 48"/>
          <p:cNvSpPr/>
          <p:nvPr/>
        </p:nvSpPr>
        <p:spPr>
          <a:xfrm>
            <a:off x="223421" y="1508506"/>
            <a:ext cx="8645378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000" dirty="0"/>
              <a:t>Giao diện TBĐK và TBNV: Giao diện mức rất thấp </a:t>
            </a:r>
            <a:endParaRPr lang="en-US" altLang="ja-JP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000" dirty="0"/>
              <a:t>Sector = 512bytes = 4096bits </a:t>
            </a:r>
            <a:endParaRPr lang="en-US" altLang="ja-JP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000" dirty="0"/>
              <a:t>Bộ điều khiển đĩa phải đọc/ghi các bit và nhóm lại thành các sector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000" dirty="0"/>
              <a:t>HĐH </a:t>
            </a:r>
            <a:r>
              <a:rPr lang="vi-VN" altLang="ja-JP" sz="2000" dirty="0">
                <a:solidFill>
                  <a:srgbClr val="6600FF"/>
                </a:solidFill>
              </a:rPr>
              <a:t>chỉ làm việc </a:t>
            </a:r>
            <a:r>
              <a:rPr lang="vi-VN" altLang="ja-JP" sz="2000" dirty="0"/>
              <a:t>với các </a:t>
            </a:r>
            <a:r>
              <a:rPr lang="vi-VN" altLang="ja-JP" sz="2000" dirty="0">
                <a:solidFill>
                  <a:srgbClr val="6600FF"/>
                </a:solidFill>
              </a:rPr>
              <a:t>TBĐK</a:t>
            </a:r>
            <a:r>
              <a:rPr lang="vi-VN" altLang="ja-JP" sz="2000" dirty="0"/>
              <a:t> </a:t>
            </a:r>
            <a:endParaRPr lang="en-US" altLang="ja-JP" sz="20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altLang="ja-JP" sz="2000" dirty="0"/>
              <a:t>Thông qua các </a:t>
            </a:r>
            <a:r>
              <a:rPr lang="vi-VN" altLang="ja-JP" sz="2000" dirty="0">
                <a:solidFill>
                  <a:srgbClr val="6600FF"/>
                </a:solidFill>
              </a:rPr>
              <a:t>thanh ghi điều khiển</a:t>
            </a:r>
            <a:r>
              <a:rPr lang="vi-VN" altLang="ja-JP" sz="2000" dirty="0"/>
              <a:t> của </a:t>
            </a:r>
            <a:r>
              <a:rPr lang="vi-VN" altLang="ja-JP" sz="2000" dirty="0">
                <a:solidFill>
                  <a:srgbClr val="6600FF"/>
                </a:solidFill>
              </a:rPr>
              <a:t>thiết </a:t>
            </a:r>
            <a:r>
              <a:rPr lang="vi-VN" altLang="ja-JP" sz="2000" dirty="0" err="1">
                <a:solidFill>
                  <a:srgbClr val="6600FF"/>
                </a:solidFill>
              </a:rPr>
              <a:t>bị</a:t>
            </a:r>
            <a:r>
              <a:rPr lang="vi-VN" altLang="ja-JP" sz="2000" dirty="0">
                <a:solidFill>
                  <a:srgbClr val="6600FF"/>
                </a:solidFill>
              </a:rPr>
              <a:t> </a:t>
            </a:r>
            <a:endParaRPr lang="vi-VN" altLang="ja-JP" sz="20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altLang="ja-JP" sz="2000" dirty="0"/>
              <a:t>Các </a:t>
            </a:r>
            <a:r>
              <a:rPr lang="vi-VN" altLang="ja-JP" sz="2000" dirty="0">
                <a:solidFill>
                  <a:srgbClr val="6600FF"/>
                </a:solidFill>
              </a:rPr>
              <a:t>câu lệnh và tham số </a:t>
            </a:r>
            <a:r>
              <a:rPr lang="vi-VN" altLang="ja-JP" sz="2000" dirty="0"/>
              <a:t>sẽ được đưa vào các </a:t>
            </a:r>
            <a:r>
              <a:rPr lang="vi-VN" altLang="ja-JP" sz="2000" dirty="0">
                <a:solidFill>
                  <a:srgbClr val="6600FF"/>
                </a:solidFill>
              </a:rPr>
              <a:t>thanh ghi điều </a:t>
            </a:r>
            <a:r>
              <a:rPr lang="vi-VN" altLang="ja-JP" sz="2000" dirty="0" err="1">
                <a:solidFill>
                  <a:srgbClr val="6600FF"/>
                </a:solidFill>
              </a:rPr>
              <a:t>khiển</a:t>
            </a:r>
            <a:r>
              <a:rPr lang="vi-VN" altLang="ja-JP" sz="2000" dirty="0"/>
              <a:t>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altLang="ja-JP" sz="2000" dirty="0"/>
              <a:t>Khi 1 lệnh được </a:t>
            </a:r>
            <a:r>
              <a:rPr lang="vi-VN" altLang="ja-JP" sz="2000" dirty="0">
                <a:solidFill>
                  <a:srgbClr val="6600FF"/>
                </a:solidFill>
              </a:rPr>
              <a:t>bộ điều khiển chấp nhận</a:t>
            </a:r>
            <a:r>
              <a:rPr lang="vi-VN" altLang="ja-JP" sz="2000" dirty="0"/>
              <a:t>, </a:t>
            </a:r>
            <a:r>
              <a:rPr lang="vi-VN" altLang="ja-JP" sz="2000" dirty="0">
                <a:solidFill>
                  <a:srgbClr val="6600FF"/>
                </a:solidFill>
              </a:rPr>
              <a:t>CPU</a:t>
            </a:r>
            <a:r>
              <a:rPr lang="vi-VN" altLang="ja-JP" sz="2000" dirty="0"/>
              <a:t> sẽ để cho bộ điều khiển hoạt động một mình và nó quay sang </a:t>
            </a:r>
            <a:r>
              <a:rPr lang="vi-VN" altLang="ja-JP" sz="2000" dirty="0">
                <a:solidFill>
                  <a:srgbClr val="6600FF"/>
                </a:solidFill>
              </a:rPr>
              <a:t>làm công việc </a:t>
            </a:r>
            <a:r>
              <a:rPr lang="vi-VN" altLang="ja-JP" sz="2000" dirty="0" err="1">
                <a:solidFill>
                  <a:srgbClr val="6600FF"/>
                </a:solidFill>
              </a:rPr>
              <a:t>khác</a:t>
            </a:r>
            <a:r>
              <a:rPr lang="vi-VN" altLang="ja-JP" sz="2000" dirty="0">
                <a:solidFill>
                  <a:srgbClr val="6600FF"/>
                </a:solidFill>
              </a:rPr>
              <a:t> </a:t>
            </a:r>
            <a:endParaRPr lang="vi-VN" altLang="ja-JP" sz="20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altLang="ja-JP" sz="2000" dirty="0"/>
              <a:t>Khi lệnh </a:t>
            </a:r>
            <a:r>
              <a:rPr lang="vi-VN" altLang="ja-JP" sz="2000" dirty="0">
                <a:solidFill>
                  <a:srgbClr val="6600FF"/>
                </a:solidFill>
              </a:rPr>
              <a:t>thực hiện xong</a:t>
            </a:r>
            <a:r>
              <a:rPr lang="vi-VN" altLang="ja-JP" sz="2000" dirty="0"/>
              <a:t>, bộ điều khiển sẽ </a:t>
            </a:r>
            <a:r>
              <a:rPr lang="vi-VN" altLang="ja-JP" sz="2000" dirty="0">
                <a:solidFill>
                  <a:srgbClr val="6600FF"/>
                </a:solidFill>
              </a:rPr>
              <a:t>báo</a:t>
            </a:r>
            <a:r>
              <a:rPr lang="vi-VN" altLang="ja-JP" sz="2000" dirty="0"/>
              <a:t> cho CPU bằng </a:t>
            </a:r>
            <a:r>
              <a:rPr lang="vi-VN" altLang="ja-JP" sz="2000" dirty="0">
                <a:solidFill>
                  <a:srgbClr val="6600FF"/>
                </a:solidFill>
              </a:rPr>
              <a:t>tín hiệu </a:t>
            </a:r>
            <a:r>
              <a:rPr lang="vi-VN" altLang="ja-JP" sz="2000" dirty="0" err="1">
                <a:solidFill>
                  <a:srgbClr val="6600FF"/>
                </a:solidFill>
              </a:rPr>
              <a:t>ngắt</a:t>
            </a:r>
            <a:r>
              <a:rPr lang="vi-VN" altLang="ja-JP" sz="2000" dirty="0"/>
              <a:t>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altLang="ja-JP" sz="2000" dirty="0"/>
              <a:t>CPU sẽ lấy </a:t>
            </a:r>
            <a:r>
              <a:rPr lang="vi-VN" altLang="ja-JP" sz="2000" dirty="0">
                <a:solidFill>
                  <a:srgbClr val="6600FF"/>
                </a:solidFill>
              </a:rPr>
              <a:t>KQ</a:t>
            </a:r>
            <a:r>
              <a:rPr lang="vi-VN" altLang="ja-JP" sz="2000" dirty="0"/>
              <a:t> và </a:t>
            </a:r>
            <a:r>
              <a:rPr lang="vi-VN" altLang="ja-JP" sz="2000" dirty="0">
                <a:solidFill>
                  <a:srgbClr val="6600FF"/>
                </a:solidFill>
              </a:rPr>
              <a:t>trạng thái thiết bị </a:t>
            </a:r>
            <a:r>
              <a:rPr lang="vi-VN" altLang="ja-JP" sz="2000" dirty="0"/>
              <a:t>thông qua các </a:t>
            </a:r>
            <a:r>
              <a:rPr lang="vi-VN" altLang="ja-JP" sz="2000" dirty="0">
                <a:solidFill>
                  <a:srgbClr val="6600FF"/>
                </a:solidFill>
              </a:rPr>
              <a:t>thanh ghi điều khiển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8600" y="168514"/>
            <a:ext cx="87409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Quản lý vào ra</a:t>
            </a:r>
            <a:b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Nguyên tắc chung </a:t>
            </a:r>
          </a:p>
          <a:p>
            <a:r>
              <a:rPr lang="vi-VN" altLang="ja-JP" dirty="0">
                <a:solidFill>
                  <a:prstClr val="black"/>
                </a:solidFill>
              </a:rPr>
              <a:t>1.1 </a:t>
            </a:r>
            <a:r>
              <a:rPr lang="en-US" altLang="ja-JP" dirty="0">
                <a:solidFill>
                  <a:prstClr val="black"/>
                </a:solidFill>
              </a:rPr>
              <a:t>Giới thiệu</a:t>
            </a:r>
            <a:endParaRPr lang="vi-VN" altLang="ja-JP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3420" y="1026499"/>
            <a:ext cx="8686800" cy="421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vi-VN" altLang="ja-JP" sz="2300" dirty="0">
                <a:solidFill>
                  <a:prstClr val="white"/>
                </a:solidFill>
              </a:rPr>
              <a:t>Thiết bị điều khiển                                                        IV</a:t>
            </a:r>
            <a:endParaRPr lang="en-US" altLang="ja-JP" sz="23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390875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992766" y="1588211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68309" y="226603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68309" y="256690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2792" y="328627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68309" y="3663227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68309" y="3964099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2792" y="464662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68309" y="5023579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68309" y="5324450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8309" y="5926192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68309" y="622706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Rectangle 47"/>
          <p:cNvSpPr/>
          <p:nvPr/>
        </p:nvSpPr>
        <p:spPr>
          <a:xfrm>
            <a:off x="223420" y="1026499"/>
            <a:ext cx="8686800" cy="421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vi-VN" altLang="ja-JP" sz="2300" dirty="0">
                <a:solidFill>
                  <a:prstClr val="white"/>
                </a:solidFill>
              </a:rPr>
              <a:t>Trình điều khiển thiết bị (Device driver)</a:t>
            </a:r>
            <a:endParaRPr lang="en-US" altLang="ja-JP" sz="230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00" y="168514"/>
            <a:ext cx="87409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Quản lý vào ra</a:t>
            </a:r>
            <a:b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Nguyên tắc chung </a:t>
            </a:r>
          </a:p>
          <a:p>
            <a:r>
              <a:rPr lang="vi-VN" altLang="ja-JP" dirty="0">
                <a:solidFill>
                  <a:prstClr val="black"/>
                </a:solidFill>
              </a:rPr>
              <a:t>1.1 </a:t>
            </a:r>
            <a:r>
              <a:rPr lang="en-US" altLang="ja-JP" dirty="0">
                <a:solidFill>
                  <a:prstClr val="black"/>
                </a:solidFill>
              </a:rPr>
              <a:t>Giới thiệu</a:t>
            </a:r>
            <a:endParaRPr lang="vi-VN" altLang="ja-JP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1594620"/>
            <a:ext cx="8610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000" dirty="0"/>
              <a:t>Là </a:t>
            </a:r>
            <a:r>
              <a:rPr lang="vi-VN" altLang="ja-JP" sz="2000" dirty="0">
                <a:solidFill>
                  <a:srgbClr val="6600FF"/>
                </a:solidFill>
              </a:rPr>
              <a:t>đoạn mã </a:t>
            </a:r>
            <a:r>
              <a:rPr lang="vi-VN" altLang="ja-JP" sz="2000" dirty="0"/>
              <a:t>trong nhân của hệ thống cho phép </a:t>
            </a:r>
            <a:r>
              <a:rPr lang="vi-VN" altLang="ja-JP" sz="2000" dirty="0">
                <a:solidFill>
                  <a:srgbClr val="6600FF"/>
                </a:solidFill>
              </a:rPr>
              <a:t>tương tác </a:t>
            </a:r>
            <a:r>
              <a:rPr lang="vi-VN" altLang="ja-JP" sz="2000" dirty="0"/>
              <a:t>trực tiếp với phần cứng </a:t>
            </a:r>
            <a:r>
              <a:rPr lang="vi-VN" altLang="ja-JP" sz="2000" dirty="0">
                <a:solidFill>
                  <a:srgbClr val="6600FF"/>
                </a:solidFill>
              </a:rPr>
              <a:t>thiết bị </a:t>
            </a:r>
            <a:endParaRPr lang="en-US" altLang="ja-JP" sz="2000" dirty="0">
              <a:solidFill>
                <a:srgbClr val="6600FF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000" dirty="0"/>
              <a:t>Cung cấp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/>
              <a:t> giao diện chuẩn cho các </a:t>
            </a:r>
            <a:r>
              <a:rPr lang="en-US" altLang="ja-JP" sz="2000" dirty="0" err="1"/>
              <a:t>Tbnv</a:t>
            </a:r>
            <a:r>
              <a:rPr lang="en-US" altLang="ja-JP" sz="2000" dirty="0"/>
              <a:t> </a:t>
            </a:r>
            <a:r>
              <a:rPr lang="vi-VN" altLang="ja-JP" sz="2000" dirty="0"/>
              <a:t>khác nhau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000" dirty="0"/>
              <a:t>Các device driver thường được chia làm 2 mức </a:t>
            </a:r>
            <a:endParaRPr lang="en-US" altLang="ja-JP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000" dirty="0"/>
              <a:t>Mức cao : Được </a:t>
            </a:r>
            <a:r>
              <a:rPr lang="vi-VN" altLang="ja-JP" sz="2000" dirty="0">
                <a:solidFill>
                  <a:srgbClr val="6600FF"/>
                </a:solidFill>
              </a:rPr>
              <a:t>truy nhập </a:t>
            </a:r>
            <a:r>
              <a:rPr lang="vi-VN" altLang="ja-JP" sz="2000" dirty="0"/>
              <a:t>qua các </a:t>
            </a:r>
            <a:r>
              <a:rPr lang="vi-VN" altLang="ja-JP" sz="2000" dirty="0">
                <a:solidFill>
                  <a:srgbClr val="6600FF"/>
                </a:solidFill>
              </a:rPr>
              <a:t>lời gọi hệ thống </a:t>
            </a:r>
            <a:endParaRPr lang="en-US" altLang="ja-JP" sz="2000" dirty="0">
              <a:solidFill>
                <a:srgbClr val="6600FF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vi-VN" altLang="ja-JP" sz="2000" dirty="0"/>
              <a:t>Cài đặt tập lời gọi chuẩn như open(), close(), read(), write()... </a:t>
            </a:r>
            <a:endParaRPr lang="en-US" altLang="ja-JP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vi-VN" altLang="ja-JP" sz="2000" dirty="0"/>
              <a:t>Là giao diện của </a:t>
            </a:r>
            <a:r>
              <a:rPr lang="vi-VN" altLang="ja-JP" sz="2000" dirty="0">
                <a:solidFill>
                  <a:srgbClr val="7030A0"/>
                </a:solidFill>
              </a:rPr>
              <a:t>nhân HĐH </a:t>
            </a:r>
            <a:r>
              <a:rPr lang="vi-VN" altLang="ja-JP" sz="2000" dirty="0"/>
              <a:t>với </a:t>
            </a:r>
            <a:r>
              <a:rPr lang="vi-VN" altLang="ja-JP" sz="2000" dirty="0">
                <a:solidFill>
                  <a:srgbClr val="7030A0"/>
                </a:solidFill>
              </a:rPr>
              <a:t>trình điều khiển </a:t>
            </a:r>
            <a:endParaRPr lang="en-US" altLang="ja-JP" sz="2000" dirty="0">
              <a:solidFill>
                <a:srgbClr val="7030A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vi-VN" altLang="ja-JP" sz="2000" dirty="0"/>
              <a:t>Luồng mức cao khởi động thiết bị thực hiện vào/ra và sau đó đặt luồng điều khiển tạm nghỉ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vi-VN" altLang="ja-JP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000" dirty="0"/>
              <a:t>Mức thấp: Được </a:t>
            </a:r>
            <a:r>
              <a:rPr lang="vi-VN" altLang="ja-JP" sz="2000" dirty="0">
                <a:solidFill>
                  <a:srgbClr val="6600FF"/>
                </a:solidFill>
              </a:rPr>
              <a:t>thực hiện </a:t>
            </a:r>
            <a:r>
              <a:rPr lang="vi-VN" altLang="ja-JP" sz="2000" dirty="0"/>
              <a:t>như 1 </a:t>
            </a:r>
            <a:r>
              <a:rPr lang="vi-VN" altLang="ja-JP" sz="2000" dirty="0">
                <a:solidFill>
                  <a:srgbClr val="6600FF"/>
                </a:solidFill>
              </a:rPr>
              <a:t>thủ tục ngắt </a:t>
            </a:r>
            <a:endParaRPr lang="en-US" altLang="ja-JP" sz="2000" dirty="0">
              <a:solidFill>
                <a:srgbClr val="6600FF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vi-VN" altLang="ja-JP" sz="2000" dirty="0"/>
              <a:t>Đọc dữ liệu đầu vào, hoặc đưa khối dữ liệu tiếp theo ra ngoài </a:t>
            </a:r>
            <a:endParaRPr lang="en-US" altLang="ja-JP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vi-VN" altLang="ja-JP" sz="2000" dirty="0"/>
              <a:t>Đánh thức luồng tạm nghỉ mức trên khi vào/ra kết thúc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38851988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992766" y="1588211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68309" y="226603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68309" y="256690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2792" y="328627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68309" y="3663227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68309" y="3964099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2792" y="464662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68309" y="5023579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68309" y="5324450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8309" y="5926192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68309" y="622706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Rectangle 47"/>
          <p:cNvSpPr/>
          <p:nvPr/>
        </p:nvSpPr>
        <p:spPr>
          <a:xfrm>
            <a:off x="223420" y="1026499"/>
            <a:ext cx="8686800" cy="421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ja-JP" sz="2300" dirty="0">
                <a:solidFill>
                  <a:prstClr val="white"/>
                </a:solidFill>
              </a:rPr>
              <a:t>Chu kỳ của một yêu cầu vào ra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168514"/>
            <a:ext cx="87409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Quản lý vào ra</a:t>
            </a:r>
            <a:b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Nguyên tắc chung </a:t>
            </a:r>
          </a:p>
          <a:p>
            <a:r>
              <a:rPr lang="vi-VN" altLang="ja-JP" dirty="0">
                <a:solidFill>
                  <a:prstClr val="black"/>
                </a:solidFill>
              </a:rPr>
              <a:t>1.1 </a:t>
            </a:r>
            <a:r>
              <a:rPr lang="en-US" altLang="ja-JP" dirty="0">
                <a:solidFill>
                  <a:prstClr val="black"/>
                </a:solidFill>
              </a:rPr>
              <a:t>Giới thiệu</a:t>
            </a:r>
            <a:endParaRPr lang="vi-VN" altLang="ja-JP" dirty="0">
              <a:solidFill>
                <a:prstClr val="black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66" y="1588211"/>
            <a:ext cx="7541634" cy="496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851988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992766" y="1588211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68309" y="226603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68309" y="256690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2792" y="328627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68309" y="3663227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68309" y="3964099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2792" y="464662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68309" y="5023579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68309" y="5324450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8309" y="5926192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68309" y="622706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Rectangle 47"/>
          <p:cNvSpPr/>
          <p:nvPr/>
        </p:nvSpPr>
        <p:spPr>
          <a:xfrm>
            <a:off x="223420" y="1026499"/>
            <a:ext cx="8686800" cy="421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vi-VN" altLang="ja-JP" sz="2300" dirty="0">
                <a:solidFill>
                  <a:prstClr val="white"/>
                </a:solidFill>
              </a:rPr>
              <a:t>Giao tiếp thiết bị ngoại vi với hệ điều hành</a:t>
            </a:r>
            <a:endParaRPr lang="en-US" altLang="ja-JP" sz="230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00" y="168514"/>
            <a:ext cx="87409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Quản lý vào ra</a:t>
            </a:r>
            <a:b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Nguyên tắc chung </a:t>
            </a:r>
          </a:p>
          <a:p>
            <a:r>
              <a:rPr lang="vi-VN" altLang="ja-JP" dirty="0">
                <a:solidFill>
                  <a:prstClr val="black"/>
                </a:solidFill>
              </a:rPr>
              <a:t>1.1 </a:t>
            </a:r>
            <a:r>
              <a:rPr lang="en-US" altLang="ja-JP" dirty="0">
                <a:solidFill>
                  <a:prstClr val="black"/>
                </a:solidFill>
              </a:rPr>
              <a:t>Giới thiệu</a:t>
            </a:r>
            <a:endParaRPr lang="vi-VN" altLang="ja-JP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426113"/>
            <a:ext cx="8610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Sau khi HĐH gửi yêu cầu ra tbnv, HĐH cần phải biết </a:t>
            </a:r>
            <a:endParaRPr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Tbnv </a:t>
            </a:r>
            <a:r>
              <a:rPr lang="vi-VN" altLang="ja-JP" sz="2400" dirty="0">
                <a:solidFill>
                  <a:srgbClr val="7030A0"/>
                </a:solidFill>
              </a:rPr>
              <a:t>hoàn thành yêu cầu </a:t>
            </a:r>
            <a:r>
              <a:rPr lang="vi-VN" altLang="ja-JP" sz="2400" dirty="0"/>
              <a:t>vào ra </a:t>
            </a:r>
            <a:endParaRPr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Tbnv </a:t>
            </a:r>
            <a:r>
              <a:rPr lang="vi-VN" altLang="ja-JP" sz="2400" dirty="0">
                <a:solidFill>
                  <a:srgbClr val="7030A0"/>
                </a:solidFill>
              </a:rPr>
              <a:t>gặp lỗi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Có thể thực hiện theo 2 p/pháp </a:t>
            </a:r>
            <a:r>
              <a:rPr lang="vi-VN" altLang="ja-JP" sz="2400" dirty="0">
                <a:solidFill>
                  <a:srgbClr val="002060"/>
                </a:solidFill>
              </a:rPr>
              <a:t>Ngắt</a:t>
            </a:r>
            <a:r>
              <a:rPr lang="vi-VN" altLang="ja-JP" sz="2400" dirty="0"/>
              <a:t> và </a:t>
            </a:r>
            <a:r>
              <a:rPr lang="vi-VN" altLang="ja-JP" sz="2400" dirty="0">
                <a:solidFill>
                  <a:srgbClr val="002060"/>
                </a:solidFill>
              </a:rPr>
              <a:t>thăm dò </a:t>
            </a:r>
            <a:endParaRPr lang="en-US" altLang="ja-JP" sz="24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400" dirty="0" err="1">
                <a:solidFill>
                  <a:srgbClr val="002060"/>
                </a:solidFill>
              </a:rPr>
              <a:t>Ngắt</a:t>
            </a:r>
            <a:r>
              <a:rPr lang="vi-VN" altLang="ja-JP" sz="2400" dirty="0"/>
              <a:t> (I/O interrupts) </a:t>
            </a:r>
            <a:endParaRPr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Tbnv phát sinh ra 1 tín hiệu ngắt để báo cho CPU biết </a:t>
            </a:r>
            <a:endParaRPr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IRQ: Đường dẫn vật lý đến bộ quản lý ngắt </a:t>
            </a:r>
            <a:endParaRPr lang="en-US" altLang="ja-JP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Ánh xạ các tín hiệu IRQ thành các vector ngắt </a:t>
            </a:r>
            <a:endParaRPr lang="en-US" altLang="ja-JP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Gọi tới chương trình xử </a:t>
            </a:r>
            <a:r>
              <a:rPr lang="vi-VN" altLang="ja-JP" sz="2400" dirty="0" err="1"/>
              <a:t>lý</a:t>
            </a:r>
            <a:r>
              <a:rPr lang="vi-VN" altLang="ja-JP" sz="2400" dirty="0"/>
              <a:t> </a:t>
            </a:r>
            <a:r>
              <a:rPr lang="vi-VN" altLang="ja-JP" sz="2400" dirty="0" err="1"/>
              <a:t>ngắt</a:t>
            </a:r>
            <a:endParaRPr lang="vi-V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21341395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992766" y="1588211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68309" y="226603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68309" y="256690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2792" y="328627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68309" y="3663227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68309" y="3964099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2792" y="464662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68309" y="5023579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68309" y="5324450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8309" y="5926192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68309" y="622706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Rectangle 47"/>
          <p:cNvSpPr/>
          <p:nvPr/>
        </p:nvSpPr>
        <p:spPr>
          <a:xfrm>
            <a:off x="223420" y="1026499"/>
            <a:ext cx="8686800" cy="421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vi-VN" altLang="ja-JP" sz="2300" dirty="0">
                <a:solidFill>
                  <a:prstClr val="white"/>
                </a:solidFill>
              </a:rPr>
              <a:t>Giao tiếp thiết bị ngoại vi với hệ điều hành</a:t>
            </a:r>
            <a:endParaRPr lang="en-US" altLang="ja-JP" sz="230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00" y="168514"/>
            <a:ext cx="87409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Quản lý vào ra</a:t>
            </a:r>
            <a:b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Nguyên tắc chung </a:t>
            </a:r>
          </a:p>
          <a:p>
            <a:r>
              <a:rPr lang="vi-VN" altLang="ja-JP" dirty="0">
                <a:solidFill>
                  <a:prstClr val="black"/>
                </a:solidFill>
              </a:rPr>
              <a:t>1.1 </a:t>
            </a:r>
            <a:r>
              <a:rPr lang="en-US" altLang="ja-JP" dirty="0">
                <a:solidFill>
                  <a:prstClr val="black"/>
                </a:solidFill>
              </a:rPr>
              <a:t>Giới thiệu</a:t>
            </a:r>
            <a:endParaRPr lang="vi-VN" altLang="ja-JP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426113"/>
            <a:ext cx="8610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400" dirty="0">
                <a:solidFill>
                  <a:srgbClr val="002060"/>
                </a:solidFill>
              </a:rPr>
              <a:t>Thăm dò </a:t>
            </a:r>
            <a:r>
              <a:rPr lang="vi-VN" altLang="ja-JP" sz="2400" dirty="0"/>
              <a:t>(polling) </a:t>
            </a:r>
            <a:endParaRPr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HĐH chu kỳ </a:t>
            </a:r>
            <a:r>
              <a:rPr lang="vi-VN" altLang="ja-JP" sz="2400" dirty="0">
                <a:solidFill>
                  <a:srgbClr val="00B050"/>
                </a:solidFill>
              </a:rPr>
              <a:t>kiểm tra </a:t>
            </a:r>
            <a:r>
              <a:rPr lang="vi-VN" altLang="ja-JP" sz="2400" dirty="0"/>
              <a:t>thanh ghi trạng thái của thiết bị </a:t>
            </a:r>
            <a:endParaRPr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400" dirty="0">
                <a:solidFill>
                  <a:srgbClr val="00B050"/>
                </a:solidFill>
              </a:rPr>
              <a:t>Lãng phí </a:t>
            </a:r>
            <a:r>
              <a:rPr lang="vi-VN" altLang="ja-JP" sz="2400" dirty="0"/>
              <a:t>chu kỳ thăm dò nếu thao tác vào ra </a:t>
            </a:r>
            <a:r>
              <a:rPr lang="vi-VN" altLang="ja-JP" sz="2400" dirty="0">
                <a:solidFill>
                  <a:srgbClr val="00B050"/>
                </a:solidFill>
              </a:rPr>
              <a:t>không thường xuyên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400" dirty="0" err="1"/>
              <a:t>Các</a:t>
            </a:r>
            <a:r>
              <a:rPr lang="vi-VN" altLang="ja-JP" sz="2400" dirty="0"/>
              <a:t> thiệt bị hiện thời có thể kết hợp cả 2 p/</a:t>
            </a:r>
            <a:r>
              <a:rPr lang="vi-VN" altLang="ja-JP" sz="2400" dirty="0" err="1"/>
              <a:t>pháp</a:t>
            </a:r>
            <a:r>
              <a:rPr lang="vi-VN" altLang="ja-JP" sz="2400" dirty="0"/>
              <a:t> </a:t>
            </a:r>
            <a:endParaRPr lang="en-US" altLang="ja-JP" sz="2400" dirty="0"/>
          </a:p>
          <a:p>
            <a:pPr lvl="1"/>
            <a:r>
              <a:rPr lang="vi-VN" altLang="ja-JP" sz="2400" dirty="0"/>
              <a:t>(VD Các thiết bị mạng băng thông cao) </a:t>
            </a:r>
            <a:endParaRPr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Ngắt khi gói tin đầu tiên tới </a:t>
            </a:r>
            <a:endParaRPr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Thăm dò với các gói tin tiếp theo cho tới khi vùng đệm rỗng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885198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185672"/>
          </a:xfrm>
        </p:spPr>
        <p:txBody>
          <a:bodyPr>
            <a:normAutofit/>
          </a:bodyPr>
          <a:lstStyle/>
          <a:p>
            <a:pPr algn="l"/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Quản lý vào ra</a:t>
            </a:r>
            <a:b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Nguyên tắc chung</a:t>
            </a:r>
            <a:b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kumimoji="1"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2667000"/>
            <a:ext cx="7408333" cy="2514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 thiệu 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Ngắt và xử lý ngắt</a:t>
            </a:r>
            <a:endParaRPr lang="vi-VN" altLang="ja-JP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395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992766" y="1588211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68309" y="226603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68309" y="256690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2792" y="328627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68309" y="3663227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68309" y="3964099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2792" y="464662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68309" y="5023579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68309" y="5324450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8309" y="5926192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68309" y="622706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Rectangle 47"/>
          <p:cNvSpPr/>
          <p:nvPr/>
        </p:nvSpPr>
        <p:spPr>
          <a:xfrm>
            <a:off x="223420" y="1026499"/>
            <a:ext cx="8686800" cy="421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ja-JP" sz="2300" dirty="0">
                <a:solidFill>
                  <a:prstClr val="white"/>
                </a:solidFill>
              </a:rPr>
              <a:t>Khái niệm ngắt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168514"/>
            <a:ext cx="87409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Quản lý vào ra</a:t>
            </a:r>
            <a:b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Nguyên tắc chung </a:t>
            </a:r>
          </a:p>
          <a:p>
            <a:r>
              <a:rPr lang="vi-VN" altLang="ja-JP" sz="2000" dirty="0">
                <a:solidFill>
                  <a:prstClr val="black"/>
                </a:solidFill>
              </a:rPr>
              <a:t>1.</a:t>
            </a:r>
            <a:r>
              <a:rPr lang="en-US" altLang="ja-JP" sz="2000" dirty="0">
                <a:solidFill>
                  <a:prstClr val="black"/>
                </a:solidFill>
              </a:rPr>
              <a:t>2</a:t>
            </a:r>
            <a:r>
              <a:rPr lang="vi-VN" altLang="ja-JP" sz="2000" dirty="0">
                <a:solidFill>
                  <a:prstClr val="black"/>
                </a:solidFill>
              </a:rPr>
              <a:t> </a:t>
            </a:r>
            <a:r>
              <a:rPr lang="en-US" altLang="ja-JP" sz="2000" dirty="0">
                <a:solidFill>
                  <a:prstClr val="black"/>
                </a:solidFill>
              </a:rPr>
              <a:t>Ngắt và xử lý ngắt</a:t>
            </a:r>
            <a:endParaRPr lang="vi-VN" altLang="ja-JP" sz="2000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2212676"/>
            <a:ext cx="8001000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vi-VN" altLang="ja-JP" sz="2400" dirty="0"/>
              <a:t>Ngắt là phương tiện để cho các thi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ế</a:t>
            </a:r>
            <a:r>
              <a:rPr lang="vi-VN" altLang="ja-JP" sz="2400" dirty="0"/>
              <a:t>t bị khác trong hệ thống báo cho processor biết trạng thái của nó</a:t>
            </a:r>
            <a:endParaRPr lang="ja-JP" alt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09600" y="4344016"/>
            <a:ext cx="8033047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vi-VN" altLang="ja-JP" sz="2400" dirty="0"/>
              <a:t>Ngắt là hiện tượng dừng đột xuất chương trình để chuyển sang thực hiện chương trình khác ứng với một</a:t>
            </a:r>
            <a:r>
              <a:rPr lang="en-US" altLang="ja-JP" sz="2400" dirty="0"/>
              <a:t> </a:t>
            </a:r>
            <a:r>
              <a:rPr lang="vi-VN" altLang="ja-JP" sz="2400" dirty="0"/>
              <a:t>sự kiện nào đó xảy ra 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400" dirty="0">
                <a:solidFill>
                  <a:srgbClr val="6600FF"/>
                </a:solidFill>
              </a:rPr>
              <a:t>Ngắt &gt;&lt; chương trình con !? </a:t>
            </a:r>
            <a:endParaRPr lang="ja-JP" altLang="en-US" sz="2400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717432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992766" y="1588211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68309" y="256690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2792" y="328627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68309" y="3663227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68309" y="3964099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2792" y="464662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68309" y="5023579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68309" y="5324450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8309" y="5926192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68309" y="622706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Rectangle 47"/>
          <p:cNvSpPr/>
          <p:nvPr/>
        </p:nvSpPr>
        <p:spPr>
          <a:xfrm>
            <a:off x="223420" y="1026499"/>
            <a:ext cx="8686800" cy="421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ja-JP" sz="2300" dirty="0">
                <a:solidFill>
                  <a:prstClr val="white"/>
                </a:solidFill>
              </a:rPr>
              <a:t>Phân loại ngắt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168514"/>
            <a:ext cx="87409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Quản lý vào ra</a:t>
            </a:r>
            <a:b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Nguyên tắc chung </a:t>
            </a:r>
          </a:p>
          <a:p>
            <a:r>
              <a:rPr lang="vi-VN" altLang="ja-JP" sz="2000" dirty="0">
                <a:solidFill>
                  <a:prstClr val="black"/>
                </a:solidFill>
              </a:rPr>
              <a:t>1.</a:t>
            </a:r>
            <a:r>
              <a:rPr lang="en-US" altLang="ja-JP" sz="2000" dirty="0">
                <a:solidFill>
                  <a:prstClr val="black"/>
                </a:solidFill>
              </a:rPr>
              <a:t>2</a:t>
            </a:r>
            <a:r>
              <a:rPr lang="vi-VN" altLang="ja-JP" sz="2000" dirty="0">
                <a:solidFill>
                  <a:prstClr val="black"/>
                </a:solidFill>
              </a:rPr>
              <a:t> </a:t>
            </a:r>
            <a:r>
              <a:rPr lang="en-US" altLang="ja-JP" sz="2000" dirty="0">
                <a:solidFill>
                  <a:prstClr val="black"/>
                </a:solidFill>
              </a:rPr>
              <a:t>Ngắt và xử lý ngắt</a:t>
            </a:r>
            <a:endParaRPr lang="vi-VN" altLang="ja-JP" sz="2000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575274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Theo nguồn gốc </a:t>
            </a:r>
            <a:endParaRPr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Ngắt bên trong </a:t>
            </a:r>
            <a:endParaRPr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Ngắt bên ngoài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Theo thiết bị </a:t>
            </a:r>
            <a:endParaRPr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Ngắt cứng </a:t>
            </a:r>
            <a:endParaRPr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Ngắt mềm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Theo khả năng quản lý </a:t>
            </a:r>
            <a:endParaRPr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Ngắt che được </a:t>
            </a:r>
            <a:endParaRPr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Ngắt không che được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Theo thời điểm ngắt </a:t>
            </a:r>
            <a:endParaRPr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Yêu cầu </a:t>
            </a:r>
            <a:endParaRPr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Báo cáo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8851988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992766" y="1588211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68309" y="226603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68309" y="256690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2792" y="328627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68309" y="3663227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68309" y="3964099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2792" y="464662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68309" y="5023579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68309" y="5324450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8309" y="5926192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68309" y="622706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Rectangle 47"/>
          <p:cNvSpPr/>
          <p:nvPr/>
        </p:nvSpPr>
        <p:spPr>
          <a:xfrm>
            <a:off x="223420" y="1026499"/>
            <a:ext cx="8686800" cy="421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ja-JP" sz="2300" dirty="0">
                <a:solidFill>
                  <a:prstClr val="white"/>
                </a:solidFill>
              </a:rPr>
              <a:t>Xử lý ngắt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168514"/>
            <a:ext cx="87409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Quản lý vào ra</a:t>
            </a:r>
            <a:b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Nguyên tắc chung </a:t>
            </a:r>
          </a:p>
          <a:p>
            <a:r>
              <a:rPr lang="vi-VN" altLang="ja-JP" sz="2000" dirty="0">
                <a:solidFill>
                  <a:prstClr val="black"/>
                </a:solidFill>
              </a:rPr>
              <a:t>1.</a:t>
            </a:r>
            <a:r>
              <a:rPr lang="en-US" altLang="ja-JP" sz="2000" dirty="0">
                <a:solidFill>
                  <a:prstClr val="black"/>
                </a:solidFill>
              </a:rPr>
              <a:t>2</a:t>
            </a:r>
            <a:r>
              <a:rPr lang="vi-VN" altLang="ja-JP" sz="2000" dirty="0">
                <a:solidFill>
                  <a:prstClr val="black"/>
                </a:solidFill>
              </a:rPr>
              <a:t> </a:t>
            </a:r>
            <a:r>
              <a:rPr lang="en-US" altLang="ja-JP" sz="2000" dirty="0">
                <a:solidFill>
                  <a:prstClr val="black"/>
                </a:solidFill>
              </a:rPr>
              <a:t>Ngắt và xử lý ngắt</a:t>
            </a:r>
            <a:endParaRPr lang="vi-VN" altLang="ja-JP" sz="2000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775600"/>
            <a:ext cx="8610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vi-VN" altLang="ja-JP" sz="2400" dirty="0"/>
              <a:t>Ghi nhận đặc trưng sự kiện gây ngắt vào ô nhớ cố định</a:t>
            </a:r>
            <a:endParaRPr lang="en-US" altLang="ja-JP" sz="2400" dirty="0"/>
          </a:p>
          <a:p>
            <a:pPr marL="457200" indent="-457200">
              <a:buFont typeface="+mj-ea"/>
              <a:buAutoNum type="circleNumDbPlain"/>
            </a:pPr>
            <a:endParaRPr lang="en-US" altLang="ja-JP" sz="2400" dirty="0"/>
          </a:p>
          <a:p>
            <a:pPr marL="457200" indent="-457200">
              <a:buFont typeface="+mj-ea"/>
              <a:buAutoNum type="circleNumDbPlain"/>
            </a:pPr>
            <a:r>
              <a:rPr lang="vi-VN" altLang="ja-JP" sz="2400" dirty="0"/>
              <a:t>Ghi nhận trạng thái của tiến trình bị ngắt</a:t>
            </a:r>
            <a:endParaRPr lang="en-US" altLang="ja-JP" sz="2400" dirty="0"/>
          </a:p>
          <a:p>
            <a:pPr marL="457200" indent="-457200">
              <a:buFont typeface="+mj-ea"/>
              <a:buAutoNum type="circleNumDbPlain"/>
            </a:pPr>
            <a:endParaRPr lang="vi-VN" altLang="ja-JP" sz="2400" dirty="0"/>
          </a:p>
          <a:p>
            <a:pPr marL="457200" indent="-457200">
              <a:buFont typeface="+mj-ea"/>
              <a:buAutoNum type="circleNumDbPlain"/>
            </a:pPr>
            <a:r>
              <a:rPr lang="vi-VN" altLang="ja-JP" sz="2400" dirty="0"/>
              <a:t>Chuyển địa chỉ của chương trình xử lý ngắt vào thanh ghi con trỏ lệnh </a:t>
            </a:r>
            <a:endParaRPr lang="en-US" altLang="ja-JP" sz="2400" dirty="0"/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vi-VN" altLang="ja-JP" sz="2400" dirty="0"/>
              <a:t>Sử dụng bảng vector ngắt (IBM-PC)</a:t>
            </a:r>
            <a:endParaRPr lang="en-US" altLang="ja-JP" sz="2400" dirty="0"/>
          </a:p>
          <a:p>
            <a:pPr marL="914400" lvl="1" indent="-457200">
              <a:buFont typeface="Wingdings" panose="05000000000000000000" pitchFamily="2" charset="2"/>
              <a:buChar char="l"/>
            </a:pPr>
            <a:endParaRPr lang="vi-VN" altLang="ja-JP" sz="2400" dirty="0"/>
          </a:p>
          <a:p>
            <a:pPr marL="457200" indent="-457200">
              <a:buFont typeface="+mj-ea"/>
              <a:buAutoNum type="circleNumDbPlain"/>
            </a:pPr>
            <a:r>
              <a:rPr lang="vi-VN" altLang="ja-JP" sz="2400" dirty="0"/>
              <a:t>Thực hiện chương trình xử lý ngắt </a:t>
            </a:r>
            <a:endParaRPr lang="en-US" altLang="ja-JP" sz="2400" dirty="0"/>
          </a:p>
          <a:p>
            <a:pPr marL="457200" indent="-457200">
              <a:buFont typeface="+mj-ea"/>
              <a:buAutoNum type="circleNumDbPlain"/>
            </a:pPr>
            <a:endParaRPr lang="en-US" altLang="ja-JP" sz="2400" dirty="0"/>
          </a:p>
          <a:p>
            <a:pPr marL="457200" indent="-457200">
              <a:buFont typeface="+mj-ea"/>
              <a:buAutoNum type="circleNumDbPlain"/>
            </a:pPr>
            <a:r>
              <a:rPr lang="vi-VN" altLang="ja-JP" sz="2400" dirty="0"/>
              <a:t>Khôi phục lại tiến trình bị ngắt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8851988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5 Quản lý vào ra</a:t>
            </a:r>
            <a:endParaRPr kumimoji="1"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43201"/>
            <a:ext cx="7408333" cy="2438400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vi-VN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 tắc quản lý chung </a:t>
            </a:r>
            <a:endParaRPr lang="en-US" altLang="ja-JP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+mj-ea"/>
              <a:buAutoNum type="circleNumDbPlain"/>
            </a:pPr>
            <a:r>
              <a:rPr lang="vi-VN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Dịch vụ vào ra của hệ thống</a:t>
            </a:r>
            <a:endParaRPr lang="en-US" altLang="ja-JP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+mj-ea"/>
              <a:buAutoNum type="circleNumDbPlain"/>
            </a:pPr>
            <a:r>
              <a:rPr lang="vi-VN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Hệ thống vào ra đĩa</a:t>
            </a:r>
            <a:endParaRPr kumimoji="1" lang="ja-JP" altLang="en-US" sz="2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635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5 Quản lý vào ra</a:t>
            </a:r>
            <a:endParaRPr kumimoji="1"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43201"/>
            <a:ext cx="7408333" cy="2438400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vi-VN" altLang="ja-JP" sz="28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 tắc quản lý chung </a:t>
            </a:r>
            <a:endParaRPr lang="en-US" altLang="ja-JP" sz="2800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+mj-ea"/>
              <a:buAutoNum type="circleNumDbPlain"/>
            </a:pPr>
            <a:r>
              <a:rPr lang="vi-VN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Dịch vụ vào ra của hệ thống</a:t>
            </a:r>
            <a:endParaRPr lang="en-US" altLang="ja-JP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+mj-ea"/>
              <a:buAutoNum type="circleNumDbPlain"/>
            </a:pPr>
            <a:r>
              <a:rPr lang="vi-VN" altLang="ja-JP" sz="28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 vào ra đĩa</a:t>
            </a:r>
            <a:endParaRPr kumimoji="1" lang="ja-JP" altLang="en-US" sz="2800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635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85672"/>
          </a:xfrm>
        </p:spPr>
        <p:txBody>
          <a:bodyPr>
            <a:normAutofit/>
          </a:bodyPr>
          <a:lstStyle/>
          <a:p>
            <a:pPr algn="l"/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Quản lý vào ra</a:t>
            </a:r>
            <a:b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Dịch vụ vào ra của hệ thống </a:t>
            </a:r>
            <a:b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2.1 Vùng đệm</a:t>
            </a:r>
            <a:endParaRPr kumimoji="1"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2667000"/>
            <a:ext cx="7408333" cy="2514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vi-VN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Vùng đệm (Buffer) </a:t>
            </a:r>
            <a:endParaRPr lang="en-US" altLang="ja-JP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vi-VN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lỗi vào ra </a:t>
            </a:r>
            <a:endParaRPr lang="en-US" altLang="ja-JP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vi-VN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Kỹ thuật SPOOL</a:t>
            </a:r>
            <a:endParaRPr lang="vi-VN" altLang="ja-JP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490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992766" y="1588211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68309" y="226603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68309" y="256690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2792" y="328627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68309" y="3663227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68309" y="3964099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2792" y="464662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68309" y="5023579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68309" y="5324450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8309" y="5926192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68309" y="622706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Rectangle 47"/>
          <p:cNvSpPr/>
          <p:nvPr/>
        </p:nvSpPr>
        <p:spPr>
          <a:xfrm>
            <a:off x="223420" y="1026499"/>
            <a:ext cx="8686800" cy="421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ja-JP" sz="2300" dirty="0">
                <a:solidFill>
                  <a:prstClr val="white"/>
                </a:solidFill>
              </a:rPr>
              <a:t>Khái niệm chung</a:t>
            </a:r>
          </a:p>
        </p:txBody>
      </p:sp>
      <p:sp>
        <p:nvSpPr>
          <p:cNvPr id="16" name="Title 2"/>
          <p:cNvSpPr txBox="1">
            <a:spLocks/>
          </p:cNvSpPr>
          <p:nvPr/>
        </p:nvSpPr>
        <p:spPr>
          <a:xfrm>
            <a:off x="194934" y="152400"/>
            <a:ext cx="8229600" cy="118567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Quản lý vào ra</a:t>
            </a:r>
            <a:b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Dịch vụ vào ra của hệ thống </a:t>
            </a:r>
            <a:b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2.1 Vùng đệm</a:t>
            </a:r>
            <a:endParaRPr lang="ja-JP" altLang="en-US" sz="1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6780" y="1595281"/>
            <a:ext cx="8458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Đặc trưng của Tbnv: </a:t>
            </a:r>
            <a:r>
              <a:rPr lang="vi-VN" altLang="ja-JP" sz="2400" dirty="0">
                <a:solidFill>
                  <a:srgbClr val="00B0F0"/>
                </a:solidFill>
              </a:rPr>
              <a:t>hoạt động chậm </a:t>
            </a:r>
            <a:endParaRPr lang="en-US" altLang="ja-JP" sz="2400" dirty="0">
              <a:solidFill>
                <a:srgbClr val="00B0F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Kích hoạt thiết bị </a:t>
            </a:r>
            <a:endParaRPr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Chờ đợi thiết bị đạt được trạng thái h/động thích hợp </a:t>
            </a:r>
            <a:endParaRPr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Chờ đợi các thao tác vào ra được thực hiện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Đảm bảo hiệu năng của hệ thống cần </a:t>
            </a:r>
            <a:endParaRPr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Giảm số lượng thao tác vào ra, làm việc với từng </a:t>
            </a:r>
            <a:r>
              <a:rPr lang="vi-VN" altLang="ja-JP" sz="2400" dirty="0">
                <a:solidFill>
                  <a:srgbClr val="00B0F0"/>
                </a:solidFill>
              </a:rPr>
              <a:t>khối dữ liệu</a:t>
            </a:r>
            <a:r>
              <a:rPr lang="vi-VN" altLang="ja-JP" sz="2400" dirty="0"/>
              <a:t> </a:t>
            </a:r>
            <a:endParaRPr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Thực hiện </a:t>
            </a:r>
            <a:r>
              <a:rPr lang="vi-VN" altLang="ja-JP" sz="2400" dirty="0">
                <a:solidFill>
                  <a:srgbClr val="00B0F0"/>
                </a:solidFill>
              </a:rPr>
              <a:t>song song </a:t>
            </a:r>
            <a:r>
              <a:rPr lang="vi-VN" altLang="ja-JP" sz="2400" dirty="0"/>
              <a:t>thao tác vào ra với các t/tác khác </a:t>
            </a:r>
            <a:endParaRPr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400" dirty="0">
                <a:solidFill>
                  <a:srgbClr val="00B0F0"/>
                </a:solidFill>
              </a:rPr>
              <a:t>Thực hiện trước </a:t>
            </a:r>
            <a:r>
              <a:rPr lang="vi-VN" altLang="ja-JP" sz="2400" dirty="0"/>
              <a:t>các phép truy nhập</a:t>
            </a:r>
            <a:endParaRPr lang="ja-JP" alt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36780" y="5298527"/>
            <a:ext cx="80727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altLang="ja-JP" sz="2400" dirty="0">
                <a:solidFill>
                  <a:srgbClr val="0070C0"/>
                </a:solidFill>
              </a:rPr>
              <a:t>Vùng đệm</a:t>
            </a:r>
            <a:r>
              <a:rPr lang="vi-VN" altLang="ja-JP" sz="2400" dirty="0"/>
              <a:t>: </a:t>
            </a:r>
            <a:r>
              <a:rPr lang="vi-VN" altLang="ja-JP" sz="2400" dirty="0">
                <a:solidFill>
                  <a:srgbClr val="7030A0"/>
                </a:solidFill>
              </a:rPr>
              <a:t>Vùng nhớ trung gian</a:t>
            </a:r>
            <a:r>
              <a:rPr lang="vi-VN" altLang="ja-JP" sz="2400" dirty="0"/>
              <a:t>, làm nơi lưu trữ thông tin trong các thao tác vào ra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885198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992766" y="1588211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68309" y="226603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68309" y="256690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2792" y="328627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68309" y="3663227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68309" y="3964099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2792" y="464662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68309" y="5023579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68309" y="5324450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8309" y="5926192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68309" y="622706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Rectangle 47"/>
          <p:cNvSpPr/>
          <p:nvPr/>
        </p:nvSpPr>
        <p:spPr>
          <a:xfrm>
            <a:off x="223420" y="1026499"/>
            <a:ext cx="8686800" cy="421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vi-VN" altLang="ja-JP" sz="2300" dirty="0">
                <a:solidFill>
                  <a:prstClr val="white"/>
                </a:solidFill>
              </a:rPr>
              <a:t>Phân loại vùng đệm 1</a:t>
            </a:r>
            <a:endParaRPr lang="en-US" altLang="ja-JP" sz="2300" dirty="0">
              <a:solidFill>
                <a:prstClr val="white"/>
              </a:solidFill>
            </a:endParaRPr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194934" y="152400"/>
            <a:ext cx="8229600" cy="118567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Quản lý vào ra</a:t>
            </a:r>
            <a:b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Dịch vụ vào ra của hệ thống </a:t>
            </a:r>
            <a:b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2.1 Vùng đệm</a:t>
            </a:r>
            <a:endParaRPr lang="ja-JP" altLang="en-US" sz="1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2431836"/>
            <a:ext cx="7315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Vùng đệm vào 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thể thự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hiện ngay phép truy nhập dữ liệu 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 dụ đọc đĩa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Vùng đệm ra 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được đưa ra vùng đệm, khi nào vùng đệm đầy sẽ đưa ra thiết bị</a:t>
            </a:r>
            <a:endParaRPr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851988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992766" y="1588211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68309" y="226603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68309" y="256690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2792" y="328627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68309" y="3663227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68309" y="3964099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2792" y="464662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68309" y="5023579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68309" y="5324450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8309" y="5926192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68309" y="622706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Rectangle 47"/>
          <p:cNvSpPr/>
          <p:nvPr/>
        </p:nvSpPr>
        <p:spPr>
          <a:xfrm>
            <a:off x="223420" y="1026499"/>
            <a:ext cx="8686800" cy="421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vi-VN" altLang="ja-JP" sz="2300" dirty="0">
                <a:solidFill>
                  <a:prstClr val="white"/>
                </a:solidFill>
              </a:rPr>
              <a:t>Phân loại vùng đệm 2</a:t>
            </a:r>
            <a:endParaRPr lang="en-US" altLang="ja-JP" sz="2300" dirty="0">
              <a:solidFill>
                <a:prstClr val="white"/>
              </a:solidFill>
            </a:endParaRPr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194934" y="152400"/>
            <a:ext cx="82296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Quản lý vào ra</a:t>
            </a:r>
            <a:b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Dịch vụ vào ra của hệ thống </a:t>
            </a:r>
            <a:b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2.1 Vùng đệm</a:t>
            </a:r>
            <a:endParaRPr lang="ja-JP" altLang="en-US" sz="1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906" y="1447800"/>
            <a:ext cx="8686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Vùng đệm gắn với </a:t>
            </a:r>
            <a:r>
              <a:rPr lang="vi-VN" altLang="ja-JP" sz="2200" dirty="0">
                <a:solidFill>
                  <a:srgbClr val="6600FF"/>
                </a:solidFill>
              </a:rPr>
              <a:t>thiết bị </a:t>
            </a:r>
            <a:r>
              <a:rPr lang="en-US" altLang="ja-JP" sz="2200" dirty="0">
                <a:solidFill>
                  <a:srgbClr val="6600FF"/>
                </a:solidFill>
              </a:rPr>
              <a:t>(TB)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Được xây dựng khi mở </a:t>
            </a:r>
            <a:r>
              <a:rPr lang="en-US" altLang="ja-JP" sz="2200" dirty="0"/>
              <a:t>TB</a:t>
            </a:r>
            <a:r>
              <a:rPr lang="vi-VN" altLang="ja-JP" sz="2200" dirty="0"/>
              <a:t>/file </a:t>
            </a:r>
            <a:endParaRPr lang="en-US" altLang="ja-JP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Phục vụ riêng cho </a:t>
            </a:r>
            <a:r>
              <a:rPr lang="en-US" altLang="ja-JP" sz="2200" dirty="0"/>
              <a:t>TB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200" dirty="0"/>
              <a:t>B</a:t>
            </a:r>
            <a:r>
              <a:rPr lang="vi-VN" altLang="ja-JP" sz="2200" dirty="0"/>
              <a:t>ị xóa khi đóng </a:t>
            </a:r>
            <a:r>
              <a:rPr lang="en-US" altLang="ja-JP" sz="2200" dirty="0"/>
              <a:t>TB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Thích hợp khi các </a:t>
            </a:r>
            <a:r>
              <a:rPr lang="en-US" altLang="ja-JP" sz="2200" dirty="0"/>
              <a:t>TB </a:t>
            </a:r>
            <a:r>
              <a:rPr lang="vi-VN" altLang="ja-JP" sz="2200" dirty="0"/>
              <a:t>có cấu trúc bản ghi vật lý khác nhau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altLang="ja-JP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Vùng đệm gắn với </a:t>
            </a:r>
            <a:r>
              <a:rPr lang="vi-VN" altLang="ja-JP" sz="2200" dirty="0">
                <a:solidFill>
                  <a:srgbClr val="6600FF"/>
                </a:solidFill>
              </a:rPr>
              <a:t>hệ thống </a:t>
            </a:r>
            <a:endParaRPr lang="en-US" altLang="ja-JP" sz="2200" dirty="0">
              <a:solidFill>
                <a:srgbClr val="6600FF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Xây dựng khi khởi tạo hệ thống, không gắn với </a:t>
            </a:r>
            <a:r>
              <a:rPr lang="en-US" altLang="ja-JP" sz="2200" dirty="0"/>
              <a:t>TB </a:t>
            </a:r>
            <a:r>
              <a:rPr lang="vi-VN" altLang="ja-JP" sz="2200" dirty="0"/>
              <a:t>cụ thể </a:t>
            </a:r>
            <a:endParaRPr lang="en-US" altLang="ja-JP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Tồn tại trong suốt quá trình hoạt động của hệ thống </a:t>
            </a:r>
            <a:endParaRPr lang="en-US" altLang="ja-JP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Mở file/</a:t>
            </a:r>
            <a:r>
              <a:rPr lang="en-US" altLang="ja-JP" sz="2200" dirty="0"/>
              <a:t>TB </a:t>
            </a:r>
            <a:r>
              <a:rPr lang="vi-VN" altLang="ja-JP" sz="2200" dirty="0"/>
              <a:t>⇒ Gắn với 1 vùng đệm có sẵn </a:t>
            </a:r>
            <a:endParaRPr lang="en-US" altLang="ja-JP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Khi đóng file/</a:t>
            </a:r>
            <a:r>
              <a:rPr lang="en-US" altLang="ja-JP" sz="2200" dirty="0"/>
              <a:t>TB </a:t>
            </a:r>
            <a:r>
              <a:rPr lang="vi-VN" altLang="ja-JP" sz="2200" dirty="0"/>
              <a:t>⇒ vùng đệm được trả về hệ thống </a:t>
            </a:r>
            <a:endParaRPr lang="en-US" altLang="ja-JP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Thích hợp khi các </a:t>
            </a:r>
            <a:r>
              <a:rPr lang="en-US" altLang="ja-JP" sz="2200" dirty="0"/>
              <a:t>TB </a:t>
            </a:r>
            <a:r>
              <a:rPr lang="vi-VN" altLang="ja-JP" sz="2200" dirty="0"/>
              <a:t>có cấu trúc bản ghi vật lý chung </a:t>
            </a:r>
            <a:endParaRPr lang="en-US" altLang="ja-JP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Tránh việc tạo xóa vùng đệm nhiều lần </a:t>
            </a:r>
            <a:endParaRPr lang="en-US" altLang="ja-JP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Vùng đệm trở thành các tài nguyên găng ⇒ phải điều độ</a:t>
            </a:r>
            <a:endParaRPr lang="ja-JP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3885198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992766" y="1588211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68309" y="226603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68309" y="256690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2792" y="328627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68309" y="3663227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68309" y="3964099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2792" y="464662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68309" y="5023579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68309" y="5324450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8309" y="5926192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68309" y="622706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Rectangle 47"/>
          <p:cNvSpPr/>
          <p:nvPr/>
        </p:nvSpPr>
        <p:spPr>
          <a:xfrm>
            <a:off x="223420" y="1026499"/>
            <a:ext cx="8686800" cy="421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vi-VN" altLang="ja-JP" sz="2300" dirty="0">
                <a:solidFill>
                  <a:prstClr val="white"/>
                </a:solidFill>
              </a:rPr>
              <a:t>Phân loại vùng đệm 3</a:t>
            </a:r>
            <a:endParaRPr lang="en-US" altLang="ja-JP" sz="2300" dirty="0">
              <a:solidFill>
                <a:prstClr val="white"/>
              </a:solidFill>
            </a:endParaRPr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194934" y="152400"/>
            <a:ext cx="8229600" cy="118567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Quản lý vào ra</a:t>
            </a:r>
            <a:b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Dịch vụ vào ra của hệ thống </a:t>
            </a:r>
            <a:b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2.1 Vùng đệm</a:t>
            </a:r>
            <a:endParaRPr lang="ja-JP" altLang="en-US" sz="1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2132117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Vùng đệm trung chuyển </a:t>
            </a:r>
            <a:endParaRPr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Vùng đệm vào </a:t>
            </a:r>
            <a:endParaRPr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Vùng đệm 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Vùng đệm xử lý 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Vùng đệm vòng tròn </a:t>
            </a:r>
            <a:endParaRPr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Vùng đệm vào </a:t>
            </a:r>
            <a:endParaRPr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Vùng đệm ra </a:t>
            </a:r>
            <a:endParaRPr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Vùng đệm xử lý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8851988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85672"/>
          </a:xfrm>
        </p:spPr>
        <p:txBody>
          <a:bodyPr>
            <a:normAutofit/>
          </a:bodyPr>
          <a:lstStyle/>
          <a:p>
            <a:pPr algn="l"/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Quản lý vào ra</a:t>
            </a:r>
            <a:b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Dịch vụ vào ra của hệ thống </a:t>
            </a:r>
            <a:b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2 Quản lý lỗi vào ra</a:t>
            </a:r>
            <a:endParaRPr kumimoji="1"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2667000"/>
            <a:ext cx="7408333" cy="2514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vi-VN" altLang="ja-JP" sz="28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Vùng đệm (Buffer) </a:t>
            </a:r>
            <a:endParaRPr lang="en-US" altLang="ja-JP" sz="2800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vi-VN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lỗi vào ra </a:t>
            </a:r>
            <a:endParaRPr lang="en-US" altLang="ja-JP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vi-VN" altLang="ja-JP" sz="28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Kỹ thuật SPOOL</a:t>
            </a:r>
            <a:endParaRPr lang="vi-VN" altLang="ja-JP" sz="2600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743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992766" y="1588211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68309" y="226603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68309" y="256690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2792" y="328627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68309" y="3663227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68309" y="3964099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2792" y="464662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68309" y="5023579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68309" y="5324450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8309" y="5926192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68309" y="622706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Rectangle 47"/>
          <p:cNvSpPr/>
          <p:nvPr/>
        </p:nvSpPr>
        <p:spPr>
          <a:xfrm>
            <a:off x="223420" y="1026499"/>
            <a:ext cx="8686800" cy="421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vi-VN" altLang="ja-JP" sz="2300" dirty="0">
                <a:solidFill>
                  <a:prstClr val="white"/>
                </a:solidFill>
              </a:rPr>
              <a:t>Đặt vấn đề</a:t>
            </a:r>
            <a:endParaRPr lang="en-US" altLang="ja-JP" sz="2300" dirty="0">
              <a:solidFill>
                <a:prstClr val="white"/>
              </a:solidFill>
            </a:endParaRPr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194934" y="152400"/>
            <a:ext cx="82296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Quản lý vào ra</a:t>
            </a:r>
            <a:b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Dịch vụ vào ra của hệ thống </a:t>
            </a:r>
            <a:b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2.2 Quản lý lỗi vào ra</a:t>
            </a:r>
            <a:endParaRPr lang="ja-JP" altLang="en-US" sz="1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997839"/>
            <a:ext cx="82296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Lỗi luôn có thể xảy ra tại mọi bộ phận của hệ thống </a:t>
            </a:r>
            <a:endParaRPr lang="en-US" altLang="ja-JP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Phần cứng: Intel 486? </a:t>
            </a:r>
            <a:endParaRPr lang="en-US" altLang="ja-JP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Phần mềm: Win 98 ? </a:t>
            </a:r>
            <a:endParaRPr lang="en-US" altLang="ja-JP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Tbnv: Hay gặp lỗi do tác động của môi trường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vi-VN" altLang="ja-JP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Xử lý lỗi ⇒ Trách nhiệm của hệ thống </a:t>
            </a:r>
            <a:endParaRPr lang="en-US" altLang="ja-JP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Được quan tâm ngay tại giai đoạn thiết kế, chế tạo </a:t>
            </a:r>
            <a:endParaRPr lang="en-US" altLang="ja-JP" sz="2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Kiểm tra chẵn/lẻ (parity check)</a:t>
            </a:r>
            <a:endParaRPr lang="en-US" altLang="ja-JP" sz="2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Tổng kiểm tra (check sum)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Các phép kiểm tra do phần cứng/phần mềm đảm nhiệm </a:t>
            </a:r>
            <a:endParaRPr lang="en-US" altLang="ja-JP" sz="2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Yêu cầu sử dụng linh hoạt các phép kiểm tra</a:t>
            </a:r>
            <a:endParaRPr lang="ja-JP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38851988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992766" y="1588211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68309" y="226603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68309" y="256690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2792" y="328627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68309" y="3663227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68309" y="3964099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2792" y="464662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68309" y="5023579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68309" y="5324450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8309" y="5926192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68309" y="622706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Rectangle 47"/>
          <p:cNvSpPr/>
          <p:nvPr/>
        </p:nvSpPr>
        <p:spPr>
          <a:xfrm>
            <a:off x="223420" y="1026499"/>
            <a:ext cx="8686800" cy="421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ja-JP" sz="2300" dirty="0">
                <a:solidFill>
                  <a:prstClr val="white"/>
                </a:solidFill>
              </a:rPr>
              <a:t>Xử lý lỗi</a:t>
            </a:r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194934" y="152400"/>
            <a:ext cx="82296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Quản lý vào ra</a:t>
            </a:r>
            <a:b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Dịch vụ vào ra của hệ thống </a:t>
            </a:r>
            <a:b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2.2 Quản lý lỗi vào ra</a:t>
            </a:r>
            <a:endParaRPr lang="ja-JP" altLang="en-US" sz="1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744195"/>
            <a:ext cx="8458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Phát hiện lỗi -&gt; hệ thống cố gắng khắc phục bằng cách </a:t>
            </a:r>
            <a:r>
              <a:rPr lang="vi-VN" altLang="ja-JP" sz="2200" dirty="0">
                <a:solidFill>
                  <a:srgbClr val="6600FF"/>
                </a:solidFill>
              </a:rPr>
              <a:t>t/hiện lại </a:t>
            </a:r>
            <a:r>
              <a:rPr lang="vi-VN" altLang="ja-JP" sz="2200" dirty="0"/>
              <a:t>nhiều lần </a:t>
            </a:r>
            <a:endParaRPr lang="en-US" altLang="ja-JP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Nếu </a:t>
            </a:r>
            <a:r>
              <a:rPr lang="vi-VN" altLang="ja-JP" sz="2200" dirty="0">
                <a:solidFill>
                  <a:srgbClr val="6600FF"/>
                </a:solidFill>
              </a:rPr>
              <a:t>lỗi ổn định </a:t>
            </a:r>
            <a:r>
              <a:rPr lang="vi-VN" altLang="ja-JP" sz="2200" dirty="0"/>
              <a:t>⇒Cố gắng </a:t>
            </a:r>
            <a:r>
              <a:rPr lang="vi-VN" altLang="ja-JP" sz="2200" dirty="0">
                <a:solidFill>
                  <a:srgbClr val="6600FF"/>
                </a:solidFill>
              </a:rPr>
              <a:t>khôi phục</a:t>
            </a:r>
            <a:r>
              <a:rPr lang="vi-VN" altLang="ja-JP" sz="2200" dirty="0"/>
              <a:t> lại </a:t>
            </a:r>
            <a:r>
              <a:rPr lang="vi-VN" altLang="ja-JP" sz="2200" dirty="0">
                <a:solidFill>
                  <a:srgbClr val="6600FF"/>
                </a:solidFill>
              </a:rPr>
              <a:t>thông tin ban đầu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Trường hợp </a:t>
            </a:r>
            <a:r>
              <a:rPr lang="vi-VN" altLang="ja-JP" sz="2200" dirty="0">
                <a:solidFill>
                  <a:srgbClr val="6600FF"/>
                </a:solidFill>
              </a:rPr>
              <a:t>lưu trữ</a:t>
            </a:r>
            <a:r>
              <a:rPr lang="vi-VN" altLang="ja-JP" sz="2200" dirty="0"/>
              <a:t>, để đảm bảo </a:t>
            </a:r>
            <a:r>
              <a:rPr lang="vi-VN" altLang="ja-JP" sz="2200" dirty="0">
                <a:solidFill>
                  <a:srgbClr val="6600FF"/>
                </a:solidFill>
              </a:rPr>
              <a:t>chất lượng thông tin </a:t>
            </a:r>
            <a:endParaRPr lang="en-US" altLang="ja-JP" sz="2200" dirty="0">
              <a:solidFill>
                <a:srgbClr val="6600FF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TBĐK </a:t>
            </a:r>
            <a:r>
              <a:rPr lang="vi-VN" altLang="ja-JP" sz="2200" dirty="0">
                <a:solidFill>
                  <a:srgbClr val="6600FF"/>
                </a:solidFill>
              </a:rPr>
              <a:t>đọc lại kết quả </a:t>
            </a:r>
            <a:r>
              <a:rPr lang="vi-VN" altLang="ja-JP" sz="2200" dirty="0"/>
              <a:t>vừa lưu trữ </a:t>
            </a:r>
            <a:endParaRPr lang="en-US" altLang="ja-JP" sz="2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vi-VN" altLang="ja-JP" sz="2200" dirty="0">
                <a:solidFill>
                  <a:srgbClr val="6600FF"/>
                </a:solidFill>
              </a:rPr>
              <a:t>So sánh với thông tin gốc</a:t>
            </a:r>
            <a:r>
              <a:rPr lang="vi-VN" altLang="ja-JP" sz="2200" dirty="0"/>
              <a:t>/So sánh 2 tổng kiểm tra </a:t>
            </a:r>
            <a:endParaRPr lang="en-US" altLang="ja-JP" sz="2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Kết quả </a:t>
            </a:r>
            <a:r>
              <a:rPr lang="vi-VN" altLang="ja-JP" sz="2200" dirty="0">
                <a:solidFill>
                  <a:srgbClr val="6600FF"/>
                </a:solidFill>
              </a:rPr>
              <a:t>báo</a:t>
            </a:r>
            <a:r>
              <a:rPr lang="vi-VN" altLang="ja-JP" sz="2200" dirty="0"/>
              <a:t> cho hệ thống để có xử lý tương ứng </a:t>
            </a:r>
            <a:endParaRPr lang="en-US" altLang="ja-JP" sz="2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    ⇒ Lặp lại thao tác/ Thông báo lỗi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200" dirty="0"/>
              <a:t>TB </a:t>
            </a:r>
            <a:r>
              <a:rPr lang="vi-VN" altLang="ja-JP" sz="2200" dirty="0"/>
              <a:t>vào ra thường cung cấp </a:t>
            </a:r>
            <a:r>
              <a:rPr lang="vi-VN" altLang="ja-JP" sz="2200" dirty="0">
                <a:solidFill>
                  <a:srgbClr val="6600FF"/>
                </a:solidFill>
              </a:rPr>
              <a:t>mã trả về </a:t>
            </a:r>
            <a:r>
              <a:rPr lang="vi-VN" altLang="ja-JP" sz="2200" dirty="0"/>
              <a:t>(return code) </a:t>
            </a:r>
            <a:endParaRPr lang="en-US" altLang="ja-JP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Phân tích và đánh giá dựa trên mã nhận được</a:t>
            </a:r>
            <a:endParaRPr lang="ja-JP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38851988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85672"/>
          </a:xfrm>
        </p:spPr>
        <p:txBody>
          <a:bodyPr>
            <a:normAutofit/>
          </a:bodyPr>
          <a:lstStyle/>
          <a:p>
            <a:pPr algn="l"/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Quản lý vào ra</a:t>
            </a:r>
            <a:b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Dịch vụ vào ra của hệ thống </a:t>
            </a:r>
            <a:b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2.3 Kỹ thuật SPOOL</a:t>
            </a:r>
            <a:endParaRPr kumimoji="1"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2667000"/>
            <a:ext cx="7408333" cy="2514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vi-VN" altLang="ja-JP" sz="28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Vùng đệm (Buffer) </a:t>
            </a:r>
            <a:endParaRPr lang="en-US" altLang="ja-JP" sz="2800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vi-VN" altLang="ja-JP" sz="28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lỗi vào ra </a:t>
            </a:r>
            <a:endParaRPr lang="en-US" altLang="ja-JP" sz="2800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vi-VN" altLang="ja-JP" sz="28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Kỹ thuật SPOOL</a:t>
            </a:r>
            <a:endParaRPr lang="vi-VN" altLang="ja-JP" sz="26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43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185672"/>
          </a:xfrm>
        </p:spPr>
        <p:txBody>
          <a:bodyPr>
            <a:normAutofit/>
          </a:bodyPr>
          <a:lstStyle/>
          <a:p>
            <a:pPr algn="l"/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Quản lý vào ra</a:t>
            </a:r>
            <a:b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Nguyên tắc chung</a:t>
            </a:r>
            <a:b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kumimoji="1"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2667000"/>
            <a:ext cx="7408333" cy="2514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 thiệu 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Ngắt và xử lý ngắt</a:t>
            </a:r>
            <a:endParaRPr lang="vi-VN" altLang="ja-JP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43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992766" y="1588211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68309" y="226603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68309" y="256690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2792" y="328627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68309" y="3663227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68309" y="3964099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2792" y="464662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68309" y="5023579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68309" y="5324450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8309" y="5926192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68309" y="622706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Rectangle 47"/>
          <p:cNvSpPr/>
          <p:nvPr/>
        </p:nvSpPr>
        <p:spPr>
          <a:xfrm>
            <a:off x="223420" y="1026499"/>
            <a:ext cx="8686800" cy="421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ja-JP" sz="2300" dirty="0">
                <a:solidFill>
                  <a:prstClr val="white"/>
                </a:solidFill>
              </a:rPr>
              <a:t>Kỹ thuật SPOOL (Simultaneous peripheral operation on-line)</a:t>
            </a:r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194934" y="152400"/>
            <a:ext cx="82296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Quản lý vào ra</a:t>
            </a:r>
            <a:b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Dịch vụ vào ra của hệ thống </a:t>
            </a:r>
            <a:b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2.3 Kỹ thuật SPOOL</a:t>
            </a:r>
            <a:endParaRPr lang="ja-JP" altLang="en-US" sz="1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924004"/>
            <a:ext cx="86054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Trên phương diện lập trình, T</a:t>
            </a:r>
            <a:r>
              <a:rPr lang="en-US" altLang="ja-JP" sz="2200" dirty="0"/>
              <a:t>BVR</a:t>
            </a:r>
            <a:r>
              <a:rPr lang="vi-VN" altLang="ja-JP" sz="2200" dirty="0"/>
              <a:t> là </a:t>
            </a:r>
            <a:endParaRPr lang="en-US" altLang="ja-JP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200" dirty="0">
                <a:solidFill>
                  <a:srgbClr val="7030A0"/>
                </a:solidFill>
              </a:rPr>
              <a:t>Trạm</a:t>
            </a:r>
            <a:r>
              <a:rPr lang="vi-VN" altLang="ja-JP" sz="2200" dirty="0"/>
              <a:t> nhận các yêu cầu từ chương trình và thực hiện </a:t>
            </a:r>
            <a:endParaRPr lang="en-US" altLang="ja-JP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Trả các mã trạng thái để hệ thống phân tích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200" dirty="0"/>
              <a:t>-&gt; </a:t>
            </a:r>
            <a:r>
              <a:rPr lang="vi-VN" altLang="ja-JP" sz="2200" dirty="0"/>
              <a:t>có thể dùng phần mềm mô phỏng các Tbvr</a:t>
            </a:r>
            <a:endParaRPr lang="en-US" altLang="ja-JP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Tbvr có thể coi như tiến trình </a:t>
            </a:r>
            <a:endParaRPr lang="en-US" altLang="ja-JP" sz="2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Được điều độ theo quy tắc quản lý TT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altLang="ja-JP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Mục đích </a:t>
            </a:r>
            <a:endParaRPr lang="en-US" altLang="ja-JP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Mô phỏng quá trình điều khiển, quản lý Tbnv</a:t>
            </a:r>
            <a:endParaRPr lang="en-US" altLang="ja-JP" sz="2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Kiểm tra hoạt động của các thiết bị đang chế tạo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Tạo </a:t>
            </a:r>
            <a:r>
              <a:rPr lang="vi-VN" altLang="ja-JP" sz="2200" dirty="0">
                <a:solidFill>
                  <a:srgbClr val="7030A0"/>
                </a:solidFill>
              </a:rPr>
              <a:t>hiệu ứng </a:t>
            </a:r>
            <a:r>
              <a:rPr lang="vi-VN" altLang="ja-JP" sz="2200" dirty="0"/>
              <a:t>sử dụng </a:t>
            </a:r>
            <a:r>
              <a:rPr lang="vi-VN" altLang="ja-JP" sz="2200" dirty="0">
                <a:solidFill>
                  <a:srgbClr val="7030A0"/>
                </a:solidFill>
              </a:rPr>
              <a:t>song song </a:t>
            </a:r>
            <a:r>
              <a:rPr lang="vi-VN" altLang="ja-JP" sz="2200" dirty="0"/>
              <a:t>cho các </a:t>
            </a:r>
            <a:r>
              <a:rPr lang="vi-VN" altLang="ja-JP" sz="2200" dirty="0">
                <a:solidFill>
                  <a:srgbClr val="7030A0"/>
                </a:solidFill>
              </a:rPr>
              <a:t>thiết bị </a:t>
            </a:r>
            <a:r>
              <a:rPr lang="vi-VN" altLang="ja-JP" sz="2200" dirty="0"/>
              <a:t>truy nhập </a:t>
            </a:r>
            <a:r>
              <a:rPr lang="vi-VN" altLang="ja-JP" sz="2200" dirty="0">
                <a:solidFill>
                  <a:srgbClr val="7030A0"/>
                </a:solidFill>
              </a:rPr>
              <a:t>tuần tự</a:t>
            </a:r>
            <a:endParaRPr lang="ja-JP" altLang="en-US" sz="2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51988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992766" y="1588211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68309" y="226603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68309" y="256690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2792" y="328627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68309" y="3663227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68309" y="3964099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2792" y="464662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68309" y="5023579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68309" y="5324450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8309" y="5926192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68309" y="622706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223420" y="1026499"/>
            <a:ext cx="8686800" cy="421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ja-JP" sz="2300" dirty="0">
                <a:solidFill>
                  <a:prstClr val="white"/>
                </a:solidFill>
              </a:rPr>
              <a:t>Kỹ thuật SPOOL: Ví dụ máy in ảo</a:t>
            </a:r>
          </a:p>
        </p:txBody>
      </p:sp>
      <p:sp>
        <p:nvSpPr>
          <p:cNvPr id="16" name="Title 2"/>
          <p:cNvSpPr txBox="1">
            <a:spLocks/>
          </p:cNvSpPr>
          <p:nvPr/>
        </p:nvSpPr>
        <p:spPr>
          <a:xfrm>
            <a:off x="194934" y="152400"/>
            <a:ext cx="82296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Quản lý vào ra</a:t>
            </a:r>
            <a:b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Dịch vụ vào ra của hệ thống </a:t>
            </a:r>
            <a:b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2.3 Kỹ thuật SPOOL</a:t>
            </a:r>
            <a:endParaRPr lang="ja-JP" altLang="en-US" sz="1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291" y="1590459"/>
            <a:ext cx="58674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851988"/>
      </p:ext>
    </p:extLst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ooling               Disk                      I/O                               Online               CPUCard Reader    ...">
            <a:extLst>
              <a:ext uri="{FF2B5EF4-FFF2-40B4-BE49-F238E27FC236}">
                <a16:creationId xmlns:a16="http://schemas.microsoft.com/office/drawing/2014/main" id="{F4B31D3F-7783-4A9B-B6ED-0CBD44182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627F3944-306D-42E6-8237-2730E95E6DBB}"/>
              </a:ext>
            </a:extLst>
          </p:cNvPr>
          <p:cNvSpPr txBox="1">
            <a:spLocks/>
          </p:cNvSpPr>
          <p:nvPr/>
        </p:nvSpPr>
        <p:spPr>
          <a:xfrm>
            <a:off x="194934" y="152400"/>
            <a:ext cx="82296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Quản lý vào ra</a:t>
            </a:r>
            <a:b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Dịch vụ vào ra của hệ thống </a:t>
            </a:r>
            <a:b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2.3 Kỹ thuật SPOOL</a:t>
            </a:r>
            <a:endParaRPr lang="ja-JP" altLang="en-US" sz="1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4622DF-F1F9-402C-AABD-4A35BDF71AF5}"/>
              </a:ext>
            </a:extLst>
          </p:cNvPr>
          <p:cNvSpPr/>
          <p:nvPr/>
        </p:nvSpPr>
        <p:spPr>
          <a:xfrm>
            <a:off x="223420" y="1026499"/>
            <a:ext cx="8686800" cy="421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ja-JP" sz="2300" dirty="0">
                <a:solidFill>
                  <a:prstClr val="white"/>
                </a:solidFill>
              </a:rPr>
              <a:t>Kỹ thuật SPOOL: Ví </a:t>
            </a:r>
            <a:r>
              <a:rPr lang="en-US" altLang="ja-JP" sz="2300" dirty="0" err="1">
                <a:solidFill>
                  <a:prstClr val="white"/>
                </a:solidFill>
              </a:rPr>
              <a:t>dụ</a:t>
            </a:r>
            <a:r>
              <a:rPr lang="en-US" altLang="ja-JP" sz="2300" dirty="0">
                <a:solidFill>
                  <a:prstClr val="white"/>
                </a:solidFill>
              </a:rPr>
              <a:t> </a:t>
            </a:r>
            <a:r>
              <a:rPr lang="vi-VN" altLang="ja-JP" sz="2300" dirty="0">
                <a:solidFill>
                  <a:prstClr val="white"/>
                </a:solidFill>
              </a:rPr>
              <a:t>nhập xuất thông tin</a:t>
            </a:r>
            <a:endParaRPr lang="en-US" altLang="ja-JP" sz="23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8933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5 Quản lý vào ra</a:t>
            </a:r>
            <a:endParaRPr kumimoji="1"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43201"/>
            <a:ext cx="7408333" cy="2438400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vi-VN" altLang="ja-JP" sz="28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 tắc quản lý chung </a:t>
            </a:r>
            <a:endParaRPr lang="en-US" altLang="ja-JP" sz="2800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+mj-ea"/>
              <a:buAutoNum type="circleNumDbPlain"/>
            </a:pPr>
            <a:r>
              <a:rPr lang="vi-VN" altLang="ja-JP" sz="28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Dịch vụ vào ra của hệ thống</a:t>
            </a:r>
            <a:endParaRPr lang="en-US" altLang="ja-JP" sz="2800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+mj-ea"/>
              <a:buAutoNum type="circleNumDbPlain"/>
            </a:pPr>
            <a:r>
              <a:rPr lang="vi-VN" altLang="ja-JP" sz="28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 vào ra đĩa</a:t>
            </a:r>
            <a:endParaRPr kumimoji="1" lang="ja-JP" altLang="en-US" sz="28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246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85672"/>
          </a:xfrm>
        </p:spPr>
        <p:txBody>
          <a:bodyPr>
            <a:normAutofit/>
          </a:bodyPr>
          <a:lstStyle/>
          <a:p>
            <a:pPr algn="l"/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Quản lý vào ra</a:t>
            </a:r>
            <a:b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Hệ thống vào ra đĩa</a:t>
            </a:r>
            <a:b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3.1 Cấu trúc đĩa từ</a:t>
            </a:r>
            <a:endParaRPr kumimoji="1"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2667000"/>
            <a:ext cx="7408333" cy="2514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vi-VN" altLang="ja-JP" sz="28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 trúc đĩa từ </a:t>
            </a:r>
            <a:endParaRPr lang="en-US" altLang="ja-JP" sz="28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vi-VN" altLang="ja-JP" sz="28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 phối truy nhập đĩa</a:t>
            </a:r>
            <a:endParaRPr lang="vi-VN" altLang="ja-JP" sz="26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157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992766" y="1588211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68309" y="226603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68309" y="256690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2792" y="328627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68309" y="3663227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68309" y="3964099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8309" y="5926192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68309" y="622706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Rectangle 47"/>
          <p:cNvSpPr/>
          <p:nvPr/>
        </p:nvSpPr>
        <p:spPr>
          <a:xfrm>
            <a:off x="223420" y="1026499"/>
            <a:ext cx="8686800" cy="421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ja-JP" sz="2300" dirty="0">
                <a:solidFill>
                  <a:prstClr val="white"/>
                </a:solidFill>
              </a:rPr>
              <a:t>Cấu trúc</a:t>
            </a:r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304800" y="152400"/>
            <a:ext cx="8229600" cy="118567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Quản lý vào ra</a:t>
            </a:r>
            <a:b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Hệ thống vào ra đĩa</a:t>
            </a:r>
            <a:b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3.1 Cấu trúc đĩa từ</a:t>
            </a:r>
            <a:endParaRPr lang="ja-JP" altLang="en-US" sz="1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3124200" cy="2560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88211"/>
            <a:ext cx="3505200" cy="2543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5800" y="4212421"/>
            <a:ext cx="8001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000" dirty="0"/>
              <a:t>Mô hình hóa như mảng một chiều các khối logic </a:t>
            </a:r>
            <a:endParaRPr lang="en-US" altLang="ja-JP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000" dirty="0"/>
              <a:t>Khối logic là đơn vị trao đổi nhỏ nhất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000" dirty="0"/>
              <a:t>Ánh xạ liên tiếp các khối logic tới các sector của đĩa </a:t>
            </a:r>
            <a:endParaRPr lang="en-US" altLang="ja-JP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000" dirty="0"/>
              <a:t>Khối 0 là sector đầu mặt 0 rãnh/Cylinder ngoài cùng </a:t>
            </a:r>
            <a:endParaRPr lang="en-US" altLang="ja-JP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vi-VN" altLang="ja-JP" sz="2000" dirty="0"/>
              <a:t>Ánh xạ theo trật tự: Sector → Header → Track/Cylinder </a:t>
            </a:r>
            <a:endParaRPr lang="en-US" altLang="ja-JP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000" dirty="0"/>
              <a:t>Ít phải dịch chuyển đầu từ khi đọc các sector kế tiếp nhau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38851988"/>
      </p:ext>
    </p:extLst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992766" y="1588211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68309" y="226603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68309" y="256690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2792" y="328627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68309" y="3663227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68309" y="3964099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2792" y="464662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68309" y="5023579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68309" y="5324450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8309" y="5926192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68309" y="622706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Rectangle 47"/>
          <p:cNvSpPr/>
          <p:nvPr/>
        </p:nvSpPr>
        <p:spPr>
          <a:xfrm>
            <a:off x="223420" y="1026499"/>
            <a:ext cx="8686800" cy="421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vi-VN" altLang="ja-JP" sz="2300" dirty="0">
                <a:solidFill>
                  <a:prstClr val="white"/>
                </a:solidFill>
              </a:rPr>
              <a:t>Vấn đề truy nhập đĩa</a:t>
            </a:r>
            <a:endParaRPr lang="en-US" altLang="ja-JP" sz="2300" dirty="0">
              <a:solidFill>
                <a:prstClr val="white"/>
              </a:solidFill>
            </a:endParaRPr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304800" y="152400"/>
            <a:ext cx="8229600" cy="118567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Quản lý vào ra</a:t>
            </a:r>
            <a:b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Hệ thống vào ra đĩa</a:t>
            </a:r>
            <a:b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3.1 Cấu trúc đĩa từ</a:t>
            </a:r>
            <a:endParaRPr lang="ja-JP" altLang="en-US" sz="1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3420" y="1586075"/>
            <a:ext cx="8686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HĐH có trách nhiệm sử dụng hiệu quả phần cứng </a:t>
            </a:r>
            <a:endParaRPr lang="en-US" altLang="ja-JP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Với đĩa: </a:t>
            </a:r>
            <a:r>
              <a:rPr lang="vi-VN" altLang="ja-JP" sz="2200" dirty="0">
                <a:solidFill>
                  <a:srgbClr val="7030A0"/>
                </a:solidFill>
              </a:rPr>
              <a:t>Thời gian truy nhập </a:t>
            </a:r>
            <a:r>
              <a:rPr lang="vi-VN" altLang="ja-JP" sz="2200" dirty="0"/>
              <a:t>nhanh và </a:t>
            </a:r>
            <a:r>
              <a:rPr lang="vi-VN" altLang="ja-JP" sz="2200" dirty="0">
                <a:solidFill>
                  <a:srgbClr val="7030A0"/>
                </a:solidFill>
              </a:rPr>
              <a:t>băng thông </a:t>
            </a:r>
            <a:r>
              <a:rPr lang="vi-VN" altLang="ja-JP" sz="2200" dirty="0"/>
              <a:t>cao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altLang="ja-JP" sz="2200" dirty="0">
              <a:solidFill>
                <a:srgbClr val="7030A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200" dirty="0">
                <a:solidFill>
                  <a:srgbClr val="7030A0"/>
                </a:solidFill>
              </a:rPr>
              <a:t>Băng thông </a:t>
            </a:r>
            <a:r>
              <a:rPr lang="vi-VN" altLang="ja-JP" sz="2200" dirty="0"/>
              <a:t>được tính dựa trên </a:t>
            </a:r>
            <a:endParaRPr lang="en-US" altLang="ja-JP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Tổng số bytes đã trao đổi </a:t>
            </a:r>
            <a:endParaRPr lang="en-US" altLang="ja-JP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Khoảng t/gian từ y/cầu dịch vụ đầu</a:t>
            </a:r>
            <a:r>
              <a:rPr lang="en-US" altLang="ja-JP" sz="2200" dirty="0"/>
              <a:t> 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tiên</a:t>
            </a:r>
            <a:r>
              <a:rPr lang="vi-VN" altLang="ja-JP" sz="2200" dirty="0"/>
              <a:t> cho tới khi hoàn thành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altLang="ja-JP" sz="2200" dirty="0">
              <a:solidFill>
                <a:srgbClr val="7030A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200" dirty="0">
                <a:solidFill>
                  <a:srgbClr val="7030A0"/>
                </a:solidFill>
              </a:rPr>
              <a:t>Thời gian truy nhập </a:t>
            </a:r>
            <a:r>
              <a:rPr lang="vi-VN" altLang="ja-JP" sz="2200" dirty="0"/>
              <a:t>gồm 2 phần </a:t>
            </a:r>
            <a:endParaRPr lang="en-US" altLang="ja-JP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T/gian định vị (seek time) </a:t>
            </a:r>
            <a:r>
              <a:rPr lang="en-US" altLang="ja-JP" sz="2200" dirty="0"/>
              <a:t>: </a:t>
            </a:r>
            <a:r>
              <a:rPr lang="vi-VN" altLang="ja-JP" sz="2200" dirty="0"/>
              <a:t>T/gian dịch chuyển đầu từ tới cylinders chứa sector cần truy nhập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Độ trễ quay (Rotational latency) </a:t>
            </a:r>
            <a:r>
              <a:rPr lang="en-US" altLang="ja-JP" sz="2200" dirty="0"/>
              <a:t>:</a:t>
            </a:r>
            <a:r>
              <a:rPr lang="vi-VN" altLang="ja-JP" sz="2200" dirty="0"/>
              <a:t>T/gian chờ đợi để đĩa quay tới sector cần truy nhập</a:t>
            </a:r>
          </a:p>
        </p:txBody>
      </p:sp>
    </p:spTree>
    <p:extLst>
      <p:ext uri="{BB962C8B-B14F-4D97-AF65-F5344CB8AC3E}">
        <p14:creationId xmlns:p14="http://schemas.microsoft.com/office/powerpoint/2010/main" val="438851988"/>
      </p:ext>
    </p:extLst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992766" y="1588211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68309" y="226603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68309" y="256690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2792" y="328627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68309" y="3663227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68309" y="3964099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2792" y="464662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68309" y="5023579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68309" y="5324450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8309" y="5926192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68309" y="622706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Rectangle 47"/>
          <p:cNvSpPr/>
          <p:nvPr/>
        </p:nvSpPr>
        <p:spPr>
          <a:xfrm>
            <a:off x="223420" y="1026499"/>
            <a:ext cx="8686800" cy="421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vi-VN" altLang="ja-JP" sz="2300" dirty="0">
                <a:solidFill>
                  <a:prstClr val="white"/>
                </a:solidFill>
              </a:rPr>
              <a:t>Vấn đề truy nhập đĩa</a:t>
            </a:r>
            <a:endParaRPr lang="en-US" altLang="ja-JP" sz="2300" dirty="0">
              <a:solidFill>
                <a:prstClr val="white"/>
              </a:solidFill>
            </a:endParaRPr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304800" y="152400"/>
            <a:ext cx="8229600" cy="118567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Quản lý vào ra</a:t>
            </a:r>
            <a:b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Hệ thống vào ra đĩa</a:t>
            </a:r>
            <a:b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3.1 Cấu trúc đĩa từ</a:t>
            </a:r>
            <a:endParaRPr lang="ja-JP" altLang="en-US" sz="1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3420" y="2523683"/>
            <a:ext cx="8686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Mục đích: cực tiểu hóa thời gian định vị</a:t>
            </a:r>
            <a:endParaRPr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Thời gian định vị ≈khoảng cách dịch chuyển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Hàng đợi </a:t>
            </a:r>
            <a:r>
              <a:rPr lang="en-US" altLang="ja-JP" sz="2400" dirty="0" err="1"/>
              <a:t>các</a:t>
            </a:r>
            <a:r>
              <a:rPr lang="en-US" altLang="ja-JP" sz="2400" dirty="0"/>
              <a:t> </a:t>
            </a:r>
            <a:r>
              <a:rPr lang="vi-VN" altLang="ja-JP" sz="2400" dirty="0"/>
              <a:t>yêu cầu </a:t>
            </a:r>
            <a:endParaRPr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Đĩa và bộ đ/khiển </a:t>
            </a:r>
            <a:endParaRPr lang="en-US" altLang="ja-JP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vi-VN" altLang="ja-JP" sz="2400" dirty="0">
                <a:solidFill>
                  <a:srgbClr val="7030A0"/>
                </a:solidFill>
              </a:rPr>
              <a:t>sẵn sàng</a:t>
            </a:r>
            <a:r>
              <a:rPr lang="en-US" altLang="ja-JP" sz="2400" dirty="0">
                <a:solidFill>
                  <a:srgbClr val="7030A0"/>
                </a:solidFill>
              </a:rPr>
              <a:t> -&gt;</a:t>
            </a:r>
            <a:r>
              <a:rPr lang="vi-VN" altLang="ja-JP" sz="2400" dirty="0"/>
              <a:t> y/cầu truy nhập đc </a:t>
            </a:r>
            <a:r>
              <a:rPr lang="vi-VN" altLang="ja-JP" sz="2400" dirty="0">
                <a:solidFill>
                  <a:srgbClr val="3DF152"/>
                </a:solidFill>
              </a:rPr>
              <a:t>thực hiện ngay </a:t>
            </a:r>
            <a:endParaRPr lang="en-US" altLang="ja-JP" sz="2400" dirty="0">
              <a:solidFill>
                <a:srgbClr val="3DF152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vi-VN" altLang="ja-JP" sz="2400" dirty="0">
                <a:solidFill>
                  <a:srgbClr val="7030A0"/>
                </a:solidFill>
              </a:rPr>
              <a:t>chưa sẵn sàng</a:t>
            </a:r>
            <a:r>
              <a:rPr lang="en-US" altLang="ja-JP" sz="2400" dirty="0">
                <a:solidFill>
                  <a:srgbClr val="7030A0"/>
                </a:solidFill>
              </a:rPr>
              <a:t> -&gt;</a:t>
            </a:r>
            <a:r>
              <a:rPr lang="vi-VN" altLang="ja-JP" sz="2400" dirty="0"/>
              <a:t> y</a:t>
            </a:r>
            <a:r>
              <a:rPr lang="en-US" altLang="ja-JP" sz="2400" dirty="0"/>
              <a:t>/</a:t>
            </a:r>
            <a:r>
              <a:rPr lang="vi-VN" altLang="ja-JP" sz="2400" dirty="0"/>
              <a:t>cầu đc </a:t>
            </a:r>
            <a:r>
              <a:rPr lang="vi-VN" altLang="ja-JP" sz="2400" dirty="0">
                <a:solidFill>
                  <a:srgbClr val="3DF152"/>
                </a:solidFill>
              </a:rPr>
              <a:t>đặt trong hàng đợi </a:t>
            </a:r>
            <a:endParaRPr lang="en-US" altLang="ja-JP" sz="2400" dirty="0">
              <a:solidFill>
                <a:srgbClr val="3DF15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Hoàn thành 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400" dirty="0"/>
              <a:t> y</a:t>
            </a:r>
            <a:r>
              <a:rPr lang="en-US" altLang="ja-JP" sz="2400" dirty="0"/>
              <a:t>/</a:t>
            </a:r>
            <a:r>
              <a:rPr lang="vi-VN" altLang="ja-JP" sz="2400" dirty="0"/>
              <a:t>cầu truy nhập đĩa</a:t>
            </a:r>
            <a:r>
              <a:rPr lang="en-US" altLang="ja-JP" sz="2400" dirty="0"/>
              <a:t> -&gt;</a:t>
            </a:r>
            <a:r>
              <a:rPr lang="vi-VN" altLang="ja-JP" sz="2400" dirty="0"/>
              <a:t> lựa chọn y/cầu nào?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85811560"/>
      </p:ext>
    </p:extLst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85672"/>
          </a:xfrm>
        </p:spPr>
        <p:txBody>
          <a:bodyPr>
            <a:normAutofit/>
          </a:bodyPr>
          <a:lstStyle/>
          <a:p>
            <a:pPr algn="l"/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Quản lý vào ra</a:t>
            </a:r>
            <a:b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Hệ thống vào ra đĩa</a:t>
            </a:r>
            <a:b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Điều phối truy nhập đĩa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2667000"/>
            <a:ext cx="7408333" cy="2514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vi-VN" altLang="ja-JP" sz="28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 trúc đĩa từ </a:t>
            </a:r>
            <a:endParaRPr lang="en-US" altLang="ja-JP" sz="2800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vi-VN" altLang="ja-JP" sz="28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 phối truy nhập đĩa</a:t>
            </a:r>
            <a:endParaRPr lang="vi-VN" altLang="ja-JP" sz="26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572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992766" y="1588211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68309" y="226603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68309" y="256690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2792" y="328627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68309" y="3663227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68309" y="3964099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2792" y="464662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68309" y="5023579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68309" y="5324450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8309" y="5926192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68309" y="622706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Rectangle 47"/>
          <p:cNvSpPr/>
          <p:nvPr/>
        </p:nvSpPr>
        <p:spPr>
          <a:xfrm>
            <a:off x="223420" y="1026499"/>
            <a:ext cx="8686800" cy="421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ja-JP" sz="2300" dirty="0">
                <a:solidFill>
                  <a:prstClr val="white"/>
                </a:solidFill>
              </a:rPr>
              <a:t>Các thuật toán</a:t>
            </a:r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304800" y="152400"/>
            <a:ext cx="8229600" cy="118567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Quản lý vào ra</a:t>
            </a:r>
            <a:b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Hệ thống vào ra đĩa</a:t>
            </a:r>
            <a:b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2 Điều phối truy nhập đĩa</a:t>
            </a:r>
            <a:endParaRPr lang="ja-JP" altLang="en-US" sz="1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654890"/>
            <a:ext cx="85292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altLang="ja-JP" sz="2400" dirty="0"/>
              <a:t>Tồn tại một số t</a:t>
            </a:r>
            <a:r>
              <a:rPr lang="en-US" altLang="ja-JP" sz="2400" dirty="0"/>
              <a:t>/</a:t>
            </a:r>
            <a:r>
              <a:rPr lang="vi-VN" altLang="ja-JP" sz="2400" dirty="0"/>
              <a:t>toán điều phối dịch vụ cho y</a:t>
            </a:r>
            <a:r>
              <a:rPr lang="en-US" altLang="ja-JP" sz="2400" dirty="0"/>
              <a:t>/</a:t>
            </a:r>
            <a:r>
              <a:rPr lang="vi-VN" altLang="ja-JP" sz="2400" dirty="0"/>
              <a:t>cầu vào ra đĩa </a:t>
            </a:r>
            <a:endParaRPr lang="en-US" altLang="ja-JP" sz="2400" dirty="0"/>
          </a:p>
          <a:p>
            <a:r>
              <a:rPr lang="vi-VN" altLang="ja-JP" sz="2400" dirty="0">
                <a:solidFill>
                  <a:srgbClr val="0070C0"/>
                </a:solidFill>
              </a:rPr>
              <a:t>FCFS</a:t>
            </a:r>
            <a:r>
              <a:rPr lang="vi-VN" altLang="ja-JP" sz="2400" dirty="0"/>
              <a:t>:First Come First Served </a:t>
            </a:r>
            <a:endParaRPr lang="en-US" altLang="ja-JP" sz="2400" dirty="0"/>
          </a:p>
          <a:p>
            <a:r>
              <a:rPr lang="vi-VN" altLang="ja-JP" sz="2400" dirty="0">
                <a:solidFill>
                  <a:srgbClr val="0070C0"/>
                </a:solidFill>
              </a:rPr>
              <a:t>SSTF</a:t>
            </a:r>
            <a:r>
              <a:rPr lang="vi-VN" altLang="ja-JP" sz="2400" dirty="0"/>
              <a:t>: Shortest Seek Time First </a:t>
            </a:r>
            <a:endParaRPr lang="en-US" altLang="ja-JP" sz="2400" dirty="0"/>
          </a:p>
          <a:p>
            <a:r>
              <a:rPr lang="vi-VN" altLang="ja-JP" sz="2400" dirty="0">
                <a:solidFill>
                  <a:srgbClr val="0070C0"/>
                </a:solidFill>
              </a:rPr>
              <a:t>SCAN</a:t>
            </a:r>
          </a:p>
          <a:p>
            <a:r>
              <a:rPr lang="vi-VN" altLang="ja-JP" sz="2400" dirty="0">
                <a:solidFill>
                  <a:srgbClr val="0070C0"/>
                </a:solidFill>
              </a:rPr>
              <a:t>C-SCAN</a:t>
            </a:r>
            <a:r>
              <a:rPr lang="vi-VN" altLang="ja-JP" sz="2400" dirty="0"/>
              <a:t>: Circular SCAN </a:t>
            </a:r>
            <a:endParaRPr lang="en-US" altLang="ja-JP" sz="2400" dirty="0"/>
          </a:p>
          <a:p>
            <a:r>
              <a:rPr lang="vi-VN" altLang="ja-JP" sz="2400" dirty="0">
                <a:solidFill>
                  <a:srgbClr val="0070C0"/>
                </a:solidFill>
              </a:rPr>
              <a:t>LOOK/C-LOOK</a:t>
            </a:r>
            <a:endParaRPr lang="en-US" altLang="ja-JP" sz="2400" dirty="0">
              <a:solidFill>
                <a:srgbClr val="0070C0"/>
              </a:solidFill>
            </a:endParaRPr>
          </a:p>
          <a:p>
            <a:endParaRPr lang="vi-VN" altLang="ja-JP" sz="2400" dirty="0"/>
          </a:p>
          <a:p>
            <a:r>
              <a:rPr lang="vi-VN" altLang="ja-JP" sz="2400" dirty="0"/>
              <a:t>Giả thiết 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Các yêu cầu truy nhập </a:t>
            </a:r>
            <a:r>
              <a:rPr lang="vi-VN" altLang="ja-JP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98, 183, 37, 122, 14, 124, 65, 6</a:t>
            </a:r>
            <a:r>
              <a:rPr lang="vi-VN" altLang="ja-JP" sz="2400" dirty="0">
                <a:solidFill>
                  <a:schemeClr val="accent1">
                    <a:lumMod val="75000"/>
                  </a:schemeClr>
                </a:solidFill>
              </a:rPr>
              <a:t>7</a:t>
            </a:r>
            <a:r>
              <a:rPr lang="vi-VN" altLang="ja-JP" sz="2400" dirty="0"/>
              <a:t> 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Đầu đọc đang ở cylinder </a:t>
            </a:r>
            <a:r>
              <a:rPr lang="vi-VN" altLang="ja-JP" sz="2400" dirty="0">
                <a:solidFill>
                  <a:schemeClr val="accent1">
                    <a:lumMod val="75000"/>
                  </a:schemeClr>
                </a:solidFill>
              </a:rPr>
              <a:t>53</a:t>
            </a:r>
            <a:endParaRPr lang="ja-JP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51988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992766" y="1588211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68309" y="226603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68309" y="256690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2792" y="328627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68309" y="3663227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68309" y="3964099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2792" y="464662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68309" y="5023579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68309" y="5324450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8309" y="5926192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68309" y="622706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Rectangle 46"/>
          <p:cNvSpPr/>
          <p:nvPr/>
        </p:nvSpPr>
        <p:spPr>
          <a:xfrm>
            <a:off x="228600" y="168514"/>
            <a:ext cx="87409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Quản lý vào ra</a:t>
            </a:r>
            <a:b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Nguyên tắc chung </a:t>
            </a:r>
          </a:p>
          <a:p>
            <a:r>
              <a:rPr lang="vi-VN" altLang="ja-JP" dirty="0">
                <a:solidFill>
                  <a:prstClr val="black"/>
                </a:solidFill>
              </a:rPr>
              <a:t>1.1 </a:t>
            </a:r>
            <a:r>
              <a:rPr lang="en-US" altLang="ja-JP" dirty="0">
                <a:solidFill>
                  <a:prstClr val="black"/>
                </a:solidFill>
              </a:rPr>
              <a:t>Giới thiệu</a:t>
            </a:r>
            <a:endParaRPr lang="vi-VN" altLang="ja-JP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23420" y="1026499"/>
            <a:ext cx="8686800" cy="421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ja-JP" sz="2300" dirty="0">
                <a:solidFill>
                  <a:prstClr val="white"/>
                </a:solidFill>
              </a:rPr>
              <a:t>Thiết bị vào ra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23420" y="1542938"/>
            <a:ext cx="88443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000" dirty="0"/>
              <a:t>Đa dạng, nhiều loại thiết bị, mỗi loại có nhiều kiểu khác nhau </a:t>
            </a:r>
            <a:endParaRPr lang="en-US" altLang="ja-JP" sz="2000" dirty="0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BE41259D-69CD-438A-8DEB-1A15F4F81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620" y="1943048"/>
            <a:ext cx="6202580" cy="433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02524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992766" y="1588211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68309" y="226603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68309" y="2438400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Rectangle 47"/>
          <p:cNvSpPr/>
          <p:nvPr/>
        </p:nvSpPr>
        <p:spPr>
          <a:xfrm>
            <a:off x="223420" y="1026499"/>
            <a:ext cx="8686800" cy="421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ja-JP" sz="2300" dirty="0">
                <a:solidFill>
                  <a:prstClr val="white"/>
                </a:solidFill>
              </a:rPr>
              <a:t>FCFS</a:t>
            </a:r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304800" y="152400"/>
            <a:ext cx="8229600" cy="118567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Quản lý vào ra</a:t>
            </a:r>
            <a:b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Hệ thống vào ra đĩa</a:t>
            </a:r>
            <a:b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2 Điều phối truy nhập đĩa</a:t>
            </a:r>
            <a:endParaRPr lang="ja-JP" altLang="en-US" sz="1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8480" y="1490737"/>
            <a:ext cx="8641740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7030A0"/>
                </a:solidFill>
              </a:rPr>
              <a:t>Truy nhập theo trật tự yêu cầu</a:t>
            </a:r>
            <a:endParaRPr lang="ja-JP" altLang="en-US" sz="2400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19600" y="1542601"/>
            <a:ext cx="21371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>
                <a:solidFill>
                  <a:srgbClr val="6600FF"/>
                </a:solidFill>
              </a:rPr>
              <a:t>⇒Không hiệu quả</a:t>
            </a:r>
            <a:endParaRPr lang="ja-JP" altLang="en-US" sz="2000" dirty="0">
              <a:solidFill>
                <a:srgbClr val="66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2050305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vi-VN" altLang="ja-JP" dirty="0"/>
              <a:t>êu cầu truy nhập </a:t>
            </a:r>
            <a:r>
              <a:rPr lang="vi-VN" altLang="ja-JP" dirty="0">
                <a:solidFill>
                  <a:schemeClr val="tx2">
                    <a:lumMod val="60000"/>
                    <a:lumOff val="40000"/>
                  </a:schemeClr>
                </a:solidFill>
              </a:rPr>
              <a:t>98, 183, 37, 122, 14, 124, 65, 6</a:t>
            </a:r>
            <a:r>
              <a:rPr lang="vi-VN" altLang="ja-JP" dirty="0">
                <a:solidFill>
                  <a:schemeClr val="accent1">
                    <a:lumMod val="75000"/>
                  </a:schemeClr>
                </a:solidFill>
              </a:rPr>
              <a:t>7</a:t>
            </a:r>
            <a:r>
              <a:rPr lang="vi-VN" altLang="ja-JP" dirty="0"/>
              <a:t> </a:t>
            </a:r>
            <a:endParaRPr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21" y="2492118"/>
            <a:ext cx="8244058" cy="5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2667000" y="3199371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Oval 20"/>
          <p:cNvSpPr/>
          <p:nvPr/>
        </p:nvSpPr>
        <p:spPr>
          <a:xfrm>
            <a:off x="4419858" y="3452896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Oval 21"/>
          <p:cNvSpPr/>
          <p:nvPr/>
        </p:nvSpPr>
        <p:spPr>
          <a:xfrm>
            <a:off x="7772400" y="3859534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Oval 22"/>
          <p:cNvSpPr/>
          <p:nvPr/>
        </p:nvSpPr>
        <p:spPr>
          <a:xfrm>
            <a:off x="2133600" y="4367296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Oval 23"/>
          <p:cNvSpPr/>
          <p:nvPr/>
        </p:nvSpPr>
        <p:spPr>
          <a:xfrm>
            <a:off x="5334000" y="4688474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Oval 24"/>
          <p:cNvSpPr/>
          <p:nvPr/>
        </p:nvSpPr>
        <p:spPr>
          <a:xfrm>
            <a:off x="1219200" y="5129296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Oval 25"/>
          <p:cNvSpPr/>
          <p:nvPr/>
        </p:nvSpPr>
        <p:spPr>
          <a:xfrm>
            <a:off x="5638800" y="5357896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Oval 26"/>
          <p:cNvSpPr/>
          <p:nvPr/>
        </p:nvSpPr>
        <p:spPr>
          <a:xfrm>
            <a:off x="3048000" y="5782340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Oval 27"/>
          <p:cNvSpPr/>
          <p:nvPr/>
        </p:nvSpPr>
        <p:spPr>
          <a:xfrm>
            <a:off x="3352800" y="6119896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Straight Arrow Connector 6"/>
          <p:cNvCxnSpPr>
            <a:stCxn id="5" idx="6"/>
            <a:endCxn id="21" idx="2"/>
          </p:cNvCxnSpPr>
          <p:nvPr/>
        </p:nvCxnSpPr>
        <p:spPr>
          <a:xfrm>
            <a:off x="2819400" y="3275571"/>
            <a:ext cx="1600458" cy="253525"/>
          </a:xfrm>
          <a:prstGeom prst="straightConnector1">
            <a:avLst/>
          </a:prstGeom>
          <a:ln w="25400">
            <a:solidFill>
              <a:srgbClr val="3DF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70305" y="2978246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3DF15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45</a:t>
            </a:r>
            <a:endParaRPr kumimoji="1" lang="ja-JP" altLang="en-US" sz="2000" dirty="0">
              <a:solidFill>
                <a:srgbClr val="3DF15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2" name="Straight Arrow Connector 31"/>
          <p:cNvCxnSpPr>
            <a:endCxn id="22" idx="2"/>
          </p:cNvCxnSpPr>
          <p:nvPr/>
        </p:nvCxnSpPr>
        <p:spPr>
          <a:xfrm>
            <a:off x="4533771" y="3529096"/>
            <a:ext cx="3238629" cy="406638"/>
          </a:xfrm>
          <a:prstGeom prst="straightConnector1">
            <a:avLst/>
          </a:prstGeom>
          <a:ln w="25400">
            <a:solidFill>
              <a:srgbClr val="3DF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90024" y="3305364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3DF15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85</a:t>
            </a:r>
            <a:endParaRPr kumimoji="1" lang="ja-JP" altLang="en-US" sz="2000" dirty="0">
              <a:solidFill>
                <a:srgbClr val="3DF15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5" name="Straight Arrow Connector 44"/>
          <p:cNvCxnSpPr>
            <a:stCxn id="23" idx="6"/>
            <a:endCxn id="24" idx="2"/>
          </p:cNvCxnSpPr>
          <p:nvPr/>
        </p:nvCxnSpPr>
        <p:spPr>
          <a:xfrm>
            <a:off x="2286000" y="4443496"/>
            <a:ext cx="3048000" cy="321178"/>
          </a:xfrm>
          <a:prstGeom prst="straightConnector1">
            <a:avLst/>
          </a:prstGeom>
          <a:ln w="25400">
            <a:solidFill>
              <a:srgbClr val="3DF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4" idx="3"/>
            <a:endCxn id="25" idx="7"/>
          </p:cNvCxnSpPr>
          <p:nvPr/>
        </p:nvCxnSpPr>
        <p:spPr>
          <a:xfrm flipH="1">
            <a:off x="1349282" y="4818556"/>
            <a:ext cx="4007036" cy="333058"/>
          </a:xfrm>
          <a:prstGeom prst="straightConnector1">
            <a:avLst/>
          </a:prstGeom>
          <a:ln w="25400">
            <a:solidFill>
              <a:srgbClr val="3DF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6" idx="2"/>
          </p:cNvCxnSpPr>
          <p:nvPr/>
        </p:nvCxnSpPr>
        <p:spPr>
          <a:xfrm>
            <a:off x="1276172" y="5205496"/>
            <a:ext cx="4362628" cy="228600"/>
          </a:xfrm>
          <a:prstGeom prst="straightConnector1">
            <a:avLst/>
          </a:prstGeom>
          <a:ln w="25400">
            <a:solidFill>
              <a:srgbClr val="3DF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7" idx="5"/>
            <a:endCxn id="28" idx="1"/>
          </p:cNvCxnSpPr>
          <p:nvPr/>
        </p:nvCxnSpPr>
        <p:spPr>
          <a:xfrm>
            <a:off x="3178082" y="5912422"/>
            <a:ext cx="197036" cy="229792"/>
          </a:xfrm>
          <a:prstGeom prst="straightConnector1">
            <a:avLst/>
          </a:prstGeom>
          <a:ln w="25400">
            <a:solidFill>
              <a:srgbClr val="3DF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2" idx="2"/>
            <a:endCxn id="23" idx="0"/>
          </p:cNvCxnSpPr>
          <p:nvPr/>
        </p:nvCxnSpPr>
        <p:spPr>
          <a:xfrm flipH="1">
            <a:off x="2209800" y="3935734"/>
            <a:ext cx="5562600" cy="431562"/>
          </a:xfrm>
          <a:prstGeom prst="straightConnector1">
            <a:avLst/>
          </a:prstGeom>
          <a:ln w="25400">
            <a:solidFill>
              <a:srgbClr val="3DF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6" idx="2"/>
            <a:endCxn id="27" idx="7"/>
          </p:cNvCxnSpPr>
          <p:nvPr/>
        </p:nvCxnSpPr>
        <p:spPr>
          <a:xfrm flipH="1">
            <a:off x="3178082" y="5434096"/>
            <a:ext cx="2460718" cy="370562"/>
          </a:xfrm>
          <a:prstGeom prst="straightConnector1">
            <a:avLst/>
          </a:prstGeom>
          <a:ln w="25400">
            <a:solidFill>
              <a:srgbClr val="3DF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194949" y="5418079"/>
            <a:ext cx="84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3DF15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59</a:t>
            </a:r>
            <a:endParaRPr kumimoji="1" lang="ja-JP" altLang="en-US" sz="2000" dirty="0">
              <a:solidFill>
                <a:srgbClr val="3DF15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294140" y="4243441"/>
            <a:ext cx="84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3DF15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85</a:t>
            </a:r>
            <a:endParaRPr kumimoji="1" lang="ja-JP" altLang="en-US" sz="2000" dirty="0">
              <a:solidFill>
                <a:srgbClr val="3DF15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51041" y="4625509"/>
            <a:ext cx="84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3DF15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108</a:t>
            </a:r>
            <a:endParaRPr kumimoji="1" lang="ja-JP" altLang="en-US" sz="2000" dirty="0">
              <a:solidFill>
                <a:srgbClr val="3DF15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994920" y="4985085"/>
            <a:ext cx="84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3DF15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110</a:t>
            </a:r>
            <a:endParaRPr kumimoji="1" lang="ja-JP" altLang="en-US" sz="2000" dirty="0">
              <a:solidFill>
                <a:srgbClr val="3DF15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928120" y="5895330"/>
            <a:ext cx="84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3DF15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kumimoji="1" lang="ja-JP" altLang="en-US" sz="2000" dirty="0">
              <a:solidFill>
                <a:srgbClr val="3DF15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2899" y="3811879"/>
            <a:ext cx="84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3DF15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146</a:t>
            </a:r>
            <a:endParaRPr kumimoji="1" lang="ja-JP" altLang="en-US" sz="2000" dirty="0">
              <a:solidFill>
                <a:srgbClr val="3DF15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098978" y="4805386"/>
            <a:ext cx="1346844" cy="4001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Tổng: 630</a:t>
            </a:r>
            <a:endParaRPr lang="ja-JP" altLang="en-US" sz="2000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85198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8" grpId="0"/>
      <p:bldP spid="36" grpId="0"/>
      <p:bldP spid="59" grpId="0"/>
      <p:bldP spid="60" grpId="0"/>
      <p:bldP spid="61" grpId="0"/>
      <p:bldP spid="62" grpId="0"/>
      <p:bldP spid="63" grpId="0"/>
      <p:bldP spid="64" grpId="0"/>
      <p:bldP spid="5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992766" y="1588211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68309" y="226603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68309" y="256690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Rectangle 47"/>
          <p:cNvSpPr/>
          <p:nvPr/>
        </p:nvSpPr>
        <p:spPr>
          <a:xfrm>
            <a:off x="223420" y="1026499"/>
            <a:ext cx="8686800" cy="421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ja-JP" sz="2300" dirty="0">
                <a:solidFill>
                  <a:prstClr val="white"/>
                </a:solidFill>
              </a:rPr>
              <a:t>SSTF</a:t>
            </a:r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304800" y="152400"/>
            <a:ext cx="8229600" cy="118567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Quản lý vào ra</a:t>
            </a:r>
            <a:b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Hệ thống vào ra đĩa</a:t>
            </a:r>
            <a:b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2 Điều phối truy nhập đĩa</a:t>
            </a:r>
            <a:endParaRPr lang="ja-JP" altLang="en-US" sz="1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988" y="1424057"/>
            <a:ext cx="8641740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vi-VN" altLang="ja-JP" sz="2000" dirty="0">
                <a:solidFill>
                  <a:srgbClr val="7030A0"/>
                </a:solidFill>
              </a:rPr>
              <a:t>Chọn truy nhập có t/gian định vị từ vị trí hiện tại </a:t>
            </a:r>
            <a:r>
              <a:rPr lang="vi-VN" altLang="ja-JP" sz="2000" dirty="0" err="1">
                <a:solidFill>
                  <a:srgbClr val="7030A0"/>
                </a:solidFill>
              </a:rPr>
              <a:t>nhỏ</a:t>
            </a:r>
            <a:r>
              <a:rPr lang="vi-VN" altLang="ja-JP" sz="2000" dirty="0">
                <a:solidFill>
                  <a:srgbClr val="7030A0"/>
                </a:solidFill>
              </a:rPr>
              <a:t> </a:t>
            </a:r>
            <a:r>
              <a:rPr lang="vi-VN" altLang="ja-JP" sz="2000" dirty="0" err="1">
                <a:solidFill>
                  <a:srgbClr val="7030A0"/>
                </a:solidFill>
              </a:rPr>
              <a:t>nhất</a:t>
            </a:r>
            <a:r>
              <a:rPr lang="en-US" altLang="ja-JP" sz="2000" dirty="0">
                <a:solidFill>
                  <a:srgbClr val="7030A0"/>
                </a:solidFill>
              </a:rPr>
              <a:t> </a:t>
            </a:r>
            <a:r>
              <a:rPr lang="vi-VN" altLang="ja-JP" sz="2000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⇒</a:t>
            </a:r>
            <a:r>
              <a:rPr lang="vi-VN" altLang="ja-JP" sz="2000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altLang="ja-JP" sz="2000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ja-JP" sz="2000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vi-VN" altLang="ja-JP" sz="2000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ja-JP" sz="2000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vi-VN" altLang="ja-JP" sz="2000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ja-JP" sz="2000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vi-VN" altLang="ja-JP" sz="2000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y/c </a:t>
            </a:r>
            <a:r>
              <a:rPr lang="vi-VN" altLang="ja-JP" sz="2000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vi-VN" altLang="ja-JP" sz="2000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ja-JP" sz="2000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vi-VN" altLang="ja-JP" sz="2000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vô </a:t>
            </a:r>
            <a:r>
              <a:rPr lang="vi-VN" altLang="ja-JP" sz="2000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vi-VN" altLang="ja-JP" sz="2000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y/c </a:t>
            </a:r>
            <a:r>
              <a:rPr lang="vi-VN" altLang="ja-JP" sz="2000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vi-VN" altLang="ja-JP" sz="2000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x/</a:t>
            </a:r>
            <a:r>
              <a:rPr lang="vi-VN" altLang="ja-JP" sz="2000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vi-VN" altLang="ja-JP" sz="2000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ja-JP" sz="2000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gần</a:t>
            </a:r>
            <a:r>
              <a:rPr lang="vi-VN" altLang="ja-JP" sz="2000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ja-JP" sz="2000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vi-VN" altLang="ja-JP" sz="2000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ja-JP" sz="2000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vi-VN" altLang="ja-JP" sz="2000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hơn</a:t>
            </a:r>
            <a:r>
              <a:rPr lang="en-US" altLang="ja-JP" sz="2000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ja-JP" sz="2000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(tương </a:t>
            </a:r>
            <a:r>
              <a:rPr lang="vi-VN" altLang="ja-JP" sz="2000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vi-VN" altLang="ja-JP" sz="2000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SJF)</a:t>
            </a:r>
            <a:endParaRPr lang="ja-JP" altLang="en-US" sz="2000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515" y="1392840"/>
            <a:ext cx="91242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</a:t>
            </a:r>
            <a:endParaRPr lang="ja-JP" altLang="en-US" sz="2000" dirty="0">
              <a:solidFill>
                <a:srgbClr val="66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9610" y="2218109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vi-VN" altLang="ja-JP" dirty="0"/>
              <a:t>êu cầu truy nhập </a:t>
            </a:r>
            <a:r>
              <a:rPr lang="vi-VN" altLang="ja-JP" dirty="0">
                <a:solidFill>
                  <a:schemeClr val="tx2">
                    <a:lumMod val="60000"/>
                    <a:lumOff val="40000"/>
                  </a:schemeClr>
                </a:solidFill>
              </a:rPr>
              <a:t>98, 183, 37, 122, 14, 124, 65, 6</a:t>
            </a:r>
            <a:r>
              <a:rPr lang="vi-VN" altLang="ja-JP" dirty="0">
                <a:solidFill>
                  <a:schemeClr val="accent1">
                    <a:lumMod val="75000"/>
                  </a:schemeClr>
                </a:solidFill>
              </a:rPr>
              <a:t>7</a:t>
            </a:r>
            <a:r>
              <a:rPr lang="vi-VN" altLang="ja-JP" dirty="0"/>
              <a:t> </a:t>
            </a:r>
            <a:endParaRPr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70" y="2667000"/>
            <a:ext cx="8244058" cy="5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2667000" y="3259658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Oval 20"/>
          <p:cNvSpPr/>
          <p:nvPr/>
        </p:nvSpPr>
        <p:spPr>
          <a:xfrm>
            <a:off x="3068612" y="3376300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Oval 21"/>
          <p:cNvSpPr/>
          <p:nvPr/>
        </p:nvSpPr>
        <p:spPr>
          <a:xfrm>
            <a:off x="3306666" y="3571030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Oval 22"/>
          <p:cNvSpPr/>
          <p:nvPr/>
        </p:nvSpPr>
        <p:spPr>
          <a:xfrm>
            <a:off x="2133600" y="4427583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Oval 23"/>
          <p:cNvSpPr/>
          <p:nvPr/>
        </p:nvSpPr>
        <p:spPr>
          <a:xfrm>
            <a:off x="1219200" y="4814778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Oval 24"/>
          <p:cNvSpPr/>
          <p:nvPr/>
        </p:nvSpPr>
        <p:spPr>
          <a:xfrm>
            <a:off x="4466299" y="5061522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Oval 25"/>
          <p:cNvSpPr/>
          <p:nvPr/>
        </p:nvSpPr>
        <p:spPr>
          <a:xfrm>
            <a:off x="5395996" y="5356800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Oval 26"/>
          <p:cNvSpPr/>
          <p:nvPr/>
        </p:nvSpPr>
        <p:spPr>
          <a:xfrm>
            <a:off x="5714021" y="5783421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Oval 27"/>
          <p:cNvSpPr/>
          <p:nvPr/>
        </p:nvSpPr>
        <p:spPr>
          <a:xfrm>
            <a:off x="7830312" y="6252095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Straight Arrow Connector 6"/>
          <p:cNvCxnSpPr>
            <a:stCxn id="5" idx="6"/>
            <a:endCxn id="21" idx="2"/>
          </p:cNvCxnSpPr>
          <p:nvPr/>
        </p:nvCxnSpPr>
        <p:spPr>
          <a:xfrm>
            <a:off x="2819400" y="3335858"/>
            <a:ext cx="249212" cy="116642"/>
          </a:xfrm>
          <a:prstGeom prst="straightConnector1">
            <a:avLst/>
          </a:prstGeom>
          <a:ln w="25400">
            <a:solidFill>
              <a:srgbClr val="3DF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49466" y="2999129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3DF15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kumimoji="1" lang="ja-JP" altLang="en-US" sz="2000" dirty="0">
              <a:solidFill>
                <a:srgbClr val="3DF15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2" name="Straight Arrow Connector 31"/>
          <p:cNvCxnSpPr>
            <a:stCxn id="21" idx="5"/>
            <a:endCxn id="22" idx="1"/>
          </p:cNvCxnSpPr>
          <p:nvPr/>
        </p:nvCxnSpPr>
        <p:spPr>
          <a:xfrm>
            <a:off x="3198694" y="3506382"/>
            <a:ext cx="130290" cy="86966"/>
          </a:xfrm>
          <a:prstGeom prst="straightConnector1">
            <a:avLst/>
          </a:prstGeom>
          <a:ln w="25400">
            <a:solidFill>
              <a:srgbClr val="3DF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19442" y="3262565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3DF15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kumimoji="1" lang="ja-JP" altLang="en-US" sz="2000" dirty="0">
              <a:solidFill>
                <a:srgbClr val="3DF15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5" name="Straight Arrow Connector 44"/>
          <p:cNvCxnSpPr>
            <a:stCxn id="60" idx="3"/>
            <a:endCxn id="24" idx="7"/>
          </p:cNvCxnSpPr>
          <p:nvPr/>
        </p:nvCxnSpPr>
        <p:spPr>
          <a:xfrm flipH="1">
            <a:off x="1349282" y="4503783"/>
            <a:ext cx="795735" cy="333313"/>
          </a:xfrm>
          <a:prstGeom prst="straightConnector1">
            <a:avLst/>
          </a:prstGeom>
          <a:ln w="25400">
            <a:solidFill>
              <a:srgbClr val="3DF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4" idx="6"/>
            <a:endCxn id="25" idx="1"/>
          </p:cNvCxnSpPr>
          <p:nvPr/>
        </p:nvCxnSpPr>
        <p:spPr>
          <a:xfrm>
            <a:off x="1371600" y="4890978"/>
            <a:ext cx="3117017" cy="192862"/>
          </a:xfrm>
          <a:prstGeom prst="straightConnector1">
            <a:avLst/>
          </a:prstGeom>
          <a:ln w="25400">
            <a:solidFill>
              <a:srgbClr val="3DF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6" idx="2"/>
          </p:cNvCxnSpPr>
          <p:nvPr/>
        </p:nvCxnSpPr>
        <p:spPr>
          <a:xfrm>
            <a:off x="4618699" y="5145041"/>
            <a:ext cx="777297" cy="287959"/>
          </a:xfrm>
          <a:prstGeom prst="straightConnector1">
            <a:avLst/>
          </a:prstGeom>
          <a:ln w="25400">
            <a:solidFill>
              <a:srgbClr val="3DF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7" idx="5"/>
            <a:endCxn id="28" idx="1"/>
          </p:cNvCxnSpPr>
          <p:nvPr/>
        </p:nvCxnSpPr>
        <p:spPr>
          <a:xfrm>
            <a:off x="5844103" y="5913503"/>
            <a:ext cx="2008527" cy="360910"/>
          </a:xfrm>
          <a:prstGeom prst="straightConnector1">
            <a:avLst/>
          </a:prstGeom>
          <a:ln w="25400">
            <a:solidFill>
              <a:srgbClr val="3DF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2" idx="2"/>
            <a:endCxn id="23" idx="0"/>
          </p:cNvCxnSpPr>
          <p:nvPr/>
        </p:nvCxnSpPr>
        <p:spPr>
          <a:xfrm flipH="1">
            <a:off x="2209800" y="3647230"/>
            <a:ext cx="1096866" cy="780353"/>
          </a:xfrm>
          <a:prstGeom prst="straightConnector1">
            <a:avLst/>
          </a:prstGeom>
          <a:ln w="25400">
            <a:solidFill>
              <a:srgbClr val="3DF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6" idx="5"/>
            <a:endCxn id="27" idx="1"/>
          </p:cNvCxnSpPr>
          <p:nvPr/>
        </p:nvCxnSpPr>
        <p:spPr>
          <a:xfrm>
            <a:off x="5526078" y="5486882"/>
            <a:ext cx="210261" cy="318857"/>
          </a:xfrm>
          <a:prstGeom prst="straightConnector1">
            <a:avLst/>
          </a:prstGeom>
          <a:ln w="25400">
            <a:solidFill>
              <a:srgbClr val="3DF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684574" y="5268883"/>
            <a:ext cx="84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3DF15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kumimoji="1" lang="ja-JP" altLang="en-US" sz="2000" dirty="0">
              <a:solidFill>
                <a:srgbClr val="3DF15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95658" y="4303728"/>
            <a:ext cx="84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3DF15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23</a:t>
            </a:r>
            <a:endParaRPr kumimoji="1" lang="ja-JP" altLang="en-US" sz="2000" dirty="0">
              <a:solidFill>
                <a:srgbClr val="3DF15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03326" y="4624906"/>
            <a:ext cx="84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3DF15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84</a:t>
            </a:r>
            <a:endParaRPr kumimoji="1" lang="ja-JP" altLang="en-US" sz="2000" dirty="0">
              <a:solidFill>
                <a:srgbClr val="3DF15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29201" y="4888969"/>
            <a:ext cx="496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3DF15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kumimoji="1" lang="ja-JP" altLang="en-US" sz="2000" dirty="0">
              <a:solidFill>
                <a:srgbClr val="3DF15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30247" y="5769989"/>
            <a:ext cx="84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3DF15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59</a:t>
            </a:r>
            <a:endParaRPr kumimoji="1" lang="ja-JP" altLang="en-US" sz="2000" dirty="0">
              <a:solidFill>
                <a:srgbClr val="3DF15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53153" y="3765761"/>
            <a:ext cx="84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3DF15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30</a:t>
            </a:r>
            <a:endParaRPr kumimoji="1" lang="ja-JP" altLang="en-US" sz="2000" dirty="0">
              <a:solidFill>
                <a:srgbClr val="3DF15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098978" y="4865673"/>
            <a:ext cx="1346844" cy="4001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Tổng: 236</a:t>
            </a:r>
            <a:endParaRPr lang="ja-JP" altLang="en-US" sz="2000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44904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8" grpId="0"/>
      <p:bldP spid="36" grpId="0"/>
      <p:bldP spid="59" grpId="0"/>
      <p:bldP spid="60" grpId="0"/>
      <p:bldP spid="61" grpId="0"/>
      <p:bldP spid="62" grpId="0"/>
      <p:bldP spid="63" grpId="0"/>
      <p:bldP spid="64" grpId="0"/>
      <p:bldP spid="5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992766" y="1588211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68309" y="226603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68309" y="256690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Rectangle 47"/>
          <p:cNvSpPr/>
          <p:nvPr/>
        </p:nvSpPr>
        <p:spPr>
          <a:xfrm>
            <a:off x="223420" y="1026499"/>
            <a:ext cx="8686800" cy="421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ja-JP" sz="2300" dirty="0">
                <a:solidFill>
                  <a:prstClr val="white"/>
                </a:solidFill>
              </a:rPr>
              <a:t>SCAN</a:t>
            </a:r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304800" y="152400"/>
            <a:ext cx="8229600" cy="87409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Quản lý vào ra</a:t>
            </a:r>
            <a:b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Hệ thống vào ra đĩa</a:t>
            </a:r>
            <a:b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2 Điều phối truy nhập đĩa</a:t>
            </a:r>
            <a:endParaRPr lang="ja-JP" altLang="en-US" sz="1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988" y="1424057"/>
            <a:ext cx="8968812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vi-VN" altLang="ja-JP" sz="2000" dirty="0">
                <a:solidFill>
                  <a:srgbClr val="7030A0"/>
                </a:solidFill>
              </a:rPr>
              <a:t>Đầu từ dich chuyển từ cylinder ngoài cùng đến cylinder trong cùng và quay ngược lại. Phục vụ cho các yêu cầu gặp trên đường đi</a:t>
            </a:r>
            <a:endParaRPr lang="ja-JP" altLang="en-US" sz="2000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2901" y="2320737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vi-VN" altLang="ja-JP" dirty="0"/>
              <a:t>êu cầu truy nhập </a:t>
            </a:r>
            <a:r>
              <a:rPr lang="vi-VN" altLang="ja-JP" dirty="0">
                <a:solidFill>
                  <a:schemeClr val="tx2">
                    <a:lumMod val="60000"/>
                    <a:lumOff val="40000"/>
                  </a:schemeClr>
                </a:solidFill>
              </a:rPr>
              <a:t>98, 183, 37, 122, 14, 124, 65, 6</a:t>
            </a:r>
            <a:r>
              <a:rPr lang="vi-VN" altLang="ja-JP" dirty="0">
                <a:solidFill>
                  <a:schemeClr val="accent1">
                    <a:lumMod val="75000"/>
                  </a:schemeClr>
                </a:solidFill>
              </a:rPr>
              <a:t>7</a:t>
            </a:r>
            <a:r>
              <a:rPr lang="vi-VN" altLang="ja-JP" dirty="0"/>
              <a:t> </a:t>
            </a:r>
            <a:endParaRPr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70" y="2735217"/>
            <a:ext cx="8244058" cy="5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2667000" y="3327875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Oval 20"/>
          <p:cNvSpPr/>
          <p:nvPr/>
        </p:nvSpPr>
        <p:spPr>
          <a:xfrm>
            <a:off x="2133600" y="3541882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Oval 21"/>
          <p:cNvSpPr/>
          <p:nvPr/>
        </p:nvSpPr>
        <p:spPr>
          <a:xfrm>
            <a:off x="1273082" y="3889146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Oval 22"/>
          <p:cNvSpPr/>
          <p:nvPr/>
        </p:nvSpPr>
        <p:spPr>
          <a:xfrm>
            <a:off x="609600" y="4219545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Oval 23"/>
          <p:cNvSpPr/>
          <p:nvPr/>
        </p:nvSpPr>
        <p:spPr>
          <a:xfrm>
            <a:off x="3039966" y="4772055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Oval 24"/>
          <p:cNvSpPr/>
          <p:nvPr/>
        </p:nvSpPr>
        <p:spPr>
          <a:xfrm>
            <a:off x="3376485" y="4884672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Oval 25"/>
          <p:cNvSpPr/>
          <p:nvPr/>
        </p:nvSpPr>
        <p:spPr>
          <a:xfrm>
            <a:off x="4458735" y="5172058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Oval 26"/>
          <p:cNvSpPr/>
          <p:nvPr/>
        </p:nvSpPr>
        <p:spPr>
          <a:xfrm>
            <a:off x="5350329" y="5537155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Oval 27"/>
          <p:cNvSpPr/>
          <p:nvPr/>
        </p:nvSpPr>
        <p:spPr>
          <a:xfrm>
            <a:off x="5867400" y="5762006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Straight Arrow Connector 6"/>
          <p:cNvCxnSpPr>
            <a:stCxn id="5" idx="3"/>
            <a:endCxn id="21" idx="6"/>
          </p:cNvCxnSpPr>
          <p:nvPr/>
        </p:nvCxnSpPr>
        <p:spPr>
          <a:xfrm flipH="1">
            <a:off x="2286000" y="3457957"/>
            <a:ext cx="403318" cy="160125"/>
          </a:xfrm>
          <a:prstGeom prst="straightConnector1">
            <a:avLst/>
          </a:prstGeom>
          <a:ln w="25400">
            <a:solidFill>
              <a:srgbClr val="3DF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11584" y="3080165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3DF15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  <a:endParaRPr kumimoji="1" lang="ja-JP" altLang="en-US" sz="2000" dirty="0">
              <a:solidFill>
                <a:srgbClr val="3DF15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2" name="Straight Arrow Connector 31"/>
          <p:cNvCxnSpPr>
            <a:stCxn id="21" idx="2"/>
            <a:endCxn id="22" idx="1"/>
          </p:cNvCxnSpPr>
          <p:nvPr/>
        </p:nvCxnSpPr>
        <p:spPr>
          <a:xfrm flipH="1">
            <a:off x="1295400" y="3618082"/>
            <a:ext cx="838200" cy="293382"/>
          </a:xfrm>
          <a:prstGeom prst="straightConnector1">
            <a:avLst/>
          </a:prstGeom>
          <a:ln w="25400">
            <a:solidFill>
              <a:srgbClr val="3DF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09145" y="3364663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3DF15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23</a:t>
            </a:r>
            <a:endParaRPr kumimoji="1" lang="ja-JP" altLang="en-US" sz="2000" dirty="0">
              <a:solidFill>
                <a:srgbClr val="3DF15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5" name="Straight Arrow Connector 44"/>
          <p:cNvCxnSpPr>
            <a:stCxn id="23" idx="5"/>
          </p:cNvCxnSpPr>
          <p:nvPr/>
        </p:nvCxnSpPr>
        <p:spPr>
          <a:xfrm>
            <a:off x="739682" y="4349627"/>
            <a:ext cx="2262830" cy="444746"/>
          </a:xfrm>
          <a:prstGeom prst="straightConnector1">
            <a:avLst/>
          </a:prstGeom>
          <a:ln w="25400">
            <a:solidFill>
              <a:srgbClr val="3DF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4" idx="6"/>
            <a:endCxn id="25" idx="1"/>
          </p:cNvCxnSpPr>
          <p:nvPr/>
        </p:nvCxnSpPr>
        <p:spPr>
          <a:xfrm>
            <a:off x="3192366" y="4848255"/>
            <a:ext cx="206437" cy="58735"/>
          </a:xfrm>
          <a:prstGeom prst="straightConnector1">
            <a:avLst/>
          </a:prstGeom>
          <a:ln w="25400">
            <a:solidFill>
              <a:srgbClr val="3DF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5" idx="5"/>
            <a:endCxn id="26" idx="2"/>
          </p:cNvCxnSpPr>
          <p:nvPr/>
        </p:nvCxnSpPr>
        <p:spPr>
          <a:xfrm>
            <a:off x="3506567" y="5014754"/>
            <a:ext cx="952168" cy="233504"/>
          </a:xfrm>
          <a:prstGeom prst="straightConnector1">
            <a:avLst/>
          </a:prstGeom>
          <a:ln w="25400">
            <a:solidFill>
              <a:srgbClr val="3DF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7" idx="5"/>
            <a:endCxn id="28" idx="1"/>
          </p:cNvCxnSpPr>
          <p:nvPr/>
        </p:nvCxnSpPr>
        <p:spPr>
          <a:xfrm>
            <a:off x="5480411" y="5667237"/>
            <a:ext cx="409307" cy="117087"/>
          </a:xfrm>
          <a:prstGeom prst="straightConnector1">
            <a:avLst/>
          </a:prstGeom>
          <a:ln w="25400">
            <a:solidFill>
              <a:srgbClr val="3DF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2" idx="2"/>
            <a:endCxn id="23" idx="0"/>
          </p:cNvCxnSpPr>
          <p:nvPr/>
        </p:nvCxnSpPr>
        <p:spPr>
          <a:xfrm flipH="1">
            <a:off x="685800" y="3965346"/>
            <a:ext cx="587282" cy="254199"/>
          </a:xfrm>
          <a:prstGeom prst="straightConnector1">
            <a:avLst/>
          </a:prstGeom>
          <a:ln w="25400">
            <a:solidFill>
              <a:srgbClr val="3DF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6" idx="5"/>
            <a:endCxn id="27" idx="1"/>
          </p:cNvCxnSpPr>
          <p:nvPr/>
        </p:nvCxnSpPr>
        <p:spPr>
          <a:xfrm>
            <a:off x="4588817" y="5302140"/>
            <a:ext cx="783830" cy="257333"/>
          </a:xfrm>
          <a:prstGeom prst="straightConnector1">
            <a:avLst/>
          </a:prstGeom>
          <a:ln w="25400">
            <a:solidFill>
              <a:srgbClr val="3DF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835215" y="5030696"/>
            <a:ext cx="84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3DF15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kumimoji="1" lang="ja-JP" altLang="en-US" sz="2000" dirty="0">
              <a:solidFill>
                <a:srgbClr val="3DF15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17865" y="4594318"/>
            <a:ext cx="84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3DF15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65</a:t>
            </a:r>
            <a:endParaRPr kumimoji="1" lang="ja-JP" altLang="en-US" sz="2000" dirty="0">
              <a:solidFill>
                <a:srgbClr val="3DF15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16166" y="4472801"/>
            <a:ext cx="84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3DF15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kumimoji="1" lang="ja-JP" altLang="en-US" sz="2000" dirty="0">
              <a:solidFill>
                <a:srgbClr val="3DF15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39642" y="4677567"/>
            <a:ext cx="496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3DF15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31</a:t>
            </a:r>
            <a:endParaRPr kumimoji="1" lang="ja-JP" altLang="en-US" sz="2000" dirty="0">
              <a:solidFill>
                <a:srgbClr val="3DF15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72803" y="5298954"/>
            <a:ext cx="37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3DF15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kumimoji="1" lang="ja-JP" altLang="en-US" sz="2000" dirty="0">
              <a:solidFill>
                <a:srgbClr val="3DF15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3950" y="3745643"/>
            <a:ext cx="590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3DF15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</a:t>
            </a:r>
            <a:endParaRPr kumimoji="1" lang="ja-JP" altLang="en-US" sz="2000" dirty="0">
              <a:solidFill>
                <a:srgbClr val="3DF15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098978" y="4933890"/>
            <a:ext cx="1346844" cy="4001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Tổng: 235</a:t>
            </a:r>
            <a:endParaRPr lang="ja-JP" altLang="en-US" sz="2000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7845026" y="6212661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Straight Arrow Connector 65"/>
          <p:cNvCxnSpPr>
            <a:stCxn id="28" idx="7"/>
            <a:endCxn id="65" idx="1"/>
          </p:cNvCxnSpPr>
          <p:nvPr/>
        </p:nvCxnSpPr>
        <p:spPr>
          <a:xfrm>
            <a:off x="5997482" y="5784324"/>
            <a:ext cx="1869862" cy="450655"/>
          </a:xfrm>
          <a:prstGeom prst="straightConnector1">
            <a:avLst/>
          </a:prstGeom>
          <a:ln w="25400">
            <a:solidFill>
              <a:srgbClr val="3DF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674563" y="5499009"/>
            <a:ext cx="515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3DF15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59</a:t>
            </a:r>
            <a:endParaRPr kumimoji="1" lang="ja-JP" altLang="en-US" sz="2000" dirty="0">
              <a:solidFill>
                <a:srgbClr val="3DF15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796624" y="3280220"/>
            <a:ext cx="3828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altLang="ja-JP" dirty="0">
                <a:solidFill>
                  <a:srgbClr val="6600FF"/>
                </a:solidFill>
              </a:rPr>
              <a:t>Đầu từ đang d</a:t>
            </a:r>
            <a:r>
              <a:rPr lang="en-US" altLang="ja-JP" dirty="0">
                <a:solidFill>
                  <a:srgbClr val="66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ị</a:t>
            </a:r>
            <a:r>
              <a:rPr lang="vi-VN" altLang="ja-JP" dirty="0">
                <a:solidFill>
                  <a:srgbClr val="6600FF"/>
                </a:solidFill>
              </a:rPr>
              <a:t>ch về phía cylinder 0</a:t>
            </a:r>
            <a:endParaRPr lang="ja-JP" altLang="en-US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44956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8" grpId="0"/>
      <p:bldP spid="36" grpId="0"/>
      <p:bldP spid="59" grpId="0"/>
      <p:bldP spid="60" grpId="0"/>
      <p:bldP spid="61" grpId="0"/>
      <p:bldP spid="62" grpId="0"/>
      <p:bldP spid="63" grpId="0"/>
      <p:bldP spid="64" grpId="0"/>
      <p:bldP spid="58" grpId="0" animBg="1"/>
      <p:bldP spid="65" grpId="0" animBg="1"/>
      <p:bldP spid="67" grpId="0"/>
      <p:bldP spid="4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992766" y="1588211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Rectangle 47"/>
          <p:cNvSpPr/>
          <p:nvPr/>
        </p:nvSpPr>
        <p:spPr>
          <a:xfrm>
            <a:off x="223420" y="1026499"/>
            <a:ext cx="8686800" cy="421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ja-JP" sz="2300" dirty="0">
                <a:solidFill>
                  <a:prstClr val="white"/>
                </a:solidFill>
              </a:rPr>
              <a:t>C-SCAN</a:t>
            </a:r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304800" y="152400"/>
            <a:ext cx="8229600" cy="87409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Quản lý vào ra</a:t>
            </a:r>
            <a:b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Hệ thống vào ra đĩa</a:t>
            </a:r>
            <a:b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2 Điều phối truy nhập đĩa</a:t>
            </a:r>
            <a:endParaRPr lang="ja-JP" altLang="en-US" sz="1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988" y="1424057"/>
            <a:ext cx="8968812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vi-VN" altLang="ja-JP" sz="2000" dirty="0"/>
              <a:t>Nguyên tắc:</a:t>
            </a:r>
            <a:r>
              <a:rPr lang="en-US" altLang="ja-JP" sz="2000" dirty="0"/>
              <a:t> </a:t>
            </a:r>
            <a:r>
              <a:rPr lang="vi-VN" altLang="ja-JP" sz="2000" dirty="0">
                <a:solidFill>
                  <a:srgbClr val="7030A0"/>
                </a:solidFill>
              </a:rPr>
              <a:t>Xử lý các cylinders như một danh sách nối vòng: Cylinder ngoài cùng nối tiếp với cylinder trong cùng</a:t>
            </a:r>
            <a:endParaRPr lang="ja-JP" altLang="en-US" sz="2000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9226" y="2349816"/>
            <a:ext cx="884857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000" dirty="0"/>
              <a:t>Đầu từ d/chuyển từ cylinder </a:t>
            </a:r>
            <a:r>
              <a:rPr lang="vi-VN" altLang="ja-JP" sz="2000" dirty="0">
                <a:solidFill>
                  <a:srgbClr val="7030A0"/>
                </a:solidFill>
              </a:rPr>
              <a:t>ngoài cùng </a:t>
            </a:r>
            <a:r>
              <a:rPr lang="en-US" altLang="ja-JP" sz="2000" dirty="0"/>
              <a:t>-&gt;</a:t>
            </a:r>
            <a:r>
              <a:rPr lang="vi-VN" altLang="ja-JP" sz="2000" dirty="0"/>
              <a:t> cylinder </a:t>
            </a:r>
            <a:r>
              <a:rPr lang="vi-VN" altLang="ja-JP" sz="2000" dirty="0">
                <a:solidFill>
                  <a:srgbClr val="7030A0"/>
                </a:solidFill>
              </a:rPr>
              <a:t>trong cùng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000" dirty="0"/>
              <a:t>Phục vụ cho các y</a:t>
            </a:r>
            <a:r>
              <a:rPr lang="en-US" altLang="ja-JP" sz="2000" dirty="0"/>
              <a:t>/</a:t>
            </a:r>
            <a:r>
              <a:rPr lang="vi-VN" altLang="ja-JP" sz="2000" dirty="0"/>
              <a:t>cầu gặp trên đường đi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000" dirty="0"/>
              <a:t>Khi tới Cylinder trong cùng, </a:t>
            </a:r>
            <a:r>
              <a:rPr lang="vi-VN" altLang="ja-JP" sz="2000" dirty="0">
                <a:solidFill>
                  <a:srgbClr val="7030A0"/>
                </a:solidFill>
              </a:rPr>
              <a:t>quay ngược </a:t>
            </a:r>
            <a:r>
              <a:rPr lang="vi-VN" altLang="ja-JP" sz="2000" dirty="0"/>
              <a:t>lại Cylinder </a:t>
            </a:r>
            <a:r>
              <a:rPr lang="vi-VN" altLang="ja-JP" sz="2000" dirty="0">
                <a:solidFill>
                  <a:srgbClr val="7030A0"/>
                </a:solidFill>
              </a:rPr>
              <a:t>ngoài cùng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000" dirty="0">
                <a:solidFill>
                  <a:srgbClr val="7030A0"/>
                </a:solidFill>
              </a:rPr>
              <a:t>Không</a:t>
            </a:r>
            <a:r>
              <a:rPr lang="vi-VN" altLang="ja-JP" sz="2000" dirty="0"/>
              <a:t> phục vụ cho các y</a:t>
            </a:r>
            <a:r>
              <a:rPr lang="en-US" altLang="ja-JP" sz="2000" dirty="0"/>
              <a:t>/</a:t>
            </a:r>
            <a:r>
              <a:rPr lang="vi-VN" altLang="ja-JP" sz="2000" dirty="0"/>
              <a:t>cầu gặp trên đường đi</a:t>
            </a:r>
            <a:endParaRPr lang="en-US" altLang="ja-JP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vi-VN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000" dirty="0"/>
              <a:t>Nhận xét: </a:t>
            </a:r>
            <a:endParaRPr lang="en-US" altLang="ja-JP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000" dirty="0"/>
              <a:t>Thu được thời gian đợi đồng nhất hơn thuật toán SCAN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000" dirty="0"/>
              <a:t>Khi đầu đọc đạt tới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ja-JP" sz="2000" dirty="0"/>
              <a:t>phía của đĩa (cylinders trong cùng, ngoài cùng), mật độ các y</a:t>
            </a:r>
            <a:r>
              <a:rPr lang="en-US" altLang="ja-JP" sz="2000" dirty="0"/>
              <a:t>/</a:t>
            </a:r>
            <a:r>
              <a:rPr lang="vi-VN" altLang="ja-JP" sz="2000" dirty="0"/>
              <a:t>cầu xuất hiện ở phía bên kia </a:t>
            </a:r>
            <a:r>
              <a:rPr lang="en-US" altLang="ja-JP" sz="2000" dirty="0"/>
              <a:t>&gt; </a:t>
            </a:r>
            <a:r>
              <a:rPr lang="vi-VN" altLang="ja-JP" sz="2000" dirty="0"/>
              <a:t>vị trí hiện tại (do vừa đi qua).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000" dirty="0"/>
              <a:t>Các y</a:t>
            </a:r>
            <a:r>
              <a:rPr lang="en-US" altLang="ja-JP" sz="2000" dirty="0"/>
              <a:t>/</a:t>
            </a:r>
            <a:r>
              <a:rPr lang="vi-VN" altLang="ja-JP" sz="2000" dirty="0"/>
              <a:t>cầu này cũng đợi lâu hơn ⇒ Quay ngay lập tức về phía bên kia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08215158"/>
      </p:ext>
    </p:extLst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992766" y="1588211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68309" y="226603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68309" y="256690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Rectangle 47"/>
          <p:cNvSpPr/>
          <p:nvPr/>
        </p:nvSpPr>
        <p:spPr>
          <a:xfrm>
            <a:off x="223420" y="1026499"/>
            <a:ext cx="8686800" cy="421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ja-JP" sz="2300" dirty="0">
                <a:solidFill>
                  <a:prstClr val="white"/>
                </a:solidFill>
              </a:rPr>
              <a:t>C-SCAN</a:t>
            </a:r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304800" y="152400"/>
            <a:ext cx="8229600" cy="87409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Quản lý vào ra</a:t>
            </a:r>
            <a:b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Hệ thống vào ra đĩa</a:t>
            </a:r>
            <a:b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2 Điều phối truy nhập đĩa</a:t>
            </a:r>
            <a:endParaRPr lang="ja-JP" altLang="en-US" sz="1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988" y="1424057"/>
            <a:ext cx="8968812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vi-VN" altLang="ja-JP" sz="2000" dirty="0">
                <a:solidFill>
                  <a:srgbClr val="7030A0"/>
                </a:solidFill>
              </a:rPr>
              <a:t>Đầu từ dich chuyển từ cylinder ngoài cùng đến cylinder trong cùng và quay ngược lại. Phục vụ cho các yêu cầu gặp trên đường đi</a:t>
            </a:r>
            <a:endParaRPr lang="ja-JP" altLang="en-US" sz="2000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2901" y="2320737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vi-VN" altLang="ja-JP" dirty="0"/>
              <a:t>êu cầu truy nhập </a:t>
            </a:r>
            <a:r>
              <a:rPr lang="vi-VN" altLang="ja-JP" dirty="0">
                <a:solidFill>
                  <a:schemeClr val="tx2">
                    <a:lumMod val="60000"/>
                    <a:lumOff val="40000"/>
                  </a:schemeClr>
                </a:solidFill>
              </a:rPr>
              <a:t>98, 183, 37, 122, 14, 124, 65, 6</a:t>
            </a:r>
            <a:r>
              <a:rPr lang="vi-VN" altLang="ja-JP" dirty="0">
                <a:solidFill>
                  <a:schemeClr val="accent1">
                    <a:lumMod val="75000"/>
                  </a:schemeClr>
                </a:solidFill>
              </a:rPr>
              <a:t>7</a:t>
            </a:r>
            <a:r>
              <a:rPr lang="vi-VN" altLang="ja-JP" dirty="0"/>
              <a:t> </a:t>
            </a:r>
            <a:endParaRPr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70" y="2735217"/>
            <a:ext cx="8244058" cy="5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2667000" y="3327875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Oval 20"/>
          <p:cNvSpPr/>
          <p:nvPr/>
        </p:nvSpPr>
        <p:spPr>
          <a:xfrm>
            <a:off x="3039966" y="3480275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Oval 21"/>
          <p:cNvSpPr/>
          <p:nvPr/>
        </p:nvSpPr>
        <p:spPr>
          <a:xfrm>
            <a:off x="3300285" y="3632675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Oval 22"/>
          <p:cNvSpPr/>
          <p:nvPr/>
        </p:nvSpPr>
        <p:spPr>
          <a:xfrm>
            <a:off x="4458735" y="3937891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Oval 23"/>
          <p:cNvSpPr/>
          <p:nvPr/>
        </p:nvSpPr>
        <p:spPr>
          <a:xfrm>
            <a:off x="5328011" y="4114800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Oval 24"/>
          <p:cNvSpPr/>
          <p:nvPr/>
        </p:nvSpPr>
        <p:spPr>
          <a:xfrm>
            <a:off x="5685064" y="4278567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Oval 25"/>
          <p:cNvSpPr/>
          <p:nvPr/>
        </p:nvSpPr>
        <p:spPr>
          <a:xfrm>
            <a:off x="7809888" y="4803499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Oval 26"/>
          <p:cNvSpPr/>
          <p:nvPr/>
        </p:nvSpPr>
        <p:spPr>
          <a:xfrm>
            <a:off x="8380852" y="4994428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Oval 27"/>
          <p:cNvSpPr/>
          <p:nvPr/>
        </p:nvSpPr>
        <p:spPr>
          <a:xfrm>
            <a:off x="609600" y="5881809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Straight Arrow Connector 6"/>
          <p:cNvCxnSpPr>
            <a:endCxn id="21" idx="1"/>
          </p:cNvCxnSpPr>
          <p:nvPr/>
        </p:nvCxnSpPr>
        <p:spPr>
          <a:xfrm>
            <a:off x="2743200" y="3408698"/>
            <a:ext cx="319084" cy="93895"/>
          </a:xfrm>
          <a:prstGeom prst="straightConnector1">
            <a:avLst/>
          </a:prstGeom>
          <a:ln w="25400">
            <a:solidFill>
              <a:srgbClr val="3DF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5"/>
            <a:endCxn id="22" idx="1"/>
          </p:cNvCxnSpPr>
          <p:nvPr/>
        </p:nvCxnSpPr>
        <p:spPr>
          <a:xfrm>
            <a:off x="3170048" y="3610357"/>
            <a:ext cx="152555" cy="44636"/>
          </a:xfrm>
          <a:prstGeom prst="straightConnector1">
            <a:avLst/>
          </a:prstGeom>
          <a:ln w="25400">
            <a:solidFill>
              <a:srgbClr val="3DF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3" idx="6"/>
            <a:endCxn id="24" idx="2"/>
          </p:cNvCxnSpPr>
          <p:nvPr/>
        </p:nvCxnSpPr>
        <p:spPr>
          <a:xfrm>
            <a:off x="4611135" y="4014091"/>
            <a:ext cx="716876" cy="176909"/>
          </a:xfrm>
          <a:prstGeom prst="straightConnector1">
            <a:avLst/>
          </a:prstGeom>
          <a:ln w="25400">
            <a:solidFill>
              <a:srgbClr val="3DF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4" idx="6"/>
            <a:endCxn id="25" idx="1"/>
          </p:cNvCxnSpPr>
          <p:nvPr/>
        </p:nvCxnSpPr>
        <p:spPr>
          <a:xfrm>
            <a:off x="5480411" y="4191000"/>
            <a:ext cx="226971" cy="109885"/>
          </a:xfrm>
          <a:prstGeom prst="straightConnector1">
            <a:avLst/>
          </a:prstGeom>
          <a:ln w="25400">
            <a:solidFill>
              <a:srgbClr val="3DF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6" idx="1"/>
          </p:cNvCxnSpPr>
          <p:nvPr/>
        </p:nvCxnSpPr>
        <p:spPr>
          <a:xfrm>
            <a:off x="5837464" y="4320693"/>
            <a:ext cx="1994742" cy="505124"/>
          </a:xfrm>
          <a:prstGeom prst="straightConnector1">
            <a:avLst/>
          </a:prstGeom>
          <a:ln w="25400">
            <a:solidFill>
              <a:srgbClr val="3DF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7" idx="2"/>
            <a:endCxn id="28" idx="1"/>
          </p:cNvCxnSpPr>
          <p:nvPr/>
        </p:nvCxnSpPr>
        <p:spPr>
          <a:xfrm flipH="1">
            <a:off x="631918" y="5070628"/>
            <a:ext cx="7748934" cy="833499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2" idx="5"/>
            <a:endCxn id="23" idx="1"/>
          </p:cNvCxnSpPr>
          <p:nvPr/>
        </p:nvCxnSpPr>
        <p:spPr>
          <a:xfrm>
            <a:off x="3430367" y="3762757"/>
            <a:ext cx="1050686" cy="197452"/>
          </a:xfrm>
          <a:prstGeom prst="straightConnector1">
            <a:avLst/>
          </a:prstGeom>
          <a:ln w="25400">
            <a:solidFill>
              <a:srgbClr val="3DF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27" idx="1"/>
          </p:cNvCxnSpPr>
          <p:nvPr/>
        </p:nvCxnSpPr>
        <p:spPr>
          <a:xfrm>
            <a:off x="7997426" y="4879699"/>
            <a:ext cx="405744" cy="137047"/>
          </a:xfrm>
          <a:prstGeom prst="straightConnector1">
            <a:avLst/>
          </a:prstGeom>
          <a:ln w="25400">
            <a:solidFill>
              <a:srgbClr val="3DF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256745" y="6034209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Straight Arrow Connector 65"/>
          <p:cNvCxnSpPr>
            <a:stCxn id="28" idx="7"/>
            <a:endCxn id="65" idx="1"/>
          </p:cNvCxnSpPr>
          <p:nvPr/>
        </p:nvCxnSpPr>
        <p:spPr>
          <a:xfrm>
            <a:off x="739682" y="5904127"/>
            <a:ext cx="539381" cy="152400"/>
          </a:xfrm>
          <a:prstGeom prst="straightConnector1">
            <a:avLst/>
          </a:prstGeom>
          <a:ln w="25400">
            <a:solidFill>
              <a:srgbClr val="3DF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2148180" y="6361327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9" name="Straight Arrow Connector 68"/>
          <p:cNvCxnSpPr>
            <a:stCxn id="65" idx="6"/>
            <a:endCxn id="68" idx="1"/>
          </p:cNvCxnSpPr>
          <p:nvPr/>
        </p:nvCxnSpPr>
        <p:spPr>
          <a:xfrm>
            <a:off x="1409145" y="6110409"/>
            <a:ext cx="761353" cy="273236"/>
          </a:xfrm>
          <a:prstGeom prst="straightConnector1">
            <a:avLst/>
          </a:prstGeom>
          <a:ln w="25400">
            <a:solidFill>
              <a:srgbClr val="3DF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19063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65" grpId="0" animBg="1"/>
      <p:bldP spid="6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992766" y="1588211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68309" y="226603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68309" y="256690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Rectangle 47"/>
          <p:cNvSpPr/>
          <p:nvPr/>
        </p:nvSpPr>
        <p:spPr>
          <a:xfrm>
            <a:off x="223420" y="1026499"/>
            <a:ext cx="8686800" cy="421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ja-JP" sz="2300" dirty="0">
                <a:solidFill>
                  <a:prstClr val="white"/>
                </a:solidFill>
              </a:rPr>
              <a:t>LOOK/ C-LOOK</a:t>
            </a:r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304800" y="152400"/>
            <a:ext cx="8229600" cy="87409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Quản lý vào ra</a:t>
            </a:r>
            <a:b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Hệ thống vào ra đĩa</a:t>
            </a:r>
            <a:b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2 Điều phối truy nhập đĩa</a:t>
            </a:r>
            <a:endParaRPr lang="ja-JP" altLang="en-US" sz="1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988" y="1424057"/>
            <a:ext cx="8968812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vi-VN" altLang="ja-JP" sz="2000" dirty="0">
                <a:solidFill>
                  <a:srgbClr val="7030A0"/>
                </a:solidFill>
              </a:rPr>
              <a:t>Phiên bản của SCAN/C-SCAN: Đầu đọc không di chuyển tới các cylinders ngoài/trong cùng mà chỉ đến các y/cầu xa nhất về 2 phía rồi quay lại ngay</a:t>
            </a:r>
            <a:endParaRPr lang="ja-JP" altLang="en-US" sz="2000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2171871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vi-VN" altLang="ja-JP" dirty="0"/>
              <a:t>êu cầu truy nhập </a:t>
            </a:r>
            <a:r>
              <a:rPr lang="vi-VN" altLang="ja-JP" dirty="0">
                <a:solidFill>
                  <a:schemeClr val="tx2">
                    <a:lumMod val="60000"/>
                    <a:lumOff val="40000"/>
                  </a:schemeClr>
                </a:solidFill>
              </a:rPr>
              <a:t>98, 183, 37, 122, 14, 124, 65, 6</a:t>
            </a:r>
            <a:r>
              <a:rPr lang="vi-VN" altLang="ja-JP" dirty="0">
                <a:solidFill>
                  <a:schemeClr val="accent1">
                    <a:lumMod val="75000"/>
                  </a:schemeClr>
                </a:solidFill>
              </a:rPr>
              <a:t>7</a:t>
            </a:r>
            <a:r>
              <a:rPr lang="vi-VN" altLang="ja-JP" dirty="0"/>
              <a:t> </a:t>
            </a:r>
            <a:endParaRPr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70" y="2590800"/>
            <a:ext cx="8244058" cy="5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2667000" y="3183458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Oval 20"/>
          <p:cNvSpPr/>
          <p:nvPr/>
        </p:nvSpPr>
        <p:spPr>
          <a:xfrm>
            <a:off x="3039966" y="3335858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Oval 21"/>
          <p:cNvSpPr/>
          <p:nvPr/>
        </p:nvSpPr>
        <p:spPr>
          <a:xfrm>
            <a:off x="3300285" y="3488258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Oval 22"/>
          <p:cNvSpPr/>
          <p:nvPr/>
        </p:nvSpPr>
        <p:spPr>
          <a:xfrm>
            <a:off x="4458735" y="3793474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Oval 23"/>
          <p:cNvSpPr/>
          <p:nvPr/>
        </p:nvSpPr>
        <p:spPr>
          <a:xfrm>
            <a:off x="5328011" y="3970383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Oval 24"/>
          <p:cNvSpPr/>
          <p:nvPr/>
        </p:nvSpPr>
        <p:spPr>
          <a:xfrm>
            <a:off x="5685064" y="4134150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Oval 25"/>
          <p:cNvSpPr/>
          <p:nvPr/>
        </p:nvSpPr>
        <p:spPr>
          <a:xfrm>
            <a:off x="7809888" y="4659082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Straight Arrow Connector 6"/>
          <p:cNvCxnSpPr>
            <a:endCxn id="21" idx="1"/>
          </p:cNvCxnSpPr>
          <p:nvPr/>
        </p:nvCxnSpPr>
        <p:spPr>
          <a:xfrm>
            <a:off x="2743200" y="3264281"/>
            <a:ext cx="319084" cy="93895"/>
          </a:xfrm>
          <a:prstGeom prst="straightConnector1">
            <a:avLst/>
          </a:prstGeom>
          <a:ln w="25400">
            <a:solidFill>
              <a:srgbClr val="3DF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5"/>
            <a:endCxn id="22" idx="1"/>
          </p:cNvCxnSpPr>
          <p:nvPr/>
        </p:nvCxnSpPr>
        <p:spPr>
          <a:xfrm>
            <a:off x="3170048" y="3465940"/>
            <a:ext cx="152555" cy="44636"/>
          </a:xfrm>
          <a:prstGeom prst="straightConnector1">
            <a:avLst/>
          </a:prstGeom>
          <a:ln w="25400">
            <a:solidFill>
              <a:srgbClr val="3DF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3" idx="6"/>
            <a:endCxn id="24" idx="2"/>
          </p:cNvCxnSpPr>
          <p:nvPr/>
        </p:nvCxnSpPr>
        <p:spPr>
          <a:xfrm>
            <a:off x="4611135" y="3869674"/>
            <a:ext cx="716876" cy="176909"/>
          </a:xfrm>
          <a:prstGeom prst="straightConnector1">
            <a:avLst/>
          </a:prstGeom>
          <a:ln w="25400">
            <a:solidFill>
              <a:srgbClr val="3DF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4" idx="6"/>
            <a:endCxn id="25" idx="1"/>
          </p:cNvCxnSpPr>
          <p:nvPr/>
        </p:nvCxnSpPr>
        <p:spPr>
          <a:xfrm>
            <a:off x="5480411" y="4046583"/>
            <a:ext cx="226971" cy="109885"/>
          </a:xfrm>
          <a:prstGeom prst="straightConnector1">
            <a:avLst/>
          </a:prstGeom>
          <a:ln w="25400">
            <a:solidFill>
              <a:srgbClr val="3DF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6" idx="1"/>
          </p:cNvCxnSpPr>
          <p:nvPr/>
        </p:nvCxnSpPr>
        <p:spPr>
          <a:xfrm>
            <a:off x="5837464" y="4176276"/>
            <a:ext cx="1994742" cy="505124"/>
          </a:xfrm>
          <a:prstGeom prst="straightConnector1">
            <a:avLst/>
          </a:prstGeom>
          <a:ln w="25400">
            <a:solidFill>
              <a:srgbClr val="3DF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6" idx="6"/>
            <a:endCxn id="65" idx="7"/>
          </p:cNvCxnSpPr>
          <p:nvPr/>
        </p:nvCxnSpPr>
        <p:spPr>
          <a:xfrm flipH="1">
            <a:off x="1234427" y="4735282"/>
            <a:ext cx="6727861" cy="1100628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2" idx="5"/>
            <a:endCxn id="23" idx="1"/>
          </p:cNvCxnSpPr>
          <p:nvPr/>
        </p:nvCxnSpPr>
        <p:spPr>
          <a:xfrm>
            <a:off x="3430367" y="3618340"/>
            <a:ext cx="1050686" cy="197452"/>
          </a:xfrm>
          <a:prstGeom prst="straightConnector1">
            <a:avLst/>
          </a:prstGeom>
          <a:ln w="25400">
            <a:solidFill>
              <a:srgbClr val="3DF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104345" y="5813592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Oval 67"/>
          <p:cNvSpPr/>
          <p:nvPr/>
        </p:nvSpPr>
        <p:spPr>
          <a:xfrm>
            <a:off x="2148180" y="6216910"/>
            <a:ext cx="152400" cy="152400"/>
          </a:xfrm>
          <a:prstGeom prst="ellipse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9" name="Straight Arrow Connector 68"/>
          <p:cNvCxnSpPr>
            <a:stCxn id="65" idx="6"/>
            <a:endCxn id="68" idx="1"/>
          </p:cNvCxnSpPr>
          <p:nvPr/>
        </p:nvCxnSpPr>
        <p:spPr>
          <a:xfrm>
            <a:off x="1256745" y="5889792"/>
            <a:ext cx="913753" cy="349436"/>
          </a:xfrm>
          <a:prstGeom prst="straightConnector1">
            <a:avLst/>
          </a:prstGeom>
          <a:ln w="25400">
            <a:solidFill>
              <a:srgbClr val="3DF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21690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65" grpId="0" animBg="1"/>
      <p:bldP spid="6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992766" y="1588211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68309" y="226603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68309" y="256690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2792" y="328627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68309" y="3663227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68309" y="3964099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2792" y="464662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68309" y="5023579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68309" y="5324450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8309" y="5926192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68309" y="622706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Rectangle 47"/>
          <p:cNvSpPr/>
          <p:nvPr/>
        </p:nvSpPr>
        <p:spPr>
          <a:xfrm>
            <a:off x="223420" y="1026499"/>
            <a:ext cx="8686800" cy="421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vi-VN" altLang="ja-JP" sz="2300" dirty="0">
                <a:solidFill>
                  <a:prstClr val="white"/>
                </a:solidFill>
              </a:rPr>
              <a:t>Vấn đề lựa chọn thuật toán</a:t>
            </a:r>
            <a:endParaRPr lang="en-US" altLang="ja-JP" sz="2300" dirty="0">
              <a:solidFill>
                <a:prstClr val="white"/>
              </a:solidFill>
            </a:endParaRPr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304800" y="152400"/>
            <a:ext cx="8229600" cy="118567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Quản lý vào ra</a:t>
            </a:r>
            <a:b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Hệ thống vào ra đĩa</a:t>
            </a:r>
            <a:b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2 Điều phối truy nhập đĩa</a:t>
            </a:r>
            <a:endParaRPr lang="ja-JP" altLang="en-US" sz="1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020" y="1447800"/>
            <a:ext cx="90729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SSTF: Phổ biến, hiệu quả hơn FCFS </a:t>
            </a:r>
            <a:endParaRPr lang="en-US" altLang="ja-JP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SCAN/C-SCAN hoạt động tốt hơn cho hệ thống có nhiều y</a:t>
            </a:r>
            <a:r>
              <a:rPr lang="en-US" altLang="ja-JP" sz="2200" dirty="0"/>
              <a:t>/</a:t>
            </a:r>
            <a:r>
              <a:rPr lang="vi-VN" altLang="ja-JP" sz="2200" dirty="0"/>
              <a:t>cầu truy nhập đĩa </a:t>
            </a:r>
            <a:endParaRPr lang="en-US" altLang="ja-JP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Không gặp vấn đề "starvation: chờ đợi quá lâu"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Hiệu quả của các t</a:t>
            </a:r>
            <a:r>
              <a:rPr lang="en-US" altLang="ja-JP" sz="2200" dirty="0"/>
              <a:t>/</a:t>
            </a:r>
            <a:r>
              <a:rPr lang="vi-VN" altLang="ja-JP" sz="2200" dirty="0"/>
              <a:t>toán phụ thuộc số lượng và kiểu các y</a:t>
            </a:r>
            <a:r>
              <a:rPr lang="en-US" altLang="ja-JP" sz="2200" dirty="0"/>
              <a:t>/</a:t>
            </a:r>
            <a:r>
              <a:rPr lang="vi-VN" altLang="ja-JP" sz="2200" dirty="0"/>
              <a:t>cầu </a:t>
            </a:r>
            <a:endParaRPr lang="en-US" altLang="ja-JP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Y</a:t>
            </a:r>
            <a:r>
              <a:rPr lang="en-US" altLang="ja-JP" sz="2200" dirty="0"/>
              <a:t>/</a:t>
            </a:r>
            <a:r>
              <a:rPr lang="vi-VN" altLang="ja-JP" sz="2200" dirty="0"/>
              <a:t>cầu truy xuất đĩa bị ảnh hưởng bởi các p</a:t>
            </a:r>
            <a:r>
              <a:rPr lang="en-US" altLang="ja-JP" sz="2200" dirty="0"/>
              <a:t>/</a:t>
            </a:r>
            <a:r>
              <a:rPr lang="vi-VN" altLang="ja-JP" sz="2200" dirty="0"/>
              <a:t>pháp phân phối đĩa cho file </a:t>
            </a:r>
            <a:endParaRPr lang="en-US" altLang="ja-JP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P</a:t>
            </a:r>
            <a:r>
              <a:rPr lang="en-US" altLang="ja-JP" sz="2200" dirty="0"/>
              <a:t>/</a:t>
            </a:r>
            <a:r>
              <a:rPr lang="vi-VN" altLang="ja-JP" sz="2200" dirty="0"/>
              <a:t>phối </a:t>
            </a:r>
            <a:r>
              <a:rPr lang="vi-VN" altLang="ja-JP" sz="2200" dirty="0">
                <a:solidFill>
                  <a:srgbClr val="7030A0"/>
                </a:solidFill>
              </a:rPr>
              <a:t>liên tục</a:t>
            </a:r>
            <a:r>
              <a:rPr lang="vi-VN" altLang="ja-JP" sz="2200" dirty="0"/>
              <a:t>: đưa ra các y/cầu </a:t>
            </a:r>
            <a:r>
              <a:rPr lang="vi-VN" altLang="ja-JP" sz="2200" dirty="0">
                <a:solidFill>
                  <a:srgbClr val="7030A0"/>
                </a:solidFill>
              </a:rPr>
              <a:t>truy xuất lân cận nhau </a:t>
            </a:r>
            <a:endParaRPr lang="en-US" altLang="ja-JP" sz="2200" dirty="0">
              <a:solidFill>
                <a:srgbClr val="7030A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P</a:t>
            </a:r>
            <a:r>
              <a:rPr lang="en-US" altLang="ja-JP" sz="2200" dirty="0"/>
              <a:t>/</a:t>
            </a:r>
            <a:r>
              <a:rPr lang="vi-VN" altLang="ja-JP" sz="2200" dirty="0"/>
              <a:t>phối </a:t>
            </a:r>
            <a:r>
              <a:rPr lang="vi-VN" altLang="ja-JP" sz="2200" dirty="0">
                <a:solidFill>
                  <a:srgbClr val="7030A0"/>
                </a:solidFill>
              </a:rPr>
              <a:t>liên kết/ chỉ mục</a:t>
            </a:r>
            <a:r>
              <a:rPr lang="vi-VN" altLang="ja-JP" sz="2200" dirty="0"/>
              <a:t>: có thể gồm các khối được </a:t>
            </a:r>
            <a:r>
              <a:rPr lang="vi-VN" altLang="ja-JP" sz="2200" dirty="0">
                <a:solidFill>
                  <a:srgbClr val="7030A0"/>
                </a:solidFill>
              </a:rPr>
              <a:t>phân bố rộng </a:t>
            </a:r>
            <a:r>
              <a:rPr lang="vi-VN" altLang="ja-JP" sz="2200" dirty="0"/>
              <a:t>rãi trên đĩa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51988"/>
      </p:ext>
    </p:extLst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992766" y="1588211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68309" y="226603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68309" y="256690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2792" y="328627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68309" y="3663227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68309" y="3964099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2792" y="464662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68309" y="5023579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68309" y="5324450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8309" y="5926192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68309" y="622706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Rectangle 47"/>
          <p:cNvSpPr/>
          <p:nvPr/>
        </p:nvSpPr>
        <p:spPr>
          <a:xfrm>
            <a:off x="223420" y="1026499"/>
            <a:ext cx="8686800" cy="421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vi-VN" altLang="ja-JP" sz="2300" dirty="0">
                <a:solidFill>
                  <a:prstClr val="white"/>
                </a:solidFill>
              </a:rPr>
              <a:t>Vấn đề lựa chọn thuật toán</a:t>
            </a:r>
            <a:endParaRPr lang="en-US" altLang="ja-JP" sz="2300" dirty="0">
              <a:solidFill>
                <a:prstClr val="white"/>
              </a:solidFill>
            </a:endParaRPr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304800" y="152400"/>
            <a:ext cx="8229600" cy="118567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Quản lý vào ra</a:t>
            </a:r>
            <a:b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Hệ thống vào ra đĩa</a:t>
            </a:r>
            <a:b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2 Điều phối truy nhập đĩa</a:t>
            </a:r>
            <a:endParaRPr lang="ja-JP" altLang="en-US" sz="1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020" y="1937864"/>
            <a:ext cx="907298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200" dirty="0">
              <a:solidFill>
                <a:srgbClr val="7030A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200" dirty="0">
                <a:solidFill>
                  <a:srgbClr val="7030A0"/>
                </a:solidFill>
              </a:rPr>
              <a:t>T</a:t>
            </a:r>
            <a:r>
              <a:rPr lang="en-US" altLang="ja-JP" sz="2200" dirty="0">
                <a:solidFill>
                  <a:srgbClr val="7030A0"/>
                </a:solidFill>
              </a:rPr>
              <a:t>/</a:t>
            </a:r>
            <a:r>
              <a:rPr lang="vi-VN" altLang="ja-JP" sz="2200" dirty="0">
                <a:solidFill>
                  <a:srgbClr val="7030A0"/>
                </a:solidFill>
              </a:rPr>
              <a:t>toán </a:t>
            </a:r>
            <a:r>
              <a:rPr lang="vi-VN" altLang="ja-JP" sz="2200" dirty="0"/>
              <a:t>điều phối truy nhập đĩa có thể được </a:t>
            </a:r>
            <a:r>
              <a:rPr lang="vi-VN" altLang="ja-JP" sz="2200" dirty="0">
                <a:solidFill>
                  <a:srgbClr val="7030A0"/>
                </a:solidFill>
              </a:rPr>
              <a:t>viết </a:t>
            </a:r>
            <a:r>
              <a:rPr lang="vi-VN" altLang="ja-JP" sz="2200" dirty="0"/>
              <a:t>như những </a:t>
            </a:r>
            <a:r>
              <a:rPr lang="vi-VN" altLang="ja-JP" sz="2200" dirty="0">
                <a:solidFill>
                  <a:srgbClr val="7030A0"/>
                </a:solidFill>
              </a:rPr>
              <a:t>modul riêng biệ</a:t>
            </a:r>
            <a:r>
              <a:rPr lang="vi-VN" altLang="ja-JP" sz="2200" dirty="0"/>
              <a:t>t của HĐH cho phép có thể </a:t>
            </a:r>
            <a:r>
              <a:rPr lang="vi-VN" altLang="ja-JP" sz="2200" dirty="0">
                <a:solidFill>
                  <a:srgbClr val="7030A0"/>
                </a:solidFill>
              </a:rPr>
              <a:t>thay thế </a:t>
            </a:r>
            <a:r>
              <a:rPr lang="vi-VN" altLang="ja-JP" sz="2200" dirty="0"/>
              <a:t>bởi các </a:t>
            </a:r>
            <a:r>
              <a:rPr lang="vi-VN" altLang="ja-JP" sz="2200" dirty="0">
                <a:solidFill>
                  <a:srgbClr val="7030A0"/>
                </a:solidFill>
              </a:rPr>
              <a:t>t</a:t>
            </a:r>
            <a:r>
              <a:rPr lang="en-US" altLang="ja-JP" sz="2200" dirty="0">
                <a:solidFill>
                  <a:srgbClr val="7030A0"/>
                </a:solidFill>
              </a:rPr>
              <a:t>/</a:t>
            </a:r>
            <a:r>
              <a:rPr lang="vi-VN" altLang="ja-JP" sz="2200" dirty="0">
                <a:solidFill>
                  <a:srgbClr val="7030A0"/>
                </a:solidFill>
              </a:rPr>
              <a:t>toán khác </a:t>
            </a:r>
            <a:r>
              <a:rPr lang="vi-VN" altLang="ja-JP" sz="2200" dirty="0"/>
              <a:t>khi cần thiết </a:t>
            </a:r>
            <a:endParaRPr lang="en-US" altLang="ja-JP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200" dirty="0"/>
              <a:t>Cả SSTF và LOOK đều có thể là lựa chọn hợp lý cho t</a:t>
            </a:r>
            <a:r>
              <a:rPr lang="en-US" altLang="ja-JP" sz="2200" dirty="0"/>
              <a:t>/</a:t>
            </a:r>
            <a:r>
              <a:rPr lang="vi-VN" altLang="ja-JP" sz="2200" dirty="0"/>
              <a:t> toán mặc định</a:t>
            </a:r>
            <a:endParaRPr lang="ja-JP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802334110"/>
      </p:ext>
    </p:extLst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992766" y="1588211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68309" y="226603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68309" y="256690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2792" y="328627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68309" y="3663227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68309" y="3964099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2792" y="464662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68309" y="5023579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Rectangle 47"/>
          <p:cNvSpPr/>
          <p:nvPr/>
        </p:nvSpPr>
        <p:spPr>
          <a:xfrm>
            <a:off x="223420" y="1026499"/>
            <a:ext cx="8686800" cy="421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ja-JP" sz="2300" dirty="0">
                <a:solidFill>
                  <a:prstClr val="white"/>
                </a:solidFill>
              </a:rPr>
              <a:t>Kết chương</a:t>
            </a:r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304800" y="152400"/>
            <a:ext cx="8229600" cy="118567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vi-VN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Quản lý vào ra</a:t>
            </a:r>
            <a:br>
              <a:rPr lang="en-US" altLang="ja-JP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ja-JP" altLang="en-US" sz="1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984730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vi-VN" altLang="ja-JP" sz="2400" dirty="0"/>
              <a:t>Nguyên tắc quản lý chung </a:t>
            </a:r>
            <a:endParaRPr lang="en-US" altLang="ja-JP" sz="2400" dirty="0"/>
          </a:p>
          <a:p>
            <a:pPr marL="914400" lvl="1" indent="-457200">
              <a:buFont typeface="+mj-lt"/>
              <a:buAutoNum type="arabicPeriod"/>
            </a:pPr>
            <a:r>
              <a:rPr lang="vi-VN" altLang="ja-JP" sz="2400" dirty="0"/>
              <a:t>Giới thiệu </a:t>
            </a:r>
            <a:endParaRPr lang="en-US" altLang="ja-JP" sz="2400" dirty="0"/>
          </a:p>
          <a:p>
            <a:pPr marL="914400" lvl="1" indent="-457200">
              <a:buFont typeface="+mj-lt"/>
              <a:buAutoNum type="arabicPeriod"/>
            </a:pPr>
            <a:r>
              <a:rPr lang="vi-VN" altLang="ja-JP" sz="2400" dirty="0"/>
              <a:t>Ngắt và xử lý ngắt</a:t>
            </a:r>
          </a:p>
          <a:p>
            <a:pPr marL="457200" indent="-457200">
              <a:buFont typeface="+mj-lt"/>
              <a:buAutoNum type="arabicPeriod"/>
            </a:pPr>
            <a:r>
              <a:rPr lang="vi-VN" altLang="ja-JP" sz="2400" dirty="0"/>
              <a:t>Dịch vụ vào ra của hệ thống </a:t>
            </a:r>
            <a:endParaRPr lang="en-US" altLang="ja-JP" sz="2400" dirty="0"/>
          </a:p>
          <a:p>
            <a:pPr marL="914400" lvl="1" indent="-457200">
              <a:buFont typeface="+mj-lt"/>
              <a:buAutoNum type="arabicPeriod"/>
            </a:pPr>
            <a:r>
              <a:rPr lang="vi-VN" altLang="ja-JP" sz="2400" dirty="0"/>
              <a:t>Vùng đệm (Buffer) </a:t>
            </a:r>
            <a:endParaRPr lang="en-US" altLang="ja-JP" sz="2400" dirty="0"/>
          </a:p>
          <a:p>
            <a:pPr marL="914400" lvl="1" indent="-457200">
              <a:buFont typeface="+mj-lt"/>
              <a:buAutoNum type="arabicPeriod"/>
            </a:pPr>
            <a:r>
              <a:rPr lang="vi-VN" altLang="ja-JP" sz="2400" dirty="0"/>
              <a:t>Quản lý lỗi vào ra </a:t>
            </a:r>
            <a:endParaRPr lang="en-US" altLang="ja-JP" sz="2400" dirty="0"/>
          </a:p>
          <a:p>
            <a:pPr marL="914400" lvl="1" indent="-457200">
              <a:buFont typeface="+mj-lt"/>
              <a:buAutoNum type="arabicPeriod"/>
            </a:pPr>
            <a:r>
              <a:rPr lang="vi-VN" altLang="ja-JP" sz="2400" dirty="0"/>
              <a:t>Kỹ thuật SPOOL</a:t>
            </a:r>
          </a:p>
          <a:p>
            <a:pPr marL="457200" indent="-457200">
              <a:buFont typeface="+mj-lt"/>
              <a:buAutoNum type="arabicPeriod"/>
            </a:pPr>
            <a:r>
              <a:rPr lang="vi-VN" altLang="ja-JP" sz="2400" dirty="0"/>
              <a:t>Hệ thống vào ra đĩa </a:t>
            </a:r>
            <a:endParaRPr lang="en-US" altLang="ja-JP" sz="2400" dirty="0"/>
          </a:p>
          <a:p>
            <a:pPr marL="914400" lvl="1" indent="-457200">
              <a:buFont typeface="+mj-lt"/>
              <a:buAutoNum type="arabicPeriod"/>
            </a:pPr>
            <a:r>
              <a:rPr lang="vi-VN" altLang="ja-JP" sz="2400" dirty="0"/>
              <a:t>Cấu trúc đĩa từ </a:t>
            </a:r>
            <a:endParaRPr lang="en-US" altLang="ja-JP" sz="2400" dirty="0"/>
          </a:p>
          <a:p>
            <a:pPr marL="914400" lvl="1" indent="-457200">
              <a:buFont typeface="+mj-lt"/>
              <a:buAutoNum type="arabicPeriod"/>
            </a:pPr>
            <a:r>
              <a:rPr lang="vi-VN" altLang="ja-JP" sz="2400" dirty="0"/>
              <a:t>Điều phối truy nhập đĩa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8851988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992766" y="1588211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68309" y="226603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68309" y="256690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2792" y="328627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68309" y="3663227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68309" y="3964099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2792" y="464662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68309" y="5023579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68309" y="5324450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8309" y="5926192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68309" y="622706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Rectangle 46"/>
          <p:cNvSpPr/>
          <p:nvPr/>
        </p:nvSpPr>
        <p:spPr>
          <a:xfrm>
            <a:off x="228600" y="168514"/>
            <a:ext cx="87409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Quản lý vào ra</a:t>
            </a:r>
            <a:b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Nguyên tắc chung </a:t>
            </a:r>
          </a:p>
          <a:p>
            <a:r>
              <a:rPr lang="vi-VN" altLang="ja-JP" dirty="0">
                <a:solidFill>
                  <a:prstClr val="black"/>
                </a:solidFill>
              </a:rPr>
              <a:t>1.1 </a:t>
            </a:r>
            <a:r>
              <a:rPr lang="en-US" altLang="ja-JP" dirty="0">
                <a:solidFill>
                  <a:prstClr val="black"/>
                </a:solidFill>
              </a:rPr>
              <a:t>Giới thiệu</a:t>
            </a:r>
            <a:endParaRPr lang="vi-VN" altLang="ja-JP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23420" y="1026499"/>
            <a:ext cx="8686800" cy="421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ja-JP" sz="2300" dirty="0">
                <a:solidFill>
                  <a:prstClr val="white"/>
                </a:solidFill>
              </a:rPr>
              <a:t>Thiết bị vào ra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58589" y="2286199"/>
            <a:ext cx="88443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altLang="ja-JP" sz="2400" dirty="0"/>
              <a:t>Quan điểm </a:t>
            </a:r>
            <a:endParaRPr lang="en-US" altLang="ja-JP" sz="2400" dirty="0"/>
          </a:p>
          <a:p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kỹ thuật: là các thiết bị với bộ VXL, motor, các linh kiện khác 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lập trình: Giao diện như phần mềm để nhận lệnh, thực hiện và trả kết quả về</a:t>
            </a:r>
          </a:p>
        </p:txBody>
      </p:sp>
    </p:spTree>
    <p:extLst>
      <p:ext uri="{BB962C8B-B14F-4D97-AF65-F5344CB8AC3E}">
        <p14:creationId xmlns:p14="http://schemas.microsoft.com/office/powerpoint/2010/main" val="53615194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992766" y="1588211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68309" y="226603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68309" y="256690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2792" y="328627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68309" y="3663227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68309" y="3964099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2792" y="464662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68309" y="5023579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68309" y="5324450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8309" y="5926192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68309" y="622706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Rectangle 46"/>
          <p:cNvSpPr/>
          <p:nvPr/>
        </p:nvSpPr>
        <p:spPr>
          <a:xfrm>
            <a:off x="228600" y="168514"/>
            <a:ext cx="87409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Quản lý vào ra</a:t>
            </a:r>
            <a:b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Nguyên tắc chung </a:t>
            </a:r>
          </a:p>
          <a:p>
            <a:r>
              <a:rPr lang="vi-VN" altLang="ja-JP" dirty="0">
                <a:solidFill>
                  <a:prstClr val="black"/>
                </a:solidFill>
              </a:rPr>
              <a:t>1.1 </a:t>
            </a:r>
            <a:r>
              <a:rPr lang="en-US" altLang="ja-JP" dirty="0">
                <a:solidFill>
                  <a:prstClr val="black"/>
                </a:solidFill>
              </a:rPr>
              <a:t>Giới thiệu</a:t>
            </a:r>
            <a:endParaRPr lang="vi-VN" altLang="ja-JP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23420" y="1026499"/>
            <a:ext cx="8686800" cy="421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ja-JP" sz="2300" dirty="0">
                <a:solidFill>
                  <a:prstClr val="white"/>
                </a:solidFill>
              </a:rPr>
              <a:t>Thiết bị vào ra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76891" y="2124991"/>
            <a:ext cx="88443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Phân loại thiết bị ngoại vi </a:t>
            </a:r>
            <a:endParaRPr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400" dirty="0">
                <a:solidFill>
                  <a:srgbClr val="6600FF"/>
                </a:solidFill>
              </a:rPr>
              <a:t>khối</a:t>
            </a:r>
            <a:r>
              <a:rPr lang="vi-VN" altLang="ja-JP" sz="2400" dirty="0"/>
              <a:t> (Đĩa từ, băng từ) </a:t>
            </a:r>
            <a:endParaRPr lang="en-US" altLang="ja-JP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Thông tin được lưu trữ có kích thước cố định và địa chỉ riêng </a:t>
            </a:r>
            <a:endParaRPr lang="en-US" altLang="ja-JP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Có thể đọc ghi 1 khối độc lập với khối khác </a:t>
            </a:r>
            <a:endParaRPr lang="en-US" altLang="ja-JP" sz="2400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Tồn tại thao tác định vị thông tin (seek)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400" dirty="0">
                <a:solidFill>
                  <a:srgbClr val="6600FF"/>
                </a:solidFill>
              </a:rPr>
              <a:t>ký tự </a:t>
            </a:r>
            <a:r>
              <a:rPr lang="vi-VN" altLang="ja-JP" sz="2400" dirty="0"/>
              <a:t>(Máy in, Bàn phím, chuột,..) </a:t>
            </a:r>
            <a:endParaRPr lang="en-US" altLang="ja-JP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Chấp nhận luồng ký tự, không có cấu trúc khối </a:t>
            </a:r>
            <a:endParaRPr lang="en-US" altLang="ja-JP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Không có thao tác định vị thông tin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400" dirty="0">
                <a:solidFill>
                  <a:srgbClr val="6600FF"/>
                </a:solidFill>
              </a:rPr>
              <a:t>Loại khác</a:t>
            </a:r>
            <a:r>
              <a:rPr lang="vi-VN" altLang="ja-JP" sz="2400" dirty="0"/>
              <a:t>: Đồng hồ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485259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992766" y="1588211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68309" y="226603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68309" y="256690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2792" y="328627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68309" y="3663227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68309" y="3964099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2792" y="464662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68309" y="5023579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68309" y="5324450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8309" y="5926192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68309" y="622706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Rectangle 47"/>
          <p:cNvSpPr/>
          <p:nvPr/>
        </p:nvSpPr>
        <p:spPr>
          <a:xfrm>
            <a:off x="223420" y="1026499"/>
            <a:ext cx="8686800" cy="421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vi-VN" altLang="ja-JP" sz="2300" dirty="0">
                <a:solidFill>
                  <a:prstClr val="white"/>
                </a:solidFill>
              </a:rPr>
              <a:t>Thiết bị điều khiển                                                            I</a:t>
            </a:r>
            <a:endParaRPr lang="en-US" altLang="ja-JP" sz="2300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" y="168514"/>
            <a:ext cx="87409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Quản lý vào ra</a:t>
            </a:r>
            <a:b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Nguyên tắc chung </a:t>
            </a:r>
          </a:p>
          <a:p>
            <a:r>
              <a:rPr lang="vi-VN" altLang="ja-JP" dirty="0">
                <a:solidFill>
                  <a:prstClr val="black"/>
                </a:solidFill>
              </a:rPr>
              <a:t>1.1 </a:t>
            </a:r>
            <a:r>
              <a:rPr lang="en-US" altLang="ja-JP" dirty="0">
                <a:solidFill>
                  <a:prstClr val="black"/>
                </a:solidFill>
              </a:rPr>
              <a:t>Giới thiệu</a:t>
            </a:r>
            <a:endParaRPr lang="vi-VN" altLang="ja-JP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721570"/>
            <a:ext cx="8991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Thiết bị ngoại vi (Tbnv) đa dạng và nhiều loại </a:t>
            </a:r>
            <a:endParaRPr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CPU không biết hết ⇒ </a:t>
            </a:r>
            <a:r>
              <a:rPr lang="vi-VN" altLang="ja-JP" sz="2400" dirty="0">
                <a:solidFill>
                  <a:srgbClr val="6600FF"/>
                </a:solidFill>
              </a:rPr>
              <a:t>Không</a:t>
            </a:r>
            <a:r>
              <a:rPr lang="vi-VN" altLang="ja-JP" sz="2400" dirty="0"/>
              <a:t> tồn tại</a:t>
            </a:r>
            <a:r>
              <a:rPr lang="vi-VN" altLang="ja-JP" sz="2400" dirty="0">
                <a:solidFill>
                  <a:srgbClr val="6600FF"/>
                </a:solidFill>
              </a:rPr>
              <a:t> tín hiệu riêng </a:t>
            </a:r>
            <a:r>
              <a:rPr lang="vi-VN" altLang="ja-JP" sz="2400" dirty="0"/>
              <a:t>cho từng thiết bị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Processor </a:t>
            </a:r>
            <a:r>
              <a:rPr lang="vi-VN" altLang="ja-JP" sz="2400" dirty="0">
                <a:solidFill>
                  <a:srgbClr val="6600FF"/>
                </a:solidFill>
              </a:rPr>
              <a:t>không</a:t>
            </a:r>
            <a:r>
              <a:rPr lang="vi-VN" altLang="ja-JP" sz="2400" dirty="0"/>
              <a:t> </a:t>
            </a:r>
            <a:r>
              <a:rPr lang="vi-VN" altLang="ja-JP" sz="2400" dirty="0">
                <a:solidFill>
                  <a:srgbClr val="6600FF"/>
                </a:solidFill>
              </a:rPr>
              <a:t>điều khiển trực tiếp </a:t>
            </a:r>
            <a:r>
              <a:rPr lang="vi-VN" altLang="ja-JP" sz="2400" dirty="0"/>
              <a:t>thiết bị </a:t>
            </a:r>
            <a:endParaRPr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vi-VN" altLang="ja-JP" sz="2400" dirty="0">
              <a:solidFill>
                <a:srgbClr val="6600FF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altLang="ja-JP" sz="2400" dirty="0">
                <a:solidFill>
                  <a:srgbClr val="6600FF"/>
                </a:solidFill>
              </a:rPr>
              <a:t>TBNV</a:t>
            </a:r>
            <a:r>
              <a:rPr lang="vi-VN" altLang="ja-JP" sz="2400" dirty="0"/>
              <a:t> được </a:t>
            </a:r>
            <a:r>
              <a:rPr lang="vi-VN" altLang="ja-JP" sz="2400" dirty="0">
                <a:solidFill>
                  <a:srgbClr val="6600FF"/>
                </a:solidFill>
              </a:rPr>
              <a:t>nối</a:t>
            </a:r>
            <a:r>
              <a:rPr lang="vi-VN" altLang="ja-JP" sz="2400" dirty="0"/>
              <a:t> với </a:t>
            </a:r>
            <a:r>
              <a:rPr lang="vi-VN" altLang="ja-JP" sz="2400" dirty="0">
                <a:solidFill>
                  <a:srgbClr val="6600FF"/>
                </a:solidFill>
              </a:rPr>
              <a:t>hệ thống </a:t>
            </a:r>
            <a:r>
              <a:rPr lang="vi-VN" altLang="ja-JP" sz="2400" dirty="0"/>
              <a:t>qua thiết bị điều khiển (</a:t>
            </a:r>
            <a:r>
              <a:rPr lang="vi-VN" altLang="ja-JP" sz="2400" dirty="0">
                <a:solidFill>
                  <a:srgbClr val="002060"/>
                </a:solidFill>
              </a:rPr>
              <a:t>D.C</a:t>
            </a:r>
            <a:r>
              <a:rPr lang="en-US" altLang="ja-JP" sz="2400" dirty="0">
                <a:solidFill>
                  <a:srgbClr val="002060"/>
                </a:solidFill>
              </a:rPr>
              <a:t> - </a:t>
            </a:r>
            <a:r>
              <a:rPr lang="vi-VN" altLang="ja-JP" sz="2400" dirty="0">
                <a:solidFill>
                  <a:srgbClr val="002060"/>
                </a:solidFill>
              </a:rPr>
              <a:t>Device </a:t>
            </a:r>
            <a:r>
              <a:rPr lang="en-US" altLang="ja-JP" sz="2400" dirty="0">
                <a:solidFill>
                  <a:srgbClr val="002060"/>
                </a:solidFill>
              </a:rPr>
              <a:t>C</a:t>
            </a:r>
            <a:r>
              <a:rPr lang="vi-VN" altLang="ja-JP" sz="2400" dirty="0">
                <a:solidFill>
                  <a:srgbClr val="002060"/>
                </a:solidFill>
              </a:rPr>
              <a:t>ontroller</a:t>
            </a:r>
            <a:r>
              <a:rPr lang="vi-VN" altLang="ja-JP" sz="2400" dirty="0"/>
              <a:t>-Bộ điều khiển thiết bị) </a:t>
            </a:r>
            <a:endParaRPr lang="en-US" altLang="ja-JP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vi-VN" altLang="ja-JP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vi-VN" altLang="ja-JP" sz="2400" dirty="0"/>
              <a:t>Các mạch điện tử được cắm trên các khe cắm (slot) của mainboard máy tính</a:t>
            </a:r>
          </a:p>
        </p:txBody>
      </p:sp>
    </p:spTree>
    <p:extLst>
      <p:ext uri="{BB962C8B-B14F-4D97-AF65-F5344CB8AC3E}">
        <p14:creationId xmlns:p14="http://schemas.microsoft.com/office/powerpoint/2010/main" val="2135390875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992766" y="1588211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68309" y="226603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68309" y="256690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2792" y="328627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68309" y="3663227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68309" y="3964099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2792" y="464662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68309" y="5023579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68309" y="5324450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8309" y="5926192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68309" y="622706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Rectangle 47"/>
          <p:cNvSpPr/>
          <p:nvPr/>
        </p:nvSpPr>
        <p:spPr>
          <a:xfrm>
            <a:off x="223420" y="1026499"/>
            <a:ext cx="8686800" cy="421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vi-VN" altLang="ja-JP" sz="2300" dirty="0">
                <a:solidFill>
                  <a:prstClr val="white"/>
                </a:solidFill>
              </a:rPr>
              <a:t>Thiết bị điều khiển                                                          II</a:t>
            </a:r>
            <a:endParaRPr lang="en-US" altLang="ja-JP" sz="2300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" y="168514"/>
            <a:ext cx="87409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Quản lý vào ra</a:t>
            </a:r>
            <a:b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Nguyên tắc chung </a:t>
            </a:r>
          </a:p>
          <a:p>
            <a:r>
              <a:rPr lang="vi-VN" altLang="ja-JP" dirty="0">
                <a:solidFill>
                  <a:prstClr val="black"/>
                </a:solidFill>
              </a:rPr>
              <a:t>1.1 </a:t>
            </a:r>
            <a:r>
              <a:rPr lang="en-US" altLang="ja-JP" dirty="0">
                <a:solidFill>
                  <a:prstClr val="black"/>
                </a:solidFill>
              </a:rPr>
              <a:t>Giới thiệu</a:t>
            </a:r>
            <a:endParaRPr lang="vi-VN" altLang="ja-JP"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702879"/>
            <a:ext cx="6324600" cy="426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7261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992766" y="1588211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68309" y="226603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68309" y="256690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2792" y="328627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68309" y="3663227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68309" y="3964099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2792" y="4646629"/>
            <a:ext cx="133482" cy="13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68309" y="5023579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68309" y="5324450"/>
            <a:ext cx="107536" cy="107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8309" y="5926192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68309" y="6227064"/>
            <a:ext cx="107536" cy="10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Rectangle 47"/>
          <p:cNvSpPr/>
          <p:nvPr/>
        </p:nvSpPr>
        <p:spPr>
          <a:xfrm>
            <a:off x="223420" y="1026499"/>
            <a:ext cx="8686800" cy="421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vi-VN" altLang="ja-JP" sz="2300" dirty="0">
                <a:solidFill>
                  <a:prstClr val="white"/>
                </a:solidFill>
              </a:rPr>
              <a:t>Thiết bị điều khiển                                                          II</a:t>
            </a:r>
            <a:endParaRPr lang="en-US" altLang="ja-JP" sz="2300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" y="168514"/>
            <a:ext cx="87409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Quản lý vào ra</a:t>
            </a:r>
            <a:b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Nguyên tắc chung </a:t>
            </a:r>
          </a:p>
          <a:p>
            <a:r>
              <a:rPr lang="vi-VN" altLang="ja-JP" dirty="0">
                <a:solidFill>
                  <a:prstClr val="black"/>
                </a:solidFill>
              </a:rPr>
              <a:t>1.1 </a:t>
            </a:r>
            <a:r>
              <a:rPr lang="en-US" altLang="ja-JP" dirty="0">
                <a:solidFill>
                  <a:prstClr val="black"/>
                </a:solidFill>
              </a:rPr>
              <a:t>Giới thiệu</a:t>
            </a:r>
            <a:endParaRPr lang="vi-VN" altLang="ja-JP" dirty="0">
              <a:solidFill>
                <a:prstClr val="black"/>
              </a:solidFill>
            </a:endParaRPr>
          </a:p>
        </p:txBody>
      </p:sp>
      <p:pic>
        <p:nvPicPr>
          <p:cNvPr id="16" name="Picture 2" descr="Related image">
            <a:extLst>
              <a:ext uri="{FF2B5EF4-FFF2-40B4-BE49-F238E27FC236}">
                <a16:creationId xmlns:a16="http://schemas.microsoft.com/office/drawing/2014/main" id="{7BF143A4-354D-4BC1-891C-A4753FF97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99144" y="2048932"/>
            <a:ext cx="4244856" cy="2596659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27081" y="1663475"/>
            <a:ext cx="487206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vi-VN" altLang="ja-JP" sz="2200" dirty="0"/>
              <a:t>Mỗi </a:t>
            </a:r>
            <a:r>
              <a:rPr lang="vi-VN" altLang="ja-JP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TBĐK</a:t>
            </a:r>
            <a:r>
              <a:rPr lang="vi-VN" altLang="ja-JP" sz="2200" dirty="0"/>
              <a:t> có thể điều khiển được 1,2,4,.. Tbnv</a:t>
            </a:r>
            <a:endParaRPr lang="en-US" altLang="ja-JP" sz="2200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vi-VN" altLang="ja-JP" sz="2200" dirty="0"/>
              <a:t>Tùy theo số giắc cắm có trên </a:t>
            </a:r>
            <a:r>
              <a:rPr lang="vi-VN" altLang="ja-JP" sz="2200" dirty="0">
                <a:solidFill>
                  <a:srgbClr val="00B0F0"/>
                </a:solidFill>
              </a:rPr>
              <a:t>TBĐK</a:t>
            </a:r>
            <a:r>
              <a:rPr lang="vi-VN" altLang="ja-JP" sz="2200" dirty="0"/>
              <a:t> </a:t>
            </a:r>
            <a:endParaRPr lang="en-US" altLang="ja-JP" sz="2200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vi-VN" altLang="ja-JP" sz="2200" dirty="0"/>
              <a:t>Nếu </a:t>
            </a:r>
            <a:r>
              <a:rPr lang="vi-VN" altLang="ja-JP" sz="2200" dirty="0">
                <a:solidFill>
                  <a:srgbClr val="00B050"/>
                </a:solidFill>
              </a:rPr>
              <a:t>giao diện </a:t>
            </a:r>
            <a:r>
              <a:rPr lang="vi-VN" altLang="ja-JP" sz="2200" dirty="0"/>
              <a:t>điều khiển </a:t>
            </a:r>
            <a:r>
              <a:rPr lang="vi-VN" altLang="ja-JP" sz="2200" dirty="0">
                <a:solidFill>
                  <a:srgbClr val="00B050"/>
                </a:solidFill>
              </a:rPr>
              <a:t>chuẩn</a:t>
            </a:r>
            <a:r>
              <a:rPr lang="vi-VN" altLang="ja-JP" sz="2200" dirty="0"/>
              <a:t> (ANSI, IEEE, ISO,...) có thể nối tới nhiều thiết bị khác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81" y="5160399"/>
            <a:ext cx="843111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vi-VN" altLang="ja-JP" sz="2200" dirty="0"/>
              <a:t>Mỗi TB</a:t>
            </a:r>
            <a:r>
              <a:rPr lang="en-US" altLang="ja-JP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</a:t>
            </a:r>
            <a:r>
              <a:rPr lang="vi-VN" altLang="ja-JP" sz="2200" dirty="0"/>
              <a:t>K có các </a:t>
            </a:r>
            <a:r>
              <a:rPr lang="vi-VN" altLang="ja-JP" sz="2200" dirty="0">
                <a:solidFill>
                  <a:srgbClr val="7030A0"/>
                </a:solidFill>
              </a:rPr>
              <a:t>thanh ghi riêng </a:t>
            </a:r>
            <a:r>
              <a:rPr lang="vi-VN" altLang="ja-JP" sz="2200" dirty="0"/>
              <a:t>để làm việc với CPU </a:t>
            </a:r>
            <a:endParaRPr lang="en-US" altLang="ja-JP" sz="2200" dirty="0"/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vi-VN" altLang="ja-JP" sz="2200" dirty="0"/>
              <a:t>Dùng các không gian địa chỉ đặc biệt cho các thanh ghi: </a:t>
            </a:r>
            <a:r>
              <a:rPr lang="vi-VN" altLang="ja-JP" sz="2200" dirty="0">
                <a:solidFill>
                  <a:srgbClr val="00B0F0"/>
                </a:solidFill>
              </a:rPr>
              <a:t>cổng vào ra</a:t>
            </a:r>
            <a:endParaRPr lang="ja-JP" altLang="en-US" sz="2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344676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SoICT-PPT-template-hoi-thao-online">
  <a:themeElements>
    <a:clrScheme name="Chủ đề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hủ đề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ủ đề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2283F28EC1DB449696E2F29AE54265" ma:contentTypeVersion="10" ma:contentTypeDescription="Create a new document." ma:contentTypeScope="" ma:versionID="47864ffbcb0e162ec0e24379c533fd48">
  <xsd:schema xmlns:xsd="http://www.w3.org/2001/XMLSchema" xmlns:xs="http://www.w3.org/2001/XMLSchema" xmlns:p="http://schemas.microsoft.com/office/2006/metadata/properties" xmlns:ns2="049b0f24-08d8-4edb-bd43-4c9b8d234f39" xmlns:ns3="e88a3939-53e8-4fe4-a153-578d3936af64" targetNamespace="http://schemas.microsoft.com/office/2006/metadata/properties" ma:root="true" ma:fieldsID="9b63d593db19dab1eeb770ce2df1a62d" ns2:_="" ns3:_="">
    <xsd:import namespace="049b0f24-08d8-4edb-bd43-4c9b8d234f39"/>
    <xsd:import namespace="e88a3939-53e8-4fe4-a153-578d3936af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9b0f24-08d8-4edb-bd43-4c9b8d234f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8a3939-53e8-4fe4-a153-578d3936af6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927C60-B20A-4D3B-A00A-F619AF1A41CE}"/>
</file>

<file path=customXml/itemProps2.xml><?xml version="1.0" encoding="utf-8"?>
<ds:datastoreItem xmlns:ds="http://schemas.openxmlformats.org/officeDocument/2006/customXml" ds:itemID="{C366CBB3-19A2-4C30-BCA7-6B9E8EE2865C}"/>
</file>

<file path=customXml/itemProps3.xml><?xml version="1.0" encoding="utf-8"?>
<ds:datastoreItem xmlns:ds="http://schemas.openxmlformats.org/officeDocument/2006/customXml" ds:itemID="{84663A79-B60D-40D1-9A69-4D7841664ECB}"/>
</file>

<file path=docProps/app.xml><?xml version="1.0" encoding="utf-8"?>
<Properties xmlns="http://schemas.openxmlformats.org/officeDocument/2006/extended-properties" xmlns:vt="http://schemas.openxmlformats.org/officeDocument/2006/docPropsVTypes">
  <Template>SoICT-PPT-template-hoi-thao-online</Template>
  <TotalTime>1421</TotalTime>
  <Words>3625</Words>
  <Application>Microsoft Office PowerPoint</Application>
  <PresentationFormat>Trình chiếu Trên màn hình (4:3)</PresentationFormat>
  <Paragraphs>403</Paragraphs>
  <Slides>48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48</vt:i4>
      </vt:variant>
    </vt:vector>
  </HeadingPairs>
  <TitlesOfParts>
    <vt:vector size="54" baseType="lpstr">
      <vt:lpstr>Arial</vt:lpstr>
      <vt:lpstr>Calibri</vt:lpstr>
      <vt:lpstr>Tahoma</vt:lpstr>
      <vt:lpstr>Times New Roman</vt:lpstr>
      <vt:lpstr>Wingdings</vt:lpstr>
      <vt:lpstr>SoICT-PPT-template-hoi-thao-online</vt:lpstr>
      <vt:lpstr>Hệ Điều Hành (Nguyên lý các hệ điều hành)</vt:lpstr>
      <vt:lpstr>Chương 5 Quản lý vào ra</vt:lpstr>
      <vt:lpstr>Chương 5: Quản lý vào ra 1. Nguyên tắc chung 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Chương 5: Quản lý vào ra 1. Nguyên tắc chung </vt:lpstr>
      <vt:lpstr>Bản trình bày PowerPoint</vt:lpstr>
      <vt:lpstr>Bản trình bày PowerPoint</vt:lpstr>
      <vt:lpstr>Bản trình bày PowerPoint</vt:lpstr>
      <vt:lpstr>Chương 5 Quản lý vào ra</vt:lpstr>
      <vt:lpstr>Chương 5: Quản lý vào ra 2. Dịch vụ vào ra của hệ thống  2.1 Vùng đệm</vt:lpstr>
      <vt:lpstr>Bản trình bày PowerPoint</vt:lpstr>
      <vt:lpstr>Bản trình bày PowerPoint</vt:lpstr>
      <vt:lpstr>Bản trình bày PowerPoint</vt:lpstr>
      <vt:lpstr>Bản trình bày PowerPoint</vt:lpstr>
      <vt:lpstr>Chương 5: Quản lý vào ra 2. Dịch vụ vào ra của hệ thống  2. 2 Quản lý lỗi vào ra</vt:lpstr>
      <vt:lpstr>Bản trình bày PowerPoint</vt:lpstr>
      <vt:lpstr>Bản trình bày PowerPoint</vt:lpstr>
      <vt:lpstr>Chương 5: Quản lý vào ra 2. Dịch vụ vào ra của hệ thống  2.3 Kỹ thuật SPOOL</vt:lpstr>
      <vt:lpstr>Bản trình bày PowerPoint</vt:lpstr>
      <vt:lpstr>Bản trình bày PowerPoint</vt:lpstr>
      <vt:lpstr>Bản trình bày PowerPoint</vt:lpstr>
      <vt:lpstr>Chương 5 Quản lý vào ra</vt:lpstr>
      <vt:lpstr>Chương 5: Quản lý vào ra 3. Hệ thống vào ra đĩa 3.1 Cấu trúc đĩa từ</vt:lpstr>
      <vt:lpstr>Bản trình bày PowerPoint</vt:lpstr>
      <vt:lpstr>Bản trình bày PowerPoint</vt:lpstr>
      <vt:lpstr>Bản trình bày PowerPoint</vt:lpstr>
      <vt:lpstr>Chương 5: Quản lý vào ra 3. Hệ thống vào ra đĩa 3.2 Điều phối truy nhập đĩa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Điều Hành (Nguyên lý các hệ điều hành)</dc:title>
  <dc:creator>Quoc Huy</dc:creator>
  <cp:lastModifiedBy>Do Quoc Huy</cp:lastModifiedBy>
  <cp:revision>45</cp:revision>
  <dcterms:created xsi:type="dcterms:W3CDTF">2017-08-01T09:58:50Z</dcterms:created>
  <dcterms:modified xsi:type="dcterms:W3CDTF">2020-12-27T11:02:57Z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0x010100F72283F28EC1DB449696E2F29AE54265</vt:lpwstr>
  </property>
</Properties>
</file>