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357753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94996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0988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186185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611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95132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89899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378161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239461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50269-1E52-4C04-BC86-3ADD4B5E95EE}"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152549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E50269-1E52-4C04-BC86-3ADD4B5E95EE}"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384206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E50269-1E52-4C04-BC86-3ADD4B5E95EE}"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90605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E50269-1E52-4C04-BC86-3ADD4B5E95EE}"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380231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0269-1E52-4C04-BC86-3ADD4B5E95EE}"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341692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50269-1E52-4C04-BC86-3ADD4B5E95EE}"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172584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50269-1E52-4C04-BC86-3ADD4B5E95EE}"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60864-6899-492E-8A25-4BE2FD12DDF9}" type="slidenum">
              <a:rPr lang="en-US" smtClean="0"/>
              <a:t>‹#›</a:t>
            </a:fld>
            <a:endParaRPr lang="en-US"/>
          </a:p>
        </p:txBody>
      </p:sp>
    </p:spTree>
    <p:extLst>
      <p:ext uri="{BB962C8B-B14F-4D97-AF65-F5344CB8AC3E}">
        <p14:creationId xmlns:p14="http://schemas.microsoft.com/office/powerpoint/2010/main" val="238751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E50269-1E52-4C04-BC86-3ADD4B5E95EE}" type="datetimeFigureOut">
              <a:rPr lang="en-US" smtClean="0"/>
              <a:t>5/3/2020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060864-6899-492E-8A25-4BE2FD12DDF9}" type="slidenum">
              <a:rPr lang="en-US" smtClean="0"/>
              <a:t>‹#›</a:t>
            </a:fld>
            <a:endParaRPr lang="en-US"/>
          </a:p>
        </p:txBody>
      </p:sp>
    </p:spTree>
    <p:extLst>
      <p:ext uri="{BB962C8B-B14F-4D97-AF65-F5344CB8AC3E}">
        <p14:creationId xmlns:p14="http://schemas.microsoft.com/office/powerpoint/2010/main" val="3879216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3547" y="1165014"/>
            <a:ext cx="7766936" cy="1646302"/>
          </a:xfrm>
        </p:spPr>
        <p:txBody>
          <a:bodyPr/>
          <a:lstStyle/>
          <a:p>
            <a:pPr algn="ctr"/>
            <a:r>
              <a:rPr lang="en-US" b="1" dirty="0" err="1" smtClean="0">
                <a:solidFill>
                  <a:srgbClr val="FF0000"/>
                </a:solidFill>
                <a:latin typeface="Times New Roman" panose="02020603050405020304" pitchFamily="18" charset="0"/>
                <a:cs typeface="Times New Roman" panose="02020603050405020304" pitchFamily="18" charset="0"/>
              </a:rPr>
              <a:t>BÁO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CÁO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ĐỒ</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ÁN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MÔN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HỌC</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NHẬP</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MÔN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TRÍ</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TUỆ</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NHÂN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TẠO</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2400" dirty="0" err="1" smtClean="0">
                <a:solidFill>
                  <a:schemeClr val="tx1"/>
                </a:solidFill>
                <a:latin typeface="Times New Roman" panose="02020603050405020304" pitchFamily="18" charset="0"/>
                <a:cs typeface="Times New Roman" panose="02020603050405020304" pitchFamily="18" charset="0"/>
              </a:rPr>
              <a:t>Giảng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viên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hướng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dẫn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Thầy</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Lê</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Cường</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err="1" smtClean="0">
                <a:solidFill>
                  <a:schemeClr val="tx1"/>
                </a:solidFill>
                <a:latin typeface="Times New Roman" panose="02020603050405020304" pitchFamily="18" charset="0"/>
                <a:cs typeface="Times New Roman" panose="02020603050405020304" pitchFamily="18" charset="0"/>
              </a:rPr>
              <a:t>Sinh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thực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hiện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Lê</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Thành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Kiến</a:t>
            </a:r>
            <a:r>
              <a:rPr lang="en-US" sz="2400" dirty="0" smtClean="0">
                <a:solidFill>
                  <a:schemeClr val="tx1"/>
                </a:solidFill>
                <a:latin typeface="Times New Roman" panose="02020603050405020304" pitchFamily="18" charset="0"/>
                <a:cs typeface="Times New Roman" panose="02020603050405020304" pitchFamily="18" charset="0"/>
              </a:rPr>
              <a:t> An – 51703037</a:t>
            </a:r>
          </a:p>
          <a:p>
            <a:r>
              <a:rPr lang="en-US" sz="2400" dirty="0" err="1" smtClean="0">
                <a:solidFill>
                  <a:schemeClr val="tx1"/>
                </a:solidFill>
                <a:latin typeface="Times New Roman" panose="02020603050405020304" pitchFamily="18" charset="0"/>
                <a:cs typeface="Times New Roman" panose="02020603050405020304" pitchFamily="18" charset="0"/>
              </a:rPr>
              <a:t>Lê</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Quốc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Bảo</a:t>
            </a:r>
            <a:r>
              <a:rPr lang="en-US" sz="2400" dirty="0" smtClean="0">
                <a:solidFill>
                  <a:schemeClr val="tx1"/>
                </a:solidFill>
                <a:latin typeface="Times New Roman" panose="02020603050405020304" pitchFamily="18" charset="0"/>
                <a:cs typeface="Times New Roman" panose="02020603050405020304" pitchFamily="18" charset="0"/>
              </a:rPr>
              <a:t> - 51703047</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99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5" y="538480"/>
            <a:ext cx="9736666" cy="1320800"/>
          </a:xfrm>
        </p:spPr>
        <p:txBody>
          <a:bodyPr/>
          <a:lstStyle/>
          <a:p>
            <a:pPr algn="ctr"/>
            <a:r>
              <a:rPr lang="en-US" b="1" dirty="0" err="1" smtClean="0">
                <a:solidFill>
                  <a:schemeClr val="accent4"/>
                </a:solidFill>
                <a:latin typeface="Times New Roman" panose="02020603050405020304" pitchFamily="18" charset="0"/>
                <a:cs typeface="Times New Roman" panose="02020603050405020304" pitchFamily="18" charset="0"/>
              </a:rPr>
              <a:t>ĐỀ</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TÀI</a:t>
            </a:r>
            <a:r>
              <a:rPr lang="en-US" b="1" dirty="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THỰC</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HIỆN</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BÀI</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TOÁN</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LẬP</a:t>
            </a:r>
            <a:r>
              <a:rPr lang="en-US" b="1" dirty="0" smtClean="0">
                <a:solidFill>
                  <a:schemeClr val="accent4"/>
                </a:solidFill>
                <a:latin typeface="Times New Roman" panose="02020603050405020304" pitchFamily="18" charset="0"/>
                <a:cs typeface="Times New Roman" panose="02020603050405020304" pitchFamily="18" charset="0"/>
              </a:rPr>
              <a:t> </a:t>
            </a:r>
            <a:r>
              <a:rPr lang="en-US" b="1" dirty="0" err="1" smtClean="0">
                <a:solidFill>
                  <a:schemeClr val="accent4"/>
                </a:solidFill>
                <a:latin typeface="Times New Roman" panose="02020603050405020304" pitchFamily="18" charset="0"/>
                <a:cs typeface="Times New Roman" panose="02020603050405020304" pitchFamily="18" charset="0"/>
              </a:rPr>
              <a:t>LỊCH</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294" y="1703389"/>
            <a:ext cx="8596668" cy="3880773"/>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Genetic algorithm(</a:t>
            </a:r>
            <a:r>
              <a:rPr lang="en-US" sz="2400" dirty="0" err="1" smtClean="0">
                <a:latin typeface="Times New Roman" panose="02020603050405020304" pitchFamily="18" charset="0"/>
                <a:cs typeface="Times New Roman" panose="02020603050405020304" pitchFamily="18" charset="0"/>
              </a:rPr>
              <a:t>thuận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kỹ</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phỏng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Darwin.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ngẫu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phỏng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hay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tưởng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phỏng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thừa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tồn</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55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4"/>
                </a:solidFill>
                <a:latin typeface="Times New Roman" panose="02020603050405020304" pitchFamily="18" charset="0"/>
                <a:cs typeface="Times New Roman" panose="02020603050405020304" pitchFamily="18" charset="0"/>
              </a:rPr>
              <a:t>CÁC</a:t>
            </a:r>
            <a:r>
              <a:rPr lang="en-US" dirty="0" smtClean="0">
                <a:solidFill>
                  <a:schemeClr val="accent4"/>
                </a:solidFill>
                <a:latin typeface="Times New Roman" panose="02020603050405020304" pitchFamily="18" charset="0"/>
                <a:cs typeface="Times New Roman" panose="02020603050405020304" pitchFamily="18" charset="0"/>
              </a:rPr>
              <a:t> </a:t>
            </a:r>
            <a:r>
              <a:rPr lang="en-US" dirty="0" err="1" smtClean="0">
                <a:solidFill>
                  <a:schemeClr val="accent4"/>
                </a:solidFill>
                <a:latin typeface="Times New Roman" panose="02020603050405020304" pitchFamily="18" charset="0"/>
                <a:cs typeface="Times New Roman" panose="02020603050405020304" pitchFamily="18" charset="0"/>
              </a:rPr>
              <a:t>BƯỚC</a:t>
            </a:r>
            <a:r>
              <a:rPr lang="en-US" dirty="0" smtClean="0">
                <a:solidFill>
                  <a:schemeClr val="accent4"/>
                </a:solidFill>
                <a:latin typeface="Times New Roman" panose="02020603050405020304" pitchFamily="18" charset="0"/>
                <a:cs typeface="Times New Roman" panose="02020603050405020304" pitchFamily="18" charset="0"/>
              </a:rPr>
              <a:t> </a:t>
            </a:r>
            <a:r>
              <a:rPr lang="en-US" dirty="0" err="1" smtClean="0">
                <a:solidFill>
                  <a:schemeClr val="accent4"/>
                </a:solidFill>
                <a:latin typeface="Times New Roman" panose="02020603050405020304" pitchFamily="18" charset="0"/>
                <a:cs typeface="Times New Roman" panose="02020603050405020304" pitchFamily="18" charset="0"/>
              </a:rPr>
              <a:t>THỰC</a:t>
            </a:r>
            <a:r>
              <a:rPr lang="en-US" dirty="0" smtClean="0">
                <a:solidFill>
                  <a:schemeClr val="accent4"/>
                </a:solidFill>
                <a:latin typeface="Times New Roman" panose="02020603050405020304" pitchFamily="18" charset="0"/>
                <a:cs typeface="Times New Roman" panose="02020603050405020304" pitchFamily="18" charset="0"/>
              </a:rPr>
              <a:t> </a:t>
            </a:r>
            <a:r>
              <a:rPr lang="en-US" dirty="0" err="1" smtClean="0">
                <a:solidFill>
                  <a:schemeClr val="accent4"/>
                </a:solidFill>
                <a:latin typeface="Times New Roman" panose="02020603050405020304" pitchFamily="18" charset="0"/>
                <a:cs typeface="Times New Roman" panose="02020603050405020304" pitchFamily="18" charset="0"/>
              </a:rPr>
              <a:t>HIỆN</a:t>
            </a:r>
            <a:r>
              <a:rPr lang="en-US" dirty="0" smtClean="0">
                <a:solidFill>
                  <a:schemeClr val="accent4"/>
                </a:solidFill>
                <a:latin typeface="Times New Roman" panose="02020603050405020304" pitchFamily="18" charset="0"/>
                <a:cs typeface="Times New Roman" panose="02020603050405020304" pitchFamily="18" charset="0"/>
              </a:rPr>
              <a:t> </a:t>
            </a:r>
            <a:r>
              <a:rPr lang="en-US" dirty="0" err="1" smtClean="0">
                <a:solidFill>
                  <a:schemeClr val="accent4"/>
                </a:solidFill>
                <a:latin typeface="Times New Roman" panose="02020603050405020304" pitchFamily="18" charset="0"/>
                <a:cs typeface="Times New Roman" panose="02020603050405020304" pitchFamily="18" charset="0"/>
              </a:rPr>
              <a:t>THUẬT</a:t>
            </a:r>
            <a:r>
              <a:rPr lang="en-US" dirty="0" smtClean="0">
                <a:solidFill>
                  <a:schemeClr val="accent4"/>
                </a:solidFill>
                <a:latin typeface="Times New Roman" panose="02020603050405020304" pitchFamily="18" charset="0"/>
                <a:cs typeface="Times New Roman" panose="02020603050405020304" pitchFamily="18" charset="0"/>
              </a:rPr>
              <a:t> </a:t>
            </a:r>
            <a:r>
              <a:rPr lang="en-US" dirty="0" err="1" smtClean="0">
                <a:solidFill>
                  <a:schemeClr val="accent4"/>
                </a:solidFill>
                <a:latin typeface="Times New Roman" panose="02020603050405020304" pitchFamily="18" charset="0"/>
                <a:cs typeface="Times New Roman" panose="02020603050405020304" pitchFamily="18" charset="0"/>
              </a:rPr>
              <a:t>TOÁN</a:t>
            </a: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53087"/>
            <a:ext cx="8009466" cy="3988275"/>
          </a:xfrm>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biểu</a:t>
            </a:r>
            <a:r>
              <a:rPr lang="en-US" sz="2400"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8789322" y="420455"/>
            <a:ext cx="3402678" cy="6140243"/>
          </a:xfrm>
          <a:prstGeom prst="rect">
            <a:avLst/>
          </a:prstGeom>
        </p:spPr>
      </p:pic>
    </p:spTree>
    <p:extLst>
      <p:ext uri="{BB962C8B-B14F-4D97-AF65-F5344CB8AC3E}">
        <p14:creationId xmlns:p14="http://schemas.microsoft.com/office/powerpoint/2010/main" val="3735158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Khởi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Phòng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Ca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Giảng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0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lọc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So </a:t>
            </a:r>
            <a:r>
              <a:rPr lang="en-US" sz="2400" dirty="0" err="1" smtClean="0">
                <a:latin typeface="Times New Roman" panose="02020603050405020304" pitchFamily="18" charset="0"/>
                <a:cs typeface="Times New Roman" panose="02020603050405020304" pitchFamily="18" charset="0"/>
              </a:rPr>
              <a:t>sánh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ngưỡng</a:t>
            </a:r>
            <a:r>
              <a:rPr lang="en-US" sz="2400" dirty="0" smtClean="0">
                <a:latin typeface="Times New Roman" panose="02020603050405020304" pitchFamily="18" charset="0"/>
                <a:cs typeface="Times New Roman" panose="02020603050405020304" pitchFamily="18" charset="0"/>
              </a:rPr>
              <a:t> population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thỏa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schedule.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7240" y="3475672"/>
            <a:ext cx="8681720" cy="1857375"/>
          </a:xfrm>
          <a:prstGeom prst="rect">
            <a:avLst/>
          </a:prstGeom>
        </p:spPr>
      </p:pic>
    </p:spTree>
    <p:extLst>
      <p:ext uri="{BB962C8B-B14F-4D97-AF65-F5344CB8AC3E}">
        <p14:creationId xmlns:p14="http://schemas.microsoft.com/office/powerpoint/2010/main" val="2006703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006426" cy="5344160"/>
          </a:xfrm>
        </p:spPr>
        <p:txBody>
          <a:bodyPr>
            <a:normAutofit/>
          </a:bodyPr>
          <a:lstStyle/>
          <a:p>
            <a:r>
              <a:rPr lang="en-US" dirty="0" smtClean="0">
                <a:latin typeface="Times New Roman" panose="02020603050405020304" pitchFamily="18" charset="0"/>
                <a:cs typeface="Times New Roman" panose="02020603050405020304" pitchFamily="18" charset="0"/>
              </a:rPr>
              <a:t>3. Lai </a:t>
            </a:r>
            <a:r>
              <a:rPr lang="en-US" dirty="0" err="1" smtClean="0">
                <a:latin typeface="Times New Roman" panose="02020603050405020304" pitchFamily="18" charset="0"/>
                <a:cs typeface="Times New Roman" panose="02020603050405020304" pitchFamily="18" charset="0"/>
              </a:rPr>
              <a:t>ghép</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Cross </a:t>
            </a:r>
            <a:r>
              <a:rPr lang="en-US" sz="2400" dirty="0" err="1" smtClean="0">
                <a:solidFill>
                  <a:schemeClr val="tx1"/>
                </a:solidFill>
                <a:latin typeface="Times New Roman" panose="02020603050405020304" pitchFamily="18" charset="0"/>
                <a:cs typeface="Times New Roman" panose="02020603050405020304" pitchFamily="18" charset="0"/>
              </a:rPr>
              <a:t>hai</a:t>
            </a:r>
            <a:r>
              <a:rPr lang="en-US" sz="2400" dirty="0" smtClean="0">
                <a:solidFill>
                  <a:schemeClr val="tx1"/>
                </a:solidFill>
                <a:latin typeface="Times New Roman" panose="02020603050405020304" pitchFamily="18" charset="0"/>
                <a:cs typeface="Times New Roman" panose="02020603050405020304" pitchFamily="18" charset="0"/>
              </a:rPr>
              <a:t> schedules </a:t>
            </a:r>
            <a:r>
              <a:rPr lang="en-US" sz="2400" dirty="0" err="1" smtClean="0">
                <a:solidFill>
                  <a:schemeClr val="tx1"/>
                </a:solidFill>
                <a:latin typeface="Times New Roman" panose="02020603050405020304" pitchFamily="18" charset="0"/>
                <a:cs typeface="Times New Roman" panose="02020603050405020304" pitchFamily="18" charset="0"/>
              </a:rPr>
              <a:t>lại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với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nhau</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err="1" smtClean="0">
                <a:solidFill>
                  <a:schemeClr val="tx1"/>
                </a:solidFill>
                <a:latin typeface="Times New Roman" panose="02020603050405020304" pitchFamily="18" charset="0"/>
                <a:cs typeface="Times New Roman" panose="02020603050405020304" pitchFamily="18" charset="0"/>
              </a:rPr>
              <a:t>Trả</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giá</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trị</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từ</a:t>
            </a:r>
            <a:r>
              <a:rPr lang="en-US" sz="2400" dirty="0" smtClean="0">
                <a:solidFill>
                  <a:schemeClr val="tx1"/>
                </a:solidFill>
                <a:latin typeface="Times New Roman" panose="02020603050405020304" pitchFamily="18" charset="0"/>
                <a:cs typeface="Times New Roman" panose="02020603050405020304" pitchFamily="18" charset="0"/>
              </a:rPr>
              <a:t> schedule 1 </a:t>
            </a:r>
            <a:r>
              <a:rPr lang="en-US" sz="2400" dirty="0" err="1" smtClean="0">
                <a:solidFill>
                  <a:schemeClr val="tx1"/>
                </a:solidFill>
                <a:latin typeface="Times New Roman" panose="02020603050405020304" pitchFamily="18" charset="0"/>
                <a:cs typeface="Times New Roman" panose="02020603050405020304" pitchFamily="18" charset="0"/>
              </a:rPr>
              <a:t>hoặc</a:t>
            </a:r>
            <a:r>
              <a:rPr lang="en-US" sz="2400" dirty="0" smtClean="0">
                <a:solidFill>
                  <a:schemeClr val="tx1"/>
                </a:solidFill>
                <a:latin typeface="Times New Roman" panose="02020603050405020304" pitchFamily="18" charset="0"/>
                <a:cs typeface="Times New Roman" panose="02020603050405020304" pitchFamily="18" charset="0"/>
              </a:rPr>
              <a:t> schedule 2</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077143" y="1270000"/>
            <a:ext cx="6291897" cy="2326163"/>
          </a:xfrm>
          <a:prstGeom prst="rect">
            <a:avLst/>
          </a:prstGeom>
        </p:spPr>
      </p:pic>
      <p:pic>
        <p:nvPicPr>
          <p:cNvPr id="5" name="Picture 4"/>
          <p:cNvPicPr>
            <a:picLocks noChangeAspect="1"/>
          </p:cNvPicPr>
          <p:nvPr/>
        </p:nvPicPr>
        <p:blipFill>
          <a:blip r:embed="rId3"/>
          <a:stretch>
            <a:fillRect/>
          </a:stretch>
        </p:blipFill>
        <p:spPr>
          <a:xfrm>
            <a:off x="5077142" y="3972560"/>
            <a:ext cx="6291897" cy="1981200"/>
          </a:xfrm>
          <a:prstGeom prst="rect">
            <a:avLst/>
          </a:prstGeom>
        </p:spPr>
      </p:pic>
    </p:spTree>
    <p:extLst>
      <p:ext uri="{BB962C8B-B14F-4D97-AF65-F5344CB8AC3E}">
        <p14:creationId xmlns:p14="http://schemas.microsoft.com/office/powerpoint/2010/main" val="1463260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083386" cy="5273040"/>
          </a:xfrm>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Đột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err="1" smtClean="0">
                <a:solidFill>
                  <a:schemeClr val="tx1"/>
                </a:solidFill>
                <a:latin typeface="Times New Roman" panose="02020603050405020304" pitchFamily="18" charset="0"/>
                <a:cs typeface="Times New Roman" panose="02020603050405020304" pitchFamily="18" charset="0"/>
              </a:rPr>
              <a:t>Bỏ</a:t>
            </a:r>
            <a:r>
              <a:rPr lang="en-US" sz="2400" dirty="0" smtClean="0">
                <a:solidFill>
                  <a:schemeClr val="tx1"/>
                </a:solidFill>
                <a:latin typeface="Times New Roman" panose="02020603050405020304" pitchFamily="18" charset="0"/>
                <a:cs typeface="Times New Roman" panose="02020603050405020304" pitchFamily="18" charset="0"/>
              </a:rPr>
              <a:t> qua </a:t>
            </a:r>
            <a:r>
              <a:rPr lang="en-US" sz="2400" dirty="0" err="1" smtClean="0">
                <a:solidFill>
                  <a:schemeClr val="tx1"/>
                </a:solidFill>
                <a:latin typeface="Times New Roman" panose="02020603050405020304" pitchFamily="18" charset="0"/>
                <a:cs typeface="Times New Roman" panose="02020603050405020304" pitchFamily="18" charset="0"/>
              </a:rPr>
              <a:t>số</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lượng</a:t>
            </a:r>
            <a:r>
              <a:rPr lang="en-US" sz="2400" dirty="0" smtClean="0">
                <a:solidFill>
                  <a:schemeClr val="tx1"/>
                </a:solidFill>
                <a:latin typeface="Times New Roman" panose="02020603050405020304" pitchFamily="18" charset="0"/>
                <a:cs typeface="Times New Roman" panose="02020603050405020304" pitchFamily="18" charset="0"/>
              </a:rPr>
              <a:t> schedule </a:t>
            </a:r>
            <a:r>
              <a:rPr lang="en-US" sz="2400" dirty="0" err="1" smtClean="0">
                <a:solidFill>
                  <a:schemeClr val="tx1"/>
                </a:solidFill>
                <a:latin typeface="Times New Roman" panose="02020603050405020304" pitchFamily="18" charset="0"/>
                <a:cs typeface="Times New Roman" panose="02020603050405020304" pitchFamily="18" charset="0"/>
              </a:rPr>
              <a:t>tốt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nhất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đột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biến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giá</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trị</a:t>
            </a:r>
            <a:r>
              <a:rPr lang="en-US" sz="2400" dirty="0" smtClean="0">
                <a:solidFill>
                  <a:schemeClr val="tx1"/>
                </a:solidFill>
                <a:latin typeface="Times New Roman" panose="02020603050405020304" pitchFamily="18" charset="0"/>
                <a:cs typeface="Times New Roman" panose="02020603050405020304" pitchFamily="18" charset="0"/>
              </a:rPr>
              <a:t> schedule.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So </a:t>
            </a:r>
            <a:r>
              <a:rPr lang="en-US" sz="2400" dirty="0" err="1" smtClean="0">
                <a:solidFill>
                  <a:schemeClr val="tx1"/>
                </a:solidFill>
                <a:latin typeface="Times New Roman" panose="02020603050405020304" pitchFamily="18" charset="0"/>
                <a:cs typeface="Times New Roman" panose="02020603050405020304" pitchFamily="18" charset="0"/>
              </a:rPr>
              <a:t>sánh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tỉ</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lệ</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đột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biến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trước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với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số</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ngẫu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nhiên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trả</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về</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giá</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trị</a:t>
            </a:r>
            <a:r>
              <a:rPr lang="en-US" sz="2400" dirty="0" smtClean="0">
                <a:solidFill>
                  <a:schemeClr val="tx1"/>
                </a:solidFill>
                <a:latin typeface="Times New Roman" panose="02020603050405020304" pitchFamily="18" charset="0"/>
                <a:cs typeface="Times New Roman" panose="02020603050405020304" pitchFamily="18" charset="0"/>
              </a:rPr>
              <a:t> classes</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760721" y="1346200"/>
            <a:ext cx="5933440" cy="1427480"/>
          </a:xfrm>
          <a:prstGeom prst="rect">
            <a:avLst/>
          </a:prstGeom>
        </p:spPr>
      </p:pic>
      <p:pic>
        <p:nvPicPr>
          <p:cNvPr id="5" name="Picture 4"/>
          <p:cNvPicPr>
            <a:picLocks noChangeAspect="1"/>
          </p:cNvPicPr>
          <p:nvPr/>
        </p:nvPicPr>
        <p:blipFill>
          <a:blip r:embed="rId3"/>
          <a:stretch>
            <a:fillRect/>
          </a:stretch>
        </p:blipFill>
        <p:spPr>
          <a:xfrm>
            <a:off x="5760721" y="3367722"/>
            <a:ext cx="5933440" cy="2138998"/>
          </a:xfrm>
          <a:prstGeom prst="rect">
            <a:avLst/>
          </a:prstGeom>
        </p:spPr>
      </p:pic>
    </p:spTree>
    <p:extLst>
      <p:ext uri="{BB962C8B-B14F-4D97-AF65-F5344CB8AC3E}">
        <p14:creationId xmlns:p14="http://schemas.microsoft.com/office/powerpoint/2010/main" val="1320262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5.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code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err="1" smtClean="0">
                <a:solidFill>
                  <a:schemeClr val="tx1"/>
                </a:solidFill>
                <a:latin typeface="Times New Roman" panose="02020603050405020304" pitchFamily="18" charset="0"/>
                <a:cs typeface="Times New Roman" panose="02020603050405020304" pitchFamily="18" charset="0"/>
              </a:rPr>
              <a:t>Ví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773419" y="1270000"/>
            <a:ext cx="8715516" cy="2982823"/>
          </a:xfrm>
          <a:prstGeom prst="rect">
            <a:avLst/>
          </a:prstGeom>
        </p:spPr>
      </p:pic>
      <p:pic>
        <p:nvPicPr>
          <p:cNvPr id="5" name="Picture 4"/>
          <p:cNvPicPr>
            <a:picLocks noChangeAspect="1"/>
          </p:cNvPicPr>
          <p:nvPr/>
        </p:nvPicPr>
        <p:blipFill>
          <a:blip r:embed="rId3"/>
          <a:stretch>
            <a:fillRect/>
          </a:stretch>
        </p:blipFill>
        <p:spPr>
          <a:xfrm>
            <a:off x="1773419" y="4517995"/>
            <a:ext cx="8715516" cy="1744783"/>
          </a:xfrm>
          <a:prstGeom prst="rect">
            <a:avLst/>
          </a:prstGeom>
        </p:spPr>
      </p:pic>
    </p:spTree>
    <p:extLst>
      <p:ext uri="{BB962C8B-B14F-4D97-AF65-F5344CB8AC3E}">
        <p14:creationId xmlns:p14="http://schemas.microsoft.com/office/powerpoint/2010/main" val="101989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220026" cy="5431762"/>
          </a:xfrm>
        </p:spPr>
        <p:txBody>
          <a:bodyPr>
            <a:noAutofit/>
          </a:bodyPr>
          <a:lstStyle/>
          <a:p>
            <a:pPr algn="ctr"/>
            <a:r>
              <a:rPr lang="en-US" sz="10000" smtClean="0">
                <a:solidFill>
                  <a:srgbClr val="FF0000"/>
                </a:solidFill>
                <a:latin typeface="Times New Roman" panose="02020603050405020304" pitchFamily="18" charset="0"/>
                <a:cs typeface="Times New Roman" panose="02020603050405020304" pitchFamily="18" charset="0"/>
              </a:rPr>
              <a:t>THANK </a:t>
            </a:r>
            <a:r>
              <a:rPr lang="en-US" sz="10000" dirty="0" smtClean="0">
                <a:solidFill>
                  <a:srgbClr val="FF0000"/>
                </a:solidFill>
                <a:latin typeface="Times New Roman" panose="02020603050405020304" pitchFamily="18" charset="0"/>
                <a:cs typeface="Times New Roman" panose="02020603050405020304" pitchFamily="18" charset="0"/>
              </a:rPr>
              <a:t>YOU </a:t>
            </a:r>
            <a:r>
              <a:rPr lang="en-US" sz="10000" smtClean="0">
                <a:solidFill>
                  <a:srgbClr val="FF0000"/>
                </a:solidFill>
                <a:latin typeface="Times New Roman" panose="02020603050405020304" pitchFamily="18" charset="0"/>
                <a:cs typeface="Times New Roman" panose="02020603050405020304" pitchFamily="18" charset="0"/>
              </a:rPr>
              <a:t>FOR LISTENING</a:t>
            </a:r>
            <a:endParaRPr lang="en-US" sz="10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385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456</TotalTime>
  <Words>233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BÁO CÁO ĐỒ ÁN MÔN HỌC NHẬP MÔN TRÍ TUỆ NHÂN TẠO</vt:lpstr>
      <vt:lpstr>ĐỀ TÀI THỰC HIỆN: BÀI TOÁN LẬP LỊCH</vt:lpstr>
      <vt:lpstr>CÁC BƯỚC THỰC HIỆN THUẬT TOÁN</vt:lpstr>
      <vt:lpstr>1. Khởi tạo quần thể</vt:lpstr>
      <vt:lpstr>2. Chọn lọc</vt:lpstr>
      <vt:lpstr>3. Lai ghép Cross hai schedules lại với nhau.  Trả về giá trị từ schedule 1 hoặc schedule 2 </vt:lpstr>
      <vt:lpstr>4. Đột biến  Bỏ qua số lượng schedule tốt nhất và làm đột biến giá trị schedule.  So sánh tỉ lệ đột biến cho trước với số ngẫu nhiên và trả về giá trị classes</vt:lpstr>
      <vt:lpstr>5. Thực thi code  Ví dụ:</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 NHẬP MÔN TRÍ TUỆ NHÂN TẠO</dc:title>
  <dc:creator>Laptop</dc:creator>
  <cp:lastModifiedBy>Laptop</cp:lastModifiedBy>
  <cp:revision>13</cp:revision>
  <dcterms:created xsi:type="dcterms:W3CDTF">2020-05-02T08:35:58Z</dcterms:created>
  <dcterms:modified xsi:type="dcterms:W3CDTF">2020-05-03T08:41:54Z</dcterms:modified>
</cp:coreProperties>
</file>