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272b76c9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272b76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734d726ff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734d726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fe14d3b4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e14d3b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d8a3913ea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d8a3913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34f9987c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34f998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d8a3913e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d8a3913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90525" y="747725"/>
            <a:ext cx="8222100" cy="110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BÁO CÁO ĐỒ ÁN CUỐI KỲ</a:t>
            </a:r>
            <a:endParaRPr b="1"/>
          </a:p>
        </p:txBody>
      </p:sp>
      <p:sp>
        <p:nvSpPr>
          <p:cNvPr id="67" name="Google Shape;67;p13"/>
          <p:cNvSpPr txBox="1"/>
          <p:nvPr>
            <p:ph idx="1" type="subTitle"/>
          </p:nvPr>
        </p:nvSpPr>
        <p:spPr>
          <a:xfrm>
            <a:off x="390525" y="3772598"/>
            <a:ext cx="8222100" cy="6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t>Trường ĐH Công Nghệ Thông Tin, ĐHQG-HCM</a:t>
            </a:r>
            <a:r>
              <a:rPr lang="en" sz="2400"/>
              <a:t> </a:t>
            </a:r>
            <a:endParaRPr sz="2400"/>
          </a:p>
        </p:txBody>
      </p:sp>
      <p:pic>
        <p:nvPicPr>
          <p:cNvPr id="68" name="Google Shape;68;p13"/>
          <p:cNvPicPr preferRelativeResize="0"/>
          <p:nvPr/>
        </p:nvPicPr>
        <p:blipFill>
          <a:blip r:embed="rId3">
            <a:alphaModFix/>
          </a:blip>
          <a:stretch>
            <a:fillRect/>
          </a:stretch>
        </p:blipFill>
        <p:spPr>
          <a:xfrm>
            <a:off x="6925125" y="3079150"/>
            <a:ext cx="1771650" cy="1428750"/>
          </a:xfrm>
          <a:prstGeom prst="rect">
            <a:avLst/>
          </a:prstGeom>
          <a:noFill/>
          <a:ln>
            <a:noFill/>
          </a:ln>
        </p:spPr>
      </p:pic>
      <p:sp>
        <p:nvSpPr>
          <p:cNvPr id="69" name="Google Shape;69;p13"/>
          <p:cNvSpPr txBox="1"/>
          <p:nvPr>
            <p:ph type="ctrTitle"/>
          </p:nvPr>
        </p:nvSpPr>
        <p:spPr>
          <a:xfrm>
            <a:off x="390525" y="2285625"/>
            <a:ext cx="8306400" cy="14289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2500"/>
              <a:t>Môn học: CS519 - PHƯƠNG PHÁP LUẬN NCKH</a:t>
            </a:r>
            <a:endParaRPr b="1" sz="2500"/>
          </a:p>
          <a:p>
            <a:pPr indent="0" lvl="0" marL="0" rtl="0" algn="l">
              <a:lnSpc>
                <a:spcPct val="150000"/>
              </a:lnSpc>
              <a:spcBef>
                <a:spcPts val="0"/>
              </a:spcBef>
              <a:spcAft>
                <a:spcPts val="0"/>
              </a:spcAft>
              <a:buNone/>
            </a:pPr>
            <a:r>
              <a:rPr b="1" lang="en" sz="2500"/>
              <a:t>Lớp: CS519.O11</a:t>
            </a:r>
            <a:endParaRPr b="1" sz="2500"/>
          </a:p>
          <a:p>
            <a:pPr indent="0" lvl="0" marL="0" rtl="0" algn="l">
              <a:lnSpc>
                <a:spcPct val="150000"/>
              </a:lnSpc>
              <a:spcBef>
                <a:spcPts val="0"/>
              </a:spcBef>
              <a:spcAft>
                <a:spcPts val="0"/>
              </a:spcAft>
              <a:buNone/>
            </a:pPr>
            <a:r>
              <a:rPr b="1" lang="en" sz="2500"/>
              <a:t>GV: PGS.TS. Lê Đình Duy</a:t>
            </a:r>
            <a:endParaRPr b="1"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27" name="Google Shape;127;p22"/>
          <p:cNvSpPr txBox="1"/>
          <p:nvPr>
            <p:ph idx="1" type="body"/>
          </p:nvPr>
        </p:nvSpPr>
        <p:spPr>
          <a:xfrm>
            <a:off x="36950" y="820500"/>
            <a:ext cx="90678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latin typeface="Verdana"/>
                <a:ea typeface="Verdana"/>
                <a:cs typeface="Verdana"/>
                <a:sym typeface="Verdana"/>
              </a:rPr>
              <a:t>[1]. Andrew Trotman, Antti Puurula, Blake Burgess: Improvements to BM25 and Language Models Examined. ADCS 2014: 58</a:t>
            </a:r>
            <a:endParaRPr sz="1300">
              <a:latin typeface="Verdana"/>
              <a:ea typeface="Verdana"/>
              <a:cs typeface="Verdana"/>
              <a:sym typeface="Verdana"/>
            </a:endParaRPr>
          </a:p>
          <a:p>
            <a:pPr indent="0" lvl="0" marL="0" rtl="0" algn="l">
              <a:lnSpc>
                <a:spcPct val="150000"/>
              </a:lnSpc>
              <a:spcBef>
                <a:spcPts val="0"/>
              </a:spcBef>
              <a:spcAft>
                <a:spcPts val="0"/>
              </a:spcAft>
              <a:buNone/>
            </a:pPr>
            <a:r>
              <a:rPr lang="en" sz="1300">
                <a:latin typeface="Verdana"/>
                <a:ea typeface="Verdana"/>
                <a:cs typeface="Verdana"/>
                <a:sym typeface="Verdana"/>
              </a:rPr>
              <a:t>[2]. Hoang-Quoc Nguyen-Son, Nam-Phong Tran, Ngoc-Vien Pham, Minh-Triet Tran, Isao Echizen: Vietnamese Paraphrase Identification Using Matching Duplicate Phrases and Similar Words. FDSE 2018: 172-182</a:t>
            </a:r>
            <a:endParaRPr sz="1300">
              <a:latin typeface="Verdana"/>
              <a:ea typeface="Verdana"/>
              <a:cs typeface="Verdana"/>
              <a:sym typeface="Verdana"/>
            </a:endParaRPr>
          </a:p>
          <a:p>
            <a:pPr indent="0" lvl="0" marL="0" rtl="0" algn="l">
              <a:lnSpc>
                <a:spcPct val="150000"/>
              </a:lnSpc>
              <a:spcBef>
                <a:spcPts val="0"/>
              </a:spcBef>
              <a:spcAft>
                <a:spcPts val="0"/>
              </a:spcAft>
              <a:buNone/>
            </a:pPr>
            <a:r>
              <a:rPr lang="en" sz="1300">
                <a:latin typeface="Verdana"/>
                <a:ea typeface="Verdana"/>
                <a:cs typeface="Verdana"/>
                <a:sym typeface="Verdana"/>
              </a:rPr>
              <a:t>[3]. Nils Reimers, Iryna Gurevych: Sentence-BERT: Sentence Embeddings using Siamese BERT-Networks. EMNLP/IJCNLP (1) 2019: 3980-3990</a:t>
            </a:r>
            <a:endParaRPr sz="1300">
              <a:latin typeface="Verdana"/>
              <a:ea typeface="Verdana"/>
              <a:cs typeface="Verdana"/>
              <a:sym typeface="Verdana"/>
            </a:endParaRPr>
          </a:p>
          <a:p>
            <a:pPr indent="0" lvl="0" marL="0" rtl="0" algn="l">
              <a:lnSpc>
                <a:spcPct val="150000"/>
              </a:lnSpc>
              <a:spcBef>
                <a:spcPts val="0"/>
              </a:spcBef>
              <a:spcAft>
                <a:spcPts val="0"/>
              </a:spcAft>
              <a:buNone/>
            </a:pPr>
            <a:r>
              <a:rPr lang="en" sz="1300">
                <a:latin typeface="Verdana"/>
                <a:ea typeface="Verdana"/>
                <a:cs typeface="Verdana"/>
                <a:sym typeface="Verdana"/>
              </a:rPr>
              <a:t>[4]. Yining Wang, Liwei Wang, Yuanzhi Li, Di He, Tie-Yan Liu: A Theoretical Analysis of NDCG Type Ranking Measures. COLT 2013: 25-54</a:t>
            </a:r>
            <a:endParaRPr sz="1300">
              <a:latin typeface="Verdana"/>
              <a:ea typeface="Verdana"/>
              <a:cs typeface="Verdana"/>
              <a:sym typeface="Verdana"/>
            </a:endParaRPr>
          </a:p>
          <a:p>
            <a:pPr indent="0" lvl="0" marL="0" rtl="0" algn="l">
              <a:lnSpc>
                <a:spcPct val="150000"/>
              </a:lnSpc>
              <a:spcBef>
                <a:spcPts val="0"/>
              </a:spcBef>
              <a:spcAft>
                <a:spcPts val="0"/>
              </a:spcAft>
              <a:buNone/>
            </a:pPr>
            <a:r>
              <a:rPr lang="en" sz="1300">
                <a:latin typeface="Verdana"/>
                <a:ea typeface="Verdana"/>
                <a:cs typeface="Verdana"/>
                <a:sym typeface="Verdana"/>
              </a:rPr>
              <a:t>[5]. Sean MacAvaney, Andrew Yates, Arman Cohan, Nazli Goharian: CEDR: Contextualized Embeddings for Document Ranking. CoRR abs/1904.07094 (2019)</a:t>
            </a:r>
            <a:endParaRPr sz="1300">
              <a:latin typeface="Verdana"/>
              <a:ea typeface="Verdana"/>
              <a:cs typeface="Verdana"/>
              <a:sym typeface="Verdana"/>
            </a:endParaRPr>
          </a:p>
          <a:p>
            <a:pPr indent="0" lvl="0" marL="0" rtl="0" algn="l">
              <a:lnSpc>
                <a:spcPct val="150000"/>
              </a:lnSpc>
              <a:spcBef>
                <a:spcPts val="0"/>
              </a:spcBef>
              <a:spcAft>
                <a:spcPts val="0"/>
              </a:spcAft>
              <a:buNone/>
            </a:pPr>
            <a:r>
              <a:rPr lang="en" sz="1300">
                <a:latin typeface="Verdana"/>
                <a:ea typeface="Verdana"/>
                <a:cs typeface="Verdana"/>
                <a:sym typeface="Verdana"/>
              </a:rPr>
              <a:t>[6]. Jiafeng Guo, Yixing Fan, Qingyao Ai, W. Bruce Croft:</a:t>
            </a:r>
            <a:endParaRPr sz="1300">
              <a:latin typeface="Verdana"/>
              <a:ea typeface="Verdana"/>
              <a:cs typeface="Verdana"/>
              <a:sym typeface="Verdana"/>
            </a:endParaRPr>
          </a:p>
          <a:p>
            <a:pPr indent="0" lvl="0" marL="0" rtl="0" algn="l">
              <a:lnSpc>
                <a:spcPct val="150000"/>
              </a:lnSpc>
              <a:spcBef>
                <a:spcPts val="0"/>
              </a:spcBef>
              <a:spcAft>
                <a:spcPts val="0"/>
              </a:spcAft>
              <a:buNone/>
            </a:pPr>
            <a:r>
              <a:rPr lang="en" sz="1300">
                <a:latin typeface="Verdana"/>
                <a:ea typeface="Verdana"/>
                <a:cs typeface="Verdana"/>
                <a:sym typeface="Verdana"/>
              </a:rPr>
              <a:t>A Deep Relevance Matching Model for Ad-hoc Retrieval. CoRR abs/1711.08611 (2017)</a:t>
            </a:r>
            <a:endParaRPr sz="13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173487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SEMANTIC-BASED VIETNAMESE BOOK RETRIEVAL USING VIETNAMESE-SBERT</a:t>
            </a:r>
            <a:endParaRPr b="1"/>
          </a:p>
        </p:txBody>
      </p:sp>
      <p:sp>
        <p:nvSpPr>
          <p:cNvPr id="75" name="Google Shape;75;p14"/>
          <p:cNvSpPr txBox="1"/>
          <p:nvPr>
            <p:ph type="title"/>
          </p:nvPr>
        </p:nvSpPr>
        <p:spPr>
          <a:xfrm>
            <a:off x="1659900" y="3308075"/>
            <a:ext cx="5824200" cy="9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Nguyễn Trung Kiên</a:t>
            </a:r>
            <a:r>
              <a:rPr b="1" lang="en" sz="2400"/>
              <a:t> - 21521024</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81" name="Google Shape;81;p15"/>
          <p:cNvSpPr txBox="1"/>
          <p:nvPr>
            <p:ph idx="1" type="body"/>
          </p:nvPr>
        </p:nvSpPr>
        <p:spPr>
          <a:xfrm>
            <a:off x="471900" y="820500"/>
            <a:ext cx="5184900" cy="390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Verdana"/>
              <a:buChar char="●"/>
            </a:pPr>
            <a:r>
              <a:rPr lang="en" sz="2000">
                <a:latin typeface="Verdana"/>
                <a:ea typeface="Verdana"/>
                <a:cs typeface="Verdana"/>
                <a:sym typeface="Verdana"/>
              </a:rPr>
              <a:t>Lớp: CS519.O11</a:t>
            </a:r>
            <a:endParaRPr sz="2000">
              <a:latin typeface="Verdana"/>
              <a:ea typeface="Verdana"/>
              <a:cs typeface="Verdana"/>
              <a:sym typeface="Verdana"/>
            </a:endParaRPr>
          </a:p>
          <a:p>
            <a:pPr indent="-355600" lvl="0" marL="457200" rtl="0" algn="l">
              <a:spcBef>
                <a:spcPts val="0"/>
              </a:spcBef>
              <a:spcAft>
                <a:spcPts val="0"/>
              </a:spcAft>
              <a:buSzPts val="2000"/>
              <a:buFont typeface="Verdana"/>
              <a:buChar char="●"/>
            </a:pPr>
            <a:r>
              <a:rPr lang="en" sz="2000">
                <a:latin typeface="Verdana"/>
                <a:ea typeface="Verdana"/>
                <a:cs typeface="Verdana"/>
                <a:sym typeface="Verdana"/>
              </a:rPr>
              <a:t>Link Github: https://github.com/kiendoo4/CS519.O11</a:t>
            </a:r>
            <a:endParaRPr sz="2000">
              <a:latin typeface="Verdana"/>
              <a:ea typeface="Verdana"/>
              <a:cs typeface="Verdana"/>
              <a:sym typeface="Verdana"/>
            </a:endParaRPr>
          </a:p>
          <a:p>
            <a:pPr indent="-355600" lvl="0" marL="457200" rtl="0" algn="l">
              <a:spcBef>
                <a:spcPts val="0"/>
              </a:spcBef>
              <a:spcAft>
                <a:spcPts val="0"/>
              </a:spcAft>
              <a:buSzPts val="2000"/>
              <a:buFont typeface="Verdana"/>
              <a:buChar char="●"/>
            </a:pPr>
            <a:r>
              <a:rPr lang="en" sz="2000">
                <a:latin typeface="Verdana"/>
                <a:ea typeface="Verdana"/>
                <a:cs typeface="Verdana"/>
                <a:sym typeface="Verdana"/>
              </a:rPr>
              <a:t>Link YouTube video: </a:t>
            </a:r>
            <a:r>
              <a:rPr lang="en" sz="2000">
                <a:latin typeface="Verdana"/>
                <a:ea typeface="Verdana"/>
                <a:cs typeface="Verdana"/>
                <a:sym typeface="Verdana"/>
              </a:rPr>
              <a:t>https://www.youtube.com/watch?v=3azsTJH-VAI</a:t>
            </a:r>
            <a:endParaRPr sz="2000">
              <a:latin typeface="Verdana"/>
              <a:ea typeface="Verdana"/>
              <a:cs typeface="Verdana"/>
              <a:sym typeface="Verdana"/>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82" name="Google Shape;82;p15"/>
          <p:cNvPicPr preferRelativeResize="0"/>
          <p:nvPr/>
        </p:nvPicPr>
        <p:blipFill>
          <a:blip r:embed="rId3">
            <a:alphaModFix/>
          </a:blip>
          <a:stretch>
            <a:fillRect/>
          </a:stretch>
        </p:blipFill>
        <p:spPr>
          <a:xfrm>
            <a:off x="6034550" y="971425"/>
            <a:ext cx="2003650" cy="2003650"/>
          </a:xfrm>
          <a:prstGeom prst="rect">
            <a:avLst/>
          </a:prstGeom>
          <a:noFill/>
          <a:ln>
            <a:noFill/>
          </a:ln>
        </p:spPr>
      </p:pic>
      <p:sp>
        <p:nvSpPr>
          <p:cNvPr id="83" name="Google Shape;83;p15"/>
          <p:cNvSpPr txBox="1"/>
          <p:nvPr/>
        </p:nvSpPr>
        <p:spPr>
          <a:xfrm>
            <a:off x="5788525" y="2975075"/>
            <a:ext cx="249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Verdana"/>
                <a:ea typeface="Verdana"/>
                <a:cs typeface="Verdana"/>
                <a:sym typeface="Verdana"/>
              </a:rPr>
              <a:t>Nguyễn Trung Kiên</a:t>
            </a:r>
            <a:endParaRPr sz="18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89" name="Google Shape;89;p16"/>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Verdana"/>
                <a:ea typeface="Verdana"/>
                <a:cs typeface="Verdana"/>
                <a:sym typeface="Verdana"/>
              </a:rPr>
              <a:t>Việc quên sách là một trong những vấn đề thường gặp trong cộng đồng những người yêu đọc sách. Nhiều độc giả từng đọc những cuốn sách hay và giá trị nhưng sau một thời gian họ lại quên mất cuốn sách đó, đến mức chỉ còn nhớ được một vài chi tiết hoặc nội dung chính một cách mơ hồ.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Câu hỏi đặt ra là, làm thế nào để giải quyết được vấn đề này?</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Lý do thực hiện đề tài</a:t>
            </a:r>
            <a:endParaRPr/>
          </a:p>
        </p:txBody>
      </p:sp>
      <p:sp>
        <p:nvSpPr>
          <p:cNvPr id="95" name="Google Shape;95;p17"/>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Verdana"/>
                <a:ea typeface="Verdana"/>
                <a:cs typeface="Verdana"/>
                <a:sym typeface="Verdana"/>
              </a:rPr>
              <a:t>Hiện nay, các công cụ tìm kiếm văn bản sách như Google Books đang hoạt động bằng cách sử dụng phương pháp so khớp từ khóa.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Tuy nhiên, phương pháp này cũng có một hạn chế là không thể tìm kiếm được cuốn sách nếu truy vấn không dựa trên câu từ còn nhớ trong sách. Hơn nữa là nếu ta muốn tìm kiếm sách dựa trên mô tả sở thích thì cũng không thể sử dụng các công cụ này.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rPr lang="en" sz="1400">
                <a:latin typeface="Verdana"/>
                <a:ea typeface="Verdana"/>
                <a:cs typeface="Verdana"/>
                <a:sym typeface="Verdana"/>
              </a:rPr>
              <a:t>Nhận thấy được điều đó, cũng như việc đang thiếu một giải pháp để tìm kiếm nếu dựa vào ngữ nghĩa mô tả của nội dung tìm kiếm. Trong đề cương này, </a:t>
            </a:r>
            <a:r>
              <a:rPr lang="en" sz="1400">
                <a:latin typeface="Verdana"/>
                <a:ea typeface="Verdana"/>
                <a:cs typeface="Verdana"/>
                <a:sym typeface="Verdana"/>
              </a:rPr>
              <a:t>tôi đề xuất một phương pháp tìm kiếm sách tiếng Việt dựa vào ngữ nghĩa mô tả của truy vấn.</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p:txBody>
      </p:sp>
      <p:pic>
        <p:nvPicPr>
          <p:cNvPr id="96" name="Google Shape;96;p17"/>
          <p:cNvPicPr preferRelativeResize="0"/>
          <p:nvPr/>
        </p:nvPicPr>
        <p:blipFill>
          <a:blip r:embed="rId3">
            <a:alphaModFix/>
          </a:blip>
          <a:stretch>
            <a:fillRect/>
          </a:stretch>
        </p:blipFill>
        <p:spPr>
          <a:xfrm>
            <a:off x="10950" y="2612231"/>
            <a:ext cx="9144000" cy="947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102" name="Google Shape;102;p18"/>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Verdana"/>
                <a:ea typeface="Verdana"/>
                <a:cs typeface="Verdana"/>
                <a:sym typeface="Verdana"/>
              </a:rPr>
              <a:t>Tìm hiểu, nghiên cứu và áp dụng BM25 [1] và mô hình ngôn ngữ Vietnamese-SBERT [2], để tìm kiếm các cuốn sách chứa nội dung liên quan đến mô tả tìm kiếm. </a:t>
            </a:r>
            <a:endParaRPr sz="1400">
              <a:latin typeface="Verdana"/>
              <a:ea typeface="Verdana"/>
              <a:cs typeface="Verdana"/>
              <a:sym typeface="Verdana"/>
            </a:endParaRPr>
          </a:p>
          <a:p>
            <a:pPr indent="0" lvl="0" marL="0" rtl="0" algn="l">
              <a:spcBef>
                <a:spcPts val="1600"/>
              </a:spcBef>
              <a:spcAft>
                <a:spcPts val="0"/>
              </a:spcAft>
              <a:buNone/>
            </a:pPr>
            <a:r>
              <a:rPr lang="en" sz="1400">
                <a:latin typeface="Verdana"/>
                <a:ea typeface="Verdana"/>
                <a:cs typeface="Verdana"/>
                <a:sym typeface="Verdana"/>
              </a:rPr>
              <a:t>Sử dụng độ đo nDCG@k [4] để đánh giá và so sánh hiệu quả của phương pháp với một số các phương pháp truy vấn văn bản khác sử dụng tập dữ liệu được tạo ra.</a:t>
            </a:r>
            <a:endParaRPr sz="1400">
              <a:latin typeface="Verdana"/>
              <a:ea typeface="Verdana"/>
              <a:cs typeface="Verdana"/>
              <a:sym typeface="Verdana"/>
            </a:endParaRPr>
          </a:p>
          <a:p>
            <a:pPr indent="0" lvl="0" marL="0" rtl="0" algn="l">
              <a:spcBef>
                <a:spcPts val="1600"/>
              </a:spcBef>
              <a:spcAft>
                <a:spcPts val="1600"/>
              </a:spcAft>
              <a:buNone/>
            </a:pPr>
            <a:r>
              <a:rPr lang="en" sz="1400">
                <a:latin typeface="Verdana"/>
                <a:ea typeface="Verdana"/>
                <a:cs typeface="Verdana"/>
                <a:sym typeface="Verdana"/>
              </a:rPr>
              <a:t>Ngoài ra, tôi cũng thực hiện xây dựng tập dữ liệu cho bài toán tìm kiếm văn bản tiếng Việt nhằm phục vụ không chỉ riêng cho đề tài này mà có thể dùng vào các nghiên cứu về truy vấn văn bản tiếng Việt trong tương lai.</a:t>
            </a:r>
            <a:endParaRPr sz="14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a:t>
            </a:r>
            <a:endParaRPr/>
          </a:p>
        </p:txBody>
      </p:sp>
      <p:sp>
        <p:nvSpPr>
          <p:cNvPr id="108" name="Google Shape;108;p19"/>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Tạo một bộ ngữ liệu lấy tên là UIT-VNBook chứa đựng thông tin của các cuốn sách tiếng Việt.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Sử dụng hàm truy vấn BM25 [1] để lọc bớt những cuốn sách chứa nội dung </a:t>
            </a:r>
            <a:r>
              <a:rPr lang="en" sz="1400">
                <a:latin typeface="Verdana"/>
                <a:ea typeface="Verdana"/>
                <a:cs typeface="Verdana"/>
                <a:sym typeface="Verdana"/>
              </a:rPr>
              <a:t>gần </a:t>
            </a:r>
            <a:r>
              <a:rPr lang="en" sz="1400">
                <a:latin typeface="Verdana"/>
                <a:ea typeface="Verdana"/>
                <a:cs typeface="Verdana"/>
                <a:sym typeface="Verdana"/>
              </a:rPr>
              <a:t>như không liên quan đến mô tả.</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Nghiên cứu và áp dụng mô hình Vietnamese-SBERT [2] để thực hiện việc tìm kiếm ngữ nghĩa trên từng câu của nội dung cuốn sách với truy vấn nhập vào.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Đề xuất một độ đo duy nhất đặt tên là mDCpQ dùng để xác định mức độ liên quan giữa nội dung của sách và truy vấn.</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So sánh và đánh giá hiệu quả của mô hình được đề xuất so với một số các phương pháp đã được công bố khác như CEDR [5], DRMM [6].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Xây dựng một ứng dụng web minh họa đề tài.</a:t>
            </a:r>
            <a:endParaRPr sz="14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Phương pháp</a:t>
            </a:r>
            <a:endParaRPr/>
          </a:p>
        </p:txBody>
      </p:sp>
      <p:pic>
        <p:nvPicPr>
          <p:cNvPr id="114" name="Google Shape;114;p20"/>
          <p:cNvPicPr preferRelativeResize="0"/>
          <p:nvPr/>
        </p:nvPicPr>
        <p:blipFill>
          <a:blip r:embed="rId3">
            <a:alphaModFix/>
          </a:blip>
          <a:stretch>
            <a:fillRect/>
          </a:stretch>
        </p:blipFill>
        <p:spPr>
          <a:xfrm>
            <a:off x="471900" y="906175"/>
            <a:ext cx="2773599" cy="3652300"/>
          </a:xfrm>
          <a:prstGeom prst="rect">
            <a:avLst/>
          </a:prstGeom>
          <a:noFill/>
          <a:ln>
            <a:noFill/>
          </a:ln>
        </p:spPr>
      </p:pic>
      <p:sp>
        <p:nvSpPr>
          <p:cNvPr id="115" name="Google Shape;115;p20"/>
          <p:cNvSpPr txBox="1"/>
          <p:nvPr>
            <p:ph idx="1" type="body"/>
          </p:nvPr>
        </p:nvSpPr>
        <p:spPr>
          <a:xfrm>
            <a:off x="3700900" y="820500"/>
            <a:ext cx="4993200" cy="390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Hình bên là pipeline của phương pháp do tôi đề xuất.</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Input bài toán là một câu truy vấn mô tả cuốn sách muốn tìm kiếm, kèm theo ngữ liệu chứa thông tin của rất nhiều những cuốn sách, mỗi sách bao gồm tiêu đề và toàn bộ nội dung của nó. </a:t>
            </a:r>
            <a:endParaRPr sz="1400">
              <a:latin typeface="Verdana"/>
              <a:ea typeface="Verdana"/>
              <a:cs typeface="Verdana"/>
              <a:sym typeface="Verdana"/>
            </a:endParaRPr>
          </a:p>
          <a:p>
            <a:pPr indent="-317500" lvl="0" marL="457200" rtl="0" algn="l">
              <a:lnSpc>
                <a:spcPct val="150000"/>
              </a:lnSpc>
              <a:spcBef>
                <a:spcPts val="0"/>
              </a:spcBef>
              <a:spcAft>
                <a:spcPts val="0"/>
              </a:spcAft>
              <a:buSzPts val="1400"/>
              <a:buFont typeface="Verdana"/>
              <a:buChar char="●"/>
            </a:pPr>
            <a:r>
              <a:rPr lang="en" sz="1400">
                <a:latin typeface="Verdana"/>
                <a:ea typeface="Verdana"/>
                <a:cs typeface="Verdana"/>
                <a:sym typeface="Verdana"/>
              </a:rPr>
              <a:t>Output trả về sẽ là một danh sách các sách được sắp xếp từ trên xuống dưới tương ứng với mức độ liên quan của cuốn sách đó với truy vấn đã nhập.</a:t>
            </a:r>
            <a:endParaRPr sz="1400">
              <a:latin typeface="Verdana"/>
              <a:ea typeface="Verdana"/>
              <a:cs typeface="Verdana"/>
              <a:sym typeface="Verdana"/>
            </a:endParaRPr>
          </a:p>
          <a:p>
            <a:pPr indent="0" lvl="0" marL="0" rtl="0" algn="l">
              <a:lnSpc>
                <a:spcPct val="150000"/>
              </a:lnSpc>
              <a:spcBef>
                <a:spcPts val="0"/>
              </a:spcBef>
              <a:spcAft>
                <a:spcPts val="0"/>
              </a:spcAft>
              <a:buNone/>
            </a:pPr>
            <a:r>
              <a:t/>
            </a:r>
            <a:endParaRPr sz="1400">
              <a:latin typeface="Verdana"/>
              <a:ea typeface="Verdana"/>
              <a:cs typeface="Verdana"/>
              <a:sym typeface="Verdana"/>
            </a:endParaRPr>
          </a:p>
          <a:p>
            <a:pPr indent="0" lvl="0" marL="0" rtl="0" algn="l">
              <a:spcBef>
                <a:spcPts val="0"/>
              </a:spcBef>
              <a:spcAft>
                <a:spcPts val="0"/>
              </a:spcAft>
              <a:buNone/>
            </a:pPr>
            <a:r>
              <a:t/>
            </a:r>
            <a:endParaRPr sz="1400">
              <a:latin typeface="Verdana"/>
              <a:ea typeface="Verdana"/>
              <a:cs typeface="Verdana"/>
              <a:sym typeface="Verdana"/>
            </a:endParaRPr>
          </a:p>
          <a:p>
            <a:pPr indent="0" lvl="0" marL="457200" rtl="0" algn="l">
              <a:spcBef>
                <a:spcPts val="1600"/>
              </a:spcBef>
              <a:spcAft>
                <a:spcPts val="0"/>
              </a:spcAft>
              <a:buNone/>
            </a:pPr>
            <a:r>
              <a:t/>
            </a:r>
            <a:endParaRPr sz="1400">
              <a:latin typeface="Verdana"/>
              <a:ea typeface="Verdana"/>
              <a:cs typeface="Verdana"/>
              <a:sym typeface="Verdana"/>
            </a:endParaRPr>
          </a:p>
          <a:p>
            <a:pPr indent="0" lvl="0" marL="457200" rtl="0" algn="l">
              <a:spcBef>
                <a:spcPts val="1600"/>
              </a:spcBef>
              <a:spcAft>
                <a:spcPts val="0"/>
              </a:spcAft>
              <a:buNone/>
            </a:pPr>
            <a:r>
              <a:t/>
            </a:r>
            <a:endParaRPr sz="1400">
              <a:latin typeface="Verdana"/>
              <a:ea typeface="Verdana"/>
              <a:cs typeface="Verdana"/>
              <a:sym typeface="Verdana"/>
            </a:endParaRPr>
          </a:p>
          <a:p>
            <a:pPr indent="0" lvl="0" marL="914400" rtl="0" algn="l">
              <a:spcBef>
                <a:spcPts val="1600"/>
              </a:spcBef>
              <a:spcAft>
                <a:spcPts val="1600"/>
              </a:spcAft>
              <a:buNone/>
            </a:pPr>
            <a:r>
              <a:t/>
            </a:r>
            <a:endParaRPr sz="14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21" name="Google Shape;121;p21"/>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Verdana"/>
                <a:ea typeface="Verdana"/>
                <a:cs typeface="Verdana"/>
                <a:sym typeface="Verdana"/>
              </a:rPr>
              <a:t>Kết quả độ đo nDCG@k [4] của phương pháp được chúng tôi đề xuất vượt qua các phương pháp đã được công bố trước đó như CEDR [5], DRMM [6] cho bài toán Ad-hoc Document Retrieval.</a:t>
            </a:r>
            <a:endParaRPr sz="1400">
              <a:latin typeface="Verdana"/>
              <a:ea typeface="Verdana"/>
              <a:cs typeface="Verdana"/>
              <a:sym typeface="Verdana"/>
            </a:endParaRPr>
          </a:p>
          <a:p>
            <a:pPr indent="0" lvl="0" marL="0" rtl="0" algn="l">
              <a:spcBef>
                <a:spcPts val="1600"/>
              </a:spcBef>
              <a:spcAft>
                <a:spcPts val="0"/>
              </a:spcAft>
              <a:buNone/>
            </a:pPr>
            <a:r>
              <a:rPr lang="en" sz="1400">
                <a:latin typeface="Verdana"/>
                <a:ea typeface="Verdana"/>
                <a:cs typeface="Verdana"/>
                <a:sym typeface="Verdana"/>
              </a:rPr>
              <a:t>Giải pháp được thiết kế có thể được ứng dụng không chỉ cho việc tìm kiếm mà có thể dùng để tìm kiếm sách dựa trên mô tả sở thích của người đọc. </a:t>
            </a:r>
            <a:endParaRPr sz="1400">
              <a:latin typeface="Verdana"/>
              <a:ea typeface="Verdana"/>
              <a:cs typeface="Verdana"/>
              <a:sym typeface="Verdana"/>
            </a:endParaRPr>
          </a:p>
          <a:p>
            <a:pPr indent="0" lvl="0" marL="0" rtl="0" algn="l">
              <a:spcBef>
                <a:spcPts val="1600"/>
              </a:spcBef>
              <a:spcAft>
                <a:spcPts val="1600"/>
              </a:spcAft>
              <a:buNone/>
            </a:pPr>
            <a:r>
              <a:rPr lang="en" sz="1400">
                <a:latin typeface="Verdana"/>
                <a:ea typeface="Verdana"/>
                <a:cs typeface="Verdana"/>
                <a:sym typeface="Verdana"/>
              </a:rPr>
              <a:t>Đóng góp vào sự phát triển của lĩnh vực Truy vấn thông tin và Xử lý ngôn ngữ tự nhiên, làm tiền đề cho các công trình nghiên cứu khoa học sau này.</a:t>
            </a:r>
            <a:endParaRPr sz="14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