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0" r:id="rId1"/>
  </p:sldMasterIdLst>
  <p:notesMasterIdLst>
    <p:notesMasterId r:id="rId15"/>
  </p:notesMasterIdLst>
  <p:sldIdLst>
    <p:sldId id="256" r:id="rId2"/>
    <p:sldId id="307" r:id="rId3"/>
    <p:sldId id="317" r:id="rId4"/>
    <p:sldId id="308" r:id="rId5"/>
    <p:sldId id="309" r:id="rId6"/>
    <p:sldId id="305" r:id="rId7"/>
    <p:sldId id="310" r:id="rId8"/>
    <p:sldId id="311" r:id="rId9"/>
    <p:sldId id="312" r:id="rId10"/>
    <p:sldId id="313" r:id="rId11"/>
    <p:sldId id="314" r:id="rId12"/>
    <p:sldId id="315" r:id="rId13"/>
    <p:sldId id="316"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A18DCCF-E09E-4795-97DB-A6204D7A4584}">
  <a:tblStyle styleId="{CA18DCCF-E09E-4795-97DB-A6204D7A458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99"/>
    <p:restoredTop sz="94593"/>
  </p:normalViewPr>
  <p:slideViewPr>
    <p:cSldViewPr snapToGrid="0" snapToObjects="1">
      <p:cViewPr varScale="1">
        <p:scale>
          <a:sx n="147" d="100"/>
          <a:sy n="147" d="100"/>
        </p:scale>
        <p:origin x="86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6"/>
        <p:cNvGrpSpPr/>
        <p:nvPr/>
      </p:nvGrpSpPr>
      <p:grpSpPr>
        <a:xfrm>
          <a:off x="0" y="0"/>
          <a:ext cx="0" cy="0"/>
          <a:chOff x="0" y="0"/>
          <a:chExt cx="0" cy="0"/>
        </a:xfrm>
      </p:grpSpPr>
      <p:sp>
        <p:nvSpPr>
          <p:cNvPr id="1887" name="Google Shape;1887;g86fa6133bc_4_2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8" name="Google Shape;1888;g86fa6133bc_4_2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88217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6"/>
        <p:cNvGrpSpPr/>
        <p:nvPr/>
      </p:nvGrpSpPr>
      <p:grpSpPr>
        <a:xfrm>
          <a:off x="0" y="0"/>
          <a:ext cx="0" cy="0"/>
          <a:chOff x="0" y="0"/>
          <a:chExt cx="0" cy="0"/>
        </a:xfrm>
      </p:grpSpPr>
      <p:sp>
        <p:nvSpPr>
          <p:cNvPr id="1887" name="Google Shape;1887;g86fa6133bc_4_2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8" name="Google Shape;1888;g86fa6133bc_4_2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9557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6"/>
        <p:cNvGrpSpPr/>
        <p:nvPr/>
      </p:nvGrpSpPr>
      <p:grpSpPr>
        <a:xfrm>
          <a:off x="0" y="0"/>
          <a:ext cx="0" cy="0"/>
          <a:chOff x="0" y="0"/>
          <a:chExt cx="0" cy="0"/>
        </a:xfrm>
      </p:grpSpPr>
      <p:sp>
        <p:nvSpPr>
          <p:cNvPr id="1887" name="Google Shape;1887;g86fa6133bc_4_2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8" name="Google Shape;1888;g86fa6133bc_4_2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18228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6"/>
        <p:cNvGrpSpPr/>
        <p:nvPr/>
      </p:nvGrpSpPr>
      <p:grpSpPr>
        <a:xfrm>
          <a:off x="0" y="0"/>
          <a:ext cx="0" cy="0"/>
          <a:chOff x="0" y="0"/>
          <a:chExt cx="0" cy="0"/>
        </a:xfrm>
      </p:grpSpPr>
      <p:sp>
        <p:nvSpPr>
          <p:cNvPr id="1887" name="Google Shape;1887;g86fa6133bc_4_2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8" name="Google Shape;1888;g86fa6133bc_4_2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7636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6"/>
        <p:cNvGrpSpPr/>
        <p:nvPr/>
      </p:nvGrpSpPr>
      <p:grpSpPr>
        <a:xfrm>
          <a:off x="0" y="0"/>
          <a:ext cx="0" cy="0"/>
          <a:chOff x="0" y="0"/>
          <a:chExt cx="0" cy="0"/>
        </a:xfrm>
      </p:grpSpPr>
      <p:sp>
        <p:nvSpPr>
          <p:cNvPr id="1887" name="Google Shape;1887;g86fa6133bc_4_2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8" name="Google Shape;1888;g86fa6133bc_4_2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56185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6"/>
        <p:cNvGrpSpPr/>
        <p:nvPr/>
      </p:nvGrpSpPr>
      <p:grpSpPr>
        <a:xfrm>
          <a:off x="0" y="0"/>
          <a:ext cx="0" cy="0"/>
          <a:chOff x="0" y="0"/>
          <a:chExt cx="0" cy="0"/>
        </a:xfrm>
      </p:grpSpPr>
      <p:sp>
        <p:nvSpPr>
          <p:cNvPr id="1887" name="Google Shape;1887;g86fa6133bc_4_2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8" name="Google Shape;1888;g86fa6133bc_4_2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0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6"/>
        <p:cNvGrpSpPr/>
        <p:nvPr/>
      </p:nvGrpSpPr>
      <p:grpSpPr>
        <a:xfrm>
          <a:off x="0" y="0"/>
          <a:ext cx="0" cy="0"/>
          <a:chOff x="0" y="0"/>
          <a:chExt cx="0" cy="0"/>
        </a:xfrm>
      </p:grpSpPr>
      <p:sp>
        <p:nvSpPr>
          <p:cNvPr id="1887" name="Google Shape;1887;g86fa6133bc_4_2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8" name="Google Shape;1888;g86fa6133bc_4_2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62302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6"/>
        <p:cNvGrpSpPr/>
        <p:nvPr/>
      </p:nvGrpSpPr>
      <p:grpSpPr>
        <a:xfrm>
          <a:off x="0" y="0"/>
          <a:ext cx="0" cy="0"/>
          <a:chOff x="0" y="0"/>
          <a:chExt cx="0" cy="0"/>
        </a:xfrm>
      </p:grpSpPr>
      <p:sp>
        <p:nvSpPr>
          <p:cNvPr id="1887" name="Google Shape;1887;g86fa6133bc_4_2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8" name="Google Shape;1888;g86fa6133bc_4_2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54064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6"/>
        <p:cNvGrpSpPr/>
        <p:nvPr/>
      </p:nvGrpSpPr>
      <p:grpSpPr>
        <a:xfrm>
          <a:off x="0" y="0"/>
          <a:ext cx="0" cy="0"/>
          <a:chOff x="0" y="0"/>
          <a:chExt cx="0" cy="0"/>
        </a:xfrm>
      </p:grpSpPr>
      <p:sp>
        <p:nvSpPr>
          <p:cNvPr id="1887" name="Google Shape;1887;g86fa6133bc_4_2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8" name="Google Shape;1888;g86fa6133bc_4_2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61670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6"/>
        <p:cNvGrpSpPr/>
        <p:nvPr/>
      </p:nvGrpSpPr>
      <p:grpSpPr>
        <a:xfrm>
          <a:off x="0" y="0"/>
          <a:ext cx="0" cy="0"/>
          <a:chOff x="0" y="0"/>
          <a:chExt cx="0" cy="0"/>
        </a:xfrm>
      </p:grpSpPr>
      <p:sp>
        <p:nvSpPr>
          <p:cNvPr id="1887" name="Google Shape;1887;g86fa6133bc_4_2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8" name="Google Shape;1888;g86fa6133bc_4_2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01900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6"/>
        <p:cNvGrpSpPr/>
        <p:nvPr/>
      </p:nvGrpSpPr>
      <p:grpSpPr>
        <a:xfrm>
          <a:off x="0" y="0"/>
          <a:ext cx="0" cy="0"/>
          <a:chOff x="0" y="0"/>
          <a:chExt cx="0" cy="0"/>
        </a:xfrm>
      </p:grpSpPr>
      <p:sp>
        <p:nvSpPr>
          <p:cNvPr id="1887" name="Google Shape;1887;g86fa6133bc_4_2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8" name="Google Shape;1888;g86fa6133bc_4_2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62183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6"/>
        <p:cNvGrpSpPr/>
        <p:nvPr/>
      </p:nvGrpSpPr>
      <p:grpSpPr>
        <a:xfrm>
          <a:off x="0" y="0"/>
          <a:ext cx="0" cy="0"/>
          <a:chOff x="0" y="0"/>
          <a:chExt cx="0" cy="0"/>
        </a:xfrm>
      </p:grpSpPr>
      <p:sp>
        <p:nvSpPr>
          <p:cNvPr id="1887" name="Google Shape;1887;g86fa6133bc_4_2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8" name="Google Shape;1888;g86fa6133bc_4_2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1147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9" name="Google Shape;9;p2"/>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a:buNone/>
              <a:defRPr sz="2800">
                <a:solidFill>
                  <a:schemeClr val="accent1"/>
                </a:solidFill>
                <a:latin typeface="Barlow Semi Condensed"/>
                <a:ea typeface="Barlow Semi Condensed"/>
                <a:cs typeface="Barlow Semi Condensed"/>
                <a:sym typeface="Barlow Semi Condensed"/>
              </a:defRPr>
            </a:lvl1pPr>
            <a:lvl2pPr lvl="1" algn="r" rtl="0">
              <a:lnSpc>
                <a:spcPct val="100000"/>
              </a:lnSpc>
              <a:spcBef>
                <a:spcPts val="0"/>
              </a:spcBef>
              <a:spcAft>
                <a:spcPts val="0"/>
              </a:spcAft>
              <a:buClr>
                <a:schemeClr val="accent1"/>
              </a:buClr>
              <a:buSzPts val="2800"/>
              <a:buFont typeface="Barlow Semi Condensed"/>
              <a:buNone/>
              <a:defRPr sz="2800">
                <a:solidFill>
                  <a:schemeClr val="accent1"/>
                </a:solidFill>
                <a:latin typeface="Barlow Semi Condensed"/>
                <a:ea typeface="Barlow Semi Condensed"/>
                <a:cs typeface="Barlow Semi Condensed"/>
                <a:sym typeface="Barlow Semi Condensed"/>
              </a:defRPr>
            </a:lvl2pPr>
            <a:lvl3pPr lvl="2" algn="r" rtl="0">
              <a:lnSpc>
                <a:spcPct val="100000"/>
              </a:lnSpc>
              <a:spcBef>
                <a:spcPts val="0"/>
              </a:spcBef>
              <a:spcAft>
                <a:spcPts val="0"/>
              </a:spcAft>
              <a:buClr>
                <a:schemeClr val="accent1"/>
              </a:buClr>
              <a:buSzPts val="2800"/>
              <a:buFont typeface="Barlow Semi Condensed"/>
              <a:buNone/>
              <a:defRPr sz="2800">
                <a:solidFill>
                  <a:schemeClr val="accent1"/>
                </a:solidFill>
                <a:latin typeface="Barlow Semi Condensed"/>
                <a:ea typeface="Barlow Semi Condensed"/>
                <a:cs typeface="Barlow Semi Condensed"/>
                <a:sym typeface="Barlow Semi Condensed"/>
              </a:defRPr>
            </a:lvl3pPr>
            <a:lvl4pPr lvl="3" algn="r" rtl="0">
              <a:lnSpc>
                <a:spcPct val="100000"/>
              </a:lnSpc>
              <a:spcBef>
                <a:spcPts val="0"/>
              </a:spcBef>
              <a:spcAft>
                <a:spcPts val="0"/>
              </a:spcAft>
              <a:buClr>
                <a:schemeClr val="accent1"/>
              </a:buClr>
              <a:buSzPts val="2800"/>
              <a:buFont typeface="Barlow Semi Condensed"/>
              <a:buNone/>
              <a:defRPr sz="2800">
                <a:solidFill>
                  <a:schemeClr val="accent1"/>
                </a:solidFill>
                <a:latin typeface="Barlow Semi Condensed"/>
                <a:ea typeface="Barlow Semi Condensed"/>
                <a:cs typeface="Barlow Semi Condensed"/>
                <a:sym typeface="Barlow Semi Condensed"/>
              </a:defRPr>
            </a:lvl4pPr>
            <a:lvl5pPr lvl="4" algn="r" rtl="0">
              <a:lnSpc>
                <a:spcPct val="100000"/>
              </a:lnSpc>
              <a:spcBef>
                <a:spcPts val="0"/>
              </a:spcBef>
              <a:spcAft>
                <a:spcPts val="0"/>
              </a:spcAft>
              <a:buClr>
                <a:schemeClr val="accent1"/>
              </a:buClr>
              <a:buSzPts val="2800"/>
              <a:buFont typeface="Barlow Semi Condensed"/>
              <a:buNone/>
              <a:defRPr sz="2800">
                <a:solidFill>
                  <a:schemeClr val="accent1"/>
                </a:solidFill>
                <a:latin typeface="Barlow Semi Condensed"/>
                <a:ea typeface="Barlow Semi Condensed"/>
                <a:cs typeface="Barlow Semi Condensed"/>
                <a:sym typeface="Barlow Semi Condensed"/>
              </a:defRPr>
            </a:lvl5pPr>
            <a:lvl6pPr lvl="5" algn="r" rtl="0">
              <a:lnSpc>
                <a:spcPct val="100000"/>
              </a:lnSpc>
              <a:spcBef>
                <a:spcPts val="0"/>
              </a:spcBef>
              <a:spcAft>
                <a:spcPts val="0"/>
              </a:spcAft>
              <a:buClr>
                <a:schemeClr val="accent1"/>
              </a:buClr>
              <a:buSzPts val="2800"/>
              <a:buFont typeface="Barlow Semi Condensed"/>
              <a:buNone/>
              <a:defRPr sz="2800">
                <a:solidFill>
                  <a:schemeClr val="accent1"/>
                </a:solidFill>
                <a:latin typeface="Barlow Semi Condensed"/>
                <a:ea typeface="Barlow Semi Condensed"/>
                <a:cs typeface="Barlow Semi Condensed"/>
                <a:sym typeface="Barlow Semi Condensed"/>
              </a:defRPr>
            </a:lvl6pPr>
            <a:lvl7pPr lvl="6" algn="r" rtl="0">
              <a:lnSpc>
                <a:spcPct val="100000"/>
              </a:lnSpc>
              <a:spcBef>
                <a:spcPts val="0"/>
              </a:spcBef>
              <a:spcAft>
                <a:spcPts val="0"/>
              </a:spcAft>
              <a:buClr>
                <a:schemeClr val="accent1"/>
              </a:buClr>
              <a:buSzPts val="2800"/>
              <a:buFont typeface="Barlow Semi Condensed"/>
              <a:buNone/>
              <a:defRPr sz="2800">
                <a:solidFill>
                  <a:schemeClr val="accent1"/>
                </a:solidFill>
                <a:latin typeface="Barlow Semi Condensed"/>
                <a:ea typeface="Barlow Semi Condensed"/>
                <a:cs typeface="Barlow Semi Condensed"/>
                <a:sym typeface="Barlow Semi Condensed"/>
              </a:defRPr>
            </a:lvl7pPr>
            <a:lvl8pPr lvl="7" algn="r" rtl="0">
              <a:lnSpc>
                <a:spcPct val="100000"/>
              </a:lnSpc>
              <a:spcBef>
                <a:spcPts val="0"/>
              </a:spcBef>
              <a:spcAft>
                <a:spcPts val="0"/>
              </a:spcAft>
              <a:buClr>
                <a:schemeClr val="accent1"/>
              </a:buClr>
              <a:buSzPts val="2800"/>
              <a:buFont typeface="Barlow Semi Condensed"/>
              <a:buNone/>
              <a:defRPr sz="2800">
                <a:solidFill>
                  <a:schemeClr val="accent1"/>
                </a:solidFill>
                <a:latin typeface="Barlow Semi Condensed"/>
                <a:ea typeface="Barlow Semi Condensed"/>
                <a:cs typeface="Barlow Semi Condensed"/>
                <a:sym typeface="Barlow Semi Condensed"/>
              </a:defRPr>
            </a:lvl8pPr>
            <a:lvl9pPr lvl="8" algn="r" rtl="0">
              <a:lnSpc>
                <a:spcPct val="100000"/>
              </a:lnSpc>
              <a:spcBef>
                <a:spcPts val="0"/>
              </a:spcBef>
              <a:spcAft>
                <a:spcPts val="0"/>
              </a:spcAft>
              <a:buClr>
                <a:schemeClr val="accent1"/>
              </a:buClr>
              <a:buSzPts val="2800"/>
              <a:buFont typeface="Barlow Semi Condensed"/>
              <a:buNone/>
              <a:defRPr sz="2800">
                <a:solidFill>
                  <a:schemeClr val="accent1"/>
                </a:solidFill>
                <a:latin typeface="Barlow Semi Condensed"/>
                <a:ea typeface="Barlow Semi Condensed"/>
                <a:cs typeface="Barlow Semi Condensed"/>
                <a:sym typeface="Barlow Semi Condensed"/>
              </a:defRPr>
            </a:lvl9pPr>
          </a:lstStyle>
          <a:p>
            <a:endParaRPr/>
          </a:p>
        </p:txBody>
      </p:sp>
      <p:cxnSp>
        <p:nvCxnSpPr>
          <p:cNvPr id="10" name="Google Shape;10;p2"/>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0" name="Google Shape;440;p9"/>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 name="Google Shape;45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4" name="Google Shape;47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2"/>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3">
  <p:cSld name="TITLE_AND_BODY_1">
    <p:spTree>
      <p:nvGrpSpPr>
        <p:cNvPr id="1" name="Shape 1139"/>
        <p:cNvGrpSpPr/>
        <p:nvPr/>
      </p:nvGrpSpPr>
      <p:grpSpPr>
        <a:xfrm>
          <a:off x="0" y="0"/>
          <a:ext cx="0" cy="0"/>
          <a:chOff x="0" y="0"/>
          <a:chExt cx="0" cy="0"/>
        </a:xfrm>
      </p:grpSpPr>
      <p:sp>
        <p:nvSpPr>
          <p:cNvPr id="1140" name="Google Shape;1140;p23"/>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141" name="Google Shape;1141;p23"/>
          <p:cNvSpPr txBox="1">
            <a:spLocks noGrp="1"/>
          </p:cNvSpPr>
          <p:nvPr>
            <p:ph type="body" idx="1"/>
          </p:nvPr>
        </p:nvSpPr>
        <p:spPr>
          <a:xfrm>
            <a:off x="714650" y="1152150"/>
            <a:ext cx="7705500" cy="3529500"/>
          </a:xfrm>
          <a:prstGeom prst="rect">
            <a:avLst/>
          </a:prstGeom>
          <a:noFill/>
          <a:ln>
            <a:noFill/>
          </a:ln>
        </p:spPr>
        <p:txBody>
          <a:bodyPr spcFirstLastPara="1" wrap="square" lIns="91425" tIns="91425" rIns="91425" bIns="91425" anchor="ctr" anchorCtr="0">
            <a:noAutofit/>
          </a:bodyPr>
          <a:lstStyle>
            <a:lvl1pPr marL="457200" lvl="0" indent="-304800" rtl="0">
              <a:spcBef>
                <a:spcPts val="0"/>
              </a:spcBef>
              <a:spcAft>
                <a:spcPts val="0"/>
              </a:spcAft>
              <a:buClr>
                <a:srgbClr val="434343"/>
              </a:buClr>
              <a:buSzPts val="1200"/>
              <a:buFont typeface="Barlow Semi Condensed"/>
              <a:buAutoNum type="arabicPeriod"/>
              <a:defRPr sz="1200">
                <a:solidFill>
                  <a:schemeClr val="dk2"/>
                </a:solidFill>
                <a:latin typeface="Barlow Semi Condensed"/>
                <a:ea typeface="Barlow Semi Condensed"/>
                <a:cs typeface="Barlow Semi Condensed"/>
                <a:sym typeface="Barlow Semi Condensed"/>
              </a:defRPr>
            </a:lvl1pPr>
            <a:lvl2pPr marL="914400" lvl="1" indent="-304800" rtl="0">
              <a:spcBef>
                <a:spcPts val="0"/>
              </a:spcBef>
              <a:spcAft>
                <a:spcPts val="0"/>
              </a:spcAft>
              <a:buClr>
                <a:srgbClr val="434343"/>
              </a:buClr>
              <a:buSzPts val="1200"/>
              <a:buFont typeface="Roboto Condensed"/>
              <a:buAutoNum type="alphaLcPeriod"/>
              <a:defRPr>
                <a:solidFill>
                  <a:schemeClr val="dk2"/>
                </a:solidFill>
                <a:latin typeface="Barlow Semi Condensed"/>
                <a:ea typeface="Barlow Semi Condensed"/>
                <a:cs typeface="Barlow Semi Condensed"/>
                <a:sym typeface="Barlow Semi Condensed"/>
              </a:defRPr>
            </a:lvl2pPr>
            <a:lvl3pPr marL="1371600" lvl="2" indent="-304800" rtl="0">
              <a:spcBef>
                <a:spcPts val="0"/>
              </a:spcBef>
              <a:spcAft>
                <a:spcPts val="0"/>
              </a:spcAft>
              <a:buClr>
                <a:srgbClr val="434343"/>
              </a:buClr>
              <a:buSzPts val="1200"/>
              <a:buFont typeface="Roboto Condensed"/>
              <a:buAutoNum type="romanLcPeriod"/>
              <a:defRPr>
                <a:solidFill>
                  <a:schemeClr val="dk2"/>
                </a:solidFill>
                <a:latin typeface="Barlow Semi Condensed"/>
                <a:ea typeface="Barlow Semi Condensed"/>
                <a:cs typeface="Barlow Semi Condensed"/>
                <a:sym typeface="Barlow Semi Condensed"/>
              </a:defRPr>
            </a:lvl3pPr>
            <a:lvl4pPr marL="1828800" lvl="3" indent="-304800" rtl="0">
              <a:spcBef>
                <a:spcPts val="0"/>
              </a:spcBef>
              <a:spcAft>
                <a:spcPts val="0"/>
              </a:spcAft>
              <a:buClr>
                <a:srgbClr val="434343"/>
              </a:buClr>
              <a:buSzPts val="1200"/>
              <a:buFont typeface="Roboto Condensed"/>
              <a:buAutoNum type="arabicPeriod"/>
              <a:defRPr>
                <a:solidFill>
                  <a:schemeClr val="dk2"/>
                </a:solidFill>
                <a:latin typeface="Barlow Semi Condensed"/>
                <a:ea typeface="Barlow Semi Condensed"/>
                <a:cs typeface="Barlow Semi Condensed"/>
                <a:sym typeface="Barlow Semi Condensed"/>
              </a:defRPr>
            </a:lvl4pPr>
            <a:lvl5pPr marL="2286000" lvl="4" indent="-304800" rtl="0">
              <a:spcBef>
                <a:spcPts val="0"/>
              </a:spcBef>
              <a:spcAft>
                <a:spcPts val="0"/>
              </a:spcAft>
              <a:buClr>
                <a:srgbClr val="434343"/>
              </a:buClr>
              <a:buSzPts val="1200"/>
              <a:buFont typeface="Roboto Condensed"/>
              <a:buAutoNum type="alphaLcPeriod"/>
              <a:defRPr>
                <a:solidFill>
                  <a:schemeClr val="dk2"/>
                </a:solidFill>
                <a:latin typeface="Barlow Semi Condensed"/>
                <a:ea typeface="Barlow Semi Condensed"/>
                <a:cs typeface="Barlow Semi Condensed"/>
                <a:sym typeface="Barlow Semi Condensed"/>
              </a:defRPr>
            </a:lvl5pPr>
            <a:lvl6pPr marL="2743200" lvl="5" indent="-304800" rtl="0">
              <a:spcBef>
                <a:spcPts val="0"/>
              </a:spcBef>
              <a:spcAft>
                <a:spcPts val="0"/>
              </a:spcAft>
              <a:buClr>
                <a:srgbClr val="434343"/>
              </a:buClr>
              <a:buSzPts val="1200"/>
              <a:buFont typeface="Roboto Condensed"/>
              <a:buAutoNum type="romanLcPeriod"/>
              <a:defRPr>
                <a:solidFill>
                  <a:schemeClr val="dk2"/>
                </a:solidFill>
                <a:latin typeface="Barlow Semi Condensed"/>
                <a:ea typeface="Barlow Semi Condensed"/>
                <a:cs typeface="Barlow Semi Condensed"/>
                <a:sym typeface="Barlow Semi Condensed"/>
              </a:defRPr>
            </a:lvl6pPr>
            <a:lvl7pPr marL="3200400" lvl="6" indent="-304800" rtl="0">
              <a:spcBef>
                <a:spcPts val="0"/>
              </a:spcBef>
              <a:spcAft>
                <a:spcPts val="0"/>
              </a:spcAft>
              <a:buClr>
                <a:srgbClr val="434343"/>
              </a:buClr>
              <a:buSzPts val="1200"/>
              <a:buFont typeface="Roboto Condensed"/>
              <a:buAutoNum type="arabicPeriod"/>
              <a:defRPr>
                <a:solidFill>
                  <a:schemeClr val="dk2"/>
                </a:solidFill>
                <a:latin typeface="Barlow Semi Condensed"/>
                <a:ea typeface="Barlow Semi Condensed"/>
                <a:cs typeface="Barlow Semi Condensed"/>
                <a:sym typeface="Barlow Semi Condensed"/>
              </a:defRPr>
            </a:lvl7pPr>
            <a:lvl8pPr marL="3657600" lvl="7" indent="-304800" rtl="0">
              <a:spcBef>
                <a:spcPts val="0"/>
              </a:spcBef>
              <a:spcAft>
                <a:spcPts val="0"/>
              </a:spcAft>
              <a:buClr>
                <a:srgbClr val="434343"/>
              </a:buClr>
              <a:buSzPts val="1200"/>
              <a:buFont typeface="Roboto Condensed"/>
              <a:buAutoNum type="alphaLcPeriod"/>
              <a:defRPr>
                <a:solidFill>
                  <a:schemeClr val="dk2"/>
                </a:solidFill>
                <a:latin typeface="Barlow Semi Condensed"/>
                <a:ea typeface="Barlow Semi Condensed"/>
                <a:cs typeface="Barlow Semi Condensed"/>
                <a:sym typeface="Barlow Semi Condensed"/>
              </a:defRPr>
            </a:lvl8pPr>
            <a:lvl9pPr marL="4114800" lvl="8" indent="-304800" rtl="0">
              <a:spcBef>
                <a:spcPts val="0"/>
              </a:spcBef>
              <a:spcAft>
                <a:spcPts val="0"/>
              </a:spcAft>
              <a:buClr>
                <a:srgbClr val="434343"/>
              </a:buClr>
              <a:buSzPts val="1200"/>
              <a:buFont typeface="Roboto Condensed"/>
              <a:buAutoNum type="romanLcPeriod"/>
              <a:defRPr>
                <a:solidFill>
                  <a:schemeClr val="dk2"/>
                </a:solidFill>
                <a:latin typeface="Barlow Semi Condensed"/>
                <a:ea typeface="Barlow Semi Condensed"/>
                <a:cs typeface="Barlow Semi Condensed"/>
                <a:sym typeface="Barlow Semi Condensed"/>
              </a:defRPr>
            </a:lvl9pPr>
          </a:lstStyle>
          <a:p>
            <a:endParaRPr/>
          </a:p>
        </p:txBody>
      </p:sp>
      <p:cxnSp>
        <p:nvCxnSpPr>
          <p:cNvPr id="1142" name="Google Shape;1142;p23"/>
          <p:cNvCxnSpPr/>
          <p:nvPr/>
        </p:nvCxnSpPr>
        <p:spPr>
          <a:xfrm rot="10800000">
            <a:off x="303000" y="3359375"/>
            <a:ext cx="151800" cy="957300"/>
          </a:xfrm>
          <a:prstGeom prst="straightConnector1">
            <a:avLst/>
          </a:prstGeom>
          <a:noFill/>
          <a:ln w="9525" cap="flat" cmpd="sng">
            <a:solidFill>
              <a:schemeClr val="dk1"/>
            </a:solidFill>
            <a:prstDash val="solid"/>
            <a:round/>
            <a:headEnd type="none" w="med" len="med"/>
            <a:tailEnd type="none" w="med" len="med"/>
          </a:ln>
        </p:spPr>
      </p:cxnSp>
      <p:cxnSp>
        <p:nvCxnSpPr>
          <p:cNvPr id="1143" name="Google Shape;1143;p23"/>
          <p:cNvCxnSpPr/>
          <p:nvPr/>
        </p:nvCxnSpPr>
        <p:spPr>
          <a:xfrm rot="10800000" flipH="1">
            <a:off x="0" y="4332550"/>
            <a:ext cx="446700" cy="663900"/>
          </a:xfrm>
          <a:prstGeom prst="straightConnector1">
            <a:avLst/>
          </a:prstGeom>
          <a:noFill/>
          <a:ln w="9525" cap="flat" cmpd="sng">
            <a:solidFill>
              <a:schemeClr val="dk1"/>
            </a:solidFill>
            <a:prstDash val="solid"/>
            <a:round/>
            <a:headEnd type="none" w="med" len="med"/>
            <a:tailEnd type="none" w="med" len="med"/>
          </a:ln>
        </p:spPr>
      </p:cxnSp>
      <p:grpSp>
        <p:nvGrpSpPr>
          <p:cNvPr id="1144" name="Google Shape;1144;p23"/>
          <p:cNvGrpSpPr/>
          <p:nvPr/>
        </p:nvGrpSpPr>
        <p:grpSpPr>
          <a:xfrm flipH="1">
            <a:off x="300738" y="4167800"/>
            <a:ext cx="292025" cy="292575"/>
            <a:chOff x="7353050" y="316275"/>
            <a:chExt cx="292025" cy="292575"/>
          </a:xfrm>
        </p:grpSpPr>
        <p:sp>
          <p:nvSpPr>
            <p:cNvPr id="1145" name="Google Shape;1145;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9" name="Google Shape;1149;p23"/>
          <p:cNvGrpSpPr/>
          <p:nvPr/>
        </p:nvGrpSpPr>
        <p:grpSpPr>
          <a:xfrm>
            <a:off x="148789" y="3224300"/>
            <a:ext cx="293111" cy="293388"/>
            <a:chOff x="3164039" y="430875"/>
            <a:chExt cx="293111" cy="293388"/>
          </a:xfrm>
        </p:grpSpPr>
        <p:sp>
          <p:nvSpPr>
            <p:cNvPr id="1150" name="Google Shape;1150;p23"/>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3"/>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3"/>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3"/>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3"/>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3"/>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56" name="Google Shape;1156;p23"/>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1157" name="Google Shape;1157;p23"/>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1158" name="Google Shape;1158;p23"/>
          <p:cNvGrpSpPr/>
          <p:nvPr/>
        </p:nvGrpSpPr>
        <p:grpSpPr>
          <a:xfrm>
            <a:off x="8064275" y="526925"/>
            <a:ext cx="581800" cy="582350"/>
            <a:chOff x="8064275" y="887850"/>
            <a:chExt cx="581800" cy="582350"/>
          </a:xfrm>
        </p:grpSpPr>
        <p:sp>
          <p:nvSpPr>
            <p:cNvPr id="1159" name="Google Shape;1159;p2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5" name="Google Shape;1165;p23"/>
          <p:cNvGrpSpPr/>
          <p:nvPr/>
        </p:nvGrpSpPr>
        <p:grpSpPr>
          <a:xfrm>
            <a:off x="7033875" y="170875"/>
            <a:ext cx="292025" cy="292575"/>
            <a:chOff x="7353050" y="316275"/>
            <a:chExt cx="292025" cy="292575"/>
          </a:xfrm>
        </p:grpSpPr>
        <p:sp>
          <p:nvSpPr>
            <p:cNvPr id="1166" name="Google Shape;1166;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0" name="Google Shape;1170;p23"/>
          <p:cNvGrpSpPr/>
          <p:nvPr/>
        </p:nvGrpSpPr>
        <p:grpSpPr>
          <a:xfrm>
            <a:off x="8757950" y="229650"/>
            <a:ext cx="175000" cy="175000"/>
            <a:chOff x="8792300" y="321275"/>
            <a:chExt cx="175000" cy="175000"/>
          </a:xfrm>
        </p:grpSpPr>
        <p:sp>
          <p:nvSpPr>
            <p:cNvPr id="1171" name="Google Shape;1171;p2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5" name="Google Shape;1175;p23"/>
          <p:cNvGrpSpPr/>
          <p:nvPr/>
        </p:nvGrpSpPr>
        <p:grpSpPr>
          <a:xfrm>
            <a:off x="8490050" y="170875"/>
            <a:ext cx="175013" cy="27000"/>
            <a:chOff x="5662375" y="212375"/>
            <a:chExt cx="175013" cy="27000"/>
          </a:xfrm>
        </p:grpSpPr>
        <p:sp>
          <p:nvSpPr>
            <p:cNvPr id="1176" name="Google Shape;1176;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9" name="Google Shape;1179;p23"/>
          <p:cNvGrpSpPr/>
          <p:nvPr/>
        </p:nvGrpSpPr>
        <p:grpSpPr>
          <a:xfrm>
            <a:off x="7916350" y="1124600"/>
            <a:ext cx="175013" cy="27000"/>
            <a:chOff x="5662375" y="212375"/>
            <a:chExt cx="175013" cy="27000"/>
          </a:xfrm>
        </p:grpSpPr>
        <p:sp>
          <p:nvSpPr>
            <p:cNvPr id="1180" name="Google Shape;1180;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5" r:id="rId2"/>
    <p:sldLayoutId id="2147483658" r:id="rId3"/>
    <p:sldLayoutId id="2147483669" r:id="rId4"/>
    <p:sldLayoutId id="2147483673" r:id="rId5"/>
    <p:sldLayoutId id="2147483674" r:id="rId6"/>
    <p:sldLayoutId id="2147483675" r:id="rId7"/>
    <p:sldLayoutId id="2147483676"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9"/>
        <p:cNvGrpSpPr/>
        <p:nvPr/>
      </p:nvGrpSpPr>
      <p:grpSpPr>
        <a:xfrm>
          <a:off x="0" y="0"/>
          <a:ext cx="0" cy="0"/>
          <a:chOff x="0" y="0"/>
          <a:chExt cx="0" cy="0"/>
        </a:xfrm>
      </p:grpSpPr>
      <p:grpSp>
        <p:nvGrpSpPr>
          <p:cNvPr id="1690" name="Google Shape;1690;p35"/>
          <p:cNvGrpSpPr/>
          <p:nvPr/>
        </p:nvGrpSpPr>
        <p:grpSpPr>
          <a:xfrm>
            <a:off x="-468351" y="479910"/>
            <a:ext cx="5343540" cy="4183680"/>
            <a:chOff x="469775" y="238125"/>
            <a:chExt cx="6679425" cy="5229600"/>
          </a:xfrm>
        </p:grpSpPr>
        <p:sp>
          <p:nvSpPr>
            <p:cNvPr id="1691" name="Google Shape;1691;p35"/>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5"/>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5"/>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5"/>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5"/>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5"/>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5"/>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5"/>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5"/>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5"/>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5"/>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5"/>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5"/>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5"/>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5"/>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5"/>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5"/>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5"/>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5"/>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5"/>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5"/>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5"/>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5"/>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5"/>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5"/>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5"/>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5"/>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5"/>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5"/>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5"/>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5"/>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5"/>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5"/>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5"/>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5"/>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5"/>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5"/>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5"/>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5"/>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5"/>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5"/>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5"/>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5"/>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5"/>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5"/>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5"/>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5"/>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5"/>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5"/>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5"/>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5"/>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5"/>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5"/>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5"/>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5"/>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5"/>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5"/>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5"/>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5"/>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5"/>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5"/>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5"/>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5"/>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5"/>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5"/>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5"/>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5"/>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5"/>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5"/>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5"/>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5"/>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5"/>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5"/>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5"/>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5"/>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5"/>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5"/>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5"/>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5"/>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5"/>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5"/>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5"/>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5"/>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5"/>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5"/>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5"/>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5"/>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5"/>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5"/>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5"/>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5"/>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5"/>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5"/>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5"/>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5"/>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5"/>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5"/>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5"/>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5"/>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5"/>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5"/>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5"/>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5"/>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5"/>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5"/>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5"/>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5"/>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5"/>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5"/>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5"/>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5"/>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5"/>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5"/>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5"/>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5"/>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5"/>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5"/>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5"/>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5"/>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5"/>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5"/>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5"/>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5"/>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5"/>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5"/>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5"/>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5"/>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5"/>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5"/>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5"/>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5"/>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5"/>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5"/>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5"/>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5"/>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5"/>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5"/>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5"/>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5"/>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5"/>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5"/>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5"/>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5"/>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5"/>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5"/>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5"/>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5"/>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5"/>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5"/>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5"/>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5"/>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5"/>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5"/>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5"/>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5"/>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5"/>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5"/>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5"/>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5"/>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5"/>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5"/>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5"/>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5"/>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5"/>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5"/>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5"/>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5"/>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5"/>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5"/>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5"/>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5"/>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5"/>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5"/>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5"/>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5"/>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5"/>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5"/>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5"/>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5"/>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5"/>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5"/>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5"/>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5"/>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5"/>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5"/>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5"/>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5"/>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5"/>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5"/>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5"/>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5"/>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5"/>
            <p:cNvSpPr/>
            <p:nvPr/>
          </p:nvSpPr>
          <p:spPr>
            <a:xfrm>
              <a:off x="1026300" y="5458550"/>
              <a:ext cx="6114750" cy="25"/>
            </a:xfrm>
            <a:custGeom>
              <a:avLst/>
              <a:gdLst/>
              <a:ahLst/>
              <a:cxnLst/>
              <a:rect l="l" t="t" r="r" b="b"/>
              <a:pathLst>
                <a:path w="244590" h="1" extrusionOk="0">
                  <a:moveTo>
                    <a:pt x="0" y="0"/>
                  </a:moveTo>
                  <a:lnTo>
                    <a:pt x="24459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5"/>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4" name="Google Shape;1884;p35"/>
          <p:cNvSpPr txBox="1">
            <a:spLocks noGrp="1"/>
          </p:cNvSpPr>
          <p:nvPr>
            <p:ph type="ctrTitle"/>
          </p:nvPr>
        </p:nvSpPr>
        <p:spPr>
          <a:xfrm>
            <a:off x="4694663" y="1332683"/>
            <a:ext cx="4301586" cy="2123738"/>
          </a:xfrm>
          <a:prstGeom prst="rect">
            <a:avLst/>
          </a:prstGeom>
        </p:spPr>
        <p:txBody>
          <a:bodyPr spcFirstLastPara="1" wrap="square" lIns="91425" tIns="91425" rIns="91425" bIns="91425" anchor="b" anchorCtr="0">
            <a:noAutofit/>
          </a:bodyPr>
          <a:lstStyle/>
          <a:p>
            <a:pPr algn="ctr"/>
            <a:r>
              <a:rPr lang="en-US" sz="6000" b="1" dirty="0">
                <a:latin typeface="+mn-lt"/>
              </a:rPr>
              <a:t>Core Data</a:t>
            </a:r>
            <a:endParaRPr lang="en-VN" sz="6000" dirty="0">
              <a:latin typeface="+mn-lt"/>
            </a:endParaRPr>
          </a:p>
        </p:txBody>
      </p:sp>
      <p:sp>
        <p:nvSpPr>
          <p:cNvPr id="1885" name="Google Shape;1885;p35"/>
          <p:cNvSpPr txBox="1">
            <a:spLocks noGrp="1"/>
          </p:cNvSpPr>
          <p:nvPr>
            <p:ph type="subTitle" idx="1"/>
          </p:nvPr>
        </p:nvSpPr>
        <p:spPr>
          <a:xfrm>
            <a:off x="4694663" y="3456421"/>
            <a:ext cx="4449337" cy="896100"/>
          </a:xfrm>
          <a:prstGeom prst="rect">
            <a:avLst/>
          </a:prstGeom>
        </p:spPr>
        <p:txBody>
          <a:bodyPr spcFirstLastPara="1" wrap="square" lIns="91425" tIns="91425" rIns="91425" bIns="91425" anchor="t" anchorCtr="0">
            <a:noAutofit/>
          </a:bodyPr>
          <a:lstStyle/>
          <a:p>
            <a:pPr algn="ctr"/>
            <a:r>
              <a:rPr lang="en-US" sz="1600" b="1" dirty="0"/>
              <a:t>Hoàng Trọng Kiên</a:t>
            </a:r>
            <a:endParaRPr lang="en-VN"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9"/>
        <p:cNvGrpSpPr/>
        <p:nvPr/>
      </p:nvGrpSpPr>
      <p:grpSpPr>
        <a:xfrm>
          <a:off x="0" y="0"/>
          <a:ext cx="0" cy="0"/>
          <a:chOff x="0" y="0"/>
          <a:chExt cx="0" cy="0"/>
        </a:xfrm>
      </p:grpSpPr>
      <p:sp>
        <p:nvSpPr>
          <p:cNvPr id="6" name="Title 5">
            <a:extLst>
              <a:ext uri="{FF2B5EF4-FFF2-40B4-BE49-F238E27FC236}">
                <a16:creationId xmlns:a16="http://schemas.microsoft.com/office/drawing/2014/main" id="{0C61F562-0F47-CC39-2839-FA5CC68F1AEF}"/>
              </a:ext>
            </a:extLst>
          </p:cNvPr>
          <p:cNvSpPr>
            <a:spLocks noGrp="1"/>
          </p:cNvSpPr>
          <p:nvPr>
            <p:ph type="title"/>
          </p:nvPr>
        </p:nvSpPr>
        <p:spPr>
          <a:xfrm>
            <a:off x="-1" y="338328"/>
            <a:ext cx="9143999" cy="576000"/>
          </a:xfrm>
        </p:spPr>
        <p:txBody>
          <a:bodyPr/>
          <a:lstStyle/>
          <a:p>
            <a:r>
              <a:rPr lang="en-US" b="1">
                <a:latin typeface="Times New Roman" panose="02020603050405020304" pitchFamily="18" charset="0"/>
                <a:cs typeface="Times New Roman" panose="02020603050405020304" pitchFamily="18" charset="0"/>
              </a:rPr>
              <a:t>NSPersistentContainer </a:t>
            </a:r>
            <a:endParaRPr lang="en-US">
              <a:effectLst/>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4DC3B4A1-F4F7-BC92-D884-E4ED98639CD2}"/>
              </a:ext>
            </a:extLst>
          </p:cNvPr>
          <p:cNvPicPr>
            <a:picLocks noChangeAspect="1"/>
          </p:cNvPicPr>
          <p:nvPr/>
        </p:nvPicPr>
        <p:blipFill>
          <a:blip r:embed="rId3"/>
          <a:stretch>
            <a:fillRect/>
          </a:stretch>
        </p:blipFill>
        <p:spPr>
          <a:xfrm>
            <a:off x="0" y="773509"/>
            <a:ext cx="9144000" cy="4369991"/>
          </a:xfrm>
          <a:prstGeom prst="rect">
            <a:avLst/>
          </a:prstGeom>
        </p:spPr>
      </p:pic>
    </p:spTree>
    <p:extLst>
      <p:ext uri="{BB962C8B-B14F-4D97-AF65-F5344CB8AC3E}">
        <p14:creationId xmlns:p14="http://schemas.microsoft.com/office/powerpoint/2010/main" val="3017519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89"/>
        <p:cNvGrpSpPr/>
        <p:nvPr/>
      </p:nvGrpSpPr>
      <p:grpSpPr>
        <a:xfrm>
          <a:off x="0" y="0"/>
          <a:ext cx="0" cy="0"/>
          <a:chOff x="0" y="0"/>
          <a:chExt cx="0" cy="0"/>
        </a:xfrm>
      </p:grpSpPr>
      <p:sp>
        <p:nvSpPr>
          <p:cNvPr id="6" name="Title 5">
            <a:extLst>
              <a:ext uri="{FF2B5EF4-FFF2-40B4-BE49-F238E27FC236}">
                <a16:creationId xmlns:a16="http://schemas.microsoft.com/office/drawing/2014/main" id="{0C61F562-0F47-CC39-2839-FA5CC68F1AEF}"/>
              </a:ext>
            </a:extLst>
          </p:cNvPr>
          <p:cNvSpPr>
            <a:spLocks noGrp="1"/>
          </p:cNvSpPr>
          <p:nvPr>
            <p:ph type="title"/>
          </p:nvPr>
        </p:nvSpPr>
        <p:spPr/>
        <p:txBody>
          <a:bodyPr/>
          <a:lstStyle/>
          <a:p>
            <a:r>
              <a:rPr lang="en-US" b="1">
                <a:latin typeface="Times New Roman" panose="02020603050405020304" pitchFamily="18" charset="0"/>
                <a:cs typeface="Times New Roman" panose="02020603050405020304" pitchFamily="18" charset="0"/>
              </a:rPr>
              <a:t>Memory </a:t>
            </a:r>
            <a:endParaRPr lang="en-US">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884EE75-1DAC-F4F3-4A90-345545D3292D}"/>
              </a:ext>
            </a:extLst>
          </p:cNvPr>
          <p:cNvPicPr>
            <a:picLocks noChangeAspect="1"/>
          </p:cNvPicPr>
          <p:nvPr/>
        </p:nvPicPr>
        <p:blipFill>
          <a:blip r:embed="rId3"/>
          <a:stretch>
            <a:fillRect/>
          </a:stretch>
        </p:blipFill>
        <p:spPr>
          <a:xfrm>
            <a:off x="0" y="2127926"/>
            <a:ext cx="9144000" cy="3015574"/>
          </a:xfrm>
          <a:prstGeom prst="rect">
            <a:avLst/>
          </a:prstGeom>
        </p:spPr>
      </p:pic>
      <p:sp>
        <p:nvSpPr>
          <p:cNvPr id="7" name="TextBox 6">
            <a:extLst>
              <a:ext uri="{FF2B5EF4-FFF2-40B4-BE49-F238E27FC236}">
                <a16:creationId xmlns:a16="http://schemas.microsoft.com/office/drawing/2014/main" id="{DF861831-6249-86DA-864F-317511DB08E0}"/>
              </a:ext>
            </a:extLst>
          </p:cNvPr>
          <p:cNvSpPr txBox="1"/>
          <p:nvPr/>
        </p:nvSpPr>
        <p:spPr>
          <a:xfrm>
            <a:off x="505236" y="1123333"/>
            <a:ext cx="8116324" cy="830997"/>
          </a:xfrm>
          <a:prstGeom prst="rect">
            <a:avLst/>
          </a:prstGeom>
          <a:noFill/>
        </p:spPr>
        <p:txBody>
          <a:bodyPr wrap="none" rtlCol="0">
            <a:spAutoFit/>
          </a:bodyPr>
          <a:lstStyle/>
          <a:p>
            <a:r>
              <a:rPr lang="en-US" sz="1600">
                <a:latin typeface="Times New Roman" panose="02020603050405020304" pitchFamily="18" charset="0"/>
                <a:cs typeface="Times New Roman" panose="02020603050405020304" pitchFamily="18" charset="0"/>
              </a:rPr>
              <a:t>- Core Data will use memory to temporarily store data changes. </a:t>
            </a:r>
          </a:p>
          <a:p>
            <a:r>
              <a:rPr lang="en-US" sz="1600">
                <a:latin typeface="Times New Roman" panose="02020603050405020304" pitchFamily="18" charset="0"/>
                <a:cs typeface="Times New Roman" panose="02020603050405020304" pitchFamily="18" charset="0"/>
              </a:rPr>
              <a:t>- This is useful in case the user changes their mind and decides not to save or delete data (undo).</a:t>
            </a:r>
            <a:br>
              <a:rPr lang="en-US" sz="1600">
                <a:latin typeface="Times New Roman" panose="02020603050405020304" pitchFamily="18" charset="0"/>
                <a:cs typeface="Times New Roman" panose="02020603050405020304" pitchFamily="18" charset="0"/>
              </a:rPr>
            </a:br>
            <a:r>
              <a:rPr lang="en-US" sz="1600">
                <a:latin typeface="Times New Roman" panose="02020603050405020304" pitchFamily="18" charset="0"/>
                <a:cs typeface="Times New Roman" panose="02020603050405020304" pitchFamily="18" charset="0"/>
              </a:rPr>
              <a:t>It’s also useful because memory is </a:t>
            </a:r>
            <a:r>
              <a:rPr lang="en-US" sz="1600" b="1">
                <a:latin typeface="Times New Roman" panose="02020603050405020304" pitchFamily="18" charset="0"/>
                <a:cs typeface="Times New Roman" panose="02020603050405020304" pitchFamily="18" charset="0"/>
              </a:rPr>
              <a:t>super fast</a:t>
            </a:r>
            <a:r>
              <a:rPr lang="en-US" sz="1600">
                <a:latin typeface="Times New Roman" panose="02020603050405020304" pitchFamily="18" charset="0"/>
                <a:cs typeface="Times New Roman" panose="02020603050405020304" pitchFamily="18" charset="0"/>
              </a:rPr>
              <a:t>. </a:t>
            </a:r>
            <a:endParaRPr lang="en-US" sz="160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7108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89"/>
        <p:cNvGrpSpPr/>
        <p:nvPr/>
      </p:nvGrpSpPr>
      <p:grpSpPr>
        <a:xfrm>
          <a:off x="0" y="0"/>
          <a:ext cx="0" cy="0"/>
          <a:chOff x="0" y="0"/>
          <a:chExt cx="0" cy="0"/>
        </a:xfrm>
      </p:grpSpPr>
      <p:pic>
        <p:nvPicPr>
          <p:cNvPr id="3" name="Picture 2">
            <a:extLst>
              <a:ext uri="{FF2B5EF4-FFF2-40B4-BE49-F238E27FC236}">
                <a16:creationId xmlns:a16="http://schemas.microsoft.com/office/drawing/2014/main" id="{50DFD388-CC3F-8C46-336F-B99B3721958A}"/>
              </a:ext>
            </a:extLst>
          </p:cNvPr>
          <p:cNvPicPr>
            <a:picLocks noChangeAspect="1"/>
          </p:cNvPicPr>
          <p:nvPr/>
        </p:nvPicPr>
        <p:blipFill>
          <a:blip r:embed="rId3"/>
          <a:stretch>
            <a:fillRect/>
          </a:stretch>
        </p:blipFill>
        <p:spPr>
          <a:xfrm>
            <a:off x="5985593" y="1861997"/>
            <a:ext cx="2966537" cy="3281503"/>
          </a:xfrm>
          <a:prstGeom prst="rect">
            <a:avLst/>
          </a:prstGeom>
        </p:spPr>
      </p:pic>
      <p:sp>
        <p:nvSpPr>
          <p:cNvPr id="6" name="Title 5">
            <a:extLst>
              <a:ext uri="{FF2B5EF4-FFF2-40B4-BE49-F238E27FC236}">
                <a16:creationId xmlns:a16="http://schemas.microsoft.com/office/drawing/2014/main" id="{0C61F562-0F47-CC39-2839-FA5CC68F1AEF}"/>
              </a:ext>
            </a:extLst>
          </p:cNvPr>
          <p:cNvSpPr>
            <a:spLocks noGrp="1"/>
          </p:cNvSpPr>
          <p:nvPr>
            <p:ph type="title"/>
          </p:nvPr>
        </p:nvSpPr>
        <p:spPr>
          <a:xfrm>
            <a:off x="0" y="338328"/>
            <a:ext cx="9144000" cy="576000"/>
          </a:xfrm>
        </p:spPr>
        <p:txBody>
          <a:bodyPr/>
          <a:lstStyle/>
          <a:p>
            <a:r>
              <a:rPr lang="en-US" b="1">
                <a:latin typeface="Times New Roman" panose="02020603050405020304" pitchFamily="18" charset="0"/>
                <a:cs typeface="Times New Roman" panose="02020603050405020304" pitchFamily="18" charset="0"/>
              </a:rPr>
              <a:t>NSManagedObjectContext</a:t>
            </a:r>
            <a:r>
              <a:rPr lang="en-US" b="1"/>
              <a:t> </a:t>
            </a:r>
            <a:br>
              <a:rPr lang="en-US">
                <a:effectLst/>
              </a:rPr>
            </a:br>
            <a:r>
              <a:rPr lang="en-US" b="1"/>
              <a:t> </a:t>
            </a:r>
            <a:endParaRPr lang="en-US">
              <a:effectLst/>
            </a:endParaRPr>
          </a:p>
        </p:txBody>
      </p:sp>
      <p:sp>
        <p:nvSpPr>
          <p:cNvPr id="7" name="TextBox 6">
            <a:extLst>
              <a:ext uri="{FF2B5EF4-FFF2-40B4-BE49-F238E27FC236}">
                <a16:creationId xmlns:a16="http://schemas.microsoft.com/office/drawing/2014/main" id="{DF861831-6249-86DA-864F-317511DB08E0}"/>
              </a:ext>
            </a:extLst>
          </p:cNvPr>
          <p:cNvSpPr txBox="1"/>
          <p:nvPr/>
        </p:nvSpPr>
        <p:spPr>
          <a:xfrm>
            <a:off x="505236" y="1123333"/>
            <a:ext cx="6217781" cy="1323439"/>
          </a:xfrm>
          <a:prstGeom prst="rect">
            <a:avLst/>
          </a:prstGeom>
          <a:noFill/>
        </p:spPr>
        <p:txBody>
          <a:bodyPr wrap="square" rtlCol="0">
            <a:spAutoFit/>
          </a:bodyPr>
          <a:lstStyle/>
          <a:p>
            <a:r>
              <a:rPr lang="en-US" sz="1600" b="1">
                <a:latin typeface="Times New Roman" panose="02020603050405020304" pitchFamily="18" charset="0"/>
                <a:cs typeface="Times New Roman" panose="02020603050405020304" pitchFamily="18" charset="0"/>
              </a:rPr>
              <a:t>The NSManagedObjectContext: </a:t>
            </a:r>
            <a:endParaRPr lang="en-US" sz="1600">
              <a:effectLst/>
              <a:latin typeface="Times New Roman" panose="02020603050405020304" pitchFamily="18" charset="0"/>
              <a:cs typeface="Times New Roman" panose="02020603050405020304" pitchFamily="18" charset="0"/>
            </a:endParaRPr>
          </a:p>
          <a:p>
            <a:pPr fontAlgn="auto"/>
            <a:r>
              <a:rPr lang="en-US" sz="1600">
                <a:latin typeface="Times New Roman" panose="02020603050405020304" pitchFamily="18" charset="0"/>
                <a:cs typeface="Times New Roman" panose="02020603050405020304" pitchFamily="18" charset="0"/>
              </a:rPr>
              <a:t>- Enables you to fetch specific data objects from persistent storage </a:t>
            </a:r>
          </a:p>
          <a:p>
            <a:pPr fontAlgn="auto"/>
            <a:r>
              <a:rPr lang="en-US" sz="1600">
                <a:latin typeface="Times New Roman" panose="02020603050405020304" pitchFamily="18" charset="0"/>
                <a:cs typeface="Times New Roman" panose="02020603050405020304" pitchFamily="18" charset="0"/>
              </a:rPr>
              <a:t>- Manages object changes in memory until written to the persistent store </a:t>
            </a:r>
          </a:p>
          <a:p>
            <a:pPr fontAlgn="auto"/>
            <a:r>
              <a:rPr lang="en-US" sz="1600">
                <a:latin typeface="Times New Roman" panose="02020603050405020304" pitchFamily="18" charset="0"/>
                <a:cs typeface="Times New Roman" panose="02020603050405020304" pitchFamily="18" charset="0"/>
              </a:rPr>
              <a:t>- Allows you to undo changes </a:t>
            </a:r>
          </a:p>
          <a:p>
            <a:pPr fontAlgn="auto"/>
            <a:r>
              <a:rPr lang="en-US" sz="1600">
                <a:latin typeface="Times New Roman" panose="02020603050405020304" pitchFamily="18" charset="0"/>
                <a:cs typeface="Times New Roman" panose="02020603050405020304" pitchFamily="18" charset="0"/>
              </a:rPr>
              <a:t>- Has the ability to perform data object work in the background </a:t>
            </a:r>
          </a:p>
        </p:txBody>
      </p:sp>
      <p:sp>
        <p:nvSpPr>
          <p:cNvPr id="8" name="TextBox 7">
            <a:extLst>
              <a:ext uri="{FF2B5EF4-FFF2-40B4-BE49-F238E27FC236}">
                <a16:creationId xmlns:a16="http://schemas.microsoft.com/office/drawing/2014/main" id="{30B385A5-005D-86C2-7D4E-D7A18A87FBAB}"/>
              </a:ext>
            </a:extLst>
          </p:cNvPr>
          <p:cNvSpPr txBox="1"/>
          <p:nvPr/>
        </p:nvSpPr>
        <p:spPr>
          <a:xfrm>
            <a:off x="505236" y="2655777"/>
            <a:ext cx="5573347" cy="830997"/>
          </a:xfrm>
          <a:prstGeom prst="rect">
            <a:avLst/>
          </a:prstGeom>
          <a:noFill/>
        </p:spPr>
        <p:txBody>
          <a:bodyPr wrap="square" rtlCol="0">
            <a:spAutoFit/>
          </a:bodyPr>
          <a:lstStyle/>
          <a:p>
            <a:r>
              <a:rPr lang="en-US" sz="1600">
                <a:latin typeface="Times New Roman" panose="02020603050405020304" pitchFamily="18" charset="0"/>
                <a:cs typeface="Times New Roman" panose="02020603050405020304" pitchFamily="18" charset="0"/>
              </a:rPr>
              <a:t>All of these data object changes are just in memory. </a:t>
            </a:r>
            <a:endParaRPr lang="en-US" sz="1600">
              <a:effectLst/>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You will have to call a function to have NSPersistentContainer commit (save) the changes to the persistent store. </a:t>
            </a:r>
            <a:endParaRPr lang="en-US" sz="160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36180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89"/>
        <p:cNvGrpSpPr/>
        <p:nvPr/>
      </p:nvGrpSpPr>
      <p:grpSpPr>
        <a:xfrm>
          <a:off x="0" y="0"/>
          <a:ext cx="0" cy="0"/>
          <a:chOff x="0" y="0"/>
          <a:chExt cx="0" cy="0"/>
        </a:xfrm>
      </p:grpSpPr>
      <p:pic>
        <p:nvPicPr>
          <p:cNvPr id="4" name="Picture 3">
            <a:extLst>
              <a:ext uri="{FF2B5EF4-FFF2-40B4-BE49-F238E27FC236}">
                <a16:creationId xmlns:a16="http://schemas.microsoft.com/office/drawing/2014/main" id="{9A9994F3-BBD1-0EDE-8734-9A7504721889}"/>
              </a:ext>
            </a:extLst>
          </p:cNvPr>
          <p:cNvPicPr>
            <a:picLocks noChangeAspect="1"/>
          </p:cNvPicPr>
          <p:nvPr/>
        </p:nvPicPr>
        <p:blipFill>
          <a:blip r:embed="rId3"/>
          <a:stretch>
            <a:fillRect/>
          </a:stretch>
        </p:blipFill>
        <p:spPr>
          <a:xfrm>
            <a:off x="0" y="736257"/>
            <a:ext cx="9144000" cy="4407243"/>
          </a:xfrm>
          <a:prstGeom prst="rect">
            <a:avLst/>
          </a:prstGeom>
        </p:spPr>
      </p:pic>
      <p:sp>
        <p:nvSpPr>
          <p:cNvPr id="6" name="Title 5">
            <a:extLst>
              <a:ext uri="{FF2B5EF4-FFF2-40B4-BE49-F238E27FC236}">
                <a16:creationId xmlns:a16="http://schemas.microsoft.com/office/drawing/2014/main" id="{0C61F562-0F47-CC39-2839-FA5CC68F1AEF}"/>
              </a:ext>
            </a:extLst>
          </p:cNvPr>
          <p:cNvSpPr>
            <a:spLocks noGrp="1"/>
          </p:cNvSpPr>
          <p:nvPr>
            <p:ph type="title"/>
          </p:nvPr>
        </p:nvSpPr>
        <p:spPr>
          <a:xfrm>
            <a:off x="0" y="338328"/>
            <a:ext cx="9144000" cy="576000"/>
          </a:xfrm>
        </p:spPr>
        <p:txBody>
          <a:bodyPr/>
          <a:lstStyle/>
          <a:p>
            <a:r>
              <a:rPr lang="en-US" b="1">
                <a:latin typeface="Times New Roman" panose="02020603050405020304" pitchFamily="18" charset="0"/>
                <a:cs typeface="Times New Roman" panose="02020603050405020304" pitchFamily="18" charset="0"/>
              </a:rPr>
              <a:t>NSManagedObjectContext</a:t>
            </a:r>
            <a:r>
              <a:rPr lang="en-US" b="1"/>
              <a:t> </a:t>
            </a:r>
            <a:br>
              <a:rPr lang="en-US">
                <a:effectLst/>
              </a:rPr>
            </a:br>
            <a:r>
              <a:rPr lang="en-US" b="1"/>
              <a:t> </a:t>
            </a:r>
            <a:endParaRPr lang="en-US">
              <a:effectLst/>
            </a:endParaRPr>
          </a:p>
        </p:txBody>
      </p:sp>
    </p:spTree>
    <p:extLst>
      <p:ext uri="{BB962C8B-B14F-4D97-AF65-F5344CB8AC3E}">
        <p14:creationId xmlns:p14="http://schemas.microsoft.com/office/powerpoint/2010/main" val="1774981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89"/>
        <p:cNvGrpSpPr/>
        <p:nvPr/>
      </p:nvGrpSpPr>
      <p:grpSpPr>
        <a:xfrm>
          <a:off x="0" y="0"/>
          <a:ext cx="0" cy="0"/>
          <a:chOff x="0" y="0"/>
          <a:chExt cx="0" cy="0"/>
        </a:xfrm>
      </p:grpSpPr>
      <p:sp>
        <p:nvSpPr>
          <p:cNvPr id="1891" name="Google Shape;1891;p36"/>
          <p:cNvSpPr txBox="1">
            <a:spLocks noGrp="1"/>
          </p:cNvSpPr>
          <p:nvPr>
            <p:ph type="body" idx="1"/>
          </p:nvPr>
        </p:nvSpPr>
        <p:spPr>
          <a:xfrm>
            <a:off x="719250" y="220333"/>
            <a:ext cx="7919653" cy="4604216"/>
          </a:xfrm>
          <a:prstGeom prst="rect">
            <a:avLst/>
          </a:prstGeom>
        </p:spPr>
        <p:txBody>
          <a:bodyPr spcFirstLastPara="1" wrap="square" lIns="91425" tIns="91425" rIns="91425" bIns="91425" anchor="t" anchorCtr="0">
            <a:noAutofit/>
          </a:bodyPr>
          <a:lstStyle/>
          <a:p>
            <a:pPr marL="152400" indent="0">
              <a:buNone/>
            </a:pPr>
            <a:r>
              <a:rPr lang="vi-VN" sz="1600" b="1">
                <a:latin typeface="Times New Roman" panose="02020603050405020304" pitchFamily="18" charset="0"/>
                <a:ea typeface="Roboto" panose="02000000000000000000" pitchFamily="2" charset="0"/>
                <a:cs typeface="Times New Roman" panose="02020603050405020304" pitchFamily="18" charset="0"/>
              </a:rPr>
              <a:t>1. Nội dung trình bày:</a:t>
            </a:r>
          </a:p>
          <a:p>
            <a:pPr marL="152400" indent="0">
              <a:buNone/>
            </a:pPr>
            <a:r>
              <a:rPr lang="vi-VN" sz="1600">
                <a:latin typeface="Times New Roman" panose="02020603050405020304" pitchFamily="18" charset="0"/>
                <a:ea typeface="Roboto" panose="02000000000000000000" pitchFamily="2" charset="0"/>
                <a:cs typeface="Times New Roman" panose="02020603050405020304" pitchFamily="18" charset="0"/>
              </a:rPr>
              <a:t>- Core Data là gì?</a:t>
            </a:r>
          </a:p>
          <a:p>
            <a:pPr marL="152400" indent="0">
              <a:buNone/>
            </a:pPr>
            <a:r>
              <a:rPr lang="vi-VN" sz="1600">
                <a:latin typeface="Times New Roman" panose="02020603050405020304" pitchFamily="18" charset="0"/>
                <a:ea typeface="Roboto" panose="02000000000000000000" pitchFamily="2" charset="0"/>
                <a:cs typeface="Times New Roman" panose="02020603050405020304" pitchFamily="18" charset="0"/>
              </a:rPr>
              <a:t>- Một số ưu và nhược điểm của Core Data</a:t>
            </a:r>
          </a:p>
          <a:p>
            <a:pPr marL="152400" indent="0">
              <a:buNone/>
            </a:pPr>
            <a:r>
              <a:rPr lang="vi-VN" sz="1600">
                <a:latin typeface="Times New Roman" panose="02020603050405020304" pitchFamily="18" charset="0"/>
                <a:ea typeface="Roboto" panose="02000000000000000000" pitchFamily="2" charset="0"/>
                <a:cs typeface="Times New Roman" panose="02020603050405020304" pitchFamily="18" charset="0"/>
              </a:rPr>
              <a:t>- Cách dùng Core Data (thêm, sửa, xoá cơ bản)</a:t>
            </a:r>
          </a:p>
          <a:p>
            <a:pPr marL="152400" indent="0">
              <a:buNone/>
            </a:pPr>
            <a:endParaRPr lang="vi-VN" sz="1600">
              <a:latin typeface="Times New Roman" panose="02020603050405020304" pitchFamily="18" charset="0"/>
              <a:ea typeface="Roboto" panose="02000000000000000000" pitchFamily="2" charset="0"/>
              <a:cs typeface="Times New Roman" panose="02020603050405020304" pitchFamily="18" charset="0"/>
            </a:endParaRPr>
          </a:p>
          <a:p>
            <a:pPr marL="152400" indent="0">
              <a:buNone/>
            </a:pPr>
            <a:r>
              <a:rPr lang="vi-VN" sz="1600" b="1">
                <a:latin typeface="Times New Roman" panose="02020603050405020304" pitchFamily="18" charset="0"/>
                <a:ea typeface="Roboto" panose="02000000000000000000" pitchFamily="2" charset="0"/>
                <a:cs typeface="Times New Roman" panose="02020603050405020304" pitchFamily="18" charset="0"/>
              </a:rPr>
              <a:t>2. Đối tượng nên đọc bài:</a:t>
            </a:r>
          </a:p>
          <a:p>
            <a:pPr marL="152400" indent="0">
              <a:buNone/>
            </a:pPr>
            <a:r>
              <a:rPr lang="vi-VN" sz="1600">
                <a:latin typeface="Times New Roman" panose="02020603050405020304" pitchFamily="18" charset="0"/>
                <a:ea typeface="Roboto" panose="02000000000000000000" pitchFamily="2" charset="0"/>
                <a:cs typeface="Times New Roman" panose="02020603050405020304" pitchFamily="18" charset="0"/>
              </a:rPr>
              <a:t>- Cho những ai chưa nghe và làm qua Core Data</a:t>
            </a:r>
          </a:p>
          <a:p>
            <a:pPr marL="152400" indent="0">
              <a:buNone/>
            </a:pPr>
            <a:r>
              <a:rPr lang="vi-VN" sz="1600">
                <a:latin typeface="Times New Roman" panose="02020603050405020304" pitchFamily="18" charset="0"/>
                <a:ea typeface="Roboto" panose="02000000000000000000" pitchFamily="2" charset="0"/>
                <a:cs typeface="Times New Roman" panose="02020603050405020304" pitchFamily="18" charset="0"/>
              </a:rPr>
              <a:t>- Cho những ai đã làm qua Core Data nhưng chưa thật sự hiểu cách hoạt động của nó</a:t>
            </a:r>
          </a:p>
          <a:p>
            <a:pPr marL="152400" indent="0">
              <a:buNone/>
            </a:pPr>
            <a:endParaRPr lang="vi-VN" sz="1600">
              <a:latin typeface="Times New Roman" panose="02020603050405020304" pitchFamily="18" charset="0"/>
              <a:ea typeface="Roboto" panose="02000000000000000000" pitchFamily="2" charset="0"/>
              <a:cs typeface="Times New Roman" panose="02020603050405020304" pitchFamily="18" charset="0"/>
            </a:endParaRPr>
          </a:p>
          <a:p>
            <a:pPr marL="152400" indent="0">
              <a:buNone/>
            </a:pPr>
            <a:r>
              <a:rPr lang="vi-VN" sz="1600" b="1">
                <a:latin typeface="Times New Roman" panose="02020603050405020304" pitchFamily="18" charset="0"/>
                <a:ea typeface="Roboto" panose="02000000000000000000" pitchFamily="2" charset="0"/>
                <a:cs typeface="Times New Roman" panose="02020603050405020304" pitchFamily="18" charset="0"/>
              </a:rPr>
              <a:t>3. Đối tượng không cần nghe:</a:t>
            </a:r>
          </a:p>
          <a:p>
            <a:pPr marL="152400" indent="0">
              <a:buNone/>
            </a:pPr>
            <a:r>
              <a:rPr lang="vi-VN" sz="1600">
                <a:latin typeface="Times New Roman" panose="02020603050405020304" pitchFamily="18" charset="0"/>
                <a:ea typeface="Roboto" panose="02000000000000000000" pitchFamily="2" charset="0"/>
                <a:cs typeface="Times New Roman" panose="02020603050405020304" pitchFamily="18" charset="0"/>
              </a:rPr>
              <a:t>- Không làm việc trên nền tảng iOS</a:t>
            </a:r>
          </a:p>
          <a:p>
            <a:pPr marL="152400" indent="0">
              <a:buNone/>
            </a:pPr>
            <a:r>
              <a:rPr lang="vi-VN" sz="1600">
                <a:latin typeface="Times New Roman" panose="02020603050405020304" pitchFamily="18" charset="0"/>
                <a:ea typeface="Roboto" panose="02000000000000000000" pitchFamily="2" charset="0"/>
                <a:cs typeface="Times New Roman" panose="02020603050405020304" pitchFamily="18" charset="0"/>
              </a:rPr>
              <a:t>- Cần hiểu rõ chuyên sâu, cách cấu tạo, cách sử dụng nâng cao, tối ưu ứng dụng Core Data</a:t>
            </a:r>
          </a:p>
          <a:p>
            <a:pPr marL="152400" indent="0">
              <a:buNone/>
            </a:pPr>
            <a:endParaRPr lang="vi-VN" sz="1600">
              <a:latin typeface="Times New Roman" panose="02020603050405020304" pitchFamily="18" charset="0"/>
              <a:ea typeface="Roboto" panose="02000000000000000000" pitchFamily="2" charset="0"/>
              <a:cs typeface="Times New Roman" panose="02020603050405020304" pitchFamily="18" charset="0"/>
            </a:endParaRPr>
          </a:p>
          <a:p>
            <a:pPr marL="152400" indent="0">
              <a:buNone/>
            </a:pPr>
            <a:r>
              <a:rPr lang="vi-VN" sz="1600" b="1">
                <a:latin typeface="Times New Roman" panose="02020603050405020304" pitchFamily="18" charset="0"/>
                <a:ea typeface="Roboto" panose="02000000000000000000" pitchFamily="2" charset="0"/>
                <a:cs typeface="Times New Roman" panose="02020603050405020304" pitchFamily="18" charset="0"/>
              </a:rPr>
              <a:t>4. Thu được gì sau khi đọc bài:</a:t>
            </a:r>
          </a:p>
          <a:p>
            <a:pPr marL="152400" indent="0">
              <a:buNone/>
            </a:pPr>
            <a:r>
              <a:rPr lang="vi-VN" sz="1600">
                <a:latin typeface="Times New Roman" panose="02020603050405020304" pitchFamily="18" charset="0"/>
                <a:ea typeface="Roboto" panose="02000000000000000000" pitchFamily="2" charset="0"/>
                <a:cs typeface="Times New Roman" panose="02020603050405020304" pitchFamily="18" charset="0"/>
              </a:rPr>
              <a:t>- Hiểu được khái niệm Core Data, ưu và nhược điểm của Core Data</a:t>
            </a:r>
          </a:p>
          <a:p>
            <a:pPr marL="152400" indent="0">
              <a:buNone/>
            </a:pPr>
            <a:r>
              <a:rPr lang="vi-VN" sz="1600">
                <a:latin typeface="Times New Roman" panose="02020603050405020304" pitchFamily="18" charset="0"/>
                <a:ea typeface="Roboto" panose="02000000000000000000" pitchFamily="2" charset="0"/>
                <a:cs typeface="Times New Roman" panose="02020603050405020304" pitchFamily="18" charset="0"/>
              </a:rPr>
              <a:t>- Hiểu được nguyên lý hoạt động của Core Data</a:t>
            </a:r>
          </a:p>
          <a:p>
            <a:pPr marL="152400" indent="0">
              <a:buNone/>
            </a:pPr>
            <a:r>
              <a:rPr lang="vi-VN" sz="1600">
                <a:latin typeface="Times New Roman" panose="02020603050405020304" pitchFamily="18" charset="0"/>
                <a:ea typeface="Roboto" panose="02000000000000000000" pitchFamily="2" charset="0"/>
                <a:cs typeface="Times New Roman" panose="02020603050405020304" pitchFamily="18" charset="0"/>
              </a:rPr>
              <a:t>- Hiểu được những thứ cần thiết để tạo và sử dụng Core Data vào dự án</a:t>
            </a:r>
          </a:p>
          <a:p>
            <a:pPr marL="152400" indent="0">
              <a:buNone/>
            </a:pPr>
            <a:r>
              <a:rPr lang="vi-VN" sz="1600">
                <a:latin typeface="Times New Roman" panose="02020603050405020304" pitchFamily="18" charset="0"/>
                <a:ea typeface="Roboto" panose="02000000000000000000" pitchFamily="2" charset="0"/>
                <a:cs typeface="Times New Roman" panose="02020603050405020304" pitchFamily="18" charset="0"/>
              </a:rPr>
              <a:t>- Hiểu được các kỹ thuật thêm, sửa và xoá dữ liệu trong Core Data</a:t>
            </a:r>
          </a:p>
        </p:txBody>
      </p:sp>
    </p:spTree>
    <p:extLst>
      <p:ext uri="{BB962C8B-B14F-4D97-AF65-F5344CB8AC3E}">
        <p14:creationId xmlns:p14="http://schemas.microsoft.com/office/powerpoint/2010/main" val="2012105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89"/>
        <p:cNvGrpSpPr/>
        <p:nvPr/>
      </p:nvGrpSpPr>
      <p:grpSpPr>
        <a:xfrm>
          <a:off x="0" y="0"/>
          <a:ext cx="0" cy="0"/>
          <a:chOff x="0" y="0"/>
          <a:chExt cx="0" cy="0"/>
        </a:xfrm>
      </p:grpSpPr>
      <p:sp>
        <p:nvSpPr>
          <p:cNvPr id="1890" name="Google Shape;1890;p36"/>
          <p:cNvSpPr txBox="1">
            <a:spLocks noGrp="1"/>
          </p:cNvSpPr>
          <p:nvPr>
            <p:ph type="title"/>
          </p:nvPr>
        </p:nvSpPr>
        <p:spPr>
          <a:xfrm>
            <a:off x="714650" y="338328"/>
            <a:ext cx="742574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latin typeface="Times New Roman" panose="02020603050405020304" pitchFamily="18" charset="0"/>
                <a:cs typeface="Times New Roman" panose="02020603050405020304" pitchFamily="18" charset="0"/>
              </a:rPr>
              <a:t>What is Core Data?</a:t>
            </a:r>
            <a:endParaRPr b="1" dirty="0">
              <a:latin typeface="Times New Roman" panose="02020603050405020304" pitchFamily="18" charset="0"/>
              <a:cs typeface="Times New Roman" panose="02020603050405020304" pitchFamily="18" charset="0"/>
            </a:endParaRPr>
          </a:p>
        </p:txBody>
      </p:sp>
      <p:sp>
        <p:nvSpPr>
          <p:cNvPr id="1891" name="Google Shape;1891;p36"/>
          <p:cNvSpPr txBox="1">
            <a:spLocks noGrp="1"/>
          </p:cNvSpPr>
          <p:nvPr>
            <p:ph type="body" idx="1"/>
          </p:nvPr>
        </p:nvSpPr>
        <p:spPr>
          <a:xfrm>
            <a:off x="714650" y="1152150"/>
            <a:ext cx="7705500" cy="3529500"/>
          </a:xfrm>
          <a:prstGeom prst="rect">
            <a:avLst/>
          </a:prstGeom>
        </p:spPr>
        <p:txBody>
          <a:bodyPr spcFirstLastPara="1" wrap="square" lIns="91425" tIns="91425" rIns="91425" bIns="91425" anchor="t" anchorCtr="0">
            <a:noAutofit/>
          </a:bodyPr>
          <a:lstStyle/>
          <a:p>
            <a:pPr marL="152400" indent="0" algn="just">
              <a:buNone/>
            </a:pPr>
            <a:r>
              <a:rPr lang="en-US" sz="1600">
                <a:latin typeface="Times New Roman" panose="02020603050405020304" pitchFamily="18" charset="0"/>
                <a:cs typeface="Times New Roman" panose="02020603050405020304" pitchFamily="18" charset="0"/>
              </a:rPr>
              <a:t>It is </a:t>
            </a:r>
            <a:r>
              <a:rPr lang="en-US" sz="1600" b="1">
                <a:latin typeface="Times New Roman" panose="02020603050405020304" pitchFamily="18" charset="0"/>
                <a:cs typeface="Times New Roman" panose="02020603050405020304" pitchFamily="18" charset="0"/>
              </a:rPr>
              <a:t>an object graph</a:t>
            </a:r>
            <a:r>
              <a:rPr lang="en-US" sz="1600">
                <a:latin typeface="Times New Roman" panose="02020603050405020304" pitchFamily="18" charset="0"/>
                <a:cs typeface="Times New Roman" panose="02020603050405020304" pitchFamily="18" charset="0"/>
              </a:rPr>
              <a:t> and </a:t>
            </a:r>
            <a:r>
              <a:rPr lang="en-US" sz="1600" b="1">
                <a:latin typeface="Times New Roman" panose="02020603050405020304" pitchFamily="18" charset="0"/>
                <a:cs typeface="Times New Roman" panose="02020603050405020304" pitchFamily="18" charset="0"/>
              </a:rPr>
              <a:t>persistence</a:t>
            </a:r>
            <a:r>
              <a:rPr lang="en-US" sz="1600">
                <a:latin typeface="Times New Roman" panose="02020603050405020304" pitchFamily="18" charset="0"/>
                <a:cs typeface="Times New Roman" panose="02020603050405020304" pitchFamily="18" charset="0"/>
              </a:rPr>
              <a:t> framework provided by Apple in the macOS and iOS operating systems. It allows data organized by the relational entity–attribute model to be serialized into XML, binary, or SQLite stores. It provides generalized and automated solutions to common tasks associated with object life cycle and object graph management, including persistence.</a:t>
            </a:r>
          </a:p>
          <a:p>
            <a:pPr marL="152400" indent="0" algn="just">
              <a:buNone/>
            </a:pPr>
            <a:endParaRPr lang="en-US" sz="1600">
              <a:latin typeface="Times New Roman" panose="02020603050405020304" pitchFamily="18" charset="0"/>
              <a:cs typeface="Times New Roman" panose="02020603050405020304" pitchFamily="18" charset="0"/>
            </a:endParaRPr>
          </a:p>
          <a:p>
            <a:pPr marL="152400" indent="0" algn="just">
              <a:buNone/>
            </a:pPr>
            <a:r>
              <a:rPr lang="en-US" sz="1600" b="1">
                <a:latin typeface="Times New Roman" panose="02020603050405020304" pitchFamily="18" charset="0"/>
                <a:cs typeface="Times New Roman" panose="02020603050405020304" pitchFamily="18" charset="0"/>
              </a:rPr>
              <a:t>Note: Remember that </a:t>
            </a:r>
          </a:p>
          <a:p>
            <a:pPr marL="152400" indent="0" algn="just">
              <a:buNone/>
            </a:pPr>
            <a:r>
              <a:rPr lang="en-US" sz="1600" b="1">
                <a:latin typeface="Times New Roman" panose="02020603050405020304" pitchFamily="18" charset="0"/>
                <a:cs typeface="Times New Roman" panose="02020603050405020304" pitchFamily="18" charset="0"/>
              </a:rPr>
              <a:t>Core Data isn’t a database</a:t>
            </a:r>
            <a:endParaRPr lang="vi-VN" sz="1600" b="1">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EE8AFC2A-30DC-D842-4310-738C5FA34DC8}"/>
              </a:ext>
            </a:extLst>
          </p:cNvPr>
          <p:cNvPicPr>
            <a:picLocks noChangeAspect="1"/>
          </p:cNvPicPr>
          <p:nvPr/>
        </p:nvPicPr>
        <p:blipFill>
          <a:blip r:embed="rId3"/>
          <a:stretch>
            <a:fillRect/>
          </a:stretch>
        </p:blipFill>
        <p:spPr>
          <a:xfrm>
            <a:off x="3657650" y="2571750"/>
            <a:ext cx="4762500" cy="1524000"/>
          </a:xfrm>
          <a:prstGeom prst="rect">
            <a:avLst/>
          </a:prstGeom>
        </p:spPr>
      </p:pic>
    </p:spTree>
    <p:extLst>
      <p:ext uri="{BB962C8B-B14F-4D97-AF65-F5344CB8AC3E}">
        <p14:creationId xmlns:p14="http://schemas.microsoft.com/office/powerpoint/2010/main" val="2656884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89"/>
        <p:cNvGrpSpPr/>
        <p:nvPr/>
      </p:nvGrpSpPr>
      <p:grpSpPr>
        <a:xfrm>
          <a:off x="0" y="0"/>
          <a:ext cx="0" cy="0"/>
          <a:chOff x="0" y="0"/>
          <a:chExt cx="0" cy="0"/>
        </a:xfrm>
      </p:grpSpPr>
      <p:sp>
        <p:nvSpPr>
          <p:cNvPr id="1890" name="Google Shape;1890;p36"/>
          <p:cNvSpPr txBox="1">
            <a:spLocks noGrp="1"/>
          </p:cNvSpPr>
          <p:nvPr>
            <p:ph type="title"/>
          </p:nvPr>
        </p:nvSpPr>
        <p:spPr>
          <a:xfrm>
            <a:off x="714650" y="338328"/>
            <a:ext cx="7425740" cy="576000"/>
          </a:xfrm>
          <a:prstGeom prst="rect">
            <a:avLst/>
          </a:prstGeom>
        </p:spPr>
        <p:txBody>
          <a:bodyPr spcFirstLastPara="1" wrap="square" lIns="91425" tIns="91425" rIns="91425" bIns="91425" anchor="t" anchorCtr="0">
            <a:noAutofit/>
          </a:bodyPr>
          <a:lstStyle/>
          <a:p>
            <a:pPr lvl="0"/>
            <a:r>
              <a:rPr lang="en-US" b="1">
                <a:latin typeface="Times New Roman" panose="02020603050405020304" pitchFamily="18" charset="0"/>
                <a:cs typeface="Times New Roman" panose="02020603050405020304" pitchFamily="18" charset="0"/>
              </a:rPr>
              <a:t>Advantages</a:t>
            </a:r>
            <a:endParaRPr b="1" dirty="0">
              <a:latin typeface="Times New Roman" panose="02020603050405020304" pitchFamily="18" charset="0"/>
              <a:cs typeface="Times New Roman" panose="02020603050405020304" pitchFamily="18" charset="0"/>
            </a:endParaRPr>
          </a:p>
        </p:txBody>
      </p:sp>
      <p:sp>
        <p:nvSpPr>
          <p:cNvPr id="1891" name="Google Shape;1891;p36"/>
          <p:cNvSpPr txBox="1">
            <a:spLocks noGrp="1"/>
          </p:cNvSpPr>
          <p:nvPr>
            <p:ph type="body" idx="1"/>
          </p:nvPr>
        </p:nvSpPr>
        <p:spPr>
          <a:xfrm>
            <a:off x="714650" y="1152150"/>
            <a:ext cx="7705500" cy="3529500"/>
          </a:xfrm>
          <a:prstGeom prst="rect">
            <a:avLst/>
          </a:prstGeom>
        </p:spPr>
        <p:txBody>
          <a:bodyPr spcFirstLastPara="1" wrap="square" lIns="91425" tIns="91425" rIns="91425" bIns="91425" anchor="t" anchorCtr="0">
            <a:noAutofit/>
          </a:bodyPr>
          <a:lstStyle/>
          <a:p>
            <a:pPr algn="just"/>
            <a:r>
              <a:rPr lang="en-US" sz="1600">
                <a:latin typeface="Times New Roman" panose="02020603050405020304" pitchFamily="18" charset="0"/>
                <a:cs typeface="Times New Roman" panose="02020603050405020304" pitchFamily="18" charset="0"/>
              </a:rPr>
              <a:t>Much better memory management</a:t>
            </a:r>
          </a:p>
          <a:p>
            <a:pPr algn="just"/>
            <a:r>
              <a:rPr lang="en-US" sz="1600">
                <a:latin typeface="Times New Roman" panose="02020603050405020304" pitchFamily="18" charset="0"/>
                <a:cs typeface="Times New Roman" panose="02020603050405020304" pitchFamily="18" charset="0"/>
              </a:rPr>
              <a:t>When you have changes, you can save only the changed objects, not the entire data set.</a:t>
            </a:r>
          </a:p>
          <a:p>
            <a:pPr algn="just"/>
            <a:r>
              <a:rPr lang="en-US" sz="1600">
                <a:latin typeface="Times New Roman" panose="02020603050405020304" pitchFamily="18" charset="0"/>
                <a:cs typeface="Times New Roman" panose="02020603050405020304" pitchFamily="18" charset="0"/>
              </a:rPr>
              <a:t>You can read/write your model objects directly instead of converting them to/from something like an NSDictionary</a:t>
            </a:r>
          </a:p>
          <a:p>
            <a:pPr algn="just"/>
            <a:r>
              <a:rPr lang="en-US" sz="1600">
                <a:latin typeface="Times New Roman" panose="02020603050405020304" pitchFamily="18" charset="0"/>
                <a:cs typeface="Times New Roman" panose="02020603050405020304" pitchFamily="18" charset="0"/>
              </a:rPr>
              <a:t>Built-in sorting of objects when you fetch them from the data store.</a:t>
            </a:r>
          </a:p>
          <a:p>
            <a:pPr algn="just"/>
            <a:r>
              <a:rPr lang="vi-VN" sz="1600">
                <a:latin typeface="Times New Roman" panose="02020603050405020304" pitchFamily="18" charset="0"/>
                <a:cs typeface="Times New Roman" panose="02020603050405020304" pitchFamily="18" charset="0"/>
              </a:rPr>
              <a:t>Others. https://stackoverflow.com/a/6377850</a:t>
            </a:r>
          </a:p>
        </p:txBody>
      </p:sp>
    </p:spTree>
    <p:extLst>
      <p:ext uri="{BB962C8B-B14F-4D97-AF65-F5344CB8AC3E}">
        <p14:creationId xmlns:p14="http://schemas.microsoft.com/office/powerpoint/2010/main" val="2564527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89"/>
        <p:cNvGrpSpPr/>
        <p:nvPr/>
      </p:nvGrpSpPr>
      <p:grpSpPr>
        <a:xfrm>
          <a:off x="0" y="0"/>
          <a:ext cx="0" cy="0"/>
          <a:chOff x="0" y="0"/>
          <a:chExt cx="0" cy="0"/>
        </a:xfrm>
      </p:grpSpPr>
      <p:sp>
        <p:nvSpPr>
          <p:cNvPr id="1890" name="Google Shape;1890;p36"/>
          <p:cNvSpPr txBox="1">
            <a:spLocks noGrp="1"/>
          </p:cNvSpPr>
          <p:nvPr>
            <p:ph type="title"/>
          </p:nvPr>
        </p:nvSpPr>
        <p:spPr>
          <a:xfrm>
            <a:off x="714650" y="338328"/>
            <a:ext cx="7425740" cy="576000"/>
          </a:xfrm>
          <a:prstGeom prst="rect">
            <a:avLst/>
          </a:prstGeom>
        </p:spPr>
        <p:txBody>
          <a:bodyPr spcFirstLastPara="1" wrap="square" lIns="91425" tIns="91425" rIns="91425" bIns="91425" anchor="t" anchorCtr="0">
            <a:noAutofit/>
          </a:bodyPr>
          <a:lstStyle/>
          <a:p>
            <a:pPr lvl="0"/>
            <a:r>
              <a:rPr lang="en-US" b="1">
                <a:latin typeface="Times New Roman" panose="02020603050405020304" pitchFamily="18" charset="0"/>
                <a:cs typeface="Times New Roman" panose="02020603050405020304" pitchFamily="18" charset="0"/>
              </a:rPr>
              <a:t>Disadvantages</a:t>
            </a:r>
            <a:endParaRPr b="1" dirty="0">
              <a:latin typeface="Times New Roman" panose="02020603050405020304" pitchFamily="18" charset="0"/>
              <a:cs typeface="Times New Roman" panose="02020603050405020304" pitchFamily="18" charset="0"/>
            </a:endParaRPr>
          </a:p>
        </p:txBody>
      </p:sp>
      <p:sp>
        <p:nvSpPr>
          <p:cNvPr id="1891" name="Google Shape;1891;p36"/>
          <p:cNvSpPr txBox="1">
            <a:spLocks noGrp="1"/>
          </p:cNvSpPr>
          <p:nvPr>
            <p:ph type="body" idx="1"/>
          </p:nvPr>
        </p:nvSpPr>
        <p:spPr>
          <a:xfrm>
            <a:off x="714650" y="1152150"/>
            <a:ext cx="7705500" cy="3529500"/>
          </a:xfrm>
          <a:prstGeom prst="rect">
            <a:avLst/>
          </a:prstGeom>
        </p:spPr>
        <p:txBody>
          <a:bodyPr spcFirstLastPara="1" wrap="square" lIns="91425" tIns="91425" rIns="91425" bIns="91425" anchor="t" anchorCtr="0">
            <a:noAutofit/>
          </a:bodyPr>
          <a:lstStyle/>
          <a:p>
            <a:pPr marL="152400" indent="0" algn="just">
              <a:buNone/>
            </a:pPr>
            <a:r>
              <a:rPr lang="en-US" sz="1600">
                <a:latin typeface="Times New Roman" panose="02020603050405020304" pitchFamily="18" charset="0"/>
                <a:cs typeface="Times New Roman" panose="02020603050405020304" pitchFamily="18" charset="0"/>
              </a:rPr>
              <a:t>These drawbacks are directly related to the nature of the framework and how it works. </a:t>
            </a:r>
          </a:p>
          <a:p>
            <a:pPr marL="609600" lvl="1" indent="0" algn="just">
              <a:buNone/>
            </a:pPr>
            <a:r>
              <a:rPr lang="en-US" sz="1600">
                <a:latin typeface="Times New Roman" panose="02020603050405020304" pitchFamily="18" charset="0"/>
                <a:cs typeface="Times New Roman" panose="02020603050405020304" pitchFamily="18" charset="0"/>
              </a:rPr>
              <a:t>-	Core Data can only do its magic because it keeps the object graph it manages in memory. This means </a:t>
            </a:r>
            <a:r>
              <a:rPr lang="en-US" sz="1600">
                <a:highlight>
                  <a:srgbClr val="FFFF00"/>
                </a:highlight>
                <a:latin typeface="Times New Roman" panose="02020603050405020304" pitchFamily="18" charset="0"/>
                <a:cs typeface="Times New Roman" panose="02020603050405020304" pitchFamily="18" charset="0"/>
              </a:rPr>
              <a:t>that it can only operate on records once they’re in memory.</a:t>
            </a:r>
          </a:p>
          <a:p>
            <a:pPr marL="609600" lvl="1" indent="0" algn="just">
              <a:buNone/>
            </a:pPr>
            <a:r>
              <a:rPr lang="en-US" sz="1600">
                <a:latin typeface="Times New Roman" panose="02020603050405020304" pitchFamily="18" charset="0"/>
                <a:cs typeface="Times New Roman" panose="02020603050405020304" pitchFamily="18" charset="0"/>
              </a:rPr>
              <a:t>Eg:  If you want to delete thousands of records, Core Data first needs to load each record into memory.</a:t>
            </a:r>
            <a:endParaRPr lang="vi-VN" sz="1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4890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89"/>
        <p:cNvGrpSpPr/>
        <p:nvPr/>
      </p:nvGrpSpPr>
      <p:grpSpPr>
        <a:xfrm>
          <a:off x="0" y="0"/>
          <a:ext cx="0" cy="0"/>
          <a:chOff x="0" y="0"/>
          <a:chExt cx="0" cy="0"/>
        </a:xfrm>
      </p:grpSpPr>
      <p:pic>
        <p:nvPicPr>
          <p:cNvPr id="3" name="Picture 2">
            <a:extLst>
              <a:ext uri="{FF2B5EF4-FFF2-40B4-BE49-F238E27FC236}">
                <a16:creationId xmlns:a16="http://schemas.microsoft.com/office/drawing/2014/main" id="{6E520702-220B-1C78-00FE-3C18AA28B90E}"/>
              </a:ext>
            </a:extLst>
          </p:cNvPr>
          <p:cNvPicPr>
            <a:picLocks noChangeAspect="1"/>
          </p:cNvPicPr>
          <p:nvPr/>
        </p:nvPicPr>
        <p:blipFill>
          <a:blip r:embed="rId3"/>
          <a:stretch>
            <a:fillRect/>
          </a:stretch>
        </p:blipFill>
        <p:spPr>
          <a:xfrm>
            <a:off x="0" y="626328"/>
            <a:ext cx="9144000" cy="4502417"/>
          </a:xfrm>
          <a:prstGeom prst="rect">
            <a:avLst/>
          </a:prstGeom>
        </p:spPr>
      </p:pic>
      <p:sp>
        <p:nvSpPr>
          <p:cNvPr id="6" name="Title 5">
            <a:extLst>
              <a:ext uri="{FF2B5EF4-FFF2-40B4-BE49-F238E27FC236}">
                <a16:creationId xmlns:a16="http://schemas.microsoft.com/office/drawing/2014/main" id="{0C61F562-0F47-CC39-2839-FA5CC68F1AEF}"/>
              </a:ext>
            </a:extLst>
          </p:cNvPr>
          <p:cNvSpPr>
            <a:spLocks noGrp="1"/>
          </p:cNvSpPr>
          <p:nvPr>
            <p:ph type="title"/>
          </p:nvPr>
        </p:nvSpPr>
        <p:spPr>
          <a:xfrm>
            <a:off x="0" y="338328"/>
            <a:ext cx="9144000" cy="576000"/>
          </a:xfrm>
        </p:spPr>
        <p:txBody>
          <a:bodyPr/>
          <a:lstStyle/>
          <a:p>
            <a:r>
              <a:rPr lang="en-US" b="1">
                <a:latin typeface="Times New Roman" panose="02020603050405020304" pitchFamily="18" charset="0"/>
                <a:cs typeface="Times New Roman" panose="02020603050405020304" pitchFamily="18" charset="0"/>
              </a:rPr>
              <a:t>Data Models - The First Part </a:t>
            </a:r>
            <a:br>
              <a:rPr lang="en-US" b="1">
                <a:effectLst/>
                <a:latin typeface="Times New Roman" panose="02020603050405020304" pitchFamily="18" charset="0"/>
                <a:cs typeface="Times New Roman" panose="02020603050405020304" pitchFamily="18" charset="0"/>
              </a:rPr>
            </a:br>
            <a:endParaRPr lang="en-VN"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7974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89"/>
        <p:cNvGrpSpPr/>
        <p:nvPr/>
      </p:nvGrpSpPr>
      <p:grpSpPr>
        <a:xfrm>
          <a:off x="0" y="0"/>
          <a:ext cx="0" cy="0"/>
          <a:chOff x="0" y="0"/>
          <a:chExt cx="0" cy="0"/>
        </a:xfrm>
      </p:grpSpPr>
      <p:sp>
        <p:nvSpPr>
          <p:cNvPr id="6" name="Title 5">
            <a:extLst>
              <a:ext uri="{FF2B5EF4-FFF2-40B4-BE49-F238E27FC236}">
                <a16:creationId xmlns:a16="http://schemas.microsoft.com/office/drawing/2014/main" id="{0C61F562-0F47-CC39-2839-FA5CC68F1AEF}"/>
              </a:ext>
            </a:extLst>
          </p:cNvPr>
          <p:cNvSpPr>
            <a:spLocks noGrp="1"/>
          </p:cNvSpPr>
          <p:nvPr>
            <p:ph type="title"/>
          </p:nvPr>
        </p:nvSpPr>
        <p:spPr/>
        <p:txBody>
          <a:bodyPr/>
          <a:lstStyle/>
          <a:p>
            <a:r>
              <a:rPr lang="en-US" b="1"/>
              <a:t>Data Models - The First Part </a:t>
            </a:r>
            <a:br>
              <a:rPr lang="en-US">
                <a:effectLst/>
              </a:rPr>
            </a:br>
            <a:endParaRPr lang="en-VN"/>
          </a:p>
        </p:txBody>
      </p:sp>
      <p:pic>
        <p:nvPicPr>
          <p:cNvPr id="4" name="Picture 3">
            <a:extLst>
              <a:ext uri="{FF2B5EF4-FFF2-40B4-BE49-F238E27FC236}">
                <a16:creationId xmlns:a16="http://schemas.microsoft.com/office/drawing/2014/main" id="{18CDDBA1-D5CF-2164-4B02-17899D2AD05C}"/>
              </a:ext>
            </a:extLst>
          </p:cNvPr>
          <p:cNvPicPr>
            <a:picLocks noChangeAspect="1"/>
          </p:cNvPicPr>
          <p:nvPr/>
        </p:nvPicPr>
        <p:blipFill>
          <a:blip r:embed="rId3"/>
          <a:stretch>
            <a:fillRect/>
          </a:stretch>
        </p:blipFill>
        <p:spPr>
          <a:xfrm>
            <a:off x="1593669" y="235591"/>
            <a:ext cx="5177051" cy="4096800"/>
          </a:xfrm>
          <a:prstGeom prst="rect">
            <a:avLst/>
          </a:prstGeom>
        </p:spPr>
      </p:pic>
    </p:spTree>
    <p:extLst>
      <p:ext uri="{BB962C8B-B14F-4D97-AF65-F5344CB8AC3E}">
        <p14:creationId xmlns:p14="http://schemas.microsoft.com/office/powerpoint/2010/main" val="1428703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89"/>
        <p:cNvGrpSpPr/>
        <p:nvPr/>
      </p:nvGrpSpPr>
      <p:grpSpPr>
        <a:xfrm>
          <a:off x="0" y="0"/>
          <a:ext cx="0" cy="0"/>
          <a:chOff x="0" y="0"/>
          <a:chExt cx="0" cy="0"/>
        </a:xfrm>
      </p:grpSpPr>
      <p:pic>
        <p:nvPicPr>
          <p:cNvPr id="4" name="Picture 3">
            <a:extLst>
              <a:ext uri="{FF2B5EF4-FFF2-40B4-BE49-F238E27FC236}">
                <a16:creationId xmlns:a16="http://schemas.microsoft.com/office/drawing/2014/main" id="{3E45CF69-2341-3C96-5503-DC6A84537381}"/>
              </a:ext>
            </a:extLst>
          </p:cNvPr>
          <p:cNvPicPr>
            <a:picLocks noChangeAspect="1"/>
          </p:cNvPicPr>
          <p:nvPr/>
        </p:nvPicPr>
        <p:blipFill>
          <a:blip r:embed="rId3"/>
          <a:stretch>
            <a:fillRect/>
          </a:stretch>
        </p:blipFill>
        <p:spPr>
          <a:xfrm>
            <a:off x="104503" y="743102"/>
            <a:ext cx="8934994" cy="4247522"/>
          </a:xfrm>
          <a:prstGeom prst="rect">
            <a:avLst/>
          </a:prstGeom>
        </p:spPr>
      </p:pic>
      <p:sp>
        <p:nvSpPr>
          <p:cNvPr id="6" name="Title 5">
            <a:extLst>
              <a:ext uri="{FF2B5EF4-FFF2-40B4-BE49-F238E27FC236}">
                <a16:creationId xmlns:a16="http://schemas.microsoft.com/office/drawing/2014/main" id="{0C61F562-0F47-CC39-2839-FA5CC68F1AEF}"/>
              </a:ext>
            </a:extLst>
          </p:cNvPr>
          <p:cNvSpPr>
            <a:spLocks noGrp="1"/>
          </p:cNvSpPr>
          <p:nvPr>
            <p:ph type="title"/>
          </p:nvPr>
        </p:nvSpPr>
        <p:spPr>
          <a:xfrm>
            <a:off x="0" y="338328"/>
            <a:ext cx="9144000" cy="576000"/>
          </a:xfrm>
        </p:spPr>
        <p:txBody>
          <a:bodyPr/>
          <a:lstStyle/>
          <a:p>
            <a:r>
              <a:rPr lang="en-US" b="1">
                <a:latin typeface="Times New Roman" panose="02020603050405020304" pitchFamily="18" charset="0"/>
                <a:cs typeface="Times New Roman" panose="02020603050405020304" pitchFamily="18" charset="0"/>
              </a:rPr>
              <a:t>Data Models - The First Part </a:t>
            </a:r>
            <a:br>
              <a:rPr lang="en-US">
                <a:effectLst/>
                <a:latin typeface="Times New Roman" panose="02020603050405020304" pitchFamily="18" charset="0"/>
                <a:cs typeface="Times New Roman" panose="02020603050405020304" pitchFamily="18" charset="0"/>
              </a:rPr>
            </a:br>
            <a:endParaRPr lang="en-V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1288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89"/>
        <p:cNvGrpSpPr/>
        <p:nvPr/>
      </p:nvGrpSpPr>
      <p:grpSpPr>
        <a:xfrm>
          <a:off x="0" y="0"/>
          <a:ext cx="0" cy="0"/>
          <a:chOff x="0" y="0"/>
          <a:chExt cx="0" cy="0"/>
        </a:xfrm>
      </p:grpSpPr>
      <p:sp>
        <p:nvSpPr>
          <p:cNvPr id="6" name="Title 5">
            <a:extLst>
              <a:ext uri="{FF2B5EF4-FFF2-40B4-BE49-F238E27FC236}">
                <a16:creationId xmlns:a16="http://schemas.microsoft.com/office/drawing/2014/main" id="{0C61F562-0F47-CC39-2839-FA5CC68F1AEF}"/>
              </a:ext>
            </a:extLst>
          </p:cNvPr>
          <p:cNvSpPr>
            <a:spLocks noGrp="1"/>
          </p:cNvSpPr>
          <p:nvPr>
            <p:ph type="title"/>
          </p:nvPr>
        </p:nvSpPr>
        <p:spPr>
          <a:xfrm>
            <a:off x="0" y="338328"/>
            <a:ext cx="9144000" cy="576000"/>
          </a:xfrm>
        </p:spPr>
        <p:txBody>
          <a:bodyPr/>
          <a:lstStyle/>
          <a:p>
            <a:r>
              <a:rPr lang="en-US" b="1">
                <a:latin typeface="Times New Roman" panose="02020603050405020304" pitchFamily="18" charset="0"/>
                <a:cs typeface="Times New Roman" panose="02020603050405020304" pitchFamily="18" charset="0"/>
              </a:rPr>
              <a:t>NSPersistentContainer</a:t>
            </a:r>
            <a:r>
              <a:rPr lang="en-US" b="1"/>
              <a:t> </a:t>
            </a:r>
            <a:endParaRPr lang="en-US">
              <a:effectLst/>
            </a:endParaRPr>
          </a:p>
        </p:txBody>
      </p:sp>
      <p:sp>
        <p:nvSpPr>
          <p:cNvPr id="5" name="TextBox 4">
            <a:extLst>
              <a:ext uri="{FF2B5EF4-FFF2-40B4-BE49-F238E27FC236}">
                <a16:creationId xmlns:a16="http://schemas.microsoft.com/office/drawing/2014/main" id="{54E4E5D9-9351-55E7-2300-F5B987145CA2}"/>
              </a:ext>
            </a:extLst>
          </p:cNvPr>
          <p:cNvSpPr txBox="1"/>
          <p:nvPr/>
        </p:nvSpPr>
        <p:spPr>
          <a:xfrm>
            <a:off x="505236" y="1123333"/>
            <a:ext cx="6080511" cy="1077218"/>
          </a:xfrm>
          <a:prstGeom prst="rect">
            <a:avLst/>
          </a:prstGeom>
          <a:noFill/>
        </p:spPr>
        <p:txBody>
          <a:bodyPr wrap="none" rtlCol="0">
            <a:spAutoFit/>
          </a:bodyPr>
          <a:lstStyle/>
          <a:p>
            <a:r>
              <a:rPr lang="en-US" sz="1600">
                <a:latin typeface="Times New Roman" panose="02020603050405020304" pitchFamily="18" charset="0"/>
                <a:cs typeface="Times New Roman" panose="02020603050405020304" pitchFamily="18" charset="0"/>
              </a:rPr>
              <a:t>- Tools to load your data model. </a:t>
            </a:r>
            <a:endParaRPr lang="en-US" sz="1600">
              <a:effectLst/>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 Tools to read and write your data to persistent storage. </a:t>
            </a:r>
            <a:endParaRPr lang="en-US" sz="1600">
              <a:effectLst/>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 Tools that create a space for you to change your data before saving it. </a:t>
            </a:r>
            <a:endParaRPr lang="en-US" sz="1600">
              <a:effectLst/>
              <a:latin typeface="Times New Roman" panose="02020603050405020304" pitchFamily="18" charset="0"/>
              <a:cs typeface="Times New Roman" panose="02020603050405020304" pitchFamily="18" charset="0"/>
            </a:endParaRPr>
          </a:p>
          <a:p>
            <a:endParaRPr lang="en-VN" sz="160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515A21BE-DCF2-A1B8-738D-7564199487D2}"/>
              </a:ext>
            </a:extLst>
          </p:cNvPr>
          <p:cNvPicPr>
            <a:picLocks noChangeAspect="1"/>
          </p:cNvPicPr>
          <p:nvPr/>
        </p:nvPicPr>
        <p:blipFill>
          <a:blip r:embed="rId3"/>
          <a:stretch>
            <a:fillRect/>
          </a:stretch>
        </p:blipFill>
        <p:spPr>
          <a:xfrm>
            <a:off x="1715588" y="2192892"/>
            <a:ext cx="5712823" cy="2507707"/>
          </a:xfrm>
          <a:prstGeom prst="rect">
            <a:avLst/>
          </a:prstGeom>
        </p:spPr>
      </p:pic>
    </p:spTree>
    <p:extLst>
      <p:ext uri="{BB962C8B-B14F-4D97-AF65-F5344CB8AC3E}">
        <p14:creationId xmlns:p14="http://schemas.microsoft.com/office/powerpoint/2010/main" val="3894067651"/>
      </p:ext>
    </p:extLst>
  </p:cSld>
  <p:clrMapOvr>
    <a:masterClrMapping/>
  </p:clrMapOvr>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3924</TotalTime>
  <Words>592</Words>
  <Application>Microsoft Macintosh PowerPoint</Application>
  <PresentationFormat>On-screen Show (16:9)</PresentationFormat>
  <Paragraphs>55</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Barlow Semi Condensed</vt:lpstr>
      <vt:lpstr>Fjalla One</vt:lpstr>
      <vt:lpstr>Roboto Condensed</vt:lpstr>
      <vt:lpstr>Times New Roman</vt:lpstr>
      <vt:lpstr>Technology Consulting by Slidesgo</vt:lpstr>
      <vt:lpstr>Core Data</vt:lpstr>
      <vt:lpstr>PowerPoint Presentation</vt:lpstr>
      <vt:lpstr>What is Core Data?</vt:lpstr>
      <vt:lpstr>Advantages</vt:lpstr>
      <vt:lpstr>Disadvantages</vt:lpstr>
      <vt:lpstr>Data Models - The First Part  </vt:lpstr>
      <vt:lpstr>Data Models - The First Part  </vt:lpstr>
      <vt:lpstr>Data Models - The First Part  </vt:lpstr>
      <vt:lpstr>NSPersistentContainer </vt:lpstr>
      <vt:lpstr>NSPersistentContainer </vt:lpstr>
      <vt:lpstr>Memory </vt:lpstr>
      <vt:lpstr>NSManagedObjectContext   </vt:lpstr>
      <vt:lpstr>NSManagedObjectContext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HỖ TRỢ QUẢN LÝ THỰC TẬP SINH  CHO CÔNG TY SHAPEE CLOUD </dc:title>
  <cp:lastModifiedBy>Microsoft Office User</cp:lastModifiedBy>
  <cp:revision>6</cp:revision>
  <dcterms:modified xsi:type="dcterms:W3CDTF">2022-06-12T14:46:42Z</dcterms:modified>
</cp:coreProperties>
</file>