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1" r:id="rId3"/>
    <p:sldId id="272" r:id="rId4"/>
    <p:sldId id="351" r:id="rId5"/>
    <p:sldId id="334" r:id="rId6"/>
    <p:sldId id="337" r:id="rId7"/>
    <p:sldId id="339" r:id="rId8"/>
    <p:sldId id="340" r:id="rId9"/>
    <p:sldId id="362" r:id="rId10"/>
    <p:sldId id="312" r:id="rId11"/>
    <p:sldId id="343" r:id="rId12"/>
    <p:sldId id="347" r:id="rId13"/>
    <p:sldId id="353" r:id="rId14"/>
    <p:sldId id="313" r:id="rId15"/>
    <p:sldId id="293" r:id="rId16"/>
    <p:sldId id="305" r:id="rId17"/>
    <p:sldId id="357" r:id="rId18"/>
    <p:sldId id="358" r:id="rId19"/>
    <p:sldId id="359" r:id="rId20"/>
    <p:sldId id="301" r:id="rId21"/>
    <p:sldId id="291" r:id="rId22"/>
    <p:sldId id="344" r:id="rId23"/>
    <p:sldId id="349" r:id="rId24"/>
    <p:sldId id="314" r:id="rId25"/>
    <p:sldId id="315" r:id="rId26"/>
    <p:sldId id="330" r:id="rId27"/>
    <p:sldId id="323" r:id="rId28"/>
    <p:sldId id="331" r:id="rId29"/>
    <p:sldId id="354" r:id="rId30"/>
    <p:sldId id="355" r:id="rId31"/>
    <p:sldId id="356" r:id="rId32"/>
    <p:sldId id="264" r:id="rId33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87E"/>
    <a:srgbClr val="C2E707"/>
    <a:srgbClr val="F2B800"/>
    <a:srgbClr val="005A9E"/>
    <a:srgbClr val="FFFF66"/>
    <a:srgbClr val="FEF4EC"/>
    <a:srgbClr val="7E9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78" d="100"/>
          <a:sy n="78" d="100"/>
        </p:scale>
        <p:origin x="-26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4AD713-EBDC-4735-858D-FFC90C771B34}" type="datetimeFigureOut">
              <a:rPr lang="vi-VN"/>
              <a:pPr>
                <a:defRPr/>
              </a:pPr>
              <a:t>31/12/2013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AF9106-E11E-4E25-B777-CD71837CA35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218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8DBA87-AE30-4234-8710-3292CC603566}" type="slidenum">
              <a:rPr lang="vi-VN" smtClean="0">
                <a:latin typeface="Arial" charset="0"/>
                <a:cs typeface="Arial" charset="0"/>
              </a:rPr>
              <a:pPr/>
              <a:t>3</a:t>
            </a:fld>
            <a:endParaRPr lang="vi-V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40B5D3-ED33-4159-9B2B-BE7068BFEDF9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</p:spPr>
        <p:txBody>
          <a:bodyPr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D6B803-4B1A-4527-84EB-21F3DDAF24EB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FCF4CB-B0E0-4CBE-9AC8-D88A6E482965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62DB73-05C0-483F-80D3-4B457A445C0C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B8BA59-B6D2-4389-AE35-D4DE86BD6968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7A1C3A-B7BE-411D-AE9B-B0AF89F16BCF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C8C7A6-E21B-4F62-B33D-358E3039CEB3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</p:spPr>
        <p:txBody>
          <a:bodyPr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F8622-7E95-4E73-B5A5-B3E8D0AE1F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BE873-2837-4C50-B0F8-8F3121F0BD4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7A2BA-CA78-4860-8C9D-E89FF2D8619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0991-C9B8-4615-8D03-8399D729B0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00E1-F38A-4D5F-9B45-A52B6C7ACB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A0269-289C-4C62-90D5-2C04E120E16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F8AC9-C5AB-47E9-A4E6-8790C24C4AC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791B9-0DCE-4174-B1A0-083BDB255C7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8B4D0-0E8A-41CA-BB90-AF1C8794B0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C02C4-6A43-4647-B17D-9D1BACCC0A4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49721-1A46-40D5-81C9-51C1BEC897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956CB3-EDDB-465E-AAA3-08FAAC3428C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  <p:sldLayoutId id="2147484896" r:id="rId12"/>
    <p:sldLayoutId id="2147484897" r:id="rId1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00063" y="2071688"/>
            <a:ext cx="7958137" cy="1143000"/>
          </a:xfrm>
        </p:spPr>
        <p:txBody>
          <a:bodyPr anchor="t"/>
          <a:lstStyle/>
          <a:p>
            <a:pPr algn="ctr" eaLnBrk="1" hangingPunct="1"/>
            <a:r>
              <a:rPr lang="en-US" sz="3300" smtClean="0">
                <a:solidFill>
                  <a:srgbClr val="0000FF"/>
                </a:solidFill>
              </a:rPr>
              <a:t>HR System &amp; Career Orientation</a:t>
            </a:r>
            <a:endParaRPr lang="vi-VN" smtClean="0">
              <a:solidFill>
                <a:srgbClr val="0000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141663"/>
            <a:ext cx="6629400" cy="614362"/>
          </a:xfrm>
        </p:spPr>
        <p:txBody>
          <a:bodyPr/>
          <a:lstStyle/>
          <a:p>
            <a:pPr algn="r">
              <a:defRPr/>
            </a:pPr>
            <a:r>
              <a:rPr lang="en-US" sz="2800" dirty="0" smtClean="0"/>
              <a:t>FSOFT Human Resource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144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ORGANIZATION CHART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50825" y="1700213"/>
            <a:ext cx="8569325" cy="10795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DELIVERY: </a:t>
            </a:r>
          </a:p>
          <a:p>
            <a:pPr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Develop products and assure the quality and timeliness of the products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50825" y="3141663"/>
            <a:ext cx="8569325" cy="935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SALES: </a:t>
            </a:r>
          </a:p>
          <a:p>
            <a:r>
              <a:rPr lang="en-US" b="1">
                <a:solidFill>
                  <a:schemeClr val="bg1"/>
                </a:solidFill>
              </a:rPr>
              <a:t>- Do sales and marketing activities and get work order from clients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50825" y="4508500"/>
            <a:ext cx="8497888" cy="11144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BUSINESS ASSURANCE</a:t>
            </a:r>
          </a:p>
          <a:p>
            <a:pPr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To support Delivery and Sales Units, makes sure that units have proper</a:t>
            </a:r>
          </a:p>
          <a:p>
            <a:r>
              <a:rPr lang="en-US" b="1">
                <a:solidFill>
                  <a:schemeClr val="bg1"/>
                </a:solidFill>
              </a:rPr>
              <a:t> infrastructure to do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948FC-71DF-4923-8B6C-92ADA46C0C7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484313"/>
            <a:ext cx="8229600" cy="2160587"/>
          </a:xfrm>
        </p:spPr>
        <p:txBody>
          <a:bodyPr/>
          <a:lstStyle/>
          <a:p>
            <a:pPr algn="ctr"/>
            <a:r>
              <a:rPr lang="en-US" sz="3600" smtClean="0">
                <a:solidFill>
                  <a:srgbClr val="0000FF"/>
                </a:solidFill>
                <a:latin typeface="Arial" charset="0"/>
                <a:cs typeface="Arial" charset="0"/>
              </a:rPr>
              <a:t>PART III: </a:t>
            </a:r>
            <a:br>
              <a:rPr lang="en-US" sz="3600" smtClean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3600" smtClean="0">
                <a:solidFill>
                  <a:srgbClr val="0000FF"/>
                </a:solidFill>
                <a:latin typeface="Arial" charset="0"/>
                <a:cs typeface="Arial" charset="0"/>
              </a:rPr>
              <a:t>HR POLICIES AND PROCEDURES</a:t>
            </a:r>
            <a:r>
              <a:rPr lang="en-US" sz="3600" smtClean="0">
                <a:latin typeface="Arial" charset="0"/>
                <a:cs typeface="Arial" charset="0"/>
              </a:rPr>
              <a:t/>
            </a:r>
            <a:br>
              <a:rPr lang="en-US" sz="3600" smtClean="0">
                <a:latin typeface="Arial" charset="0"/>
                <a:cs typeface="Arial" charset="0"/>
              </a:rPr>
            </a:b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3327D-A41A-4480-AD9C-5DEBAD72BB8E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1. JOB SYSTEM AND CAREER DEVELOPMENT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91264" cy="473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785192"/>
                <a:gridCol w="943000"/>
                <a:gridCol w="576064"/>
                <a:gridCol w="648072"/>
                <a:gridCol w="576064"/>
                <a:gridCol w="685800"/>
                <a:gridCol w="685800"/>
                <a:gridCol w="685800"/>
                <a:gridCol w="685800"/>
                <a:gridCol w="785192"/>
                <a:gridCol w="648072"/>
              </a:tblGrid>
              <a:tr h="52959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 smtClean="0">
                          <a:solidFill>
                            <a:srgbClr val="FEF4E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 System - Delivery </a:t>
                      </a:r>
                      <a:endParaRPr lang="en-US" sz="2300" b="1" i="0" u="none" strike="noStrike" dirty="0">
                        <a:solidFill>
                          <a:srgbClr val="FEF4E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507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Professional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</a:t>
                      </a:r>
                    </a:p>
                  </a:txBody>
                  <a:tcPr marL="0" marR="0" marT="0" marB="0" anchor="ctr">
                    <a:solidFill>
                      <a:srgbClr val="7E94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Mgmt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</a:t>
                      </a:r>
                    </a:p>
                  </a:txBody>
                  <a:tcPr marL="0" marR="0" marT="0" marB="0" anchor="ctr">
                    <a:solidFill>
                      <a:srgbClr val="7E94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3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2" action="ppaction://hlinksldjump"/>
                        </a:rPr>
                        <a:t>DEV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3" action="ppaction://hlinksldjump"/>
                        </a:rPr>
                        <a:t>TEST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4" action="ppaction://hlinksldjump"/>
                        </a:rPr>
                        <a:t>COMTOR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5" action="ppaction://hlinksldjump"/>
                        </a:rPr>
                        <a:t>BrSE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6" action="ppaction://hlinksldjump"/>
                        </a:rPr>
                        <a:t>BA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7" action="ppaction://hlinksldjump"/>
                        </a:rPr>
                        <a:t>SA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3" action="ppaction://hlinksldjump"/>
                        </a:rPr>
                        <a:t>PM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8" action="ppaction://hlinksldjump"/>
                        </a:rPr>
                        <a:t>QA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Comtor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Mgr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 Mgr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Vice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</a:t>
                      </a:r>
                    </a:p>
                  </a:txBody>
                  <a:tcPr marL="0" marR="0" marT="0" marB="0" anchor="ctr"/>
                </a:tc>
              </a:tr>
              <a:tr h="482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COMTOR1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</a:tr>
              <a:tr h="482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COMTOR2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</a:tr>
              <a:tr h="413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COMTOR3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BrSE1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</a:tr>
              <a:tr h="413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COMTOR4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BrSE2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PM2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Vice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44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BrSE3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PM3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 Mgr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 Mgr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Vice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BUL1</a:t>
                      </a:r>
                    </a:p>
                  </a:txBody>
                  <a:tcPr marL="0" marR="0" marT="0" marB="0" anchor="ctr"/>
                </a:tc>
              </a:tr>
              <a:tr h="524637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BrSE4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PM4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 Mgr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 Mgr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Vice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BUL2</a:t>
                      </a:r>
                    </a:p>
                  </a:txBody>
                  <a:tcPr marL="0" marR="0" marT="0" marB="0" anchor="ctr"/>
                </a:tc>
              </a:tr>
              <a:tr h="524637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PM5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BUL3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D7CFD-DAB0-484A-B6DC-32E81844B65D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1. JOB SYSTEM AND CAREER DEVELOPMENT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20813"/>
          <a:ext cx="8291264" cy="290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785192"/>
                <a:gridCol w="943000"/>
                <a:gridCol w="576064"/>
                <a:gridCol w="648072"/>
                <a:gridCol w="432048"/>
                <a:gridCol w="648072"/>
                <a:gridCol w="576064"/>
                <a:gridCol w="977280"/>
                <a:gridCol w="685800"/>
                <a:gridCol w="785192"/>
                <a:gridCol w="648072"/>
              </a:tblGrid>
              <a:tr h="52959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 smtClean="0">
                          <a:solidFill>
                            <a:srgbClr val="FEF4E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Job System – Back office</a:t>
                      </a:r>
                      <a:endParaRPr lang="en-US" sz="2300" b="1" i="0" u="none" strike="noStrike" dirty="0">
                        <a:solidFill>
                          <a:srgbClr val="FEF4E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507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Professional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</a:t>
                      </a:r>
                    </a:p>
                  </a:txBody>
                  <a:tcPr marL="0" marR="0" marT="0" marB="0" anchor="ctr">
                    <a:solidFill>
                      <a:srgbClr val="7E94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Mgmt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</a:t>
                      </a:r>
                    </a:p>
                  </a:txBody>
                  <a:tcPr marL="0" marR="0" marT="0" marB="0" anchor="ctr">
                    <a:solidFill>
                      <a:srgbClr val="7E94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3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13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ADO1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HRO1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COM1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ISM1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HRM1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ACCM1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SALM1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82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ADO2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HRO2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COM2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ISM2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HRM2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ACCM2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SALM2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13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ADO3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HRO3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ISM3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HRM3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ACCM3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SALM3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420B2-A64E-47D4-8585-B022915BAF7E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24652" name="TextBox 4"/>
          <p:cNvSpPr txBox="1">
            <a:spLocks noChangeArrowheads="1"/>
          </p:cNvSpPr>
          <p:nvPr/>
        </p:nvSpPr>
        <p:spPr bwMode="auto">
          <a:xfrm>
            <a:off x="539750" y="4652963"/>
            <a:ext cx="7848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sz="2000" dirty="0"/>
              <a:t> Job rank </a:t>
            </a:r>
            <a:r>
              <a:rPr lang="en-US" sz="2000" kern="0" dirty="0">
                <a:solidFill>
                  <a:srgbClr val="000000"/>
                </a:solidFill>
              </a:rPr>
              <a:t>reflects qualifications of employees (skills, knowledge and experience) and defined when hiring</a:t>
            </a:r>
            <a:r>
              <a:rPr lang="en-US" sz="2000" dirty="0"/>
              <a:t>.</a:t>
            </a:r>
          </a:p>
          <a:p>
            <a:pPr>
              <a:buFontTx/>
              <a:buChar char="-"/>
              <a:defRPr/>
            </a:pPr>
            <a:r>
              <a:rPr lang="en-US" sz="2000" dirty="0"/>
              <a:t> Staff develop his/ her career by increasing Job rank.</a:t>
            </a:r>
          </a:p>
          <a:p>
            <a:pPr>
              <a:buFontTx/>
              <a:buChar char="-"/>
              <a:defRPr/>
            </a:pPr>
            <a:r>
              <a:rPr lang="en-US" sz="2000" dirty="0"/>
              <a:t> Each Job rank has a range of income package.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563563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2. STAFF LEVEL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8375650" cy="4919663"/>
          </a:xfrm>
        </p:spPr>
        <p:txBody>
          <a:bodyPr/>
          <a:lstStyle/>
          <a:p>
            <a:pPr marL="0"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Staff level engages to Job rank/ position and indicates their importance as well in organization.</a:t>
            </a:r>
          </a:p>
          <a:p>
            <a:pPr marL="0"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An employee is classified into a staff level by the following cases: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Being promoted/demoted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Change job rank.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Change contract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Other special cases.</a:t>
            </a:r>
          </a:p>
          <a:p>
            <a:pPr marL="0"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Level system: 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have 7 levels and 19 sub levels.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563563"/>
          </a:xfrm>
        </p:spPr>
        <p:txBody>
          <a:bodyPr anchor="t"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2. STAFF LEVEL</a:t>
            </a:r>
            <a:endParaRPr lang="en-US" altLang="ja-JP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pic>
        <p:nvPicPr>
          <p:cNvPr id="26627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270000"/>
            <a:ext cx="5257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6527800" y="5207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3. TRAINING &amp; DEVELOPMENT</a:t>
            </a:r>
          </a:p>
        </p:txBody>
      </p:sp>
      <p:sp>
        <p:nvSpPr>
          <p:cNvPr id="27652" name="Content Placeholder 8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52339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  <a:cs typeface="Arial" charset="0"/>
              </a:rPr>
              <a:t>Training program based on: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latin typeface="Arial" charset="0"/>
                <a:cs typeface="Arial" charset="0"/>
              </a:rPr>
              <a:t>Organization need (Fresher training)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latin typeface="Arial" charset="0"/>
                <a:cs typeface="Arial" charset="0"/>
              </a:rPr>
              <a:t>Job need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latin typeface="Arial" charset="0"/>
                <a:cs typeface="Arial" charset="0"/>
              </a:rPr>
              <a:t>Individual need.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  <a:cs typeface="Arial" charset="0"/>
              </a:rPr>
              <a:t>Sponsor for general course, professional certificate: maximum 100%, up to approval of Head of Unit and training budget.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4E388-A606-41C3-9156-DFEB7999128B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TRAINING &amp;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E0991-C9B8-4615-8D03-8399D729B05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569371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400" b="1" dirty="0" smtClean="0"/>
              <a:t> </a:t>
            </a:r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endParaRPr lang="en-US" sz="1400" b="1" dirty="0" smtClean="0"/>
          </a:p>
          <a:p>
            <a:pPr marL="457200" lvl="1" indent="0">
              <a:buNone/>
            </a:pPr>
            <a:r>
              <a:rPr lang="en-US" sz="1400" b="1" dirty="0" smtClean="0"/>
              <a:t>                                              Time </a:t>
            </a:r>
            <a:r>
              <a:rPr lang="en-US" sz="1400" b="1" dirty="0"/>
              <a:t>Commitment– Working time after course</a:t>
            </a:r>
          </a:p>
          <a:p>
            <a:r>
              <a:rPr lang="en-US" sz="1400" b="1" dirty="0"/>
              <a:t> Compensation amount</a:t>
            </a:r>
            <a:r>
              <a:rPr lang="en-US" sz="1400" b="1" dirty="0" smtClean="0"/>
              <a:t>=                                                                                                         x </a:t>
            </a:r>
            <a:r>
              <a:rPr lang="en-US" sz="1400" b="1" dirty="0"/>
              <a:t>Training </a:t>
            </a:r>
            <a:r>
              <a:rPr lang="en-US" sz="1400" b="1" dirty="0" smtClean="0"/>
              <a:t>Fee 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Time Commitment</a:t>
            </a:r>
            <a:endParaRPr lang="en-US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21323" y="5049728"/>
            <a:ext cx="3672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5897" y="1196752"/>
            <a:ext cx="2577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Training commitment: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1" y="1772816"/>
            <a:ext cx="78470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8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EMPLOYMENT: Recruitment &amp;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ja-JP" sz="36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ja-JP" sz="3600" dirty="0" smtClean="0">
                <a:latin typeface="Arial" charset="0"/>
                <a:cs typeface="Arial" charset="0"/>
              </a:rPr>
              <a:t>Process</a:t>
            </a:r>
            <a:endParaRPr lang="en-US" sz="3600" dirty="0">
              <a:latin typeface="Arial" charset="0"/>
              <a:ea typeface="MS PGothic" pitchFamily="34" charset="-128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>
                <a:latin typeface="Arial" charset="0"/>
                <a:cs typeface="Arial" charset="0"/>
              </a:rPr>
              <a:t>Application screening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>
                <a:latin typeface="Arial" charset="0"/>
                <a:cs typeface="Arial" charset="0"/>
              </a:rPr>
              <a:t>Entry test: IQ, GMAT, English, Professional Competences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>
                <a:latin typeface="Arial" charset="0"/>
                <a:cs typeface="Arial" charset="0"/>
              </a:rPr>
              <a:t>Interviews (selection and offer interviews)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>
                <a:latin typeface="Arial" charset="0"/>
                <a:cs typeface="Arial" charset="0"/>
              </a:rPr>
              <a:t>Probation period (ORT course &amp; Entry re-test, </a:t>
            </a:r>
            <a:r>
              <a:rPr lang="en-US" altLang="ja-JP" sz="2400" i="1" dirty="0">
                <a:latin typeface="Arial" charset="0"/>
                <a:cs typeface="Arial" charset="0"/>
              </a:rPr>
              <a:t>if any</a:t>
            </a:r>
            <a:r>
              <a:rPr lang="en-US" altLang="ja-JP" sz="2400" dirty="0">
                <a:latin typeface="Arial" charset="0"/>
                <a:cs typeface="Arial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E0991-C9B8-4615-8D03-8399D729B05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7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EMPLOYMENT: Recruitment &amp;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ja-JP" sz="2800" b="1" dirty="0">
                <a:latin typeface="Times New Roman" pitchFamily="18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Referral Incentive Program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ja-JP" sz="2800" b="1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ja-JP" sz="2800" b="1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Char char="«"/>
            </a:pPr>
            <a:endParaRPr lang="en-US" altLang="ja-JP" sz="2000" b="1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Char char="«"/>
            </a:pPr>
            <a:endParaRPr lang="en-US" altLang="ja-JP" sz="2000" b="1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Char char="«"/>
            </a:pPr>
            <a:endParaRPr lang="en-US" altLang="ja-JP" sz="2000" b="1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Char char="«"/>
            </a:pPr>
            <a:endParaRPr lang="en-US" altLang="ja-JP" sz="2400" b="1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Char char="«"/>
            </a:pPr>
            <a:r>
              <a:rPr lang="en-US" altLang="ja-JP" sz="2400" dirty="0">
                <a:latin typeface="Arial" charset="0"/>
                <a:cs typeface="Arial" charset="0"/>
              </a:rPr>
              <a:t>The above rates is defined on basis of negotiable salary rate between an employee and the company.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Char char="«"/>
            </a:pPr>
            <a:r>
              <a:rPr lang="en-US" altLang="ja-JP" sz="2400" dirty="0">
                <a:latin typeface="Arial" charset="0"/>
                <a:cs typeface="Arial" charset="0"/>
              </a:rPr>
              <a:t>Referral reward would be paid in 2 times: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ja-JP" sz="1800" dirty="0">
                <a:latin typeface="Arial" charset="0"/>
                <a:cs typeface="Arial" charset="0"/>
              </a:rPr>
              <a:t>The first payment is when candidate introduced signs trial contract and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ja-JP" sz="1800" dirty="0">
                <a:latin typeface="Arial" charset="0"/>
                <a:cs typeface="Arial" charset="0"/>
              </a:rPr>
              <a:t>Secondly payable only if candidate introduced has signed short-term contract for 4 months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E0991-C9B8-4615-8D03-8399D729B05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787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3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OBJECTIVES</a:t>
            </a:r>
            <a:endParaRPr lang="vi-VN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85750" y="1341438"/>
            <a:ext cx="8643938" cy="4784725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600" smtClean="0">
                <a:latin typeface="Arial" charset="0"/>
                <a:cs typeface="Arial" charset="0"/>
              </a:rPr>
              <a:t>Outline preliminary understanding of FSOFT Organizational structure 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600" smtClean="0">
                <a:latin typeface="Arial" charset="0"/>
                <a:cs typeface="Arial" charset="0"/>
              </a:rPr>
              <a:t>Overview of FSOFT HR policies and procedures as well.</a:t>
            </a:r>
          </a:p>
          <a:p>
            <a:endParaRPr lang="en-US" sz="480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DFE245-9F35-4CF3-9DE5-EA144C1E995E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55650"/>
          </a:xfrm>
        </p:spPr>
        <p:txBody>
          <a:bodyPr anchor="t"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4. PERFORMANCE APPRAISAL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569325" cy="5688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b="1" smtClean="0">
                <a:latin typeface="Arial" charset="0"/>
                <a:cs typeface="Arial" charset="0"/>
              </a:rPr>
              <a:t>What?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>
                <a:latin typeface="Arial" charset="0"/>
                <a:cs typeface="Arial" charset="0"/>
              </a:rPr>
              <a:t>	</a:t>
            </a:r>
            <a:r>
              <a:rPr lang="en-US" sz="2200" smtClean="0">
                <a:latin typeface="Arial" charset="0"/>
                <a:cs typeface="Arial" charset="0"/>
              </a:rPr>
              <a:t>Employee Evaluation system of FSOFT (CHE)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smtClean="0">
                <a:latin typeface="Arial" charset="0"/>
                <a:cs typeface="Arial" charset="0"/>
              </a:rPr>
              <a:t>Why?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Review the employee’s performance in last period; 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Offer 2-way communication of employee performance; 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Create next working plan; 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Base for reward and career development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smtClean="0">
                <a:latin typeface="Arial" charset="0"/>
                <a:cs typeface="Arial" charset="0"/>
              </a:rPr>
              <a:t>When?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ea typeface="MS PGothic" pitchFamily="34" charset="-128"/>
                <a:cs typeface="Arial" charset="0"/>
              </a:rPr>
              <a:t>Twice per year by Jun and Dec</a:t>
            </a:r>
            <a:endParaRPr lang="en-US" sz="2000" b="1" smtClean="0">
              <a:latin typeface="Arial" charset="0"/>
              <a:ea typeface="MS PGothic" pitchFamily="34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smtClean="0">
                <a:latin typeface="Arial" charset="0"/>
                <a:cs typeface="Arial" charset="0"/>
              </a:rPr>
              <a:t>What would be appraised?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Last performance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Intellectual contribution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Personal development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Social activities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000" smtClean="0">
                <a:latin typeface="Arial" charset="0"/>
                <a:cs typeface="Arial" charset="0"/>
              </a:rPr>
              <a:t>Reward &amp; penalty</a:t>
            </a:r>
          </a:p>
        </p:txBody>
      </p:sp>
      <p:pic>
        <p:nvPicPr>
          <p:cNvPr id="28676" name="Picture 9" descr="360 P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3716338"/>
            <a:ext cx="333533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EA67BE-DC78-4CDF-AD7E-81D6A1860EEA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563563"/>
          </a:xfrm>
        </p:spPr>
        <p:txBody>
          <a:bodyPr anchor="t"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5. LABOR CONTRACT</a:t>
            </a:r>
          </a:p>
        </p:txBody>
      </p:sp>
      <p:sp>
        <p:nvSpPr>
          <p:cNvPr id="29699" name="Rectangle 16"/>
          <p:cNvSpPr>
            <a:spLocks noChangeArrowheads="1"/>
          </p:cNvSpPr>
          <p:nvPr/>
        </p:nvSpPr>
        <p:spPr bwMode="auto">
          <a:xfrm>
            <a:off x="304800" y="1524000"/>
            <a:ext cx="1295400" cy="609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Duration</a:t>
            </a:r>
            <a:r>
              <a:rPr lang="en-US"/>
              <a:t>	</a:t>
            </a:r>
          </a:p>
        </p:txBody>
      </p:sp>
      <p:sp>
        <p:nvSpPr>
          <p:cNvPr id="21508" name="Rectangle 17"/>
          <p:cNvSpPr>
            <a:spLocks noChangeArrowheads="1"/>
          </p:cNvSpPr>
          <p:nvPr/>
        </p:nvSpPr>
        <p:spPr bwMode="auto">
          <a:xfrm>
            <a:off x="4648200" y="1524000"/>
            <a:ext cx="2362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Permanent Contract</a:t>
            </a:r>
          </a:p>
        </p:txBody>
      </p:sp>
      <p:sp>
        <p:nvSpPr>
          <p:cNvPr id="29701" name="Rectangle 18"/>
          <p:cNvSpPr>
            <a:spLocks noChangeArrowheads="1"/>
          </p:cNvSpPr>
          <p:nvPr/>
        </p:nvSpPr>
        <p:spPr bwMode="auto">
          <a:xfrm>
            <a:off x="1981200" y="15240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Temporary Contract</a:t>
            </a:r>
          </a:p>
        </p:txBody>
      </p:sp>
      <p:sp>
        <p:nvSpPr>
          <p:cNvPr id="29702" name="Rectangle 20"/>
          <p:cNvSpPr>
            <a:spLocks noChangeArrowheads="1"/>
          </p:cNvSpPr>
          <p:nvPr/>
        </p:nvSpPr>
        <p:spPr bwMode="auto">
          <a:xfrm>
            <a:off x="7391400" y="1524000"/>
            <a:ext cx="1524000" cy="609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Duration	</a:t>
            </a:r>
          </a:p>
        </p:txBody>
      </p:sp>
      <p:sp>
        <p:nvSpPr>
          <p:cNvPr id="29703" name="Line 21"/>
          <p:cNvSpPr>
            <a:spLocks noChangeShapeType="1"/>
          </p:cNvSpPr>
          <p:nvPr/>
        </p:nvSpPr>
        <p:spPr bwMode="auto">
          <a:xfrm>
            <a:off x="1752600" y="15240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22"/>
          <p:cNvSpPr>
            <a:spLocks noChangeShapeType="1"/>
          </p:cNvSpPr>
          <p:nvPr/>
        </p:nvSpPr>
        <p:spPr bwMode="auto">
          <a:xfrm>
            <a:off x="4495800" y="15240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23"/>
          <p:cNvSpPr>
            <a:spLocks noChangeShapeType="1"/>
          </p:cNvSpPr>
          <p:nvPr/>
        </p:nvSpPr>
        <p:spPr bwMode="auto">
          <a:xfrm>
            <a:off x="7239000" y="15240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Rectangle 24"/>
          <p:cNvSpPr>
            <a:spLocks noChangeArrowheads="1"/>
          </p:cNvSpPr>
          <p:nvPr/>
        </p:nvSpPr>
        <p:spPr bwMode="auto">
          <a:xfrm>
            <a:off x="4648200" y="2514600"/>
            <a:ext cx="2362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Short-term Contract</a:t>
            </a:r>
          </a:p>
        </p:txBody>
      </p:sp>
      <p:sp>
        <p:nvSpPr>
          <p:cNvPr id="21515" name="Rectangle 25"/>
          <p:cNvSpPr>
            <a:spLocks noChangeArrowheads="1"/>
          </p:cNvSpPr>
          <p:nvPr/>
        </p:nvSpPr>
        <p:spPr bwMode="auto">
          <a:xfrm>
            <a:off x="4648200" y="3581400"/>
            <a:ext cx="2362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Long-term Contract</a:t>
            </a:r>
          </a:p>
        </p:txBody>
      </p:sp>
      <p:sp>
        <p:nvSpPr>
          <p:cNvPr id="21516" name="Rectangle 26"/>
          <p:cNvSpPr>
            <a:spLocks noChangeArrowheads="1"/>
          </p:cNvSpPr>
          <p:nvPr/>
        </p:nvSpPr>
        <p:spPr bwMode="auto">
          <a:xfrm>
            <a:off x="4648200" y="4648200"/>
            <a:ext cx="2362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Term-less Contract</a:t>
            </a:r>
          </a:p>
        </p:txBody>
      </p:sp>
      <p:sp>
        <p:nvSpPr>
          <p:cNvPr id="29709" name="Rectangle 27"/>
          <p:cNvSpPr>
            <a:spLocks noChangeArrowheads="1"/>
          </p:cNvSpPr>
          <p:nvPr/>
        </p:nvSpPr>
        <p:spPr bwMode="auto">
          <a:xfrm>
            <a:off x="7391400" y="2514600"/>
            <a:ext cx="1524000" cy="609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 months	</a:t>
            </a:r>
          </a:p>
        </p:txBody>
      </p:sp>
      <p:sp>
        <p:nvSpPr>
          <p:cNvPr id="29710" name="Rectangle 28"/>
          <p:cNvSpPr>
            <a:spLocks noChangeArrowheads="1"/>
          </p:cNvSpPr>
          <p:nvPr/>
        </p:nvSpPr>
        <p:spPr bwMode="auto">
          <a:xfrm>
            <a:off x="7391400" y="3581400"/>
            <a:ext cx="1524000" cy="609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12-36 months	</a:t>
            </a:r>
          </a:p>
        </p:txBody>
      </p:sp>
      <p:sp>
        <p:nvSpPr>
          <p:cNvPr id="29711" name="Rectangle 30"/>
          <p:cNvSpPr>
            <a:spLocks noChangeArrowheads="1"/>
          </p:cNvSpPr>
          <p:nvPr/>
        </p:nvSpPr>
        <p:spPr bwMode="auto">
          <a:xfrm>
            <a:off x="1981200" y="2514600"/>
            <a:ext cx="2362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Probation Contract</a:t>
            </a:r>
          </a:p>
        </p:txBody>
      </p:sp>
      <p:sp>
        <p:nvSpPr>
          <p:cNvPr id="29712" name="Rectangle 34"/>
          <p:cNvSpPr>
            <a:spLocks noChangeArrowheads="1"/>
          </p:cNvSpPr>
          <p:nvPr/>
        </p:nvSpPr>
        <p:spPr bwMode="auto">
          <a:xfrm>
            <a:off x="304800" y="2514600"/>
            <a:ext cx="1295400" cy="609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 months	</a:t>
            </a:r>
          </a:p>
        </p:txBody>
      </p:sp>
      <p:sp>
        <p:nvSpPr>
          <p:cNvPr id="29713" name="Line 38"/>
          <p:cNvSpPr>
            <a:spLocks noChangeShapeType="1"/>
          </p:cNvSpPr>
          <p:nvPr/>
        </p:nvSpPr>
        <p:spPr bwMode="auto">
          <a:xfrm>
            <a:off x="42672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Rectangle 30"/>
          <p:cNvSpPr>
            <a:spLocks noChangeArrowheads="1"/>
          </p:cNvSpPr>
          <p:nvPr/>
        </p:nvSpPr>
        <p:spPr bwMode="auto">
          <a:xfrm>
            <a:off x="1979613" y="3573463"/>
            <a:ext cx="2362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Seasonal </a:t>
            </a:r>
          </a:p>
          <a:p>
            <a:pPr algn="ctr"/>
            <a:r>
              <a:rPr lang="en-US" b="1">
                <a:solidFill>
                  <a:srgbClr val="0000FF"/>
                </a:solidFill>
              </a:rPr>
              <a:t>Labor Contract</a:t>
            </a:r>
          </a:p>
        </p:txBody>
      </p:sp>
      <p:sp>
        <p:nvSpPr>
          <p:cNvPr id="29715" name="Rectangle 30"/>
          <p:cNvSpPr>
            <a:spLocks noChangeArrowheads="1"/>
          </p:cNvSpPr>
          <p:nvPr/>
        </p:nvSpPr>
        <p:spPr bwMode="auto">
          <a:xfrm>
            <a:off x="1993900" y="4691063"/>
            <a:ext cx="2362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Apprentice </a:t>
            </a:r>
            <a:r>
              <a:rPr lang="en-US" b="1" dirty="0">
                <a:solidFill>
                  <a:srgbClr val="0000FF"/>
                </a:solidFill>
              </a:rPr>
              <a:t>Contract</a:t>
            </a:r>
          </a:p>
        </p:txBody>
      </p:sp>
      <p:sp>
        <p:nvSpPr>
          <p:cNvPr id="29716" name="Rectangle 34"/>
          <p:cNvSpPr>
            <a:spLocks noChangeArrowheads="1"/>
          </p:cNvSpPr>
          <p:nvPr/>
        </p:nvSpPr>
        <p:spPr bwMode="auto">
          <a:xfrm>
            <a:off x="323850" y="3611563"/>
            <a:ext cx="1295400" cy="609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&lt; 3 months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6. RESIGNATION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400" smtClean="0">
                <a:latin typeface="Arial" charset="0"/>
                <a:cs typeface="Arial" charset="0"/>
              </a:rPr>
              <a:t>Contract termination informed officially in advance: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7 days: Temporary Contract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15 days: 6-month contract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30 days: 3-year contract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45 days: Term-less contract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400" smtClean="0">
                <a:latin typeface="Arial" charset="0"/>
                <a:cs typeface="Arial" charset="0"/>
              </a:rPr>
              <a:t>Fine of contract break will be given to those</a:t>
            </a:r>
            <a:r>
              <a:rPr lang="en-US" altLang="ja-JP" sz="1800" b="1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Do not inform timely and,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Invalid reasons for termination of labor contract</a:t>
            </a:r>
            <a:endParaRPr lang="en-US" altLang="ja-JP" sz="2200" b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400" smtClean="0">
                <a:latin typeface="Arial" charset="0"/>
                <a:cs typeface="Arial" charset="0"/>
              </a:rPr>
              <a:t>Handover: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Work/Task List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altLang="ja-JP" sz="2200" smtClean="0">
                <a:latin typeface="Arial" charset="0"/>
                <a:cs typeface="Arial" charset="0"/>
              </a:rPr>
              <a:t>Facilities: computer, account, access card, debt, book…</a:t>
            </a:r>
            <a:endParaRPr lang="en-US" sz="2200" smtClean="0"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BB7F6-826A-403B-BADE-78C4C97454AB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7. COMPENSATION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35975" cy="51625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700" smtClean="0">
                <a:latin typeface="Arial" charset="0"/>
                <a:cs typeface="Arial" charset="0"/>
              </a:rPr>
              <a:t>Compensation philosophy: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cs typeface="Arial" charset="0"/>
              </a:rPr>
              <a:t>Market competitiveness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cs typeface="Arial" charset="0"/>
              </a:rPr>
              <a:t>Differentiation by performance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cs typeface="Arial" charset="0"/>
              </a:rPr>
              <a:t>Pay for actual contribution (actual value)</a:t>
            </a:r>
          </a:p>
          <a:p>
            <a:pPr>
              <a:buFont typeface="Wingdings" pitchFamily="2" charset="2"/>
              <a:buChar char="Ø"/>
            </a:pPr>
            <a:r>
              <a:rPr lang="en-US" sz="2700" smtClean="0">
                <a:latin typeface="Arial" charset="0"/>
                <a:cs typeface="Arial" charset="0"/>
              </a:rPr>
              <a:t>Compensation Structure: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ja-JP" sz="2400" smtClean="0">
                <a:latin typeface="Arial" charset="0"/>
                <a:cs typeface="Arial" charset="0"/>
              </a:rPr>
              <a:t>Base salary:</a:t>
            </a:r>
          </a:p>
          <a:p>
            <a:pPr lvl="2"/>
            <a:r>
              <a:rPr lang="en-US" sz="2000" smtClean="0">
                <a:latin typeface="Arial" charset="0"/>
                <a:cs typeface="Arial" charset="0"/>
              </a:rPr>
              <a:t>Noted in labor contract</a:t>
            </a:r>
          </a:p>
          <a:p>
            <a:pPr lvl="2"/>
            <a:r>
              <a:rPr lang="en-US" sz="2000" smtClean="0">
                <a:latin typeface="Arial" charset="0"/>
                <a:cs typeface="Arial" charset="0"/>
              </a:rPr>
              <a:t>For mandatory insurance, union fee</a:t>
            </a:r>
          </a:p>
          <a:p>
            <a:pPr lvl="2"/>
            <a:r>
              <a:rPr lang="en-US" sz="2000" smtClean="0">
                <a:latin typeface="Arial" charset="0"/>
                <a:cs typeface="Arial" charset="0"/>
              </a:rPr>
              <a:t>Severance allowance</a:t>
            </a:r>
            <a:endParaRPr lang="en-US" altLang="ja-JP" sz="2000" smtClean="0">
              <a:latin typeface="Arial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ea typeface="MS PGothic" pitchFamily="34" charset="-128"/>
              </a:rPr>
              <a:t>Performance salary: F salary table, based on capability, experience and level of employee.</a:t>
            </a:r>
          </a:p>
          <a:p>
            <a:pPr lvl="1">
              <a:buFont typeface="Courier New" pitchFamily="49" charset="0"/>
              <a:buChar char="o"/>
            </a:pPr>
            <a:endParaRPr lang="en-US" altLang="ja-JP" smtClean="0">
              <a:latin typeface="Arial" charset="0"/>
            </a:endParaRPr>
          </a:p>
          <a:p>
            <a:pPr lvl="2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EA268-C31A-481D-B01F-1D7B93A47C5F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anchor="t"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7. COMPENSATION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686800" cy="5257800"/>
          </a:xfrm>
        </p:spPr>
        <p:txBody>
          <a:bodyPr/>
          <a:lstStyle/>
          <a:p>
            <a:pPr lvl="1" eaLnBrk="1" hangingPunct="1">
              <a:buFont typeface="Courier New" pitchFamily="49" charset="0"/>
              <a:buChar char="o"/>
            </a:pPr>
            <a:r>
              <a:rPr lang="en-US" altLang="ja-JP" sz="2400" smtClean="0">
                <a:latin typeface="Arial" charset="0"/>
                <a:cs typeface="Arial" charset="0"/>
              </a:rPr>
              <a:t>Allowance: transportation, mobile &amp; internet; based on job’s need (e.g.: admin, sale,…)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ja-JP" sz="2400" smtClean="0">
                <a:latin typeface="Arial" charset="0"/>
                <a:cs typeface="Arial" charset="0"/>
              </a:rPr>
              <a:t>The 13th Salary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ja-JP" sz="2400" smtClean="0">
                <a:latin typeface="Arial" charset="0"/>
                <a:cs typeface="Arial" charset="0"/>
              </a:rPr>
              <a:t>Soft Salary: for L1-L4, based on Job rank and qualification of Job assigned.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ja-JP" sz="2400" smtClean="0">
                <a:latin typeface="Arial" charset="0"/>
                <a:cs typeface="Arial" charset="0"/>
              </a:rPr>
              <a:t>Bonus: for L5 up and key person, based on individual and company’s performance.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ja-JP" sz="2700" smtClean="0">
                <a:latin typeface="Arial" charset="0"/>
                <a:cs typeface="Arial" charset="0"/>
              </a:rPr>
              <a:t> Salary review: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Base on Checkpoint result (in Aug &amp; Feb)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End of contract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ea typeface="MS PGothic" pitchFamily="34" charset="-128"/>
                <a:cs typeface="Arial" charset="0"/>
              </a:rPr>
              <a:t>Be promoted or demoted</a:t>
            </a:r>
          </a:p>
        </p:txBody>
      </p:sp>
      <p:pic>
        <p:nvPicPr>
          <p:cNvPr id="32772" name="Picture 4" descr="Salary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04025" y="3789363"/>
            <a:ext cx="2243138" cy="220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  <a:defRPr/>
            </a:pPr>
            <a:r>
              <a:rPr lang="en-US" altLang="ja-JP" sz="3200" dirty="0"/>
              <a:t>Health check</a:t>
            </a:r>
            <a:endParaRPr lang="en-US" altLang="ja-JP" sz="3200" b="1" dirty="0">
              <a:solidFill>
                <a:srgbClr val="0000FF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  <a:defRPr/>
            </a:pPr>
            <a:r>
              <a:rPr lang="en-US" altLang="ja-JP" sz="3200" dirty="0"/>
              <a:t>Summer vacation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  <a:defRPr/>
            </a:pPr>
            <a:r>
              <a:rPr lang="en-US" altLang="ja-JP" sz="3200" dirty="0"/>
              <a:t>FPT Care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  <a:defRPr/>
            </a:pPr>
            <a:r>
              <a:rPr lang="en-US" altLang="ja-JP" sz="3200" dirty="0"/>
              <a:t>Team-building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  <a:defRPr/>
            </a:pPr>
            <a:r>
              <a:rPr lang="en-US" altLang="ja-JP" sz="3200" dirty="0"/>
              <a:t>Events: Women day, Men day, 13/9, ….</a:t>
            </a:r>
          </a:p>
          <a:p>
            <a:pPr marL="342900" lvl="1" indent="-34290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Ø"/>
              <a:defRPr/>
            </a:pPr>
            <a:r>
              <a:rPr lang="en-US" altLang="ja-JP" sz="3200" dirty="0"/>
              <a:t>Leaves: annual leave, holidays, sick leave, m</a:t>
            </a:r>
            <a:r>
              <a:rPr lang="en-US" sz="3200" dirty="0"/>
              <a:t>arriage leave, unpaid leave,…</a:t>
            </a:r>
            <a:endParaRPr lang="en-US" altLang="ja-JP" sz="3200" dirty="0"/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Wingdings" pitchFamily="2" charset="2"/>
              <a:buChar char="§"/>
              <a:defRPr/>
            </a:pPr>
            <a:endParaRPr lang="en-US" altLang="ja-JP" sz="32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8. BENEFIT</a:t>
            </a:r>
          </a:p>
        </p:txBody>
      </p:sp>
      <p:pic>
        <p:nvPicPr>
          <p:cNvPr id="33796" name="Picture 5" descr="Health Insuranc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1125538"/>
            <a:ext cx="26908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8160D-0B79-4CF8-ACD1-02A986FF4121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9. OVERTIME POLICY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latin typeface="Arial" charset="0"/>
                <a:cs typeface="Arial" charset="0"/>
              </a:rPr>
              <a:t>Applied for staff who hold level 3 down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charset="0"/>
                <a:cs typeface="Arial" charset="0"/>
              </a:rPr>
              <a:t>Overtime: starts from 45</a:t>
            </a:r>
            <a:r>
              <a:rPr lang="en-US" baseline="30000" smtClean="0">
                <a:latin typeface="Arial" charset="0"/>
                <a:cs typeface="Arial" charset="0"/>
              </a:rPr>
              <a:t>th</a:t>
            </a:r>
            <a:r>
              <a:rPr lang="en-US" smtClean="0">
                <a:latin typeface="Arial" charset="0"/>
                <a:cs typeface="Arial" charset="0"/>
              </a:rPr>
              <a:t> hrs. onward and happens on Saturday, Sunday, Holiday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charset="0"/>
                <a:cs typeface="Arial" charset="0"/>
              </a:rPr>
              <a:t>Regime: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Allowance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Arial" charset="0"/>
                <a:cs typeface="Arial" charset="0"/>
              </a:rPr>
              <a:t>Compensated leave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8093D-76AA-45D6-89B3-4BDB5F12C520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38" name="Group 138"/>
          <p:cNvGraphicFramePr>
            <a:graphicFrameLocks noGrp="1"/>
          </p:cNvGraphicFramePr>
          <p:nvPr/>
        </p:nvGraphicFramePr>
        <p:xfrm>
          <a:off x="304800" y="1149350"/>
          <a:ext cx="8458200" cy="4367884"/>
        </p:xfrm>
        <a:graphic>
          <a:graphicData uri="http://schemas.openxmlformats.org/drawingml/2006/table">
            <a:tbl>
              <a:tblPr/>
              <a:tblGrid>
                <a:gridCol w="616744"/>
                <a:gridCol w="5666680"/>
                <a:gridCol w="2174776"/>
              </a:tblGrid>
              <a:tr h="36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Documents list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Require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E1"/>
                    </a:solidFill>
                  </a:tcPr>
                </a:tc>
              </a:tr>
              <a:tr h="90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Curriculum Vitae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Vietnamese template within 6 months certified by local authority/ university (a notarized copy accepted)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Notarized copies of diplomas/ professional certificates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Copy of ID card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(Copy of passport/ Driving License in replacement)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Health certificate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within 6 months issued by a city-level hospital (a notarized copy accepted)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Birth certificate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(a notarized copy accepted)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Curriculum Vitae in English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Application Letter in English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Opt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(4x6) photos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(within 6 months)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</a:p>
                  </a:txBody>
                  <a:tcPr anchor="ctr" anchorCtr="1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4" name="Rectangle 89"/>
          <p:cNvSpPr>
            <a:spLocks noChangeArrowheads="1"/>
          </p:cNvSpPr>
          <p:nvPr/>
        </p:nvSpPr>
        <p:spPr bwMode="auto">
          <a:xfrm>
            <a:off x="395288" y="5653088"/>
            <a:ext cx="849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 eaLnBrk="0" hangingPunct="0"/>
            <a:r>
              <a:rPr lang="en-US" sz="1600" b="1">
                <a:solidFill>
                  <a:srgbClr val="FF0000"/>
                </a:solidFill>
                <a:cs typeface="Times New Roman" pitchFamily="18" charset="0"/>
              </a:rPr>
              <a:t>* Delay signing Trial contract if  mandatory profiles haven’t been submitted no later than the first day of Day 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35885" name="Rectangle 9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487363"/>
          </a:xfrm>
        </p:spPr>
        <p:txBody>
          <a:bodyPr anchor="t"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10. EMPLOYEE PROFILE</a:t>
            </a:r>
            <a:endParaRPr lang="en-US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75CC7-42ED-4171-93BC-91A77546091A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11. PERSONAL INCOME TAX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“Thu nhập chịu thuế”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“Thu nhập tính thuế”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“Giảm trừ gia cảnh”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Personal income tax settlement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Accumulated taxable income: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578E0-273F-45FE-A7E9-F9283CF8B0D9}" type="slidenum">
              <a:rPr lang="vi-VN" smtClean="0"/>
              <a:pPr>
                <a:defRPr/>
              </a:pPr>
              <a:t>28</a:t>
            </a:fld>
            <a:endParaRPr lang="vi-V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71550" y="3429000"/>
          <a:ext cx="7272808" cy="296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30"/>
                <a:gridCol w="2339138"/>
                <a:gridCol w="2376264"/>
                <a:gridCol w="1584176"/>
              </a:tblGrid>
              <a:tr h="57729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Grade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Taxable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income/ year (million VND)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Taxable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income/ month (million VND)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Tax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rate (%)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4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&lt;= 60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&lt;= 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4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60 and &lt; = 120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5 and &lt;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4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120 and &lt;= 216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10 and &lt;=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4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216 and &lt;= 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18 and &lt;=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4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384 and &lt;= 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32 and &lt;=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4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624 and &lt;= 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52 and &lt;=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960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&gt; 80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68313" y="2133600"/>
            <a:ext cx="8229600" cy="914400"/>
          </a:xfrm>
        </p:spPr>
        <p:txBody>
          <a:bodyPr/>
          <a:lstStyle/>
          <a:p>
            <a:pPr algn="ctr"/>
            <a:r>
              <a:rPr lang="en-US" sz="4000" smtClean="0">
                <a:solidFill>
                  <a:srgbClr val="0000FF"/>
                </a:solidFill>
                <a:latin typeface="Arial" charset="0"/>
                <a:cs typeface="Arial" charset="0"/>
              </a:rPr>
              <a:t>Part 4: Email guideline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FB301C-1835-42EF-A3EB-C13CD1CC35E3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CONTENTS</a:t>
            </a:r>
            <a:endParaRPr lang="vi-VN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850" y="1052513"/>
            <a:ext cx="8424863" cy="717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/>
              <a:t> </a:t>
            </a:r>
            <a:r>
              <a:rPr lang="en-US" sz="2600" b="1"/>
              <a:t>Part I: Working time &amp; Company regulations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/>
              <a:t> Part II: Organizational structure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/>
              <a:t> Part III: HR policies and procedures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600" b="1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600" b="1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600" b="1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600" b="1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600" b="1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600" b="1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/>
              <a:t>Part IV: Email Guideline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800" b="1"/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endParaRPr lang="en-US" sz="4000" b="1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7D001B-B4CF-4D10-B8A1-C4287948DA40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188" y="2852738"/>
          <a:ext cx="7992888" cy="3078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8072"/>
                <a:gridCol w="3348372"/>
                <a:gridCol w="666074"/>
                <a:gridCol w="3330370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Context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Context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2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Job System and career development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Compensation</a:t>
                      </a:r>
                    </a:p>
                    <a:p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Staff level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Benefit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Training &amp;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development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Overtime policy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Performance appraisal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Employee profile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Labor Contract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Personal income tax</a:t>
                      </a:r>
                    </a:p>
                  </a:txBody>
                  <a:tcPr/>
                </a:tc>
              </a:tr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Resignation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9144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Email Guideline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91513" cy="4906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000" smtClean="0">
                <a:latin typeface="Arial" charset="0"/>
                <a:cs typeface="Arial" charset="0"/>
              </a:rPr>
              <a:t>Writing email:</a:t>
            </a:r>
          </a:p>
          <a:p>
            <a:pPr lvl="1">
              <a:buFont typeface="Courier New" pitchFamily="49" charset="0"/>
              <a:buChar char="o"/>
            </a:pPr>
            <a:r>
              <a:rPr lang="en-US" sz="2300" smtClean="0">
                <a:latin typeface="Arial" charset="0"/>
                <a:cs typeface="Arial" charset="0"/>
              </a:rPr>
              <a:t>Write well-structured emails and use short, descriptive subjects.</a:t>
            </a:r>
          </a:p>
          <a:p>
            <a:pPr lvl="1">
              <a:buFont typeface="Courier New" pitchFamily="49" charset="0"/>
              <a:buChar char="o"/>
            </a:pPr>
            <a:r>
              <a:rPr lang="en-US" sz="2300" smtClean="0">
                <a:latin typeface="Arial" charset="0"/>
                <a:cs typeface="Arial" charset="0"/>
              </a:rPr>
              <a:t>Start an e-mail with ‘Hi’, or ‘Dear’, and the name of the person. Messages can be ended with ‘Best Regards’.</a:t>
            </a:r>
          </a:p>
          <a:p>
            <a:pPr lvl="1">
              <a:buFont typeface="Courier New" pitchFamily="49" charset="0"/>
              <a:buChar char="o"/>
            </a:pPr>
            <a:r>
              <a:rPr lang="en-US" sz="2300" smtClean="0">
                <a:latin typeface="Arial" charset="0"/>
                <a:cs typeface="Arial" charset="0"/>
              </a:rPr>
              <a:t>Signatures must follow format indicated by Company.</a:t>
            </a:r>
          </a:p>
          <a:p>
            <a:pPr lvl="1">
              <a:buFont typeface="Courier New" pitchFamily="49" charset="0"/>
              <a:buChar char="o"/>
            </a:pPr>
            <a:r>
              <a:rPr lang="en-US" sz="2300" smtClean="0">
                <a:latin typeface="Arial" charset="0"/>
                <a:cs typeface="Arial" charset="0"/>
              </a:rPr>
              <a:t>Use the spell checker before you send out an email.</a:t>
            </a:r>
          </a:p>
          <a:p>
            <a:pPr lvl="1">
              <a:buFont typeface="Courier New" pitchFamily="49" charset="0"/>
              <a:buChar char="o"/>
            </a:pPr>
            <a:r>
              <a:rPr lang="en-US" sz="2300" smtClean="0">
                <a:latin typeface="Arial" charset="0"/>
                <a:cs typeface="Arial" charset="0"/>
              </a:rPr>
              <a:t>Use cc, bcc, forward email if the recipients relate to and understand their role.</a:t>
            </a:r>
          </a:p>
          <a:p>
            <a:pPr lvl="1">
              <a:buFont typeface="Courier New" pitchFamily="49" charset="0"/>
              <a:buChar char="o"/>
            </a:pPr>
            <a:r>
              <a:rPr lang="en-US" sz="2300" smtClean="0">
                <a:latin typeface="Arial" charset="0"/>
                <a:cs typeface="Arial" charset="0"/>
              </a:rPr>
              <a:t>Only mark emails as important if they really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FB436-6380-4A39-9C34-00F49DF0C51A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Email Guideline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000" smtClean="0">
                <a:latin typeface="Arial" charset="0"/>
                <a:cs typeface="Arial" charset="0"/>
              </a:rPr>
              <a:t>Replying to emails: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cs typeface="Arial" charset="0"/>
              </a:rPr>
              <a:t>Emails should be answered within at least 8 working hours.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cs typeface="Arial" charset="0"/>
              </a:rPr>
              <a:t>Only use email account of company or use email account that customers request to use for works.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Arial" charset="0"/>
                <a:cs typeface="Arial" charset="0"/>
              </a:rPr>
              <a:t>“Importance Notice” is required to be added underneath the sender’s signature, especially for outgoing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24D3AD-21A4-4FC7-8D88-E904B381CA7A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1071562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b="1" dirty="0"/>
              <a:t>Master list: \\10.16.34.100\Fsoft-QMS\Document</a:t>
            </a:r>
            <a:endParaRPr lang="en-US" b="1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sz="4800" b="1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4800" b="1" dirty="0" smtClean="0">
                <a:solidFill>
                  <a:srgbClr val="0000FF"/>
                </a:solidFill>
              </a:rPr>
              <a:t>THANK YOU</a:t>
            </a:r>
            <a:endParaRPr lang="vi-VN" sz="4800" dirty="0" smtClean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56D7E-C19E-4790-9C08-44580B5E5005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84313"/>
            <a:ext cx="8229600" cy="2160587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PART I:  </a:t>
            </a:r>
            <a:b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WORKING TIME &amp; COMPANY REGULATIONS </a:t>
            </a: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940291-86CA-42DA-8834-4AFBAC1F6B5A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1. WORKING TIME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C58656-CE78-41EB-B61A-E41BCEC9890B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sp>
        <p:nvSpPr>
          <p:cNvPr id="17412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435975" cy="4906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latin typeface="Arial" charset="0"/>
                <a:cs typeface="Arial" charset="0"/>
              </a:rPr>
              <a:t>From Monday to Friday: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charset="0"/>
                <a:cs typeface="Arial" charset="0"/>
              </a:rPr>
              <a:t>Saturday morning:  be off if have no urgent task or supervisor’s requirement.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</p:txBody>
      </p:sp>
      <p:pic>
        <p:nvPicPr>
          <p:cNvPr id="5" name="Content Placeholder 3" descr="12h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1268413"/>
            <a:ext cx="2027238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8h30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1989138"/>
            <a:ext cx="20669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17"/>
          <p:cNvSpPr>
            <a:spLocks noChangeArrowheads="1"/>
          </p:cNvSpPr>
          <p:nvPr/>
        </p:nvSpPr>
        <p:spPr bwMode="auto">
          <a:xfrm rot="-622742">
            <a:off x="4098925" y="2246313"/>
            <a:ext cx="1484313" cy="476250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16165D"/>
          </a:solidFill>
          <a:ln w="9525" algn="ctr">
            <a:solidFill>
              <a:srgbClr val="16165D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en-US" sz="3200">
              <a:latin typeface="Times New Roman" pitchFamily="18" charset="0"/>
            </a:endParaRPr>
          </a:p>
        </p:txBody>
      </p:sp>
      <p:pic>
        <p:nvPicPr>
          <p:cNvPr id="8" name="Picture 6" descr="13h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75" y="3644900"/>
            <a:ext cx="2138363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17h30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3213100"/>
            <a:ext cx="2098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11"/>
          <p:cNvSpPr>
            <a:spLocks noChangeArrowheads="1"/>
          </p:cNvSpPr>
          <p:nvPr/>
        </p:nvSpPr>
        <p:spPr bwMode="auto">
          <a:xfrm rot="-549824">
            <a:off x="4386263" y="4044950"/>
            <a:ext cx="1484312" cy="476250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16165D"/>
          </a:solidFill>
          <a:ln w="9525" algn="ctr">
            <a:solidFill>
              <a:srgbClr val="16165D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2. COMPANY REGULATIONS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Nội quy Lao động/ </a:t>
            </a:r>
            <a:r>
              <a:rPr lang="en-US" sz="2300" i="1" smtClean="0">
                <a:latin typeface="Arial" charset="0"/>
                <a:cs typeface="Arial" charset="0"/>
              </a:rPr>
              <a:t>Labour Regulation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Thỏa ước Lao động tập thể/ </a:t>
            </a:r>
            <a:r>
              <a:rPr lang="en-US" sz="2300" i="1" smtClean="0">
                <a:latin typeface="Arial" charset="0"/>
                <a:cs typeface="Arial" charset="0"/>
              </a:rPr>
              <a:t>Collective Labour Agreement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Nội quy Công ty/ </a:t>
            </a:r>
            <a:r>
              <a:rPr lang="en-US" sz="2300" i="1" smtClean="0">
                <a:latin typeface="Arial" charset="0"/>
                <a:cs typeface="Arial" charset="0"/>
              </a:rPr>
              <a:t>Regulation of the Company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Nội quy phòng cháy chữa cháy/ </a:t>
            </a:r>
            <a:r>
              <a:rPr lang="en-US" sz="2300" i="1" smtClean="0">
                <a:latin typeface="Arial" charset="0"/>
                <a:cs typeface="Arial" charset="0"/>
              </a:rPr>
              <a:t>Rules of fire safety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Quy định Bảo mật thông tin/ </a:t>
            </a:r>
            <a:r>
              <a:rPr lang="en-US" sz="2300" i="1" smtClean="0">
                <a:latin typeface="Arial" charset="0"/>
                <a:cs typeface="Arial" charset="0"/>
              </a:rPr>
              <a:t>Information security Regulation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Quy định về Thời giờ làm việc</a:t>
            </a:r>
            <a:r>
              <a:rPr lang="en-US" sz="2300" i="1" smtClean="0">
                <a:latin typeface="Arial" charset="0"/>
                <a:cs typeface="Arial" charset="0"/>
              </a:rPr>
              <a:t>/ Working time Regulation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Quy định về An toàn nghỉ mát/ </a:t>
            </a:r>
            <a:r>
              <a:rPr lang="en-US" sz="2300" i="1" smtClean="0">
                <a:latin typeface="Arial" charset="0"/>
                <a:cs typeface="Arial" charset="0"/>
              </a:rPr>
              <a:t>Summer vacation Regulation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Quy định về Chế độ nghỉ/ </a:t>
            </a:r>
            <a:r>
              <a:rPr lang="en-US" sz="2300" i="1" smtClean="0">
                <a:latin typeface="Arial" charset="0"/>
                <a:cs typeface="Arial" charset="0"/>
              </a:rPr>
              <a:t>Absence Regulation</a:t>
            </a:r>
            <a:endParaRPr lang="en-US" sz="2300" b="1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300" smtClean="0">
                <a:latin typeface="Arial" charset="0"/>
                <a:cs typeface="Arial" charset="0"/>
              </a:rPr>
              <a:t>Quy tắc đạo đức nghề nghiệp/ </a:t>
            </a:r>
            <a:r>
              <a:rPr lang="en-US" sz="2300" i="1" smtClean="0">
                <a:latin typeface="Arial" charset="0"/>
                <a:cs typeface="Arial" charset="0"/>
              </a:rPr>
              <a:t>Professional ethnics rules</a:t>
            </a:r>
            <a:endParaRPr lang="en-US" sz="2300" b="1" smtClean="0">
              <a:latin typeface="Arial" charset="0"/>
              <a:cs typeface="Arial" charset="0"/>
            </a:endParaRPr>
          </a:p>
          <a:p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1742-387E-4551-B8DF-3E130A0D4C6E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84313"/>
            <a:ext cx="8229600" cy="2160587"/>
          </a:xfrm>
        </p:spPr>
        <p:txBody>
          <a:bodyPr/>
          <a:lstStyle/>
          <a:p>
            <a:pPr algn="ctr"/>
            <a:r>
              <a:rPr lang="en-US" sz="3600" smtClean="0">
                <a:solidFill>
                  <a:srgbClr val="0000FF"/>
                </a:solidFill>
                <a:latin typeface="Arial" charset="0"/>
                <a:cs typeface="Arial" charset="0"/>
              </a:rPr>
              <a:t>PART II: </a:t>
            </a:r>
            <a:br>
              <a:rPr lang="en-US" sz="3600" smtClean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3600" smtClean="0">
                <a:solidFill>
                  <a:srgbClr val="0000FF"/>
                </a:solidFill>
                <a:latin typeface="Arial" charset="0"/>
                <a:cs typeface="Arial" charset="0"/>
              </a:rPr>
              <a:t>FSOFT ORGANIZATION</a:t>
            </a: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42310-4994-4080-BA19-38B653986FF6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ORGANIZATION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B7CE1-5055-4D7E-B3E8-2653DCDFDDDB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6" y="1281096"/>
            <a:ext cx="725851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7740352" y="4301968"/>
            <a:ext cx="1098942" cy="2278062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Chú thích: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4610360"/>
            <a:ext cx="109061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5207260"/>
            <a:ext cx="10906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5877272"/>
            <a:ext cx="10906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30350" y="116632"/>
            <a:ext cx="7543800" cy="457200"/>
          </a:xfrm>
        </p:spPr>
        <p:txBody>
          <a:bodyPr/>
          <a:lstStyle/>
          <a:p>
            <a:r>
              <a:rPr lang="en-US" altLang="ja-JP" sz="3000" dirty="0" smtClean="0">
                <a:solidFill>
                  <a:srgbClr val="FF0000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ORG CHART - </a:t>
            </a:r>
            <a:r>
              <a:rPr lang="en-US" altLang="ja-JP" sz="3000" b="1" dirty="0" err="1" smtClean="0">
                <a:solidFill>
                  <a:srgbClr val="0066FF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FSOFTHCM</a:t>
            </a:r>
            <a:endParaRPr lang="en-US" altLang="en-US" sz="3000" dirty="0" smtClean="0">
              <a:solidFill>
                <a:srgbClr val="0066FF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4343907" y="1826417"/>
            <a:ext cx="1539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</p:cNvCxnSpPr>
          <p:nvPr/>
        </p:nvCxnSpPr>
        <p:spPr>
          <a:xfrm rot="5400000">
            <a:off x="4406900" y="2380455"/>
            <a:ext cx="76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1030" y="2453023"/>
            <a:ext cx="7696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34950" y="3123405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34950" y="457120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4950" y="510460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3" idx="1"/>
          </p:cNvCxnSpPr>
          <p:nvPr/>
        </p:nvCxnSpPr>
        <p:spPr>
          <a:xfrm rot="10800000">
            <a:off x="234950" y="403780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-373856" y="4799011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530350" y="35044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530350" y="510460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626225" y="3123405"/>
            <a:ext cx="0" cy="29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endCxn id="206" idx="1"/>
          </p:cNvCxnSpPr>
          <p:nvPr/>
        </p:nvCxnSpPr>
        <p:spPr>
          <a:xfrm>
            <a:off x="6626225" y="3428205"/>
            <a:ext cx="1635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6217444" y="4837111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007350" y="47998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 flipH="1" flipV="1">
            <a:off x="234950" y="55618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72" idx="1"/>
          </p:cNvCxnSpPr>
          <p:nvPr/>
        </p:nvCxnSpPr>
        <p:spPr>
          <a:xfrm rot="10800000">
            <a:off x="234950" y="50919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2" idx="1"/>
          </p:cNvCxnSpPr>
          <p:nvPr/>
        </p:nvCxnSpPr>
        <p:spPr>
          <a:xfrm flipH="1">
            <a:off x="217488" y="5561805"/>
            <a:ext cx="169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0800000">
            <a:off x="234950" y="35044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615950" y="25138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615950" y="24376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768350" y="24376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 flipH="1" flipV="1">
            <a:off x="8388350" y="25138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10" idx="0"/>
          </p:cNvCxnSpPr>
          <p:nvPr/>
        </p:nvCxnSpPr>
        <p:spPr>
          <a:xfrm rot="5400000" flipH="1" flipV="1">
            <a:off x="82740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191" idx="0"/>
          </p:cNvCxnSpPr>
          <p:nvPr/>
        </p:nvCxnSpPr>
        <p:spPr>
          <a:xfrm rot="5400000">
            <a:off x="69024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6" idx="0"/>
          </p:cNvCxnSpPr>
          <p:nvPr/>
        </p:nvCxnSpPr>
        <p:spPr>
          <a:xfrm rot="5400000" flipH="1" flipV="1">
            <a:off x="5778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186" idx="0"/>
          </p:cNvCxnSpPr>
          <p:nvPr/>
        </p:nvCxnSpPr>
        <p:spPr>
          <a:xfrm rot="5400000" flipH="1" flipV="1">
            <a:off x="56070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626225" y="3961605"/>
            <a:ext cx="16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5400000" flipH="1" flipV="1">
            <a:off x="17208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5400000">
            <a:off x="29400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rot="5400000">
            <a:off x="4311650" y="255190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8007350" y="66286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rot="5400000" flipH="1" flipV="1">
            <a:off x="8007350" y="66286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1530350" y="40378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1530350" y="45712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1530350" y="563800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1530350" y="61714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530350" y="67048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4044950" y="3123405"/>
            <a:ext cx="0" cy="198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8007350" y="35806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8007350" y="41902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8007350" y="53332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8007350" y="60190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>
            <a:endCxn id="166" idx="1"/>
          </p:cNvCxnSpPr>
          <p:nvPr/>
        </p:nvCxnSpPr>
        <p:spPr>
          <a:xfrm>
            <a:off x="4044950" y="3509168"/>
            <a:ext cx="238125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>
            <a:endCxn id="167" idx="1"/>
          </p:cNvCxnSpPr>
          <p:nvPr/>
        </p:nvCxnSpPr>
        <p:spPr>
          <a:xfrm flipV="1">
            <a:off x="4044950" y="40378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6626225" y="4485480"/>
            <a:ext cx="2381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159750" y="335200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AD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159750" y="396160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AF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159750" y="457120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QA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8159750" y="518080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IAD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159750" y="579040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IT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159750" y="6400005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FWA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789738" y="3277393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BU3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788150" y="3809205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BU8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4425950" y="34282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168" idx="0"/>
            <a:endCxn id="168" idx="0"/>
          </p:cNvCxnSpPr>
          <p:nvPr/>
        </p:nvCxnSpPr>
        <p:spPr>
          <a:xfrm>
            <a:off x="7316788" y="53713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168" idx="0"/>
            <a:endCxn id="168" idx="0"/>
          </p:cNvCxnSpPr>
          <p:nvPr/>
        </p:nvCxnSpPr>
        <p:spPr>
          <a:xfrm>
            <a:off x="7316788" y="53713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68" idx="0"/>
            <a:endCxn id="168" idx="0"/>
          </p:cNvCxnSpPr>
          <p:nvPr/>
        </p:nvCxnSpPr>
        <p:spPr>
          <a:xfrm>
            <a:off x="7316788" y="53713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283075" y="336153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BU5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273550" y="3885405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BU6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821488" y="5371305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GA HCM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82750" y="33520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682750" y="38854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682750" y="44188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682750" y="49522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682750" y="60190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JCD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82750" y="54856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GA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682750" y="65524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QA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7350" y="4420393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SMC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7350" y="33520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DMS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7350" y="38854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DNM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350" y="49395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GA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87350" y="5409405"/>
            <a:ext cx="82073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QA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92151" y="2740817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986757" y="2741611"/>
            <a:ext cx="152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94" idx="0"/>
            <a:endCxn id="94" idx="0"/>
          </p:cNvCxnSpPr>
          <p:nvPr/>
        </p:nvCxnSpPr>
        <p:spPr>
          <a:xfrm>
            <a:off x="1873250" y="26836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377950" y="2683668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FSU15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673350" y="266620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FSU17 HCM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483350" y="2666205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FSU1</a:t>
            </a:r>
          </a:p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HCM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778750" y="266620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BA HCM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187950" y="2666205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FSB DMS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892550" y="266620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FSU11 HCM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8750" y="2666205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FSU3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9694" y="1140617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CHAIRMAN</a:t>
            </a:r>
          </a:p>
          <a:p>
            <a:pPr algn="ctr">
              <a:defRPr/>
            </a:pPr>
            <a:r>
              <a:rPr lang="en-US" sz="1500" b="1" dirty="0" err="1">
                <a:latin typeface="Tahoma" pitchFamily="34" charset="0"/>
                <a:cs typeface="Tahoma" pitchFamily="34" charset="0"/>
              </a:rPr>
              <a:t>TuanPM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6350" y="190420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CEO</a:t>
            </a:r>
          </a:p>
          <a:p>
            <a:pPr algn="ctr">
              <a:defRPr/>
            </a:pPr>
            <a:r>
              <a:rPr lang="en-US" sz="1500" b="1" dirty="0" err="1">
                <a:latin typeface="Tahoma" pitchFamily="34" charset="0"/>
                <a:cs typeface="Tahoma" pitchFamily="34" charset="0"/>
              </a:rPr>
              <a:t>QuynhND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788150" y="4342605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BU19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788150" y="4837905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BU36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95600" y="3275805"/>
            <a:ext cx="88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BU9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76550" y="4180680"/>
            <a:ext cx="9080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Tahoma" pitchFamily="34" charset="0"/>
                <a:cs typeface="Tahoma" pitchFamily="34" charset="0"/>
              </a:rPr>
              <a:t>QA HCM</a:t>
            </a:r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95600" y="3734593"/>
            <a:ext cx="88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latin typeface="Tahoma" pitchFamily="34" charset="0"/>
                <a:cs typeface="Tahoma" pitchFamily="34" charset="0"/>
              </a:rPr>
              <a:t>JCD HCM</a:t>
            </a:r>
            <a:endParaRPr lang="en-US" sz="11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83075" y="4939505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BSD</a:t>
            </a:r>
            <a:endParaRPr lang="en-US" sz="15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0" name="Straight Connector 99"/>
          <p:cNvCxnSpPr>
            <a:endCxn id="99" idx="1"/>
          </p:cNvCxnSpPr>
          <p:nvPr/>
        </p:nvCxnSpPr>
        <p:spPr>
          <a:xfrm flipV="1">
            <a:off x="4044950" y="5091905"/>
            <a:ext cx="2381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749550" y="3031330"/>
            <a:ext cx="0" cy="131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749550" y="3428205"/>
            <a:ext cx="1460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732088" y="3880643"/>
            <a:ext cx="163512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749550" y="4337843"/>
            <a:ext cx="1460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68" idx="1"/>
          </p:cNvCxnSpPr>
          <p:nvPr/>
        </p:nvCxnSpPr>
        <p:spPr>
          <a:xfrm flipV="1">
            <a:off x="6626225" y="5523705"/>
            <a:ext cx="1952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626225" y="4990305"/>
            <a:ext cx="20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44" idx="1"/>
          </p:cNvCxnSpPr>
          <p:nvPr/>
        </p:nvCxnSpPr>
        <p:spPr>
          <a:xfrm flipV="1">
            <a:off x="4044950" y="457120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273550" y="4418805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GA HCM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21488" y="587613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latin typeface="Tahoma" pitchFamily="34" charset="0"/>
                <a:cs typeface="Tahoma" pitchFamily="34" charset="0"/>
              </a:rPr>
              <a:t>QA </a:t>
            </a:r>
            <a:r>
              <a:rPr lang="en-US" sz="1500" b="1" dirty="0">
                <a:latin typeface="Tahoma" pitchFamily="34" charset="0"/>
                <a:cs typeface="Tahoma" pitchFamily="34" charset="0"/>
              </a:rPr>
              <a:t>HCM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626225" y="6034880"/>
            <a:ext cx="2174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9617</TotalTime>
  <Words>1447</Words>
  <Application>Microsoft Office PowerPoint</Application>
  <PresentationFormat>On-screen Show (4:3)</PresentationFormat>
  <Paragraphs>498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Template_Training Slide</vt:lpstr>
      <vt:lpstr>HR System &amp; Career Orientation</vt:lpstr>
      <vt:lpstr>OBJECTIVES</vt:lpstr>
      <vt:lpstr>CONTENTS</vt:lpstr>
      <vt:lpstr>PART I:   WORKING TIME &amp; COMPANY REGULATIONS  </vt:lpstr>
      <vt:lpstr>1. WORKING TIME</vt:lpstr>
      <vt:lpstr>2. COMPANY REGULATIONS</vt:lpstr>
      <vt:lpstr>PART II:  FSOFT ORGANIZATION </vt:lpstr>
      <vt:lpstr>ORGANIZATION CHART</vt:lpstr>
      <vt:lpstr>ORG CHART - FSOFTHCM</vt:lpstr>
      <vt:lpstr>ORGANIZATION CHART</vt:lpstr>
      <vt:lpstr>PART III:  HR POLICIES AND PROCEDURES </vt:lpstr>
      <vt:lpstr>1. JOB SYSTEM AND CAREER DEVELOPMENT</vt:lpstr>
      <vt:lpstr>1. JOB SYSTEM AND CAREER DEVELOPMENT</vt:lpstr>
      <vt:lpstr>2. STAFF LEVEL</vt:lpstr>
      <vt:lpstr>2. STAFF LEVEL</vt:lpstr>
      <vt:lpstr>PowerPoint Presentation</vt:lpstr>
      <vt:lpstr>3. TRAINING &amp; DEVELOPMENT</vt:lpstr>
      <vt:lpstr>EMPLOYMENT: Recruitment &amp; Selection</vt:lpstr>
      <vt:lpstr>EMPLOYMENT: Recruitment &amp; Selection</vt:lpstr>
      <vt:lpstr>4. PERFORMANCE APPRAISAL</vt:lpstr>
      <vt:lpstr>5. LABOR CONTRACT</vt:lpstr>
      <vt:lpstr>6. RESIGNATION</vt:lpstr>
      <vt:lpstr>7. COMPENSATION</vt:lpstr>
      <vt:lpstr>7. COMPENSATION</vt:lpstr>
      <vt:lpstr>8. BENEFIT</vt:lpstr>
      <vt:lpstr>9. OVERTIME POLICY</vt:lpstr>
      <vt:lpstr>10. EMPLOYEE PROFILE</vt:lpstr>
      <vt:lpstr>11. PERSONAL INCOME TAX</vt:lpstr>
      <vt:lpstr>Part 4: Email guideline </vt:lpstr>
      <vt:lpstr>Email Guideline</vt:lpstr>
      <vt:lpstr>Email Guideline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Nguyen Thi Vong (HCM.FWA)</cp:lastModifiedBy>
  <cp:revision>844</cp:revision>
  <dcterms:created xsi:type="dcterms:W3CDTF">2010-10-18T05:40:05Z</dcterms:created>
  <dcterms:modified xsi:type="dcterms:W3CDTF">2013-12-31T08:16:24Z</dcterms:modified>
</cp:coreProperties>
</file>