
<file path=[Content_Types].xml><?xml version="1.0" encoding="utf-8"?>
<Types xmlns="http://schemas.openxmlformats.org/package/2006/content-types">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drawings/vmlDrawing1.vml" ContentType="application/vnd.openxmlformats-officedocument.vmlDrawing"/>
  <Override PartName="/ppt/embeddings/oleObject1.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1"/>
  </p:sldMasterIdLst>
  <p:notesMasterIdLst>
    <p:notesMasterId r:id="rId3"/>
  </p:notesMasterIdLst>
  <p:handoutMasterIdLst>
    <p:handoutMasterId r:id="rId4"/>
  </p:handoutMasterIdLst>
  <p:sldIdLst>
    <p:sldId id="256" r:id="rId2"/>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x="12192000" cy="6858000"/>
  <p:notesSz cx="6797675" cy="9928225"/>
  <p:custDataLst>
    <p:tags r:id="rId5"/>
  </p:custDataLst>
  <p:defaultTextStyle>
    <a:defPPr>
      <a:defRPr lang="de-DE"/>
    </a:defPPr>
    <a:lvl1pPr algn="l" rtl="0" fontAlgn="base">
      <a:spcBef>
        <a:spcPct val="20000"/>
      </a:spcBef>
      <a:spcAft>
        <a:spcPct val="0"/>
      </a:spcAft>
      <a:buClr>
        <a:srgbClr val="FF0000"/>
      </a:buClr>
      <a:buFont typeface="Wingdings" pitchFamily="2" charset="2"/>
      <a:buChar char="§"/>
      <a:defRPr kern="1200">
        <a:solidFill>
          <a:srgbClr val="0F3D7F"/>
        </a:solidFill>
        <a:latin typeface="Tahoma" pitchFamily="34" charset="0"/>
        <a:ea typeface="+mn-ea"/>
        <a:cs typeface="+mn-cs"/>
      </a:defRPr>
    </a:lvl1pPr>
    <a:lvl2pPr marL="457200" algn="l" rtl="0" fontAlgn="base">
      <a:spcBef>
        <a:spcPct val="20000"/>
      </a:spcBef>
      <a:spcAft>
        <a:spcPct val="0"/>
      </a:spcAft>
      <a:buClr>
        <a:srgbClr val="FF0000"/>
      </a:buClr>
      <a:buFont typeface="Wingdings" pitchFamily="2" charset="2"/>
      <a:buChar char="§"/>
      <a:defRPr kern="1200">
        <a:solidFill>
          <a:srgbClr val="0F3D7F"/>
        </a:solidFill>
        <a:latin typeface="Tahoma" pitchFamily="34" charset="0"/>
        <a:ea typeface="+mn-ea"/>
        <a:cs typeface="+mn-cs"/>
      </a:defRPr>
    </a:lvl2pPr>
    <a:lvl3pPr marL="914400" algn="l" rtl="0" fontAlgn="base">
      <a:spcBef>
        <a:spcPct val="20000"/>
      </a:spcBef>
      <a:spcAft>
        <a:spcPct val="0"/>
      </a:spcAft>
      <a:buClr>
        <a:srgbClr val="FF0000"/>
      </a:buClr>
      <a:buFont typeface="Wingdings" pitchFamily="2" charset="2"/>
      <a:buChar char="§"/>
      <a:defRPr kern="1200">
        <a:solidFill>
          <a:srgbClr val="0F3D7F"/>
        </a:solidFill>
        <a:latin typeface="Tahoma" pitchFamily="34" charset="0"/>
        <a:ea typeface="+mn-ea"/>
        <a:cs typeface="+mn-cs"/>
      </a:defRPr>
    </a:lvl3pPr>
    <a:lvl4pPr marL="1371600" algn="l" rtl="0" fontAlgn="base">
      <a:spcBef>
        <a:spcPct val="20000"/>
      </a:spcBef>
      <a:spcAft>
        <a:spcPct val="0"/>
      </a:spcAft>
      <a:buClr>
        <a:srgbClr val="FF0000"/>
      </a:buClr>
      <a:buFont typeface="Wingdings" pitchFamily="2" charset="2"/>
      <a:buChar char="§"/>
      <a:defRPr kern="1200">
        <a:solidFill>
          <a:srgbClr val="0F3D7F"/>
        </a:solidFill>
        <a:latin typeface="Tahoma" pitchFamily="34" charset="0"/>
        <a:ea typeface="+mn-ea"/>
        <a:cs typeface="+mn-cs"/>
      </a:defRPr>
    </a:lvl4pPr>
    <a:lvl5pPr marL="1828800" algn="l" rtl="0" fontAlgn="base">
      <a:spcBef>
        <a:spcPct val="20000"/>
      </a:spcBef>
      <a:spcAft>
        <a:spcPct val="0"/>
      </a:spcAft>
      <a:buClr>
        <a:srgbClr val="FF0000"/>
      </a:buClr>
      <a:buFont typeface="Wingdings" pitchFamily="2" charset="2"/>
      <a:buChar char="§"/>
      <a:defRPr kern="1200">
        <a:solidFill>
          <a:srgbClr val="0F3D7F"/>
        </a:solidFill>
        <a:latin typeface="Tahoma" pitchFamily="34" charset="0"/>
        <a:ea typeface="+mn-ea"/>
        <a:cs typeface="+mn-cs"/>
      </a:defRPr>
    </a:lvl5pPr>
    <a:lvl6pPr marL="2286000" algn="l" defTabSz="914400" rtl="0" eaLnBrk="1" latinLnBrk="0" hangingPunct="1">
      <a:defRPr kern="1200">
        <a:solidFill>
          <a:srgbClr val="0F3D7F"/>
        </a:solidFill>
        <a:latin typeface="Tahoma" pitchFamily="34" charset="0"/>
        <a:ea typeface="+mn-ea"/>
        <a:cs typeface="+mn-cs"/>
      </a:defRPr>
    </a:lvl6pPr>
    <a:lvl7pPr marL="2743200" algn="l" defTabSz="914400" rtl="0" eaLnBrk="1" latinLnBrk="0" hangingPunct="1">
      <a:defRPr kern="1200">
        <a:solidFill>
          <a:srgbClr val="0F3D7F"/>
        </a:solidFill>
        <a:latin typeface="Tahoma" pitchFamily="34" charset="0"/>
        <a:ea typeface="+mn-ea"/>
        <a:cs typeface="+mn-cs"/>
      </a:defRPr>
    </a:lvl7pPr>
    <a:lvl8pPr marL="3200400" algn="l" defTabSz="914400" rtl="0" eaLnBrk="1" latinLnBrk="0" hangingPunct="1">
      <a:defRPr kern="1200">
        <a:solidFill>
          <a:srgbClr val="0F3D7F"/>
        </a:solidFill>
        <a:latin typeface="Tahoma" pitchFamily="34" charset="0"/>
        <a:ea typeface="+mn-ea"/>
        <a:cs typeface="+mn-cs"/>
      </a:defRPr>
    </a:lvl8pPr>
    <a:lvl9pPr marL="3657600" algn="l" defTabSz="914400" rtl="0" eaLnBrk="1" latinLnBrk="0" hangingPunct="1">
      <a:defRPr kern="1200">
        <a:solidFill>
          <a:srgbClr val="0F3D7F"/>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F6699"/>
    <a:srgbClr val="FF99CC"/>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7" autoAdjust="0"/>
    <p:restoredTop sz="90068" autoAdjust="0"/>
  </p:normalViewPr>
  <p:slideViewPr>
    <p:cSldViewPr>
      <p:cViewPr varScale="1">
        <p:scale>
          <a:sx n="115" d="100"/>
          <a:sy n="115" d="100"/>
        </p:scale>
        <p:origin x="512"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676" y="50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dirty="0">
              <a:latin typeface="PT Sans"/>
            </a:endParaRPr>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4320F22-A1B0-004E-B1C7-4C418E6ADB0B}" type="datetimeFigureOut">
              <a:rPr lang="de-DE" smtClean="0">
                <a:latin typeface="PT Sans"/>
              </a:rPr>
              <a:t>22.12.20</a:t>
            </a:fld>
            <a:endParaRPr lang="en-US" dirty="0">
              <a:latin typeface="PT Sans"/>
            </a:endParaRPr>
          </a:p>
        </p:txBody>
      </p:sp>
      <p:sp>
        <p:nvSpPr>
          <p:cNvPr id="4" name="Fußzeilenplatzhalt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dirty="0">
              <a:latin typeface="PT Sans"/>
            </a:endParaRPr>
          </a:p>
        </p:txBody>
      </p:sp>
      <p:sp>
        <p:nvSpPr>
          <p:cNvPr id="5" name="Foliennummernplatzhalt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D363873B-0348-5B45-B231-EFBA49F85848}" type="slidenum">
              <a:rPr lang="en-US" smtClean="0">
                <a:latin typeface="PT Sans"/>
              </a:rPr>
              <a:t>‹#›</a:t>
            </a:fld>
            <a:endParaRPr lang="en-US" dirty="0">
              <a:latin typeface="PT Sans"/>
            </a:endParaRPr>
          </a:p>
        </p:txBody>
      </p:sp>
    </p:spTree>
    <p:extLst>
      <p:ext uri="{BB962C8B-B14F-4D97-AF65-F5344CB8AC3E}">
        <p14:creationId xmlns:p14="http://schemas.microsoft.com/office/powerpoint/2010/main" val="17740550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696" tIns="45850" rIns="91696" bIns="45850" numCol="1" anchor="t" anchorCtr="0" compatLnSpc="1">
            <a:prstTxWarp prst="textNoShape">
              <a:avLst/>
            </a:prstTxWarp>
          </a:bodyPr>
          <a:lstStyle>
            <a:lvl1pPr defTabSz="914472">
              <a:spcBef>
                <a:spcPct val="0"/>
              </a:spcBef>
              <a:buClrTx/>
              <a:buFontTx/>
              <a:buNone/>
              <a:defRPr sz="1300">
                <a:solidFill>
                  <a:schemeClr val="tx1"/>
                </a:solidFill>
                <a:latin typeface="PT Sans"/>
              </a:defRPr>
            </a:lvl1pPr>
          </a:lstStyle>
          <a:p>
            <a:pPr>
              <a:defRPr/>
            </a:pPr>
            <a:endParaRPr lang="en-US" dirty="0"/>
          </a:p>
        </p:txBody>
      </p:sp>
      <p:sp>
        <p:nvSpPr>
          <p:cNvPr id="52227" name="Rectangle 3"/>
          <p:cNvSpPr>
            <a:spLocks noGrp="1" noChangeArrowheads="1"/>
          </p:cNvSpPr>
          <p:nvPr>
            <p:ph type="dt" idx="1"/>
          </p:nvPr>
        </p:nvSpPr>
        <p:spPr bwMode="auto">
          <a:xfrm>
            <a:off x="3848100" y="0"/>
            <a:ext cx="2947988" cy="496888"/>
          </a:xfrm>
          <a:prstGeom prst="rect">
            <a:avLst/>
          </a:prstGeom>
          <a:noFill/>
          <a:ln w="9525">
            <a:noFill/>
            <a:miter lim="800000"/>
            <a:headEnd/>
            <a:tailEnd/>
          </a:ln>
          <a:effectLst/>
        </p:spPr>
        <p:txBody>
          <a:bodyPr vert="horz" wrap="square" lIns="91696" tIns="45850" rIns="91696" bIns="45850" numCol="1" anchor="t" anchorCtr="0" compatLnSpc="1">
            <a:prstTxWarp prst="textNoShape">
              <a:avLst/>
            </a:prstTxWarp>
          </a:bodyPr>
          <a:lstStyle>
            <a:lvl1pPr algn="r" defTabSz="914472">
              <a:spcBef>
                <a:spcPct val="0"/>
              </a:spcBef>
              <a:buClrTx/>
              <a:buFontTx/>
              <a:buNone/>
              <a:defRPr sz="1300">
                <a:solidFill>
                  <a:schemeClr val="tx1"/>
                </a:solidFill>
                <a:latin typeface="PT Sans"/>
              </a:defRPr>
            </a:lvl1pPr>
          </a:lstStyle>
          <a:p>
            <a:pPr>
              <a:defRPr/>
            </a:pPr>
            <a:endParaRPr lang="en-US" dirty="0"/>
          </a:p>
        </p:txBody>
      </p:sp>
      <p:sp>
        <p:nvSpPr>
          <p:cNvPr id="87044" name="Rectangle 4"/>
          <p:cNvSpPr>
            <a:spLocks noGrp="1" noRot="1" noChangeAspect="1" noChangeArrowheads="1" noTextEdit="1"/>
          </p:cNvSpPr>
          <p:nvPr>
            <p:ph type="sldImg" idx="2"/>
          </p:nvPr>
        </p:nvSpPr>
        <p:spPr bwMode="auto">
          <a:xfrm>
            <a:off x="198438" y="746125"/>
            <a:ext cx="4640262" cy="2611438"/>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81038" y="4716463"/>
            <a:ext cx="5435600" cy="4465637"/>
          </a:xfrm>
          <a:prstGeom prst="rect">
            <a:avLst/>
          </a:prstGeom>
          <a:noFill/>
          <a:ln w="9525">
            <a:noFill/>
            <a:miter lim="800000"/>
            <a:headEnd/>
            <a:tailEnd/>
          </a:ln>
          <a:effectLst/>
        </p:spPr>
        <p:txBody>
          <a:bodyPr vert="horz" wrap="square" lIns="91696" tIns="45850" rIns="91696" bIns="45850" numCol="1" anchor="t" anchorCtr="0" compatLnSpc="1">
            <a:prstTxWarp prst="textNoShape">
              <a:avLst/>
            </a:prstTxWarp>
          </a:body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5223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696" tIns="45850" rIns="91696" bIns="45850" numCol="1" anchor="b" anchorCtr="0" compatLnSpc="1">
            <a:prstTxWarp prst="textNoShape">
              <a:avLst/>
            </a:prstTxWarp>
          </a:bodyPr>
          <a:lstStyle>
            <a:lvl1pPr defTabSz="914472">
              <a:spcBef>
                <a:spcPct val="0"/>
              </a:spcBef>
              <a:buClrTx/>
              <a:buFontTx/>
              <a:buNone/>
              <a:defRPr sz="1300">
                <a:solidFill>
                  <a:schemeClr val="tx1"/>
                </a:solidFill>
                <a:latin typeface="PT Sans"/>
              </a:defRPr>
            </a:lvl1pPr>
          </a:lstStyle>
          <a:p>
            <a:pPr>
              <a:defRPr/>
            </a:pPr>
            <a:endParaRPr lang="en-US" dirty="0"/>
          </a:p>
        </p:txBody>
      </p:sp>
      <p:sp>
        <p:nvSpPr>
          <p:cNvPr id="52231" name="Rectangle 7"/>
          <p:cNvSpPr>
            <a:spLocks noGrp="1" noChangeArrowheads="1"/>
          </p:cNvSpPr>
          <p:nvPr>
            <p:ph type="sldNum" sz="quarter" idx="5"/>
          </p:nvPr>
        </p:nvSpPr>
        <p:spPr bwMode="auto">
          <a:xfrm>
            <a:off x="3848100" y="9429750"/>
            <a:ext cx="2947988" cy="496888"/>
          </a:xfrm>
          <a:prstGeom prst="rect">
            <a:avLst/>
          </a:prstGeom>
          <a:noFill/>
          <a:ln w="9525">
            <a:noFill/>
            <a:miter lim="800000"/>
            <a:headEnd/>
            <a:tailEnd/>
          </a:ln>
          <a:effectLst/>
        </p:spPr>
        <p:txBody>
          <a:bodyPr vert="horz" wrap="square" lIns="91696" tIns="45850" rIns="91696" bIns="45850" numCol="1" anchor="b" anchorCtr="0" compatLnSpc="1">
            <a:prstTxWarp prst="textNoShape">
              <a:avLst/>
            </a:prstTxWarp>
          </a:bodyPr>
          <a:lstStyle>
            <a:lvl1pPr algn="r" defTabSz="914472">
              <a:spcBef>
                <a:spcPct val="0"/>
              </a:spcBef>
              <a:buClrTx/>
              <a:buFontTx/>
              <a:buNone/>
              <a:defRPr sz="1300">
                <a:solidFill>
                  <a:schemeClr val="tx1"/>
                </a:solidFill>
                <a:latin typeface="PT Sans"/>
              </a:defRPr>
            </a:lvl1pPr>
          </a:lstStyle>
          <a:p>
            <a:pPr>
              <a:defRPr/>
            </a:pPr>
            <a:fld id="{DD18DCF8-3323-44A3-9801-AF5919C37693}" type="slidenum">
              <a:rPr lang="en-US" smtClean="0"/>
              <a:pPr>
                <a:defRPr/>
              </a:pPr>
              <a:t>‹#›</a:t>
            </a:fld>
            <a:endParaRPr lang="en-US" dirty="0"/>
          </a:p>
        </p:txBody>
      </p:sp>
    </p:spTree>
    <p:extLst>
      <p:ext uri="{BB962C8B-B14F-4D97-AF65-F5344CB8AC3E}">
        <p14:creationId xmlns:p14="http://schemas.microsoft.com/office/powerpoint/2010/main" val="4620734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PT Sans"/>
        <a:ea typeface="+mn-ea"/>
        <a:cs typeface="+mn-cs"/>
      </a:defRPr>
    </a:lvl1pPr>
    <a:lvl2pPr marL="457200" algn="l" rtl="0" eaLnBrk="0" fontAlgn="base" hangingPunct="0">
      <a:spcBef>
        <a:spcPct val="30000"/>
      </a:spcBef>
      <a:spcAft>
        <a:spcPct val="0"/>
      </a:spcAft>
      <a:defRPr sz="1200" kern="1200">
        <a:solidFill>
          <a:schemeClr val="tx1"/>
        </a:solidFill>
        <a:latin typeface="PT Sans"/>
        <a:ea typeface="+mn-ea"/>
        <a:cs typeface="+mn-cs"/>
      </a:defRPr>
    </a:lvl2pPr>
    <a:lvl3pPr marL="914400" algn="l" rtl="0" eaLnBrk="0" fontAlgn="base" hangingPunct="0">
      <a:spcBef>
        <a:spcPct val="30000"/>
      </a:spcBef>
      <a:spcAft>
        <a:spcPct val="0"/>
      </a:spcAft>
      <a:defRPr sz="1200" kern="1200">
        <a:solidFill>
          <a:schemeClr val="tx1"/>
        </a:solidFill>
        <a:latin typeface="PT Sans"/>
        <a:ea typeface="+mn-ea"/>
        <a:cs typeface="+mn-cs"/>
      </a:defRPr>
    </a:lvl3pPr>
    <a:lvl4pPr marL="1371600" algn="l" rtl="0" eaLnBrk="0" fontAlgn="base" hangingPunct="0">
      <a:spcBef>
        <a:spcPct val="30000"/>
      </a:spcBef>
      <a:spcAft>
        <a:spcPct val="0"/>
      </a:spcAft>
      <a:defRPr sz="1200" kern="1200">
        <a:solidFill>
          <a:schemeClr val="tx1"/>
        </a:solidFill>
        <a:latin typeface="PT Sans"/>
        <a:ea typeface="+mn-ea"/>
        <a:cs typeface="+mn-cs"/>
      </a:defRPr>
    </a:lvl4pPr>
    <a:lvl5pPr marL="1828800" algn="l" rtl="0" eaLnBrk="0" fontAlgn="base" hangingPunct="0">
      <a:spcBef>
        <a:spcPct val="30000"/>
      </a:spcBef>
      <a:spcAft>
        <a:spcPct val="0"/>
      </a:spcAft>
      <a:defRPr sz="1200" kern="1200">
        <a:solidFill>
          <a:schemeClr val="tx1"/>
        </a:solidFill>
        <a:latin typeface="PT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7"/>
          <p:cNvSpPr>
            <a:spLocks noGrp="1" noChangeArrowheads="1"/>
          </p:cNvSpPr>
          <p:nvPr>
            <p:ph type="sldNum" sz="quarter" idx="5"/>
          </p:nvPr>
        </p:nvSpPr>
        <p:spPr>
          <a:noFill/>
        </p:spPr>
        <p:txBody>
          <a:bodyPr/>
          <a:lstStyle/>
          <a:p>
            <a:pPr defTabSz="914400"/>
            <a:fld id="{D80830EF-86A4-48DA-BDD6-CFAC97B215B9}" type="slidenum">
              <a:rPr lang="en-US" smtClean="0"/>
              <a:pPr defTabSz="914400"/>
              <a:t>1</a:t>
            </a:fld>
            <a:endParaRPr lang="en-US"/>
          </a:p>
        </p:txBody>
      </p:sp>
      <p:sp>
        <p:nvSpPr>
          <p:cNvPr id="1028" name="Rectangle 2"/>
          <p:cNvSpPr>
            <a:spLocks noGrp="1" noRot="1" noChangeAspect="1" noChangeArrowheads="1" noTextEdit="1"/>
          </p:cNvSpPr>
          <p:nvPr>
            <p:ph type="sldImg"/>
          </p:nvPr>
        </p:nvSpPr>
        <p:spPr>
          <a:xfrm>
            <a:off x="58738" y="3567113"/>
            <a:ext cx="6615112" cy="3722687"/>
          </a:xfrm>
          <a:ln/>
        </p:spPr>
      </p:sp>
      <p:graphicFrame>
        <p:nvGraphicFramePr>
          <p:cNvPr id="1026" name="Object 4"/>
          <p:cNvGraphicFramePr>
            <a:graphicFrameLocks noChangeAspect="1"/>
          </p:cNvGraphicFramePr>
          <p:nvPr/>
        </p:nvGraphicFramePr>
        <p:xfrm>
          <a:off x="3021013" y="5445125"/>
          <a:ext cx="109537" cy="211138"/>
        </p:xfrm>
        <a:graphic>
          <a:graphicData uri="http://schemas.openxmlformats.org/presentationml/2006/ole">
            <mc:AlternateContent xmlns:mc="http://schemas.openxmlformats.org/markup-compatibility/2006">
              <mc:Choice xmlns:v="urn:schemas-microsoft-com:vml" Requires="v">
                <p:oleObj spid="_x0000_s1685" name="Formel" r:id="rId4" imgW="114120" imgH="215640" progId="Equation.3">
                  <p:embed/>
                </p:oleObj>
              </mc:Choice>
              <mc:Fallback>
                <p:oleObj name="Formel" r:id="rId4" imgW="1141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013" y="5445125"/>
                        <a:ext cx="109537" cy="2111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9" name="Rectangle 5"/>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690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5363" name="Rectangle 3"/>
          <p:cNvSpPr>
            <a:spLocks noGrp="1" noChangeArrowheads="1"/>
          </p:cNvSpPr>
          <p:nvPr>
            <p:ph type="ctrTitle"/>
          </p:nvPr>
        </p:nvSpPr>
        <p:spPr>
          <a:xfrm>
            <a:off x="1032935" y="1844824"/>
            <a:ext cx="9622367" cy="1507976"/>
          </a:xfrm>
          <a:prstGeom prst="rect">
            <a:avLst/>
          </a:prstGeom>
        </p:spPr>
        <p:txBody>
          <a:bodyPr/>
          <a:lstStyle>
            <a:lvl1pPr algn="r">
              <a:defRPr/>
            </a:lvl1pPr>
          </a:lstStyle>
          <a:p>
            <a:r>
              <a:rPr lang="de-DE"/>
              <a:t>Mastertitelformat bearbeiten</a:t>
            </a:r>
            <a:endParaRPr lang="de-DE" dirty="0"/>
          </a:p>
        </p:txBody>
      </p:sp>
      <p:sp>
        <p:nvSpPr>
          <p:cNvPr id="15364" name="Rectangle 4"/>
          <p:cNvSpPr>
            <a:spLocks noGrp="1" noChangeArrowheads="1"/>
          </p:cNvSpPr>
          <p:nvPr>
            <p:ph type="subTitle" idx="1"/>
          </p:nvPr>
        </p:nvSpPr>
        <p:spPr>
          <a:xfrm>
            <a:off x="1032933" y="3581400"/>
            <a:ext cx="9635067" cy="1752600"/>
          </a:xfrm>
        </p:spPr>
        <p:txBody>
          <a:bodyPr/>
          <a:lstStyle>
            <a:lvl1pPr marL="0" indent="0" algn="r">
              <a:defRPr/>
            </a:lvl1pPr>
          </a:lstStyle>
          <a:p>
            <a:r>
              <a:rPr lang="de-DE"/>
              <a:t>Master-Untertitelformat bearbeiten</a:t>
            </a:r>
            <a:endParaRPr lang="de-DE" dirty="0"/>
          </a:p>
        </p:txBody>
      </p:sp>
    </p:spTree>
    <p:extLst>
      <p:ext uri="{BB962C8B-B14F-4D97-AF65-F5344CB8AC3E}">
        <p14:creationId xmlns:p14="http://schemas.microsoft.com/office/powerpoint/2010/main" val="186214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Inhalt">
    <p:spTree>
      <p:nvGrpSpPr>
        <p:cNvPr id="1" name=""/>
        <p:cNvGrpSpPr/>
        <p:nvPr/>
      </p:nvGrpSpPr>
      <p:grpSpPr>
        <a:xfrm>
          <a:off x="0" y="0"/>
          <a:ext cx="0" cy="0"/>
          <a:chOff x="0" y="0"/>
          <a:chExt cx="0" cy="0"/>
        </a:xfrm>
      </p:grpSpPr>
      <p:sp>
        <p:nvSpPr>
          <p:cNvPr id="5" name="Title 4"/>
          <p:cNvSpPr>
            <a:spLocks noGrp="1"/>
          </p:cNvSpPr>
          <p:nvPr>
            <p:ph type="title"/>
          </p:nvPr>
        </p:nvSpPr>
        <p:spPr/>
        <p:txBody>
          <a:bodyPr lIns="0" rIns="0"/>
          <a:lstStyle/>
          <a:p>
            <a:r>
              <a:rPr lang="de-DE"/>
              <a:t>Mastertitelformat bearbeiten</a:t>
            </a:r>
            <a:endParaRPr lang="en-US" dirty="0"/>
          </a:p>
        </p:txBody>
      </p:sp>
      <p:sp>
        <p:nvSpPr>
          <p:cNvPr id="6" name="Content Placeholder 2">
            <a:extLst>
              <a:ext uri="{FF2B5EF4-FFF2-40B4-BE49-F238E27FC236}">
                <a16:creationId xmlns:a16="http://schemas.microsoft.com/office/drawing/2014/main" id="{44CF2998-C31E-41E8-8A9D-F5B6CD6552D6}"/>
              </a:ext>
            </a:extLst>
          </p:cNvPr>
          <p:cNvSpPr>
            <a:spLocks noGrp="1"/>
          </p:cNvSpPr>
          <p:nvPr>
            <p:ph sz="quarter" idx="19" hasCustomPrompt="1"/>
          </p:nvPr>
        </p:nvSpPr>
        <p:spPr>
          <a:xfrm>
            <a:off x="492869" y="1052737"/>
            <a:ext cx="11323531" cy="5437746"/>
          </a:xfrm>
        </p:spPr>
        <p:txBody>
          <a:body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3487997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92870" y="1519455"/>
            <a:ext cx="5544615" cy="4805145"/>
          </a:xfrm>
        </p:spPr>
        <p:txBody>
          <a:bodyPr/>
          <a:lstStyle>
            <a:lvl1pPr>
              <a:defRPr sz="1350"/>
            </a:lvl1pPr>
            <a:lvl2pPr>
              <a:defRPr sz="1350"/>
            </a:lvl2pPr>
            <a:lvl3pPr>
              <a:defRPr sz="1050"/>
            </a:lvl3pPr>
            <a:lvl4pPr>
              <a:defRPr sz="1050"/>
            </a:lvl4pPr>
            <a:lvl5pPr>
              <a:defRPr sz="1050"/>
            </a:lvl5pPr>
            <a:lvl6pPr>
              <a:defRPr sz="1350"/>
            </a:lvl6pPr>
            <a:lvl7pPr>
              <a:defRPr sz="1350"/>
            </a:lvl7pPr>
            <a:lvl8pPr>
              <a:defRPr sz="1350"/>
            </a:lvl8pPr>
            <a:lvl9pPr>
              <a:defRPr sz="135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9" name="Titel 8"/>
          <p:cNvSpPr>
            <a:spLocks noGrp="1"/>
          </p:cNvSpPr>
          <p:nvPr>
            <p:ph type="title"/>
          </p:nvPr>
        </p:nvSpPr>
        <p:spPr>
          <a:solidFill>
            <a:schemeClr val="bg1"/>
          </a:solidFill>
        </p:spPr>
        <p:txBody>
          <a:bodyPr/>
          <a:lstStyle/>
          <a:p>
            <a:r>
              <a:rPr lang="de-DE" noProof="0"/>
              <a:t>Mastertitelformat bearbeiten</a:t>
            </a:r>
            <a:endParaRPr lang="en-US" noProof="0"/>
          </a:p>
        </p:txBody>
      </p:sp>
      <p:sp>
        <p:nvSpPr>
          <p:cNvPr id="7" name="Datumsplatzhalter 6"/>
          <p:cNvSpPr>
            <a:spLocks noGrp="1"/>
          </p:cNvSpPr>
          <p:nvPr>
            <p:ph type="dt" sz="half" idx="10"/>
          </p:nvPr>
        </p:nvSpPr>
        <p:spPr/>
        <p:txBody>
          <a:bodyPr/>
          <a:lstStyle/>
          <a:p>
            <a:pPr>
              <a:defRPr/>
            </a:pPr>
            <a:endParaRPr lang="de-DE"/>
          </a:p>
        </p:txBody>
      </p:sp>
      <p:sp>
        <p:nvSpPr>
          <p:cNvPr id="8" name="Fußzeilenplatzhalter 7"/>
          <p:cNvSpPr>
            <a:spLocks noGrp="1"/>
          </p:cNvSpPr>
          <p:nvPr>
            <p:ph type="ftr" sz="quarter" idx="11"/>
          </p:nvPr>
        </p:nvSpPr>
        <p:spPr>
          <a:xfrm>
            <a:off x="3402447" y="6511746"/>
            <a:ext cx="5472608" cy="279648"/>
          </a:xfrm>
          <a:prstGeom prst="rect">
            <a:avLst/>
          </a:prstGeom>
        </p:spPr>
        <p:txBody>
          <a:bodyPr/>
          <a:lstStyle/>
          <a:p>
            <a:endParaRPr lang="en-US" dirty="0"/>
          </a:p>
        </p:txBody>
      </p:sp>
      <p:sp>
        <p:nvSpPr>
          <p:cNvPr id="10" name="Foliennummernplatzhalter 9"/>
          <p:cNvSpPr>
            <a:spLocks noGrp="1"/>
          </p:cNvSpPr>
          <p:nvPr>
            <p:ph type="sldNum" sz="quarter" idx="12"/>
          </p:nvPr>
        </p:nvSpPr>
        <p:spPr/>
        <p:txBody>
          <a:bodyPr/>
          <a:lstStyle/>
          <a:p>
            <a:pPr>
              <a:defRPr/>
            </a:pPr>
            <a:r>
              <a:rPr lang="de-DE"/>
              <a:t>p. </a:t>
            </a:r>
            <a:fld id="{3EABE242-E868-4E21-83DB-A8B8C3CA31A3}" type="slidenum">
              <a:rPr lang="de-DE" smtClean="0"/>
              <a:pPr>
                <a:defRPr/>
              </a:pPr>
              <a:t>‹#›</a:t>
            </a:fld>
            <a:endParaRPr lang="de-DE" dirty="0"/>
          </a:p>
        </p:txBody>
      </p:sp>
      <p:sp>
        <p:nvSpPr>
          <p:cNvPr id="12" name="Inhaltsplatzhalter 2">
            <a:extLst>
              <a:ext uri="{FF2B5EF4-FFF2-40B4-BE49-F238E27FC236}">
                <a16:creationId xmlns:a16="http://schemas.microsoft.com/office/drawing/2014/main" id="{EF6B590F-46FB-9641-B438-55F304A3B1B7}"/>
              </a:ext>
            </a:extLst>
          </p:cNvPr>
          <p:cNvSpPr>
            <a:spLocks noGrp="1"/>
          </p:cNvSpPr>
          <p:nvPr>
            <p:ph sz="half" idx="13"/>
          </p:nvPr>
        </p:nvSpPr>
        <p:spPr>
          <a:xfrm>
            <a:off x="6240018" y="1519455"/>
            <a:ext cx="5544615" cy="4805145"/>
          </a:xfrm>
        </p:spPr>
        <p:txBody>
          <a:bodyPr/>
          <a:lstStyle>
            <a:lvl1pPr>
              <a:defRPr sz="1350"/>
            </a:lvl1pPr>
            <a:lvl2pPr>
              <a:defRPr sz="1350"/>
            </a:lvl2pPr>
            <a:lvl3pPr>
              <a:defRPr sz="1050"/>
            </a:lvl3pPr>
            <a:lvl4pPr>
              <a:defRPr sz="1050"/>
            </a:lvl4pPr>
            <a:lvl5pPr>
              <a:defRPr sz="1050"/>
            </a:lvl5pPr>
            <a:lvl6pPr>
              <a:defRPr sz="1350"/>
            </a:lvl6pPr>
            <a:lvl7pPr>
              <a:defRPr sz="1350"/>
            </a:lvl7pPr>
            <a:lvl8pPr>
              <a:defRPr sz="1350"/>
            </a:lvl8pPr>
            <a:lvl9pPr>
              <a:defRPr sz="135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Tree>
    <p:extLst>
      <p:ext uri="{BB962C8B-B14F-4D97-AF65-F5344CB8AC3E}">
        <p14:creationId xmlns:p14="http://schemas.microsoft.com/office/powerpoint/2010/main" val="175373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spTree>
      <p:nvGrpSpPr>
        <p:cNvPr id="1" name=""/>
        <p:cNvGrpSpPr/>
        <p:nvPr/>
      </p:nvGrpSpPr>
      <p:grpSpPr>
        <a:xfrm>
          <a:off x="0" y="0"/>
          <a:ext cx="0" cy="0"/>
          <a:chOff x="0" y="0"/>
          <a:chExt cx="0" cy="0"/>
        </a:xfrm>
      </p:grpSpPr>
      <p:sp>
        <p:nvSpPr>
          <p:cNvPr id="15363" name="Rectangle 3"/>
          <p:cNvSpPr>
            <a:spLocks noGrp="1" noChangeArrowheads="1"/>
          </p:cNvSpPr>
          <p:nvPr>
            <p:ph type="ctrTitle"/>
          </p:nvPr>
        </p:nvSpPr>
        <p:spPr>
          <a:xfrm>
            <a:off x="1032935" y="1844824"/>
            <a:ext cx="9622367" cy="1507976"/>
          </a:xfrm>
          <a:prstGeom prst="rect">
            <a:avLst/>
          </a:prstGeom>
        </p:spPr>
        <p:txBody>
          <a:bodyPr/>
          <a:lstStyle>
            <a:lvl1pPr algn="r">
              <a:defRPr/>
            </a:lvl1pPr>
          </a:lstStyle>
          <a:p>
            <a:r>
              <a:rPr lang="de-DE"/>
              <a:t>Mastertitelformat bearbeiten</a:t>
            </a:r>
            <a:endParaRPr lang="de-DE" dirty="0"/>
          </a:p>
        </p:txBody>
      </p:sp>
    </p:spTree>
    <p:extLst>
      <p:ext uri="{BB962C8B-B14F-4D97-AF65-F5344CB8AC3E}">
        <p14:creationId xmlns:p14="http://schemas.microsoft.com/office/powerpoint/2010/main" val="186178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7" name="Titel 6"/>
          <p:cNvSpPr>
            <a:spLocks noGrp="1"/>
          </p:cNvSpPr>
          <p:nvPr>
            <p:ph type="title"/>
          </p:nvPr>
        </p:nvSpPr>
        <p:spPr/>
        <p:txBody>
          <a:bodyPr/>
          <a:lstStyle/>
          <a:p>
            <a:r>
              <a:rPr lang="de-DE"/>
              <a:t>Mastertitelformat bearbeiten</a:t>
            </a:r>
            <a:endParaRPr lang="en-US" dirty="0"/>
          </a:p>
        </p:txBody>
      </p:sp>
      <p:sp>
        <p:nvSpPr>
          <p:cNvPr id="6" name="Datumsplatzhalter 5"/>
          <p:cNvSpPr>
            <a:spLocks noGrp="1"/>
          </p:cNvSpPr>
          <p:nvPr>
            <p:ph type="dt" sz="half" idx="10"/>
          </p:nvPr>
        </p:nvSpPr>
        <p:spPr/>
        <p:txBody>
          <a:bodyPr/>
          <a:lstStyle/>
          <a:p>
            <a:pPr>
              <a:defRPr/>
            </a:pPr>
            <a:endParaRPr lang="de-DE" dirty="0"/>
          </a:p>
        </p:txBody>
      </p:sp>
      <p:sp>
        <p:nvSpPr>
          <p:cNvPr id="8" name="Fußzeilenplatzhalter 7"/>
          <p:cNvSpPr>
            <a:spLocks noGrp="1"/>
          </p:cNvSpPr>
          <p:nvPr>
            <p:ph type="ftr" sz="quarter" idx="11"/>
          </p:nvPr>
        </p:nvSpPr>
        <p:spPr>
          <a:xfrm>
            <a:off x="3402447" y="6511746"/>
            <a:ext cx="5472608" cy="279648"/>
          </a:xfrm>
          <a:prstGeom prst="rect">
            <a:avLst/>
          </a:prstGeom>
        </p:spPr>
        <p:txBody>
          <a:bodyPr/>
          <a:lstStyle/>
          <a:p>
            <a:endParaRPr lang="en-US" dirty="0"/>
          </a:p>
        </p:txBody>
      </p:sp>
      <p:sp>
        <p:nvSpPr>
          <p:cNvPr id="9" name="Foliennummernplatzhalter 8"/>
          <p:cNvSpPr>
            <a:spLocks noGrp="1"/>
          </p:cNvSpPr>
          <p:nvPr>
            <p:ph type="sldNum" sz="quarter" idx="12"/>
          </p:nvPr>
        </p:nvSpPr>
        <p:spPr/>
        <p:txBody>
          <a:bodyPr/>
          <a:lstStyle/>
          <a:p>
            <a:pPr>
              <a:defRPr/>
            </a:pPr>
            <a:r>
              <a:rPr lang="de-DE"/>
              <a:t>p. </a:t>
            </a:r>
            <a:fld id="{3EABE242-E868-4E21-83DB-A8B8C3CA31A3}" type="slidenum">
              <a:rPr lang="de-DE" smtClean="0"/>
              <a:pPr>
                <a:defRPr/>
              </a:pPr>
              <a:t>‹#›</a:t>
            </a:fld>
            <a:endParaRPr lang="de-DE" dirty="0"/>
          </a:p>
        </p:txBody>
      </p:sp>
    </p:spTree>
    <p:extLst>
      <p:ext uri="{BB962C8B-B14F-4D97-AF65-F5344CB8AC3E}">
        <p14:creationId xmlns:p14="http://schemas.microsoft.com/office/powerpoint/2010/main" val="22695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noProof="0"/>
              <a:t>Mastertitelformat bearbeiten</a:t>
            </a:r>
            <a:endParaRPr lang="en-US" noProof="0"/>
          </a:p>
        </p:txBody>
      </p:sp>
      <p:sp>
        <p:nvSpPr>
          <p:cNvPr id="6" name="Datumsplatzhalter 5"/>
          <p:cNvSpPr>
            <a:spLocks noGrp="1"/>
          </p:cNvSpPr>
          <p:nvPr>
            <p:ph type="dt" sz="half" idx="10"/>
          </p:nvPr>
        </p:nvSpPr>
        <p:spPr/>
        <p:txBody>
          <a:bodyPr/>
          <a:lstStyle/>
          <a:p>
            <a:pPr>
              <a:defRPr/>
            </a:pPr>
            <a:endParaRPr lang="de-DE"/>
          </a:p>
        </p:txBody>
      </p:sp>
      <p:sp>
        <p:nvSpPr>
          <p:cNvPr id="8" name="Fußzeilenplatzhalter 7"/>
          <p:cNvSpPr>
            <a:spLocks noGrp="1"/>
          </p:cNvSpPr>
          <p:nvPr>
            <p:ph type="ftr" sz="quarter" idx="11"/>
          </p:nvPr>
        </p:nvSpPr>
        <p:spPr>
          <a:xfrm>
            <a:off x="3402447" y="6511746"/>
            <a:ext cx="5472608" cy="279648"/>
          </a:xfrm>
          <a:prstGeom prst="rect">
            <a:avLst/>
          </a:prstGeom>
        </p:spPr>
        <p:txBody>
          <a:bodyPr/>
          <a:lstStyle/>
          <a:p>
            <a:endParaRPr lang="en-US" dirty="0"/>
          </a:p>
        </p:txBody>
      </p:sp>
      <p:sp>
        <p:nvSpPr>
          <p:cNvPr id="9" name="Foliennummernplatzhalter 8"/>
          <p:cNvSpPr>
            <a:spLocks noGrp="1"/>
          </p:cNvSpPr>
          <p:nvPr>
            <p:ph type="sldNum" sz="quarter" idx="12"/>
          </p:nvPr>
        </p:nvSpPr>
        <p:spPr/>
        <p:txBody>
          <a:bodyPr/>
          <a:lstStyle/>
          <a:p>
            <a:pPr>
              <a:defRPr/>
            </a:pPr>
            <a:r>
              <a:rPr lang="de-DE"/>
              <a:t>p. </a:t>
            </a:r>
            <a:fld id="{3EABE242-E868-4E21-83DB-A8B8C3CA31A3}" type="slidenum">
              <a:rPr lang="de-DE" smtClean="0"/>
              <a:pPr>
                <a:defRPr/>
              </a:pPr>
              <a:t>‹#›</a:t>
            </a:fld>
            <a:endParaRPr lang="de-DE" dirty="0"/>
          </a:p>
        </p:txBody>
      </p:sp>
    </p:spTree>
    <p:extLst>
      <p:ext uri="{BB962C8B-B14F-4D97-AF65-F5344CB8AC3E}">
        <p14:creationId xmlns:p14="http://schemas.microsoft.com/office/powerpoint/2010/main" val="241494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92871" y="1095275"/>
            <a:ext cx="5411109" cy="5229326"/>
          </a:xfrm>
        </p:spPr>
        <p:txBody>
          <a:bodyPr/>
          <a:lstStyle>
            <a:lvl1pPr>
              <a:defRPr sz="1350"/>
            </a:lvl1pPr>
            <a:lvl2pPr>
              <a:defRPr sz="1350"/>
            </a:lvl2pPr>
            <a:lvl3pPr>
              <a:defRPr sz="1050"/>
            </a:lvl3pPr>
            <a:lvl4pPr>
              <a:defRPr sz="1050"/>
            </a:lvl4pPr>
            <a:lvl5pPr>
              <a:defRPr sz="1050"/>
            </a:lvl5pPr>
            <a:lvl6pPr>
              <a:defRPr sz="1350"/>
            </a:lvl6pPr>
            <a:lvl7pPr>
              <a:defRPr sz="1350"/>
            </a:lvl7pPr>
            <a:lvl8pPr>
              <a:defRPr sz="1350"/>
            </a:lvl8pPr>
            <a:lvl9pPr>
              <a:defRPr sz="135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4" name="Inhaltsplatzhalter 3"/>
          <p:cNvSpPr>
            <a:spLocks noGrp="1"/>
          </p:cNvSpPr>
          <p:nvPr>
            <p:ph sz="half" idx="2"/>
          </p:nvPr>
        </p:nvSpPr>
        <p:spPr>
          <a:xfrm>
            <a:off x="5999990" y="1095275"/>
            <a:ext cx="5784641" cy="5229327"/>
          </a:xfrm>
        </p:spPr>
        <p:txBody>
          <a:bodyPr/>
          <a:lstStyle>
            <a:lvl1pPr>
              <a:defRPr sz="1350"/>
            </a:lvl1pPr>
            <a:lvl2pPr>
              <a:defRPr sz="1350"/>
            </a:lvl2pPr>
            <a:lvl3pPr>
              <a:defRPr sz="1050"/>
            </a:lvl3pPr>
            <a:lvl4pPr>
              <a:defRPr sz="1050"/>
            </a:lvl4pPr>
            <a:lvl5pPr>
              <a:defRPr sz="1050"/>
            </a:lvl5pPr>
            <a:lvl6pPr>
              <a:defRPr sz="1350"/>
            </a:lvl6pPr>
            <a:lvl7pPr>
              <a:defRPr sz="1350"/>
            </a:lvl7pPr>
            <a:lvl8pPr>
              <a:defRPr sz="1350"/>
            </a:lvl8pPr>
            <a:lvl9pPr>
              <a:defRPr sz="135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9" name="Titel 8"/>
          <p:cNvSpPr>
            <a:spLocks noGrp="1"/>
          </p:cNvSpPr>
          <p:nvPr>
            <p:ph type="title"/>
          </p:nvPr>
        </p:nvSpPr>
        <p:spPr/>
        <p:txBody>
          <a:bodyPr/>
          <a:lstStyle/>
          <a:p>
            <a:r>
              <a:rPr lang="de-DE"/>
              <a:t>Mastertitelformat bearbeiten</a:t>
            </a:r>
            <a:endParaRPr lang="en-US" dirty="0"/>
          </a:p>
        </p:txBody>
      </p:sp>
      <p:sp>
        <p:nvSpPr>
          <p:cNvPr id="7" name="Datumsplatzhalter 6"/>
          <p:cNvSpPr>
            <a:spLocks noGrp="1"/>
          </p:cNvSpPr>
          <p:nvPr>
            <p:ph type="dt" sz="half" idx="10"/>
          </p:nvPr>
        </p:nvSpPr>
        <p:spPr/>
        <p:txBody>
          <a:bodyPr/>
          <a:lstStyle/>
          <a:p>
            <a:pPr>
              <a:defRPr/>
            </a:pPr>
            <a:endParaRPr lang="de-DE"/>
          </a:p>
        </p:txBody>
      </p:sp>
      <p:sp>
        <p:nvSpPr>
          <p:cNvPr id="8" name="Fußzeilenplatzhalter 7"/>
          <p:cNvSpPr>
            <a:spLocks noGrp="1"/>
          </p:cNvSpPr>
          <p:nvPr>
            <p:ph type="ftr" sz="quarter" idx="11"/>
          </p:nvPr>
        </p:nvSpPr>
        <p:spPr>
          <a:xfrm>
            <a:off x="3402447" y="6511746"/>
            <a:ext cx="5472608" cy="279648"/>
          </a:xfrm>
          <a:prstGeom prst="rect">
            <a:avLst/>
          </a:prstGeom>
        </p:spPr>
        <p:txBody>
          <a:bodyPr/>
          <a:lstStyle/>
          <a:p>
            <a:endParaRPr lang="en-US" dirty="0"/>
          </a:p>
        </p:txBody>
      </p:sp>
      <p:sp>
        <p:nvSpPr>
          <p:cNvPr id="10" name="Foliennummernplatzhalter 9"/>
          <p:cNvSpPr>
            <a:spLocks noGrp="1"/>
          </p:cNvSpPr>
          <p:nvPr>
            <p:ph type="sldNum" sz="quarter" idx="12"/>
          </p:nvPr>
        </p:nvSpPr>
        <p:spPr/>
        <p:txBody>
          <a:bodyPr/>
          <a:lstStyle/>
          <a:p>
            <a:pPr>
              <a:defRPr/>
            </a:pPr>
            <a:r>
              <a:rPr lang="de-DE"/>
              <a:t>p. </a:t>
            </a:r>
            <a:fld id="{3EABE242-E868-4E21-83DB-A8B8C3CA31A3}" type="slidenum">
              <a:rPr lang="de-DE" smtClean="0"/>
              <a:pPr>
                <a:defRPr/>
              </a:pPr>
              <a:t>‹#›</a:t>
            </a:fld>
            <a:endParaRPr lang="de-DE" dirty="0"/>
          </a:p>
        </p:txBody>
      </p:sp>
    </p:spTree>
    <p:extLst>
      <p:ext uri="{BB962C8B-B14F-4D97-AF65-F5344CB8AC3E}">
        <p14:creationId xmlns:p14="http://schemas.microsoft.com/office/powerpoint/2010/main" val="295626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92870" y="1519455"/>
            <a:ext cx="5544615" cy="4805145"/>
          </a:xfrm>
        </p:spPr>
        <p:txBody>
          <a:bodyPr/>
          <a:lstStyle>
            <a:lvl1pPr>
              <a:defRPr sz="1350"/>
            </a:lvl1pPr>
            <a:lvl2pPr>
              <a:defRPr sz="1350"/>
            </a:lvl2pPr>
            <a:lvl3pPr>
              <a:defRPr sz="1050"/>
            </a:lvl3pPr>
            <a:lvl4pPr>
              <a:defRPr sz="1050"/>
            </a:lvl4pPr>
            <a:lvl5pPr>
              <a:defRPr sz="1050"/>
            </a:lvl5pPr>
            <a:lvl6pPr>
              <a:defRPr sz="1350"/>
            </a:lvl6pPr>
            <a:lvl7pPr>
              <a:defRPr sz="1350"/>
            </a:lvl7pPr>
            <a:lvl8pPr>
              <a:defRPr sz="1350"/>
            </a:lvl8pPr>
            <a:lvl9pPr>
              <a:defRPr sz="1350"/>
            </a:lvl9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sp>
        <p:nvSpPr>
          <p:cNvPr id="9" name="Titel 8"/>
          <p:cNvSpPr>
            <a:spLocks noGrp="1"/>
          </p:cNvSpPr>
          <p:nvPr>
            <p:ph type="title"/>
          </p:nvPr>
        </p:nvSpPr>
        <p:spPr>
          <a:solidFill>
            <a:schemeClr val="bg1"/>
          </a:solidFill>
        </p:spPr>
        <p:txBody>
          <a:bodyPr/>
          <a:lstStyle/>
          <a:p>
            <a:r>
              <a:rPr lang="de-DE" noProof="0"/>
              <a:t>Mastertitelformat bearbeiten</a:t>
            </a:r>
            <a:endParaRPr lang="en-US" noProof="0" dirty="0"/>
          </a:p>
        </p:txBody>
      </p:sp>
      <p:sp>
        <p:nvSpPr>
          <p:cNvPr id="7" name="Datumsplatzhalter 6"/>
          <p:cNvSpPr>
            <a:spLocks noGrp="1"/>
          </p:cNvSpPr>
          <p:nvPr>
            <p:ph type="dt" sz="half" idx="10"/>
          </p:nvPr>
        </p:nvSpPr>
        <p:spPr/>
        <p:txBody>
          <a:bodyPr/>
          <a:lstStyle/>
          <a:p>
            <a:pPr>
              <a:defRPr/>
            </a:pPr>
            <a:endParaRPr lang="de-DE"/>
          </a:p>
        </p:txBody>
      </p:sp>
      <p:sp>
        <p:nvSpPr>
          <p:cNvPr id="8" name="Fußzeilenplatzhalter 7"/>
          <p:cNvSpPr>
            <a:spLocks noGrp="1"/>
          </p:cNvSpPr>
          <p:nvPr>
            <p:ph type="ftr" sz="quarter" idx="11"/>
          </p:nvPr>
        </p:nvSpPr>
        <p:spPr>
          <a:xfrm>
            <a:off x="3402447" y="6511746"/>
            <a:ext cx="5472608" cy="279648"/>
          </a:xfrm>
          <a:prstGeom prst="rect">
            <a:avLst/>
          </a:prstGeom>
        </p:spPr>
        <p:txBody>
          <a:bodyPr/>
          <a:lstStyle/>
          <a:p>
            <a:endParaRPr lang="en-US" dirty="0"/>
          </a:p>
        </p:txBody>
      </p:sp>
      <p:sp>
        <p:nvSpPr>
          <p:cNvPr id="10" name="Foliennummernplatzhalter 9"/>
          <p:cNvSpPr>
            <a:spLocks noGrp="1"/>
          </p:cNvSpPr>
          <p:nvPr>
            <p:ph type="sldNum" sz="quarter" idx="12"/>
          </p:nvPr>
        </p:nvSpPr>
        <p:spPr/>
        <p:txBody>
          <a:bodyPr/>
          <a:lstStyle/>
          <a:p>
            <a:pPr>
              <a:defRPr/>
            </a:pPr>
            <a:r>
              <a:rPr lang="de-DE"/>
              <a:t>p. </a:t>
            </a:r>
            <a:fld id="{3EABE242-E868-4E21-83DB-A8B8C3CA31A3}" type="slidenum">
              <a:rPr lang="de-DE" smtClean="0"/>
              <a:pPr>
                <a:defRPr/>
              </a:pPr>
              <a:t>‹#›</a:t>
            </a:fld>
            <a:endParaRPr lang="de-DE" dirty="0"/>
          </a:p>
        </p:txBody>
      </p:sp>
      <p:sp>
        <p:nvSpPr>
          <p:cNvPr id="12" name="Inhaltsplatzhalter 2">
            <a:extLst>
              <a:ext uri="{FF2B5EF4-FFF2-40B4-BE49-F238E27FC236}">
                <a16:creationId xmlns:a16="http://schemas.microsoft.com/office/drawing/2014/main" id="{EF6B590F-46FB-9641-B438-55F304A3B1B7}"/>
              </a:ext>
            </a:extLst>
          </p:cNvPr>
          <p:cNvSpPr>
            <a:spLocks noGrp="1"/>
          </p:cNvSpPr>
          <p:nvPr>
            <p:ph sz="half" idx="13"/>
          </p:nvPr>
        </p:nvSpPr>
        <p:spPr>
          <a:xfrm>
            <a:off x="6240018" y="1519455"/>
            <a:ext cx="5544615" cy="4805145"/>
          </a:xfrm>
        </p:spPr>
        <p:txBody>
          <a:bodyPr/>
          <a:lstStyle>
            <a:lvl1pPr>
              <a:defRPr sz="1350"/>
            </a:lvl1pPr>
            <a:lvl2pPr>
              <a:defRPr sz="1350"/>
            </a:lvl2pPr>
            <a:lvl3pPr>
              <a:defRPr sz="1050"/>
            </a:lvl3pPr>
            <a:lvl4pPr>
              <a:defRPr sz="1050"/>
            </a:lvl4pPr>
            <a:lvl5pPr>
              <a:defRPr sz="1050"/>
            </a:lvl5pPr>
            <a:lvl6pPr>
              <a:defRPr sz="1350"/>
            </a:lvl6pPr>
            <a:lvl7pPr>
              <a:defRPr sz="1350"/>
            </a:lvl7pPr>
            <a:lvl8pPr>
              <a:defRPr sz="1350"/>
            </a:lvl8pPr>
            <a:lvl9pPr>
              <a:defRPr sz="135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cxnSp>
        <p:nvCxnSpPr>
          <p:cNvPr id="16" name="Gerade Verbindung 15">
            <a:extLst>
              <a:ext uri="{FF2B5EF4-FFF2-40B4-BE49-F238E27FC236}">
                <a16:creationId xmlns:a16="http://schemas.microsoft.com/office/drawing/2014/main" id="{D7EDFE58-D31A-EB43-8715-78536A966BC6}"/>
              </a:ext>
            </a:extLst>
          </p:cNvPr>
          <p:cNvCxnSpPr/>
          <p:nvPr/>
        </p:nvCxnSpPr>
        <p:spPr bwMode="auto">
          <a:xfrm>
            <a:off x="492870" y="1412776"/>
            <a:ext cx="5544615" cy="0"/>
          </a:xfrm>
          <a:prstGeom prst="line">
            <a:avLst/>
          </a:prstGeom>
          <a:noFill/>
          <a:ln w="9525" cap="flat" cmpd="sng" algn="ctr">
            <a:solidFill>
              <a:schemeClr val="bg1">
                <a:lumMod val="75000"/>
              </a:schemeClr>
            </a:solidFill>
            <a:prstDash val="solid"/>
            <a:round/>
            <a:headEnd type="none" w="med" len="med"/>
            <a:tailEnd type="none" w="med" len="med"/>
          </a:ln>
          <a:effectLst/>
        </p:spPr>
      </p:cxnSp>
      <p:cxnSp>
        <p:nvCxnSpPr>
          <p:cNvPr id="18" name="Gerade Verbindung 17">
            <a:extLst>
              <a:ext uri="{FF2B5EF4-FFF2-40B4-BE49-F238E27FC236}">
                <a16:creationId xmlns:a16="http://schemas.microsoft.com/office/drawing/2014/main" id="{8719EBEC-7022-0640-A8ED-56B42A2984AE}"/>
              </a:ext>
            </a:extLst>
          </p:cNvPr>
          <p:cNvCxnSpPr/>
          <p:nvPr/>
        </p:nvCxnSpPr>
        <p:spPr bwMode="auto">
          <a:xfrm>
            <a:off x="6241074" y="1399670"/>
            <a:ext cx="5544615" cy="0"/>
          </a:xfrm>
          <a:prstGeom prst="line">
            <a:avLst/>
          </a:prstGeom>
          <a:noFill/>
          <a:ln w="9525" cap="flat" cmpd="sng" algn="ctr">
            <a:solidFill>
              <a:schemeClr val="bg1">
                <a:lumMod val="75000"/>
              </a:schemeClr>
            </a:solidFill>
            <a:prstDash val="solid"/>
            <a:round/>
            <a:headEnd type="none" w="med" len="med"/>
            <a:tailEnd type="none" w="med" len="med"/>
          </a:ln>
          <a:effectLst/>
        </p:spPr>
      </p:cxnSp>
      <p:sp>
        <p:nvSpPr>
          <p:cNvPr id="13" name="Textplatzhalter 3">
            <a:extLst>
              <a:ext uri="{FF2B5EF4-FFF2-40B4-BE49-F238E27FC236}">
                <a16:creationId xmlns:a16="http://schemas.microsoft.com/office/drawing/2014/main" id="{750267B6-DC92-664D-9CAF-9753A7CC779A}"/>
              </a:ext>
            </a:extLst>
          </p:cNvPr>
          <p:cNvSpPr>
            <a:spLocks noGrp="1"/>
          </p:cNvSpPr>
          <p:nvPr>
            <p:ph type="body" sz="half" idx="2" hasCustomPrompt="1"/>
          </p:nvPr>
        </p:nvSpPr>
        <p:spPr>
          <a:xfrm>
            <a:off x="492870" y="1085710"/>
            <a:ext cx="5459113" cy="346932"/>
          </a:xfrm>
        </p:spPr>
        <p:txBody>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noProof="0"/>
              <a:t>Heading A</a:t>
            </a:r>
          </a:p>
        </p:txBody>
      </p:sp>
      <p:sp>
        <p:nvSpPr>
          <p:cNvPr id="14" name="Textplatzhalter 3">
            <a:extLst>
              <a:ext uri="{FF2B5EF4-FFF2-40B4-BE49-F238E27FC236}">
                <a16:creationId xmlns:a16="http://schemas.microsoft.com/office/drawing/2014/main" id="{D0DD7C58-086C-434D-8F29-712C6098D1DC}"/>
              </a:ext>
            </a:extLst>
          </p:cNvPr>
          <p:cNvSpPr>
            <a:spLocks noGrp="1"/>
          </p:cNvSpPr>
          <p:nvPr>
            <p:ph type="body" sz="half" idx="14" hasCustomPrompt="1"/>
          </p:nvPr>
        </p:nvSpPr>
        <p:spPr>
          <a:xfrm>
            <a:off x="6240018" y="1039058"/>
            <a:ext cx="5459113" cy="346932"/>
          </a:xfrm>
        </p:spPr>
        <p:txBody>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noProof="0"/>
              <a:t>Heading B</a:t>
            </a:r>
          </a:p>
        </p:txBody>
      </p:sp>
    </p:spTree>
    <p:extLst>
      <p:ext uri="{BB962C8B-B14F-4D97-AF65-F5344CB8AC3E}">
        <p14:creationId xmlns:p14="http://schemas.microsoft.com/office/powerpoint/2010/main" val="205192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utomate 4 field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92870" y="1519456"/>
            <a:ext cx="5544615" cy="1922654"/>
          </a:xfrm>
          <a:solidFill>
            <a:schemeClr val="bg1">
              <a:lumMod val="95000"/>
            </a:schemeClr>
          </a:solidFill>
        </p:spPr>
        <p:txBody>
          <a:bodyPr/>
          <a:lstStyle>
            <a:lvl1pPr>
              <a:defRPr sz="1200"/>
            </a:lvl1pPr>
            <a:lvl2pPr>
              <a:defRPr sz="1200"/>
            </a:lvl2pPr>
            <a:lvl3pPr>
              <a:defRPr sz="1000"/>
            </a:lvl3pPr>
            <a:lvl4pPr>
              <a:defRPr sz="1000"/>
            </a:lvl4pPr>
            <a:lvl5pPr>
              <a:defRPr sz="1000"/>
            </a:lvl5pPr>
            <a:lvl6pPr>
              <a:defRPr sz="1350"/>
            </a:lvl6pPr>
            <a:lvl7pPr>
              <a:defRPr sz="1350"/>
            </a:lvl7pPr>
            <a:lvl8pPr>
              <a:defRPr sz="1350"/>
            </a:lvl8pPr>
            <a:lvl9pPr>
              <a:defRPr sz="1350"/>
            </a:lvl9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sp>
        <p:nvSpPr>
          <p:cNvPr id="9" name="Titel 8"/>
          <p:cNvSpPr>
            <a:spLocks noGrp="1"/>
          </p:cNvSpPr>
          <p:nvPr>
            <p:ph type="title" hasCustomPrompt="1"/>
          </p:nvPr>
        </p:nvSpPr>
        <p:spPr>
          <a:solidFill>
            <a:schemeClr val="bg1"/>
          </a:solidFill>
        </p:spPr>
        <p:txBody>
          <a:bodyPr>
            <a:normAutofit/>
          </a:bodyPr>
          <a:lstStyle>
            <a:lvl1pPr>
              <a:defRPr sz="2000" b="1"/>
            </a:lvl1pPr>
          </a:lstStyle>
          <a:p>
            <a:r>
              <a:rPr lang="de-DE" noProof="0" dirty="0"/>
              <a:t>Mastertitelformat bearbeiten</a:t>
            </a:r>
            <a:endParaRPr lang="en-US" noProof="0" dirty="0"/>
          </a:p>
        </p:txBody>
      </p:sp>
      <p:sp>
        <p:nvSpPr>
          <p:cNvPr id="12" name="Inhaltsplatzhalter 2">
            <a:extLst>
              <a:ext uri="{FF2B5EF4-FFF2-40B4-BE49-F238E27FC236}">
                <a16:creationId xmlns:a16="http://schemas.microsoft.com/office/drawing/2014/main" id="{EF6B590F-46FB-9641-B438-55F304A3B1B7}"/>
              </a:ext>
            </a:extLst>
          </p:cNvPr>
          <p:cNvSpPr>
            <a:spLocks noGrp="1"/>
          </p:cNvSpPr>
          <p:nvPr>
            <p:ph sz="half" idx="13" hasCustomPrompt="1"/>
          </p:nvPr>
        </p:nvSpPr>
        <p:spPr>
          <a:xfrm>
            <a:off x="6240018" y="1519456"/>
            <a:ext cx="5544615" cy="4069783"/>
          </a:xfrm>
          <a:solidFill>
            <a:schemeClr val="bg1">
              <a:lumMod val="95000"/>
            </a:schemeClr>
          </a:solidFill>
        </p:spPr>
        <p:txBody>
          <a:bodyPr/>
          <a:lstStyle>
            <a:lvl1pPr>
              <a:defRPr sz="1200"/>
            </a:lvl1pPr>
            <a:lvl2pPr>
              <a:defRPr sz="1200"/>
            </a:lvl2pPr>
            <a:lvl3pPr>
              <a:defRPr sz="1000"/>
            </a:lvl3pPr>
            <a:lvl4pPr>
              <a:defRPr sz="1000"/>
            </a:lvl4pPr>
            <a:lvl5pPr>
              <a:defRPr sz="1000"/>
            </a:lvl5pPr>
            <a:lvl6pPr>
              <a:defRPr sz="1350"/>
            </a:lvl6pPr>
            <a:lvl7pPr>
              <a:defRPr sz="1350"/>
            </a:lvl7pPr>
            <a:lvl8pPr>
              <a:defRPr sz="1350"/>
            </a:lvl8pPr>
            <a:lvl9pPr>
              <a:defRPr sz="1350"/>
            </a:lvl9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cxnSp>
        <p:nvCxnSpPr>
          <p:cNvPr id="16" name="Gerade Verbindung 15">
            <a:extLst>
              <a:ext uri="{FF2B5EF4-FFF2-40B4-BE49-F238E27FC236}">
                <a16:creationId xmlns:a16="http://schemas.microsoft.com/office/drawing/2014/main" id="{D7EDFE58-D31A-EB43-8715-78536A966BC6}"/>
              </a:ext>
            </a:extLst>
          </p:cNvPr>
          <p:cNvCxnSpPr/>
          <p:nvPr/>
        </p:nvCxnSpPr>
        <p:spPr bwMode="auto">
          <a:xfrm>
            <a:off x="492870" y="1412776"/>
            <a:ext cx="5544615" cy="0"/>
          </a:xfrm>
          <a:prstGeom prst="line">
            <a:avLst/>
          </a:prstGeom>
          <a:noFill/>
          <a:ln w="9525" cap="flat" cmpd="sng" algn="ctr">
            <a:solidFill>
              <a:schemeClr val="bg1">
                <a:lumMod val="75000"/>
              </a:schemeClr>
            </a:solidFill>
            <a:prstDash val="solid"/>
            <a:round/>
            <a:headEnd type="none" w="med" len="med"/>
            <a:tailEnd type="none" w="med" len="med"/>
          </a:ln>
          <a:effectLst/>
        </p:spPr>
      </p:cxnSp>
      <p:cxnSp>
        <p:nvCxnSpPr>
          <p:cNvPr id="18" name="Gerade Verbindung 17">
            <a:extLst>
              <a:ext uri="{FF2B5EF4-FFF2-40B4-BE49-F238E27FC236}">
                <a16:creationId xmlns:a16="http://schemas.microsoft.com/office/drawing/2014/main" id="{8719EBEC-7022-0640-A8ED-56B42A2984AE}"/>
              </a:ext>
            </a:extLst>
          </p:cNvPr>
          <p:cNvCxnSpPr/>
          <p:nvPr/>
        </p:nvCxnSpPr>
        <p:spPr bwMode="auto">
          <a:xfrm>
            <a:off x="6241074" y="1399670"/>
            <a:ext cx="5544615" cy="0"/>
          </a:xfrm>
          <a:prstGeom prst="line">
            <a:avLst/>
          </a:prstGeom>
          <a:noFill/>
          <a:ln w="9525" cap="flat" cmpd="sng" algn="ctr">
            <a:solidFill>
              <a:schemeClr val="bg1">
                <a:lumMod val="75000"/>
              </a:schemeClr>
            </a:solidFill>
            <a:prstDash val="solid"/>
            <a:round/>
            <a:headEnd type="none" w="med" len="med"/>
            <a:tailEnd type="none" w="med" len="med"/>
          </a:ln>
          <a:effectLst/>
        </p:spPr>
      </p:cxnSp>
      <p:sp>
        <p:nvSpPr>
          <p:cNvPr id="13" name="Textplatzhalter 3">
            <a:extLst>
              <a:ext uri="{FF2B5EF4-FFF2-40B4-BE49-F238E27FC236}">
                <a16:creationId xmlns:a16="http://schemas.microsoft.com/office/drawing/2014/main" id="{750267B6-DC92-664D-9CAF-9753A7CC779A}"/>
              </a:ext>
            </a:extLst>
          </p:cNvPr>
          <p:cNvSpPr>
            <a:spLocks noGrp="1"/>
          </p:cNvSpPr>
          <p:nvPr>
            <p:ph type="body" sz="half" idx="2" hasCustomPrompt="1"/>
          </p:nvPr>
        </p:nvSpPr>
        <p:spPr>
          <a:xfrm>
            <a:off x="492870" y="1085710"/>
            <a:ext cx="5544615" cy="346932"/>
          </a:xfrm>
          <a:solidFill>
            <a:schemeClr val="bg1">
              <a:lumMod val="85000"/>
            </a:schemeClr>
          </a:solidFill>
        </p:spPr>
        <p:txBody>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a:buNone/>
            </a:pPr>
            <a:r>
              <a:rPr lang="en-DE" b="1" kern="0" dirty="0"/>
              <a:t>Why should you care:</a:t>
            </a:r>
          </a:p>
        </p:txBody>
      </p:sp>
      <p:sp>
        <p:nvSpPr>
          <p:cNvPr id="14" name="Textplatzhalter 3">
            <a:extLst>
              <a:ext uri="{FF2B5EF4-FFF2-40B4-BE49-F238E27FC236}">
                <a16:creationId xmlns:a16="http://schemas.microsoft.com/office/drawing/2014/main" id="{D0DD7C58-086C-434D-8F29-712C6098D1DC}"/>
              </a:ext>
            </a:extLst>
          </p:cNvPr>
          <p:cNvSpPr>
            <a:spLocks noGrp="1"/>
          </p:cNvSpPr>
          <p:nvPr>
            <p:ph type="body" sz="half" idx="14" hasCustomPrompt="1"/>
          </p:nvPr>
        </p:nvSpPr>
        <p:spPr>
          <a:xfrm>
            <a:off x="6240017" y="1095295"/>
            <a:ext cx="5544613" cy="346932"/>
          </a:xfrm>
          <a:solidFill>
            <a:schemeClr val="bg1">
              <a:lumMod val="85000"/>
            </a:schemeClr>
          </a:solidFill>
        </p:spPr>
        <p:txBody>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r>
              <a:rPr lang="en-DE" b="1" dirty="0"/>
              <a:t>General Toppics to Learn &amp; Tasks to perform</a:t>
            </a:r>
            <a:endParaRPr lang="en-DE" sz="1200" b="1" dirty="0"/>
          </a:p>
        </p:txBody>
      </p:sp>
      <p:sp>
        <p:nvSpPr>
          <p:cNvPr id="15" name="Inhaltsplatzhalter 2">
            <a:extLst>
              <a:ext uri="{FF2B5EF4-FFF2-40B4-BE49-F238E27FC236}">
                <a16:creationId xmlns:a16="http://schemas.microsoft.com/office/drawing/2014/main" id="{F19444BB-13DD-CC48-B918-4CD5473546A2}"/>
              </a:ext>
            </a:extLst>
          </p:cNvPr>
          <p:cNvSpPr>
            <a:spLocks noGrp="1"/>
          </p:cNvSpPr>
          <p:nvPr>
            <p:ph sz="half" idx="15" hasCustomPrompt="1"/>
          </p:nvPr>
        </p:nvSpPr>
        <p:spPr>
          <a:xfrm>
            <a:off x="492870" y="4060019"/>
            <a:ext cx="5544615" cy="2609934"/>
          </a:xfrm>
          <a:solidFill>
            <a:schemeClr val="bg1">
              <a:lumMod val="95000"/>
            </a:schemeClr>
          </a:solidFill>
        </p:spPr>
        <p:txBody>
          <a:bodyPr/>
          <a:lstStyle>
            <a:lvl1pPr>
              <a:defRPr sz="1200"/>
            </a:lvl1pPr>
            <a:lvl2pPr>
              <a:defRPr sz="1200"/>
            </a:lvl2pPr>
            <a:lvl3pPr>
              <a:defRPr sz="1000"/>
            </a:lvl3pPr>
            <a:lvl4pPr>
              <a:defRPr sz="1000"/>
            </a:lvl4pPr>
            <a:lvl5pPr>
              <a:defRPr sz="1000"/>
            </a:lvl5pPr>
            <a:lvl6pPr>
              <a:defRPr sz="1350"/>
            </a:lvl6pPr>
            <a:lvl7pPr>
              <a:defRPr sz="1350"/>
            </a:lvl7pPr>
            <a:lvl8pPr>
              <a:defRPr sz="1350"/>
            </a:lvl8pPr>
            <a:lvl9pPr>
              <a:defRPr sz="1350"/>
            </a:lvl9p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sp>
        <p:nvSpPr>
          <p:cNvPr id="17" name="Textplatzhalter 3">
            <a:extLst>
              <a:ext uri="{FF2B5EF4-FFF2-40B4-BE49-F238E27FC236}">
                <a16:creationId xmlns:a16="http://schemas.microsoft.com/office/drawing/2014/main" id="{E9EA42CD-0406-E549-BAAE-9BD54B8CC08A}"/>
              </a:ext>
            </a:extLst>
          </p:cNvPr>
          <p:cNvSpPr>
            <a:spLocks noGrp="1"/>
          </p:cNvSpPr>
          <p:nvPr>
            <p:ph type="body" sz="half" idx="16" hasCustomPrompt="1"/>
          </p:nvPr>
        </p:nvSpPr>
        <p:spPr>
          <a:xfrm>
            <a:off x="492870" y="3577598"/>
            <a:ext cx="5544615" cy="346932"/>
          </a:xfrm>
          <a:solidFill>
            <a:schemeClr val="bg1">
              <a:lumMod val="85000"/>
            </a:schemeClr>
          </a:solidFill>
        </p:spPr>
        <p:txBody>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a:buNone/>
            </a:pPr>
            <a:r>
              <a:rPr lang="en-DE" b="1" kern="0" dirty="0"/>
              <a:t>One key topic espcially to whatch out:</a:t>
            </a:r>
          </a:p>
        </p:txBody>
      </p:sp>
      <p:sp>
        <p:nvSpPr>
          <p:cNvPr id="19" name="Textplatzhalter 3">
            <a:extLst>
              <a:ext uri="{FF2B5EF4-FFF2-40B4-BE49-F238E27FC236}">
                <a16:creationId xmlns:a16="http://schemas.microsoft.com/office/drawing/2014/main" id="{CD808026-7A5E-DF4A-BFA7-D8D6BD3949C2}"/>
              </a:ext>
            </a:extLst>
          </p:cNvPr>
          <p:cNvSpPr>
            <a:spLocks noGrp="1"/>
          </p:cNvSpPr>
          <p:nvPr>
            <p:ph type="body" sz="half" idx="17" hasCustomPrompt="1"/>
          </p:nvPr>
        </p:nvSpPr>
        <p:spPr>
          <a:xfrm>
            <a:off x="6240017" y="5696762"/>
            <a:ext cx="5544613" cy="346932"/>
          </a:xfrm>
          <a:solidFill>
            <a:schemeClr val="bg1">
              <a:lumMod val="85000"/>
            </a:schemeClr>
          </a:solidFill>
        </p:spPr>
        <p:txBody>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r>
              <a:rPr lang="en-DE" b="1" dirty="0"/>
              <a:t>Good source to follow up and to revisit</a:t>
            </a:r>
            <a:endParaRPr lang="en-DE" sz="1200" b="1" dirty="0"/>
          </a:p>
        </p:txBody>
      </p:sp>
      <p:sp>
        <p:nvSpPr>
          <p:cNvPr id="20" name="Inhaltsplatzhalter 2">
            <a:extLst>
              <a:ext uri="{FF2B5EF4-FFF2-40B4-BE49-F238E27FC236}">
                <a16:creationId xmlns:a16="http://schemas.microsoft.com/office/drawing/2014/main" id="{17D21B40-D942-FB47-8415-7034D18A2440}"/>
              </a:ext>
            </a:extLst>
          </p:cNvPr>
          <p:cNvSpPr>
            <a:spLocks noGrp="1"/>
          </p:cNvSpPr>
          <p:nvPr>
            <p:ph sz="half" idx="18"/>
          </p:nvPr>
        </p:nvSpPr>
        <p:spPr>
          <a:xfrm>
            <a:off x="6240017" y="6131947"/>
            <a:ext cx="5544615" cy="538005"/>
          </a:xfrm>
          <a:solidFill>
            <a:schemeClr val="bg1">
              <a:lumMod val="95000"/>
            </a:schemeClr>
          </a:solidFill>
        </p:spPr>
        <p:txBody>
          <a:bodyPr/>
          <a:lstStyle>
            <a:lvl1pPr>
              <a:defRPr sz="1200"/>
            </a:lvl1pPr>
            <a:lvl2pPr>
              <a:defRPr sz="1200"/>
            </a:lvl2pPr>
            <a:lvl3pPr>
              <a:defRPr sz="1000"/>
            </a:lvl3pPr>
            <a:lvl4pPr>
              <a:defRPr sz="1000"/>
            </a:lvl4pPr>
            <a:lvl5pPr>
              <a:defRPr sz="1000"/>
            </a:lvl5pPr>
            <a:lvl6pPr>
              <a:defRPr sz="1350"/>
            </a:lvl6pPr>
            <a:lvl7pPr>
              <a:defRPr sz="1350"/>
            </a:lvl7pPr>
            <a:lvl8pPr>
              <a:defRPr sz="1350"/>
            </a:lvl8pPr>
            <a:lvl9pPr>
              <a:defRPr sz="1350"/>
            </a:lvl9pPr>
          </a:lstStyle>
          <a:p>
            <a:pPr lvl="0"/>
            <a:endParaRPr lang="en-US" noProof="0" dirty="0"/>
          </a:p>
        </p:txBody>
      </p:sp>
    </p:spTree>
    <p:extLst>
      <p:ext uri="{BB962C8B-B14F-4D97-AF65-F5344CB8AC3E}">
        <p14:creationId xmlns:p14="http://schemas.microsoft.com/office/powerpoint/2010/main" val="25904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583833" y="1052738"/>
            <a:ext cx="7200799" cy="5073427"/>
          </a:xfrm>
        </p:spPr>
        <p:txBody>
          <a:bodyPr/>
          <a:lstStyle>
            <a:lvl1pPr>
              <a:defRPr sz="1350"/>
            </a:lvl1pPr>
            <a:lvl2pPr>
              <a:defRPr sz="1350"/>
            </a:lvl2pPr>
            <a:lvl3pPr>
              <a:defRPr sz="1050"/>
            </a:lvl3pPr>
            <a:lvl4pPr>
              <a:defRPr sz="1050"/>
            </a:lvl4pPr>
            <a:lvl5pPr>
              <a:defRPr sz="1050"/>
            </a:lvl5pPr>
            <a:lvl6pPr>
              <a:defRPr sz="1500"/>
            </a:lvl6pPr>
            <a:lvl7pPr>
              <a:defRPr sz="1500"/>
            </a:lvl7pPr>
            <a:lvl8pPr>
              <a:defRPr sz="1500"/>
            </a:lvl8pPr>
            <a:lvl9pPr>
              <a:defRPr sz="15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4" name="Textplatzhalter 3"/>
          <p:cNvSpPr>
            <a:spLocks noGrp="1"/>
          </p:cNvSpPr>
          <p:nvPr>
            <p:ph type="body" sz="half" idx="2"/>
          </p:nvPr>
        </p:nvSpPr>
        <p:spPr>
          <a:xfrm>
            <a:off x="492871" y="1052738"/>
            <a:ext cx="4011084" cy="5073427"/>
          </a:xfrm>
        </p:spPr>
        <p:txBody>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noProof="0"/>
              <a:t>Mastertextformat bearbeiten</a:t>
            </a:r>
          </a:p>
        </p:txBody>
      </p:sp>
      <p:sp>
        <p:nvSpPr>
          <p:cNvPr id="7" name="Titel 6"/>
          <p:cNvSpPr>
            <a:spLocks noGrp="1"/>
          </p:cNvSpPr>
          <p:nvPr>
            <p:ph type="title"/>
          </p:nvPr>
        </p:nvSpPr>
        <p:spPr/>
        <p:txBody>
          <a:bodyPr/>
          <a:lstStyle/>
          <a:p>
            <a:r>
              <a:rPr lang="de-DE" noProof="0"/>
              <a:t>Mastertitelformat bearbeiten</a:t>
            </a:r>
            <a:endParaRPr lang="en-US" noProof="0"/>
          </a:p>
        </p:txBody>
      </p:sp>
      <p:sp>
        <p:nvSpPr>
          <p:cNvPr id="8" name="Datumsplatzhalter 7"/>
          <p:cNvSpPr>
            <a:spLocks noGrp="1"/>
          </p:cNvSpPr>
          <p:nvPr>
            <p:ph type="dt" sz="half" idx="10"/>
          </p:nvPr>
        </p:nvSpPr>
        <p:spPr/>
        <p:txBody>
          <a:bodyPr/>
          <a:lstStyle/>
          <a:p>
            <a:pPr>
              <a:defRPr/>
            </a:pPr>
            <a:endParaRPr lang="de-DE"/>
          </a:p>
        </p:txBody>
      </p:sp>
      <p:sp>
        <p:nvSpPr>
          <p:cNvPr id="9" name="Fußzeilenplatzhalter 8"/>
          <p:cNvSpPr>
            <a:spLocks noGrp="1"/>
          </p:cNvSpPr>
          <p:nvPr>
            <p:ph type="ftr" sz="quarter" idx="11"/>
          </p:nvPr>
        </p:nvSpPr>
        <p:spPr>
          <a:xfrm>
            <a:off x="3407701" y="6525344"/>
            <a:ext cx="5472608" cy="279648"/>
          </a:xfrm>
          <a:prstGeom prst="rect">
            <a:avLst/>
          </a:prstGeom>
        </p:spPr>
        <p:txBody>
          <a:bodyPr/>
          <a:lstStyle/>
          <a:p>
            <a:endParaRPr lang="en-US" dirty="0"/>
          </a:p>
        </p:txBody>
      </p:sp>
      <p:sp>
        <p:nvSpPr>
          <p:cNvPr id="10" name="Foliennummernplatzhalter 9"/>
          <p:cNvSpPr>
            <a:spLocks noGrp="1"/>
          </p:cNvSpPr>
          <p:nvPr>
            <p:ph type="sldNum" sz="quarter" idx="12"/>
          </p:nvPr>
        </p:nvSpPr>
        <p:spPr/>
        <p:txBody>
          <a:bodyPr/>
          <a:lstStyle/>
          <a:p>
            <a:pPr>
              <a:defRPr/>
            </a:pPr>
            <a:r>
              <a:rPr lang="de-DE"/>
              <a:t>p. </a:t>
            </a:r>
            <a:fld id="{3EABE242-E868-4E21-83DB-A8B8C3CA31A3}" type="slidenum">
              <a:rPr lang="de-DE" smtClean="0"/>
              <a:pPr>
                <a:defRPr/>
              </a:pPr>
              <a:t>‹#›</a:t>
            </a:fld>
            <a:endParaRPr lang="de-DE" dirty="0"/>
          </a:p>
        </p:txBody>
      </p:sp>
    </p:spTree>
    <p:extLst>
      <p:ext uri="{BB962C8B-B14F-4D97-AF65-F5344CB8AC3E}">
        <p14:creationId xmlns:p14="http://schemas.microsoft.com/office/powerpoint/2010/main" val="380642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502737" y="1052738"/>
            <a:ext cx="7200799" cy="5073427"/>
          </a:xfrm>
        </p:spPr>
        <p:txBody>
          <a:bodyPr/>
          <a:lstStyle>
            <a:lvl1pPr>
              <a:defRPr sz="1350"/>
            </a:lvl1pPr>
            <a:lvl2pPr>
              <a:defRPr sz="1350"/>
            </a:lvl2pPr>
            <a:lvl3pPr>
              <a:defRPr sz="1050"/>
            </a:lvl3pPr>
            <a:lvl4pPr>
              <a:defRPr sz="1050"/>
            </a:lvl4pPr>
            <a:lvl5pPr>
              <a:defRPr sz="1050"/>
            </a:lvl5pPr>
            <a:lvl6pPr>
              <a:defRPr sz="1500"/>
            </a:lvl6pPr>
            <a:lvl7pPr>
              <a:defRPr sz="1500"/>
            </a:lvl7pPr>
            <a:lvl8pPr>
              <a:defRPr sz="1500"/>
            </a:lvl8pPr>
            <a:lvl9pPr>
              <a:defRPr sz="15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4" name="Textplatzhalter 3"/>
          <p:cNvSpPr>
            <a:spLocks noGrp="1"/>
          </p:cNvSpPr>
          <p:nvPr>
            <p:ph type="body" sz="half" idx="2"/>
          </p:nvPr>
        </p:nvSpPr>
        <p:spPr>
          <a:xfrm>
            <a:off x="7790513" y="1052738"/>
            <a:ext cx="4011084" cy="5073427"/>
          </a:xfrm>
        </p:spPr>
        <p:txBody>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noProof="0"/>
              <a:t>Mastertextformat bearbeiten</a:t>
            </a:r>
          </a:p>
        </p:txBody>
      </p:sp>
      <p:sp>
        <p:nvSpPr>
          <p:cNvPr id="7" name="Titel 6"/>
          <p:cNvSpPr>
            <a:spLocks noGrp="1"/>
          </p:cNvSpPr>
          <p:nvPr>
            <p:ph type="title"/>
          </p:nvPr>
        </p:nvSpPr>
        <p:spPr/>
        <p:txBody>
          <a:bodyPr/>
          <a:lstStyle/>
          <a:p>
            <a:r>
              <a:rPr lang="de-DE" noProof="0"/>
              <a:t>Mastertitelformat bearbeiten</a:t>
            </a:r>
            <a:endParaRPr lang="en-US" noProof="0"/>
          </a:p>
        </p:txBody>
      </p:sp>
      <p:sp>
        <p:nvSpPr>
          <p:cNvPr id="8" name="Datumsplatzhalter 7"/>
          <p:cNvSpPr>
            <a:spLocks noGrp="1"/>
          </p:cNvSpPr>
          <p:nvPr>
            <p:ph type="dt" sz="half" idx="10"/>
          </p:nvPr>
        </p:nvSpPr>
        <p:spPr/>
        <p:txBody>
          <a:bodyPr/>
          <a:lstStyle/>
          <a:p>
            <a:pPr>
              <a:defRPr/>
            </a:pPr>
            <a:endParaRPr lang="de-DE"/>
          </a:p>
        </p:txBody>
      </p:sp>
      <p:sp>
        <p:nvSpPr>
          <p:cNvPr id="9" name="Fußzeilenplatzhalter 8"/>
          <p:cNvSpPr>
            <a:spLocks noGrp="1"/>
          </p:cNvSpPr>
          <p:nvPr>
            <p:ph type="ftr" sz="quarter" idx="11"/>
          </p:nvPr>
        </p:nvSpPr>
        <p:spPr>
          <a:xfrm>
            <a:off x="3407701" y="6525344"/>
            <a:ext cx="5472608" cy="279648"/>
          </a:xfrm>
          <a:prstGeom prst="rect">
            <a:avLst/>
          </a:prstGeom>
        </p:spPr>
        <p:txBody>
          <a:bodyPr/>
          <a:lstStyle/>
          <a:p>
            <a:endParaRPr lang="en-US" dirty="0"/>
          </a:p>
        </p:txBody>
      </p:sp>
      <p:sp>
        <p:nvSpPr>
          <p:cNvPr id="10" name="Foliennummernplatzhalter 9"/>
          <p:cNvSpPr>
            <a:spLocks noGrp="1"/>
          </p:cNvSpPr>
          <p:nvPr>
            <p:ph type="sldNum" sz="quarter" idx="12"/>
          </p:nvPr>
        </p:nvSpPr>
        <p:spPr/>
        <p:txBody>
          <a:bodyPr/>
          <a:lstStyle/>
          <a:p>
            <a:pPr>
              <a:defRPr/>
            </a:pPr>
            <a:r>
              <a:rPr lang="de-DE"/>
              <a:t>p. </a:t>
            </a:r>
            <a:fld id="{3EABE242-E868-4E21-83DB-A8B8C3CA31A3}" type="slidenum">
              <a:rPr lang="de-DE" smtClean="0"/>
              <a:pPr>
                <a:defRPr/>
              </a:pPr>
              <a:t>‹#›</a:t>
            </a:fld>
            <a:endParaRPr lang="de-DE" dirty="0"/>
          </a:p>
        </p:txBody>
      </p:sp>
    </p:spTree>
    <p:extLst>
      <p:ext uri="{BB962C8B-B14F-4D97-AF65-F5344CB8AC3E}">
        <p14:creationId xmlns:p14="http://schemas.microsoft.com/office/powerpoint/2010/main" val="290306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Titelplatzhalter 4"/>
          <p:cNvSpPr>
            <a:spLocks noGrp="1"/>
          </p:cNvSpPr>
          <p:nvPr>
            <p:ph type="title"/>
          </p:nvPr>
        </p:nvSpPr>
        <p:spPr>
          <a:xfrm>
            <a:off x="492871" y="188048"/>
            <a:ext cx="11291760" cy="720080"/>
          </a:xfrm>
          <a:prstGeom prst="rect">
            <a:avLst/>
          </a:prstGeom>
          <a:ln>
            <a:noFill/>
          </a:ln>
          <a:effectLst>
            <a:outerShdw blurRad="76200" dir="18900000" sy="23000" kx="-1200000" algn="bl" rotWithShape="0">
              <a:prstClr val="black">
                <a:alpha val="20000"/>
              </a:prstClr>
            </a:outerShdw>
          </a:effectLst>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de-DE" dirty="0"/>
              <a:t>Mastertitelformat bearbeiten</a:t>
            </a:r>
            <a:endParaRPr lang="en-US" dirty="0"/>
          </a:p>
        </p:txBody>
      </p:sp>
      <p:sp>
        <p:nvSpPr>
          <p:cNvPr id="3076" name="Rectangle 4"/>
          <p:cNvSpPr>
            <a:spLocks noGrp="1" noChangeArrowheads="1"/>
          </p:cNvSpPr>
          <p:nvPr>
            <p:ph type="body" idx="1"/>
          </p:nvPr>
        </p:nvSpPr>
        <p:spPr bwMode="auto">
          <a:xfrm>
            <a:off x="492872" y="1052737"/>
            <a:ext cx="11291761" cy="527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14341" name="Rectangle 5"/>
          <p:cNvSpPr>
            <a:spLocks noGrp="1" noChangeArrowheads="1"/>
          </p:cNvSpPr>
          <p:nvPr>
            <p:ph type="dt" sz="half" idx="2"/>
          </p:nvPr>
        </p:nvSpPr>
        <p:spPr bwMode="auto">
          <a:xfrm>
            <a:off x="11302104" y="6525344"/>
            <a:ext cx="864096"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750" b="0" i="0">
                <a:solidFill>
                  <a:schemeClr val="bg1">
                    <a:lumMod val="50000"/>
                  </a:schemeClr>
                </a:solidFill>
                <a:latin typeface="PT Sans"/>
                <a:cs typeface="PT Sans"/>
              </a:defRPr>
            </a:lvl1pPr>
          </a:lstStyle>
          <a:p>
            <a:pPr>
              <a:defRPr/>
            </a:pPr>
            <a:endParaRPr lang="de-DE"/>
          </a:p>
        </p:txBody>
      </p:sp>
      <p:sp>
        <p:nvSpPr>
          <p:cNvPr id="14342" name="Rectangle 6"/>
          <p:cNvSpPr>
            <a:spLocks noGrp="1" noChangeArrowheads="1"/>
          </p:cNvSpPr>
          <p:nvPr>
            <p:ph type="sldNum" sz="quarter" idx="4"/>
          </p:nvPr>
        </p:nvSpPr>
        <p:spPr bwMode="auto">
          <a:xfrm>
            <a:off x="-89875" y="6525344"/>
            <a:ext cx="648072"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750" b="0" i="0">
                <a:solidFill>
                  <a:schemeClr val="bg1">
                    <a:lumMod val="50000"/>
                  </a:schemeClr>
                </a:solidFill>
                <a:latin typeface="PT Sans"/>
                <a:cs typeface="PT Sans"/>
              </a:defRPr>
            </a:lvl1pPr>
          </a:lstStyle>
          <a:p>
            <a:pPr>
              <a:defRPr/>
            </a:pPr>
            <a:r>
              <a:rPr lang="de-DE"/>
              <a:t>p. </a:t>
            </a:r>
            <a:fld id="{3EABE242-E868-4E21-83DB-A8B8C3CA31A3}" type="slidenum">
              <a:rPr lang="de-DE" smtClean="0"/>
              <a:pPr>
                <a:defRPr/>
              </a:pPr>
              <a:t>‹#›</a:t>
            </a:fld>
            <a:endParaRPr lang="de-DE" dirty="0"/>
          </a:p>
        </p:txBody>
      </p:sp>
      <p:sp>
        <p:nvSpPr>
          <p:cNvPr id="7" name="Fußzeilenplatzhalter 6">
            <a:extLst>
              <a:ext uri="{FF2B5EF4-FFF2-40B4-BE49-F238E27FC236}">
                <a16:creationId xmlns:a16="http://schemas.microsoft.com/office/drawing/2014/main" id="{DA21BF41-2FAC-C540-914A-7C350898EDC4}"/>
              </a:ext>
            </a:extLst>
          </p:cNvPr>
          <p:cNvSpPr>
            <a:spLocks noGrp="1"/>
          </p:cNvSpPr>
          <p:nvPr>
            <p:ph type="ftr" sz="quarter" idx="3"/>
          </p:nvPr>
        </p:nvSpPr>
        <p:spPr>
          <a:xfrm>
            <a:off x="4230605" y="6525346"/>
            <a:ext cx="4114800" cy="365125"/>
          </a:xfrm>
          <a:prstGeom prst="rect">
            <a:avLst/>
          </a:prstGeom>
          <a:noFill/>
          <a:ln>
            <a:noFill/>
          </a:ln>
        </p:spPr>
        <p:txBody>
          <a:bodyPr vert="horz" lIns="91440" tIns="45720" rIns="91440" bIns="45720" rtlCol="0" anchor="ctr"/>
          <a:lstStyle>
            <a:lvl1pPr algn="ctr">
              <a:buNone/>
              <a:defRPr sz="750">
                <a:solidFill>
                  <a:schemeClr val="tx1">
                    <a:tint val="75000"/>
                  </a:schemeClr>
                </a:solidFill>
                <a:latin typeface="PT Sans" panose="020B0503020203020204" pitchFamily="34" charset="77"/>
              </a:defRPr>
            </a:lvl1pPr>
          </a:lstStyle>
          <a:p>
            <a:endParaRPr lang="en-US" dirty="0"/>
          </a:p>
        </p:txBody>
      </p:sp>
    </p:spTree>
    <p:extLst>
      <p:ext uri="{BB962C8B-B14F-4D97-AF65-F5344CB8AC3E}">
        <p14:creationId xmlns:p14="http://schemas.microsoft.com/office/powerpoint/2010/main" val="47970862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7" r:id="rId7"/>
    <p:sldLayoutId id="2147483743" r:id="rId8"/>
    <p:sldLayoutId id="2147483744" r:id="rId9"/>
    <p:sldLayoutId id="2147483745" r:id="rId10"/>
    <p:sldLayoutId id="2147483746" r:id="rId11"/>
  </p:sldLayoutIdLst>
  <p:hf sldNum="0" hdr="0" ftr="0" dt="0"/>
  <p:txStyles>
    <p:titleStyle>
      <a:lvl1pPr algn="l" rtl="0" eaLnBrk="1" fontAlgn="base" hangingPunct="1">
        <a:spcBef>
          <a:spcPct val="0"/>
        </a:spcBef>
        <a:spcAft>
          <a:spcPct val="0"/>
        </a:spcAft>
        <a:defRPr sz="2100" b="0" i="0">
          <a:solidFill>
            <a:schemeClr val="tx2"/>
          </a:solidFill>
          <a:latin typeface="PT Sans"/>
          <a:ea typeface="+mj-ea"/>
          <a:cs typeface="PT Sans"/>
        </a:defRPr>
      </a:lvl1pPr>
      <a:lvl2pPr algn="l" rtl="0" eaLnBrk="1" fontAlgn="base" hangingPunct="1">
        <a:spcBef>
          <a:spcPct val="0"/>
        </a:spcBef>
        <a:spcAft>
          <a:spcPct val="0"/>
        </a:spcAft>
        <a:defRPr sz="2100">
          <a:solidFill>
            <a:srgbClr val="FF0000"/>
          </a:solidFill>
          <a:latin typeface="Tahoma" pitchFamily="34" charset="0"/>
        </a:defRPr>
      </a:lvl2pPr>
      <a:lvl3pPr algn="l" rtl="0" eaLnBrk="1" fontAlgn="base" hangingPunct="1">
        <a:spcBef>
          <a:spcPct val="0"/>
        </a:spcBef>
        <a:spcAft>
          <a:spcPct val="0"/>
        </a:spcAft>
        <a:defRPr sz="2100">
          <a:solidFill>
            <a:srgbClr val="FF0000"/>
          </a:solidFill>
          <a:latin typeface="Tahoma" pitchFamily="34" charset="0"/>
        </a:defRPr>
      </a:lvl3pPr>
      <a:lvl4pPr algn="l" rtl="0" eaLnBrk="1" fontAlgn="base" hangingPunct="1">
        <a:spcBef>
          <a:spcPct val="0"/>
        </a:spcBef>
        <a:spcAft>
          <a:spcPct val="0"/>
        </a:spcAft>
        <a:defRPr sz="2100">
          <a:solidFill>
            <a:srgbClr val="FF0000"/>
          </a:solidFill>
          <a:latin typeface="Tahoma" pitchFamily="34" charset="0"/>
        </a:defRPr>
      </a:lvl4pPr>
      <a:lvl5pPr algn="l" rtl="0" eaLnBrk="1" fontAlgn="base" hangingPunct="1">
        <a:spcBef>
          <a:spcPct val="0"/>
        </a:spcBef>
        <a:spcAft>
          <a:spcPct val="0"/>
        </a:spcAft>
        <a:defRPr sz="2100">
          <a:solidFill>
            <a:srgbClr val="FF0000"/>
          </a:solidFill>
          <a:latin typeface="Tahoma" pitchFamily="34" charset="0"/>
        </a:defRPr>
      </a:lvl5pPr>
      <a:lvl6pPr marL="342900" algn="l" rtl="0" eaLnBrk="1" fontAlgn="base" hangingPunct="1">
        <a:spcBef>
          <a:spcPct val="0"/>
        </a:spcBef>
        <a:spcAft>
          <a:spcPct val="0"/>
        </a:spcAft>
        <a:defRPr sz="2100">
          <a:solidFill>
            <a:srgbClr val="FF0000"/>
          </a:solidFill>
          <a:latin typeface="Tahoma" pitchFamily="34" charset="0"/>
        </a:defRPr>
      </a:lvl6pPr>
      <a:lvl7pPr marL="685800" algn="l" rtl="0" eaLnBrk="1" fontAlgn="base" hangingPunct="1">
        <a:spcBef>
          <a:spcPct val="0"/>
        </a:spcBef>
        <a:spcAft>
          <a:spcPct val="0"/>
        </a:spcAft>
        <a:defRPr sz="2100">
          <a:solidFill>
            <a:srgbClr val="FF0000"/>
          </a:solidFill>
          <a:latin typeface="Tahoma" pitchFamily="34" charset="0"/>
        </a:defRPr>
      </a:lvl7pPr>
      <a:lvl8pPr marL="1028700" algn="l" rtl="0" eaLnBrk="1" fontAlgn="base" hangingPunct="1">
        <a:spcBef>
          <a:spcPct val="0"/>
        </a:spcBef>
        <a:spcAft>
          <a:spcPct val="0"/>
        </a:spcAft>
        <a:defRPr sz="2100">
          <a:solidFill>
            <a:srgbClr val="FF0000"/>
          </a:solidFill>
          <a:latin typeface="Tahoma" pitchFamily="34" charset="0"/>
        </a:defRPr>
      </a:lvl8pPr>
      <a:lvl9pPr marL="1371600" algn="l" rtl="0" eaLnBrk="1" fontAlgn="base" hangingPunct="1">
        <a:spcBef>
          <a:spcPct val="0"/>
        </a:spcBef>
        <a:spcAft>
          <a:spcPct val="0"/>
        </a:spcAft>
        <a:defRPr sz="2100">
          <a:solidFill>
            <a:srgbClr val="FF0000"/>
          </a:solidFill>
          <a:latin typeface="Tahoma" pitchFamily="34" charset="0"/>
        </a:defRPr>
      </a:lvl9pPr>
    </p:titleStyle>
    <p:bodyStyle>
      <a:lvl1pPr marL="142875" indent="-142875" algn="l" rtl="0" eaLnBrk="1" fontAlgn="base" hangingPunct="1">
        <a:spcBef>
          <a:spcPct val="20000"/>
        </a:spcBef>
        <a:spcAft>
          <a:spcPct val="0"/>
        </a:spcAft>
        <a:buClr>
          <a:srgbClr val="FF0000"/>
        </a:buClr>
        <a:buFont typeface="Wingdings" pitchFamily="2" charset="2"/>
        <a:defRPr b="0" i="0">
          <a:solidFill>
            <a:schemeClr val="tx2"/>
          </a:solidFill>
          <a:latin typeface="PT Sans"/>
          <a:ea typeface="+mn-ea"/>
          <a:cs typeface="PT Sans"/>
        </a:defRPr>
      </a:lvl1pPr>
      <a:lvl2pPr marL="428625" indent="-142875" algn="l" rtl="0" eaLnBrk="1" fontAlgn="base" hangingPunct="1">
        <a:spcBef>
          <a:spcPct val="20000"/>
        </a:spcBef>
        <a:spcAft>
          <a:spcPct val="0"/>
        </a:spcAft>
        <a:buClrTx/>
        <a:buFont typeface="Wingdings" pitchFamily="2" charset="2"/>
        <a:buChar char="§"/>
        <a:defRPr sz="1350" b="0" i="0">
          <a:solidFill>
            <a:schemeClr val="tx2"/>
          </a:solidFill>
          <a:latin typeface="PT Sans"/>
          <a:cs typeface="PT Sans"/>
        </a:defRPr>
      </a:lvl2pPr>
      <a:lvl3pPr marL="714375" indent="-142875" algn="l" rtl="0" eaLnBrk="1" fontAlgn="base" hangingPunct="1">
        <a:spcBef>
          <a:spcPct val="20000"/>
        </a:spcBef>
        <a:spcAft>
          <a:spcPct val="0"/>
        </a:spcAft>
        <a:buClrTx/>
        <a:buFont typeface="Wingdings" pitchFamily="2" charset="2"/>
        <a:buChar char="§"/>
        <a:defRPr sz="1050" b="0" i="0">
          <a:solidFill>
            <a:schemeClr val="tx2"/>
          </a:solidFill>
          <a:latin typeface="PT Sans"/>
          <a:cs typeface="PT Sans"/>
        </a:defRPr>
      </a:lvl3pPr>
      <a:lvl4pPr marL="1000125" indent="-142875" algn="l" rtl="0" eaLnBrk="1" fontAlgn="base" hangingPunct="1">
        <a:spcBef>
          <a:spcPct val="20000"/>
        </a:spcBef>
        <a:spcAft>
          <a:spcPct val="0"/>
        </a:spcAft>
        <a:buClrTx/>
        <a:buFont typeface="Wingdings" pitchFamily="2" charset="2"/>
        <a:buChar char="§"/>
        <a:defRPr sz="1050" b="0" i="0">
          <a:solidFill>
            <a:schemeClr val="tx2"/>
          </a:solidFill>
          <a:latin typeface="PT Sans"/>
          <a:cs typeface="PT Sans"/>
        </a:defRPr>
      </a:lvl4pPr>
      <a:lvl5pPr marL="1285875" indent="-142875" algn="l" rtl="0" eaLnBrk="1" fontAlgn="base" hangingPunct="1">
        <a:spcBef>
          <a:spcPct val="20000"/>
        </a:spcBef>
        <a:spcAft>
          <a:spcPct val="0"/>
        </a:spcAft>
        <a:buClrTx/>
        <a:buFont typeface="Wingdings" pitchFamily="2" charset="2"/>
        <a:buChar char="§"/>
        <a:defRPr sz="1050" b="0" i="0">
          <a:solidFill>
            <a:schemeClr val="tx2"/>
          </a:solidFill>
          <a:latin typeface="PT Sans"/>
          <a:cs typeface="PT Sans"/>
        </a:defRPr>
      </a:lvl5pPr>
      <a:lvl6pPr marL="1628775" indent="-142875" algn="l" rtl="0" eaLnBrk="1" fontAlgn="base" hangingPunct="1">
        <a:spcBef>
          <a:spcPct val="20000"/>
        </a:spcBef>
        <a:spcAft>
          <a:spcPct val="0"/>
        </a:spcAft>
        <a:buClr>
          <a:srgbClr val="FF0000"/>
        </a:buClr>
        <a:buFont typeface="Wingdings" pitchFamily="2" charset="2"/>
        <a:buChar char="§"/>
        <a:defRPr sz="1050">
          <a:solidFill>
            <a:srgbClr val="0F3D7F"/>
          </a:solidFill>
          <a:latin typeface="+mn-lt"/>
        </a:defRPr>
      </a:lvl6pPr>
      <a:lvl7pPr marL="1971675" indent="-142875" algn="l" rtl="0" eaLnBrk="1" fontAlgn="base" hangingPunct="1">
        <a:spcBef>
          <a:spcPct val="20000"/>
        </a:spcBef>
        <a:spcAft>
          <a:spcPct val="0"/>
        </a:spcAft>
        <a:buClr>
          <a:srgbClr val="FF0000"/>
        </a:buClr>
        <a:buFont typeface="Wingdings" pitchFamily="2" charset="2"/>
        <a:buChar char="§"/>
        <a:defRPr sz="1050">
          <a:solidFill>
            <a:srgbClr val="0F3D7F"/>
          </a:solidFill>
          <a:latin typeface="+mn-lt"/>
        </a:defRPr>
      </a:lvl7pPr>
      <a:lvl8pPr marL="2314575" indent="-142875" algn="l" rtl="0" eaLnBrk="1" fontAlgn="base" hangingPunct="1">
        <a:spcBef>
          <a:spcPct val="20000"/>
        </a:spcBef>
        <a:spcAft>
          <a:spcPct val="0"/>
        </a:spcAft>
        <a:buClr>
          <a:srgbClr val="FF0000"/>
        </a:buClr>
        <a:buFont typeface="Wingdings" pitchFamily="2" charset="2"/>
        <a:buChar char="§"/>
        <a:defRPr sz="1050">
          <a:solidFill>
            <a:srgbClr val="0F3D7F"/>
          </a:solidFill>
          <a:latin typeface="+mn-lt"/>
        </a:defRPr>
      </a:lvl8pPr>
      <a:lvl9pPr marL="2657475" indent="-142875" algn="l" rtl="0" eaLnBrk="1" fontAlgn="base" hangingPunct="1">
        <a:spcBef>
          <a:spcPct val="20000"/>
        </a:spcBef>
        <a:spcAft>
          <a:spcPct val="0"/>
        </a:spcAft>
        <a:buClr>
          <a:srgbClr val="FF0000"/>
        </a:buClr>
        <a:buFont typeface="Wingdings" pitchFamily="2" charset="2"/>
        <a:buChar char="§"/>
        <a:defRPr sz="1050">
          <a:solidFill>
            <a:srgbClr val="0F3D7F"/>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normAutofit/>
          </a:bodyPr>
          <a:lstStyle/>
          <a:p>
            <a:pPr algn="ctr" eaLnBrk="1" hangingPunct="1"/>
            <a:r>
              <a:rPr lang="en-US" sz="2400"/>
              <a:t>The Analytics </a:t>
            </a:r>
            <a:r>
              <a:rPr lang="en-US" sz="2400" dirty="0"/>
              <a:t>Translator</a:t>
            </a:r>
          </a:p>
        </p:txBody>
      </p:sp>
      <p:sp>
        <p:nvSpPr>
          <p:cNvPr id="7171" name="Rectangle 3"/>
          <p:cNvSpPr>
            <a:spLocks noGrp="1" noChangeArrowheads="1"/>
          </p:cNvSpPr>
          <p:nvPr>
            <p:ph type="subTitle" idx="1"/>
          </p:nvPr>
        </p:nvSpPr>
        <p:spPr/>
        <p:txBody>
          <a:bodyPr/>
          <a:lstStyle/>
          <a:p>
            <a:pPr eaLnBrk="1" hangingPunct="1"/>
            <a:endParaRPr lang="en-US" dirty="0"/>
          </a:p>
          <a:p>
            <a:pPr eaLnBrk="1" hangingPunct="1"/>
            <a:endParaRPr lang="en-US" dirty="0"/>
          </a:p>
          <a:p>
            <a:pPr eaLnBrk="1" hangingPunct="1"/>
            <a:r>
              <a:rPr lang="en-US" dirty="0"/>
              <a:t>Frank Kienle</a:t>
            </a:r>
          </a:p>
        </p:txBody>
      </p:sp>
      <p:sp>
        <p:nvSpPr>
          <p:cNvPr id="7173" name="Rectangle 5"/>
          <p:cNvSpPr>
            <a:spLocks noChangeArrowheads="1"/>
          </p:cNvSpPr>
          <p:nvPr/>
        </p:nvSpPr>
        <p:spPr bwMode="auto">
          <a:xfrm>
            <a:off x="2279650" y="3670300"/>
            <a:ext cx="7469188" cy="838200"/>
          </a:xfrm>
          <a:prstGeom prst="rect">
            <a:avLst/>
          </a:prstGeom>
          <a:noFill/>
          <a:ln w="9525">
            <a:noFill/>
            <a:miter lim="800000"/>
            <a:headEnd/>
            <a:tailEnd/>
          </a:ln>
        </p:spPr>
        <p:txBody>
          <a:bodyPr anchor="ctr"/>
          <a:lstStyle/>
          <a:p>
            <a:pPr>
              <a:spcBef>
                <a:spcPct val="0"/>
              </a:spcBef>
              <a:buClrTx/>
              <a:buFontTx/>
              <a:buNone/>
            </a:pPr>
            <a:r>
              <a:rPr lang="en-US" dirty="0">
                <a:solidFill>
                  <a:srgbClr val="1F497D"/>
                </a:solidFill>
                <a:latin typeface="PT Sans"/>
                <a:cs typeface="PT Sans"/>
              </a:rPr>
              <a:t>Executive Summaries</a:t>
            </a:r>
            <a:endParaRPr lang="en-US" sz="4000" dirty="0">
              <a:solidFill>
                <a:srgbClr val="1F497D"/>
              </a:solidFill>
              <a:latin typeface="PT Sans"/>
              <a:cs typeface="PT Sans"/>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Software design is the process of envisioning and defining software solutions to a given problem.</a:t>
            </a:r>
          </a:p>
          <a:p/>
          <a:p>
            <a:r>
              <a:t>As an analytics translator, it is beneficial to understand how software design is working, why does it take so long, or how to ensure fast delivery cycles. </a:t>
            </a:r>
          </a:p>
          <a:p/>
          <a:p>
            <a:r>
              <a:t>Priority is to learn and understand agile delivery to ensure a fast market response. </a:t>
            </a:r>
          </a:p>
        </p:txBody>
      </p:sp>
      <p:sp>
        <p:nvSpPr>
          <p:cNvPr id="3" name="Title 2"/>
          <p:cNvSpPr>
            <a:spLocks noGrp="1"/>
          </p:cNvSpPr>
          <p:nvPr>
            <p:ph type="title"/>
          </p:nvPr>
        </p:nvSpPr>
        <p:spPr/>
        <p:txBody>
          <a:bodyPr/>
          <a:lstStyle/>
          <a:p>
            <a:r>
              <a:t>Software design in these days is all about agile delivery. </a:t>
            </a:r>
          </a:p>
        </p:txBody>
      </p:sp>
      <p:sp>
        <p:nvSpPr>
          <p:cNvPr id="4" name="Content Placeholder 3"/>
          <p:cNvSpPr>
            <a:spLocks noGrp="1"/>
          </p:cNvSpPr>
          <p:nvPr>
            <p:ph idx="13" sz="half"/>
          </p:nvPr>
        </p:nvSpPr>
        <p:spPr/>
        <p:txBody>
          <a:bodyPr/>
          <a:lstStyle/>
          <a:p/>
          <a:p>
            <a:pPr>
              <a:defRPr b="1" sz="1200"/>
            </a:pPr>
            <a:r>
              <a:t>Teamwork</a:t>
            </a:r>
          </a:p>
          <a:p>
            <a:pPr>
              <a:defRPr b="0" sz="1200"/>
            </a:pPr>
            <a:r>
              <a:t>Individuals and interactions over processes and tools.</a:t>
            </a:r>
            <a:br/>
            <a:r>
              <a:t>- Projects are built around motivated individuals, who should be trusted. </a:t>
            </a:r>
            <a:br/>
            <a:r>
              <a:t>- Close, daily cooperation between business people and developers.</a:t>
            </a:r>
          </a:p>
          <a:p>
            <a:pPr>
              <a:defRPr b="1" sz="1200"/>
            </a:pPr>
            <a:r>
              <a:t>Working software</a:t>
            </a:r>
          </a:p>
          <a:p>
            <a:pPr>
              <a:defRPr b="0" sz="1200"/>
            </a:pPr>
            <a:r>
              <a:t>Working software over comprehensive documentation.</a:t>
            </a:r>
            <a:br/>
            <a:r>
              <a:t>- Working software is the primary measure of progress</a:t>
            </a:r>
          </a:p>
          <a:p>
            <a:pPr>
              <a:defRPr b="1" sz="1200"/>
            </a:pPr>
            <a:r>
              <a:t>Customer Collaboration</a:t>
            </a:r>
          </a:p>
          <a:p>
            <a:pPr>
              <a:defRPr b="0" sz="1200"/>
            </a:pPr>
            <a:r>
              <a:t>Customer collaboration over contract negotiation.</a:t>
            </a:r>
            <a:br/>
            <a:r>
              <a:t>- Customer satisfaction by early and continuous delivery of valuable software.</a:t>
            </a:r>
          </a:p>
          <a:p>
            <a:pPr>
              <a:defRPr b="1" sz="1200"/>
            </a:pPr>
            <a:r>
              <a:t>Change</a:t>
            </a:r>
          </a:p>
          <a:p>
            <a:pPr>
              <a:defRPr b="0" sz="1200"/>
            </a:pPr>
            <a:r>
              <a:t>Responding to change over following a plan.</a:t>
            </a:r>
            <a:br/>
            <a:r>
              <a:t>- Welcome changing requirements, even in late development.</a:t>
            </a:r>
          </a:p>
        </p:txBody>
      </p:sp>
      <p:sp>
        <p:nvSpPr>
          <p:cNvPr id="5" name="Text Placeholder 4"/>
          <p:cNvSpPr>
            <a:spLocks noGrp="1"/>
          </p:cNvSpPr>
          <p:nvPr>
            <p:ph type="body" idx="2" sz="half"/>
          </p:nvPr>
        </p:nvSpPr>
        <p:spPr/>
        <p:txBody>
          <a:bodyPr/>
          <a:lstStyle/>
          <a:p>
            <a:r>
              <a:t>Why should you care about: Software Design</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Look out for the art of agile software development!</a:t>
            </a:r>
          </a:p>
          <a:p/>
          <a:p>
            <a:r>
              <a:t>Not everybody analytics translator needs knowledge in a programming language.</a:t>
            </a:r>
          </a:p>
          <a:p/>
          <a:p>
            <a:r>
              <a:t>However, it helps to do small things alone and get a better understanding of software engineers' mindset.  </a:t>
            </a:r>
          </a:p>
          <a:p/>
          <a:p>
            <a:r>
              <a:t>Thus, one piece of advice is to learn some hacking skills, which means learning one specif programming language. </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https://agilemanifesto.org ,</a:t>
            </a:r>
          </a:p>
          <a:p>
            <a:r>
              <a:t>Clean Code: A Handbook of Agile Software Craftsmanship, R. C. Martin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A proof-of-concept is more tailored towards the proof of a technical realization. However, in the analytics space, we often have the situation that we can not be sure that data delivers new value - or we still need convincing arguments for the next more significant step. </a:t>
            </a:r>
          </a:p>
          <a:p>
            <a:r>
              <a:t> </a:t>
            </a:r>
          </a:p>
          <a:p>
            <a:r>
              <a:t>Proof as fast as possible the value, especially the speed, is essential with constant feedback cycles.</a:t>
            </a:r>
          </a:p>
        </p:txBody>
      </p:sp>
      <p:sp>
        <p:nvSpPr>
          <p:cNvPr id="3" name="Title 2"/>
          <p:cNvSpPr>
            <a:spLocks noGrp="1"/>
          </p:cNvSpPr>
          <p:nvPr>
            <p:ph type="title"/>
          </p:nvPr>
        </p:nvSpPr>
        <p:spPr/>
        <p:txBody>
          <a:bodyPr/>
          <a:lstStyle/>
          <a:p>
            <a:r>
              <a:t>Proving the value of data within a business context has to be key priority for every data scientist</a:t>
            </a:r>
          </a:p>
        </p:txBody>
      </p:sp>
      <p:sp>
        <p:nvSpPr>
          <p:cNvPr id="4" name="Content Placeholder 3"/>
          <p:cNvSpPr>
            <a:spLocks noGrp="1"/>
          </p:cNvSpPr>
          <p:nvPr>
            <p:ph idx="13" sz="half"/>
          </p:nvPr>
        </p:nvSpPr>
        <p:spPr/>
        <p:txBody>
          <a:bodyPr/>
          <a:lstStyle/>
          <a:p/>
          <a:p>
            <a:pPr>
              <a:defRPr b="1" sz="1200"/>
            </a:pPr>
            <a:r>
              <a:t>Business Understanding</a:t>
            </a:r>
          </a:p>
          <a:p>
            <a:pPr>
              <a:defRPr b="0" sz="1200"/>
            </a:pPr>
            <a:r>
              <a:t>Understanding the project objectives and requirements from a business perspective. </a:t>
            </a:r>
          </a:p>
          <a:p>
            <a:pPr>
              <a:defRPr b="1" sz="1200"/>
            </a:pPr>
            <a:r>
              <a:t>Data Understanding </a:t>
            </a:r>
          </a:p>
          <a:p>
            <a:pPr>
              <a:defRPr b="0" sz="1200"/>
            </a:pPr>
            <a:r>
              <a:t>Collect and become familiar with the data, identify data quality problems, discover first insights into the data. </a:t>
            </a:r>
          </a:p>
          <a:p>
            <a:pPr>
              <a:defRPr b="1" sz="1200"/>
            </a:pPr>
            <a:r>
              <a:t>Data Preparation</a:t>
            </a:r>
          </a:p>
          <a:p>
            <a:pPr>
              <a:defRPr b="0" sz="1200"/>
            </a:pPr>
            <a:r>
              <a:t>The data preparation phase covers all activities needed to construct the final dataset. </a:t>
            </a:r>
          </a:p>
          <a:p>
            <a:pPr>
              <a:defRPr b="1" sz="1200"/>
            </a:pPr>
            <a:r>
              <a:t>Modeling</a:t>
            </a:r>
          </a:p>
          <a:p>
            <a:pPr>
              <a:defRPr b="0" sz="1200"/>
            </a:pPr>
            <a:r>
              <a:t>The mapping of the input data to a desired output by applying appropriate mathematical techniques.</a:t>
            </a:r>
          </a:p>
          <a:p>
            <a:pPr>
              <a:defRPr b="1" sz="1200"/>
            </a:pPr>
            <a:r>
              <a:t>Evaluation</a:t>
            </a:r>
          </a:p>
          <a:p>
            <a:pPr>
              <a:defRPr b="0" sz="1200"/>
            </a:pPr>
            <a:r>
              <a:t>The key objective is to determine and measure the mathematical quality and link to  business requirements and especially to measurable business outcomes.</a:t>
            </a:r>
          </a:p>
          <a:p>
            <a:pPr>
              <a:defRPr b="1" sz="1200"/>
            </a:pPr>
            <a:r>
              <a:t>Deployment</a:t>
            </a:r>
          </a:p>
          <a:p>
            <a:pPr>
              <a:defRPr b="0" sz="1200"/>
            </a:pPr>
            <a:r>
              <a:t>Determine how knowledge or information will be propagated to users. </a:t>
            </a:r>
          </a:p>
        </p:txBody>
      </p:sp>
      <p:sp>
        <p:nvSpPr>
          <p:cNvPr id="5" name="Text Placeholder 4"/>
          <p:cNvSpPr>
            <a:spLocks noGrp="1"/>
          </p:cNvSpPr>
          <p:nvPr>
            <p:ph type="body" idx="2" sz="half"/>
          </p:nvPr>
        </p:nvSpPr>
        <p:spPr/>
        <p:txBody>
          <a:bodyPr/>
          <a:lstStyle/>
          <a:p>
            <a:r>
              <a:t>Why should you care about: Proof-of-Value</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The CRISP process is a proven method to apply the data-driven value cycle from business understanding to delivery, focusing on iterative delivery cycles.</a:t>
            </a:r>
          </a:p>
          <a:p/>
          <a:p>
            <a:r>
              <a:t>Within the CRISP process, you will spend 70-80% of the time within the project's first phases, within the link of the business problem statement and data understanding.</a:t>
            </a:r>
          </a:p>
          <a:p>
            <a:r>
              <a:t> It is all about the semantics and meaning of the data. The art of selecting the correct data at the beginning of the process is vital for speed. As a translator, you should focus on this part for quick and proper delivery. </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CRISP-DM: https://en.wikipedia.org/wiki/Cross-industry_standard_process_for_data_mining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You have a team and a task to be complete to reach a specific outcome, and someone has to be the bull terrier to reach it: welcome in the hard world of project management.</a:t>
            </a:r>
          </a:p>
          <a:p/>
          <a:p>
            <a:r>
              <a:t>As an analytics translator, sooner or later, you will be in charge of managing something towards a deadline. Within all tasks described in this lecture, the duty of project management is often crystal clear. </a:t>
            </a:r>
          </a:p>
          <a:p/>
          <a:p>
            <a:r>
              <a:t> Still often challenging and contradicting to other skills within an analytics translator journey with less room for interpretation.</a:t>
            </a:r>
          </a:p>
        </p:txBody>
      </p:sp>
      <p:sp>
        <p:nvSpPr>
          <p:cNvPr id="3" name="Title 2"/>
          <p:cNvSpPr>
            <a:spLocks noGrp="1"/>
          </p:cNvSpPr>
          <p:nvPr>
            <p:ph type="title"/>
          </p:nvPr>
        </p:nvSpPr>
        <p:spPr/>
        <p:txBody>
          <a:bodyPr/>
          <a:lstStyle/>
          <a:p>
            <a:r>
              <a:t>Plans are only good intentions unless they immediately degenerate into hard work (Peter Drucker)</a:t>
            </a:r>
          </a:p>
        </p:txBody>
      </p:sp>
      <p:sp>
        <p:nvSpPr>
          <p:cNvPr id="4" name="Content Placeholder 3"/>
          <p:cNvSpPr>
            <a:spLocks noGrp="1"/>
          </p:cNvSpPr>
          <p:nvPr>
            <p:ph idx="13" sz="half"/>
          </p:nvPr>
        </p:nvSpPr>
        <p:spPr/>
        <p:txBody>
          <a:bodyPr/>
          <a:lstStyle/>
          <a:p/>
          <a:p>
            <a:pPr>
              <a:defRPr b="1" sz="1200"/>
            </a:pPr>
            <a:r>
              <a:t>Initiation</a:t>
            </a:r>
          </a:p>
          <a:p>
            <a:pPr>
              <a:defRPr b="0" sz="1200"/>
            </a:pPr>
            <a:r>
              <a:t>A new project or a new phase of an existing project has to be properly initiated by obtaining authorization, budget, empowerment to start the project or phase.</a:t>
            </a:r>
          </a:p>
          <a:p>
            <a:pPr>
              <a:defRPr b="1" sz="1200"/>
            </a:pPr>
            <a:r>
              <a:t>Planning</a:t>
            </a:r>
          </a:p>
          <a:p>
            <a:pPr>
              <a:defRPr b="0" sz="1200"/>
            </a:pPr>
            <a:r>
              <a:t>The scope of the project is key for success which all about refining and breakdown of the objectives, and by defining the course of action required to attain the objectives that the project was undertaken to achieve.</a:t>
            </a:r>
          </a:p>
          <a:p>
            <a:pPr>
              <a:defRPr b="1" sz="1200"/>
            </a:pPr>
            <a:r>
              <a:t>Execution</a:t>
            </a:r>
          </a:p>
          <a:p>
            <a:pPr>
              <a:defRPr b="0" sz="1200"/>
            </a:pPr>
            <a:r>
              <a:t>Those processes performed to complete the work defined in the project management plan to satisfy the project specifications</a:t>
            </a:r>
          </a:p>
          <a:p>
            <a:pPr>
              <a:defRPr b="1" sz="1200"/>
            </a:pPr>
            <a:r>
              <a:t>Control</a:t>
            </a:r>
          </a:p>
          <a:p>
            <a:pPr>
              <a:defRPr b="0" sz="1200"/>
            </a:pPr>
            <a:r>
              <a:t>It is always required to track, review, and regulate the progress and performance of the project; identify any areas in which changes to the plan are required; and initiate the corresponding changes.</a:t>
            </a:r>
          </a:p>
          <a:p>
            <a:pPr>
              <a:defRPr b="1" sz="1200"/>
            </a:pPr>
            <a:r>
              <a:t>Closure</a:t>
            </a:r>
          </a:p>
          <a:p>
            <a:pPr>
              <a:defRPr b="0" sz="1200"/>
            </a:pPr>
            <a:r>
              <a:t>Those processes performed to finalize all activities across all Process Groups to formally close the project or phase.</a:t>
            </a:r>
          </a:p>
        </p:txBody>
      </p:sp>
      <p:sp>
        <p:nvSpPr>
          <p:cNvPr id="5" name="Text Placeholder 4"/>
          <p:cNvSpPr>
            <a:spLocks noGrp="1"/>
          </p:cNvSpPr>
          <p:nvPr>
            <p:ph type="body" idx="2" sz="half"/>
          </p:nvPr>
        </p:nvSpPr>
        <p:spPr/>
        <p:txBody>
          <a:bodyPr/>
          <a:lstStyle/>
          <a:p>
            <a:r>
              <a:t>Why should you care about: Project Management</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As a project manager, you need for sure resilience, and hopefully, you don't lose a positive attitude. </a:t>
            </a:r>
          </a:p>
          <a:p/>
          <a:p>
            <a:r>
              <a:t>Project management is divided into phases and respective deliverables. Watch out to be very good at communicating the objectives, expectations, and often unpleasant situations.</a:t>
            </a:r>
          </a:p>
          <a:p/>
          <a:p>
            <a:r>
              <a:t>The art of persistent claiming without burning your partner is the skill to learn from good project management practice</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A Guide to the Project Management Body of Knowledge (PMBOK Guide), PMI.org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Only with a strong team, you can deliver results; The grouping of the right skills paired with an inspiring goal is vital for success.</a:t>
            </a:r>
          </a:p>
          <a:p/>
          <a:p>
            <a:r>
              <a:t>A golden rule in analytics is that innovation is often done when small teams work directly with the customer. </a:t>
            </a:r>
          </a:p>
          <a:p/>
          <a:p>
            <a:r>
              <a:t>Of course, many soft factors for team building have to be developed over time like, trust, empowerment, and fun.</a:t>
            </a:r>
          </a:p>
        </p:txBody>
      </p:sp>
      <p:sp>
        <p:nvSpPr>
          <p:cNvPr id="3" name="Title 2"/>
          <p:cNvSpPr>
            <a:spLocks noGrp="1"/>
          </p:cNvSpPr>
          <p:nvPr>
            <p:ph type="title"/>
          </p:nvPr>
        </p:nvSpPr>
        <p:spPr/>
        <p:txBody>
          <a:bodyPr/>
          <a:lstStyle/>
          <a:p>
            <a:r>
              <a:t>Best performing project teams have diverse skills and are passionate about the goal.</a:t>
            </a:r>
          </a:p>
        </p:txBody>
      </p:sp>
      <p:sp>
        <p:nvSpPr>
          <p:cNvPr id="4" name="Content Placeholder 3"/>
          <p:cNvSpPr>
            <a:spLocks noGrp="1"/>
          </p:cNvSpPr>
          <p:nvPr>
            <p:ph idx="13" sz="half"/>
          </p:nvPr>
        </p:nvSpPr>
        <p:spPr/>
        <p:txBody>
          <a:bodyPr/>
          <a:lstStyle/>
          <a:p/>
          <a:p>
            <a:pPr>
              <a:defRPr b="1" sz="1200"/>
            </a:pPr>
            <a:r>
              <a:t>Attitude</a:t>
            </a:r>
          </a:p>
          <a:p>
            <a:pPr>
              <a:defRPr b="0" sz="1200"/>
            </a:pPr>
            <a:r>
              <a:t>People need to work and want to take an interest in it. Under the right conditions, processes, purpose, they can enjoy it.</a:t>
            </a:r>
          </a:p>
          <a:p>
            <a:pPr>
              <a:defRPr b="1" sz="1200"/>
            </a:pPr>
            <a:r>
              <a:t>Direction</a:t>
            </a:r>
          </a:p>
          <a:p>
            <a:pPr>
              <a:defRPr b="0" sz="1200"/>
            </a:pPr>
            <a:r>
              <a:t>People will direct themselves towards a target that they accept, it is strongly linked to the why of a business</a:t>
            </a:r>
          </a:p>
          <a:p>
            <a:pPr>
              <a:defRPr b="1" sz="1200"/>
            </a:pPr>
            <a:r>
              <a:t>Responsibility</a:t>
            </a:r>
          </a:p>
          <a:p>
            <a:pPr>
              <a:defRPr b="0" sz="1200"/>
            </a:pPr>
            <a:r>
              <a:t>People will seek and accept responsibility under the right conditions.</a:t>
            </a:r>
          </a:p>
          <a:p>
            <a:pPr>
              <a:defRPr b="1" sz="1200"/>
            </a:pPr>
            <a:r>
              <a:t>Motivation</a:t>
            </a:r>
          </a:p>
          <a:p>
            <a:pPr>
              <a:defRPr b="0" sz="1200"/>
            </a:pPr>
            <a:r>
              <a:t>Under the right conditions, people are motivated by the desire to realize their own potential.</a:t>
            </a:r>
          </a:p>
          <a:p>
            <a:pPr>
              <a:defRPr b="1" sz="1200"/>
            </a:pPr>
            <a:r>
              <a:t>Creativity</a:t>
            </a:r>
          </a:p>
          <a:p>
            <a:pPr>
              <a:defRPr b="0" sz="1200"/>
            </a:pPr>
            <a:r>
              <a:t>Creativity and ingenuity are widely distributed and mostly underused.  Creativity is mainly stimulated by the diversity of the team and the push outside your comfort zone.</a:t>
            </a:r>
          </a:p>
        </p:txBody>
      </p:sp>
      <p:sp>
        <p:nvSpPr>
          <p:cNvPr id="5" name="Text Placeholder 4"/>
          <p:cNvSpPr>
            <a:spLocks noGrp="1"/>
          </p:cNvSpPr>
          <p:nvPr>
            <p:ph type="body" idx="2" sz="half"/>
          </p:nvPr>
        </p:nvSpPr>
        <p:spPr/>
        <p:txBody>
          <a:bodyPr/>
          <a:lstStyle/>
          <a:p>
            <a:r>
              <a:t>Why should you care about: Team Building</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Analytics is a team sport since you can not solve it alone. Most of the problems are too complicated to solve. </a:t>
            </a:r>
          </a:p>
          <a:p/>
          <a:p>
            <a:r>
              <a:t>There are often some lone fighters in the business, IT, or analytics who think they can solve everything by themself. Try to balance the level of knowledge. </a:t>
            </a:r>
          </a:p>
          <a:p/>
          <a:p>
            <a:r>
              <a:t>Take care that the team is assembled for the required skills. </a:t>
            </a:r>
          </a:p>
          <a:p>
            <a:r>
              <a:t>Focus on diverse skills across the business, IT, and analytic know-how. </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Organize for Complexity: How to Get Life Back Into Work to Build the High-Performance Organization, N. Pflaeging and P. Steinmann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The term analytics often holds a duality in the meaning, the break down of a problem, and the hypothesis's data proof.</a:t>
            </a:r>
          </a:p>
          <a:p/>
          <a:p>
            <a:r>
              <a:t>- An analysis is a process of breaking a topic into smaller parts to gain a better understanding. It is the art of forming a hypothesis.</a:t>
            </a:r>
          </a:p>
          <a:p>
            <a:r>
              <a:t>- The proving or reasoning of an idea on data falls into the field of statistics.</a:t>
            </a:r>
          </a:p>
          <a:p/>
          <a:p>
            <a:r>
              <a:t>Both skills are just essentials for an analytics translator and bridge the business to the mathematical world.</a:t>
            </a:r>
          </a:p>
        </p:txBody>
      </p:sp>
      <p:sp>
        <p:nvSpPr>
          <p:cNvPr id="3" name="Title 2"/>
          <p:cNvSpPr>
            <a:spLocks noGrp="1"/>
          </p:cNvSpPr>
          <p:nvPr>
            <p:ph type="title"/>
          </p:nvPr>
        </p:nvSpPr>
        <p:spPr/>
        <p:txBody>
          <a:bodyPr/>
          <a:lstStyle/>
          <a:p>
            <a:r>
              <a:t>Asking the wrong questions is the biggest pitfall in analytics</a:t>
            </a:r>
          </a:p>
        </p:txBody>
      </p:sp>
      <p:sp>
        <p:nvSpPr>
          <p:cNvPr id="4" name="Content Placeholder 3"/>
          <p:cNvSpPr>
            <a:spLocks noGrp="1"/>
          </p:cNvSpPr>
          <p:nvPr>
            <p:ph idx="13" sz="half"/>
          </p:nvPr>
        </p:nvSpPr>
        <p:spPr/>
        <p:txBody>
          <a:bodyPr/>
          <a:lstStyle/>
          <a:p/>
          <a:p>
            <a:pPr>
              <a:defRPr b="1" sz="1200"/>
            </a:pPr>
            <a:r>
              <a:t>Statistics</a:t>
            </a:r>
          </a:p>
          <a:p>
            <a:pPr>
              <a:defRPr b="0" sz="1200"/>
            </a:pPr>
            <a:r>
              <a:t>Statistics is the discipline that concerns the collection, organization, analysis, interpretation, and presentation of data.</a:t>
            </a:r>
            <a:br/>
          </a:p>
          <a:p>
            <a:pPr>
              <a:defRPr b="1" sz="1200"/>
            </a:pPr>
            <a:r>
              <a:t>Descriptive </a:t>
            </a:r>
          </a:p>
          <a:p>
            <a:pPr>
              <a:defRPr b="0" sz="1200"/>
            </a:pPr>
            <a:r>
              <a:t>Descriptive analytics is the interpretation of historical data to better understand changes that have occurred in a business.</a:t>
            </a:r>
          </a:p>
          <a:p>
            <a:pPr>
              <a:defRPr b="1" sz="1200"/>
            </a:pPr>
            <a:r>
              <a:t>Predictive </a:t>
            </a:r>
          </a:p>
          <a:p>
            <a:pPr>
              <a:defRPr b="0" sz="1200"/>
            </a:pPr>
            <a:r>
              <a:t>Predictive analytics is the art of predicting a future event's probability based on the observation of historical events.</a:t>
            </a:r>
          </a:p>
          <a:p>
            <a:pPr>
              <a:defRPr b="1" sz="1200"/>
            </a:pPr>
            <a:r>
              <a:t>Prescriptive </a:t>
            </a:r>
          </a:p>
          <a:p>
            <a:pPr>
              <a:defRPr b="0" sz="1200"/>
            </a:pPr>
            <a:r>
              <a:t>Prescriptive analytics suggests decision options on how to take advantage of a future opportunity or mitigate future risk. </a:t>
            </a:r>
          </a:p>
        </p:txBody>
      </p:sp>
      <p:sp>
        <p:nvSpPr>
          <p:cNvPr id="5" name="Text Placeholder 4"/>
          <p:cNvSpPr>
            <a:spLocks noGrp="1"/>
          </p:cNvSpPr>
          <p:nvPr>
            <p:ph type="body" idx="2" sz="half"/>
          </p:nvPr>
        </p:nvSpPr>
        <p:spPr/>
        <p:txBody>
          <a:bodyPr/>
          <a:lstStyle/>
          <a:p>
            <a:r>
              <a:t>Why should you care about: Analytics</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Statistics are always present whenever you work with data or when pushing data applications towards business. </a:t>
            </a:r>
          </a:p>
          <a:p/>
          <a:p>
            <a:r>
              <a:t>The art of statistics can be learned and thought precisely via fantastic books, MOOC, lectures.</a:t>
            </a:r>
          </a:p>
          <a:p/>
          <a:p>
            <a:r>
              <a:t>Take care that you have a solid basis of statistics. Otherwise, you will end up in questions like.</a:t>
            </a:r>
          </a:p>
          <a:p/>
          <a:p>
            <a:r>
              <a:t>Why should be your mathematics better than mine</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https://www.kaggle.com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All analytics capabilities discussed in this lecture has to be embedded in the company's overall foundational execution technology setup.</a:t>
            </a:r>
          </a:p>
          <a:p>
            <a:r>
              <a:t> </a:t>
            </a:r>
          </a:p>
          <a:p>
            <a:r>
              <a:t>"The enterprise architecture is the organizing logic for business processes and IT infrastructure, reflecting the company's operating model's integration and standardization requirements." (see book ref.)</a:t>
            </a:r>
          </a:p>
          <a:p/>
          <a:p>
            <a:r>
              <a:t>Every adequate foundation for any analytics execution depends on tight alignment between business objectives and IT capabilities.  </a:t>
            </a:r>
          </a:p>
        </p:txBody>
      </p:sp>
      <p:sp>
        <p:nvSpPr>
          <p:cNvPr id="3" name="Title 2"/>
          <p:cNvSpPr>
            <a:spLocks noGrp="1"/>
          </p:cNvSpPr>
          <p:nvPr>
            <p:ph type="title"/>
          </p:nvPr>
        </p:nvSpPr>
        <p:spPr/>
        <p:txBody>
          <a:bodyPr/>
          <a:lstStyle/>
          <a:p>
            <a:r>
              <a:t>Foundation is important for execution</a:t>
            </a:r>
          </a:p>
        </p:txBody>
      </p:sp>
      <p:sp>
        <p:nvSpPr>
          <p:cNvPr id="4" name="Content Placeholder 3"/>
          <p:cNvSpPr>
            <a:spLocks noGrp="1"/>
          </p:cNvSpPr>
          <p:nvPr>
            <p:ph idx="13" sz="half"/>
          </p:nvPr>
        </p:nvSpPr>
        <p:spPr/>
        <p:txBody>
          <a:bodyPr/>
          <a:lstStyle/>
          <a:p/>
          <a:p>
            <a:pPr>
              <a:defRPr b="1" sz="1200"/>
            </a:pPr>
            <a:r>
              <a:t>Operating Model</a:t>
            </a:r>
          </a:p>
          <a:p>
            <a:pPr>
              <a:defRPr b="0" sz="1200"/>
            </a:pPr>
            <a:r>
              <a:t>﻿The operating model is the necessary level of business process integration and standardization for delivering goods and services to customers.</a:t>
            </a:r>
          </a:p>
          <a:p>
            <a:pPr>
              <a:defRPr b="1" sz="1200"/>
            </a:pPr>
            <a:r>
              <a:t>Data Reference Model</a:t>
            </a:r>
          </a:p>
          <a:p>
            <a:pPr>
              <a:defRPr b="0" sz="1200"/>
            </a:pPr>
            <a:r>
              <a:t>Enables understanding and the meaning of the data, how to access it, and how to leverage it to support performance results. Focus is the technical realization of the FAIR principles.</a:t>
            </a:r>
          </a:p>
          <a:p>
            <a:pPr>
              <a:defRPr b="1" sz="1200"/>
            </a:pPr>
            <a:r>
              <a:t>Application model</a:t>
            </a:r>
          </a:p>
          <a:p>
            <a:pPr>
              <a:defRPr b="0" sz="1200"/>
            </a:pPr>
            <a:r>
              <a:t>Analytics application architecture to share and reuse standard solutions to benefit from economies of scale.</a:t>
            </a:r>
          </a:p>
          <a:p>
            <a:pPr>
              <a:defRPr b="1" sz="1200"/>
            </a:pPr>
            <a:r>
              <a:t>IT Infrastructure </a:t>
            </a:r>
          </a:p>
          <a:p>
            <a:pPr>
              <a:defRPr b="0" sz="1200"/>
            </a:pPr>
            <a:r>
              <a:t>Component-driven, technical framework categorizing the standards and technologies to support and enable the delivery of services. </a:t>
            </a:r>
          </a:p>
          <a:p>
            <a:pPr>
              <a:defRPr b="1" sz="1200"/>
            </a:pPr>
            <a:r>
              <a:t>Engagement Model</a:t>
            </a:r>
          </a:p>
          <a:p>
            <a:pPr>
              <a:defRPr b="0" sz="1200"/>
            </a:pPr>
            <a:r>
              <a:t>The technology foundation aligned with the people core capabilities defines the analytics engagement model.  The analytics engagement model provides for alignment between the analytics capabilities and business objectives of projects.</a:t>
            </a:r>
          </a:p>
        </p:txBody>
      </p:sp>
      <p:sp>
        <p:nvSpPr>
          <p:cNvPr id="5" name="Text Placeholder 4"/>
          <p:cNvSpPr>
            <a:spLocks noGrp="1"/>
          </p:cNvSpPr>
          <p:nvPr>
            <p:ph type="body" idx="2" sz="half"/>
          </p:nvPr>
        </p:nvSpPr>
        <p:spPr/>
        <p:txBody>
          <a:bodyPr/>
          <a:lstStyle/>
          <a:p>
            <a:r>
              <a:t>Why should you care about: Enterprise Architecture</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Watch out for the underlying operating model!</a:t>
            </a:r>
          </a:p>
          <a:p/>
          <a:p>
            <a:r>
              <a:t>Only when you know which core processes are relevant for your organization you will be able to embed analytics solutions. </a:t>
            </a:r>
          </a:p>
          <a:p/>
          <a:p>
            <a:r>
              <a:t>Analytics and every data-driven endeavor require top-level management back-up, thus focus on topics aligned with our organization's strategic path.</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Enterprise Architecture As Strategy: Creating a Foundation for Business Execution</a:t>
            </a:r>
          </a:p>
          <a:p>
            <a:r>
              <a:t>by Jeanne W. Ross , Peter Weill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Business processes are used to standardize the execution regardless of who is performing the activities. Better and new innovations in processes and their implementation can increase the market competitiveness.</a:t>
            </a:r>
          </a:p>
          <a:p/>
          <a:p>
            <a:r>
              <a:t>It can support faster innovation cycles, a better quality of your end product, better customer service, and many other value levers of your business.</a:t>
            </a:r>
          </a:p>
          <a:p/>
          <a:p>
            <a:r>
              <a:t>Overloaded, complex, or nonstandardized processes will slow you down in each activity.</a:t>
            </a:r>
          </a:p>
          <a:p/>
        </p:txBody>
      </p:sp>
      <p:sp>
        <p:nvSpPr>
          <p:cNvPr id="3" name="Title 2"/>
          <p:cNvSpPr>
            <a:spLocks noGrp="1"/>
          </p:cNvSpPr>
          <p:nvPr>
            <p:ph type="title"/>
          </p:nvPr>
        </p:nvSpPr>
        <p:spPr/>
        <p:txBody>
          <a:bodyPr/>
          <a:lstStyle/>
          <a:p>
            <a:r>
              <a:t>Everything is a process and everything is connected</a:t>
            </a:r>
          </a:p>
        </p:txBody>
      </p:sp>
      <p:sp>
        <p:nvSpPr>
          <p:cNvPr id="4" name="Content Placeholder 3"/>
          <p:cNvSpPr>
            <a:spLocks noGrp="1"/>
          </p:cNvSpPr>
          <p:nvPr>
            <p:ph idx="13" sz="half"/>
          </p:nvPr>
        </p:nvSpPr>
        <p:spPr/>
        <p:txBody>
          <a:bodyPr/>
          <a:lstStyle/>
          <a:p/>
          <a:p>
            <a:pPr>
              <a:defRPr b="1" sz="1200"/>
            </a:pPr>
            <a:r>
              <a:t>Identify Core Processes</a:t>
            </a:r>
          </a:p>
          <a:p>
            <a:pPr>
              <a:defRPr b="0" sz="1200"/>
            </a:pPr>
            <a:r>
              <a:t>Core business processes and functions are those that have the most significant impact on your company's operations.</a:t>
            </a:r>
          </a:p>
          <a:p>
            <a:pPr>
              <a:defRPr b="1" sz="1200"/>
            </a:pPr>
            <a:r>
              <a:t>As-is Analysis</a:t>
            </a:r>
          </a:p>
          <a:p>
            <a:pPr>
              <a:defRPr b="0" sz="1200"/>
            </a:pPr>
            <a:r>
              <a:t>As-is process analysis is a process management strategy that identifies and evaluates a business's current processes.</a:t>
            </a:r>
          </a:p>
          <a:p>
            <a:pPr>
              <a:defRPr b="1" sz="1200"/>
            </a:pPr>
            <a:r>
              <a:t>To-be Design</a:t>
            </a:r>
          </a:p>
          <a:p>
            <a:pPr>
              <a:defRPr b="0" sz="1200"/>
            </a:pPr>
            <a:r>
              <a:t>To-be process design is a process management strategy that defines future business processes.</a:t>
            </a:r>
          </a:p>
          <a:p>
            <a:pPr>
              <a:defRPr b="1" sz="1200"/>
            </a:pPr>
            <a:r>
              <a:t>Monitor execution</a:t>
            </a:r>
          </a:p>
          <a:p>
            <a:pPr>
              <a:defRPr b="0" sz="1200"/>
            </a:pPr>
            <a:r>
              <a:t>Process monitoring aims to track process execution and to analyze process conformance and efficiency.  </a:t>
            </a:r>
            <a:br/>
            <a:r>
              <a:t>Note that technical support is accelerating in this field, e.g., process mining tools to efficiently analyze and monitor processes. </a:t>
            </a:r>
          </a:p>
        </p:txBody>
      </p:sp>
      <p:sp>
        <p:nvSpPr>
          <p:cNvPr id="5" name="Text Placeholder 4"/>
          <p:cNvSpPr>
            <a:spLocks noGrp="1"/>
          </p:cNvSpPr>
          <p:nvPr>
            <p:ph type="body" idx="2" sz="half"/>
          </p:nvPr>
        </p:nvSpPr>
        <p:spPr/>
        <p:txBody>
          <a:bodyPr/>
          <a:lstStyle/>
          <a:p>
            <a:r>
              <a:t>Why should you care about: Process Modeling</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With new analytics applications, you should take special care of the future to be modeling.</a:t>
            </a:r>
          </a:p>
          <a:p/>
          <a:p>
            <a:r>
              <a:t> Automated analytics and new human to machine interfaces will give an entirely new process flow focusing on minimum touchpoints between the user and computer/machine. The focus should always be usability and the human in the loop of an analytics application.</a:t>
            </a:r>
          </a:p>
          <a:p/>
          <a:p>
            <a:r>
              <a:t>Note that every change in a process will affect humans' work and be directly linked to change management. </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https://www.bpmn.org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Good decision making is an art, while we should always distinguish between decisions taken by humans and automated decisions by computers.</a:t>
            </a:r>
          </a:p>
          <a:p/>
          <a:p>
            <a:r>
              <a:t>- We all have to make decisions continuously, mostly on incomplete information (behavior science/economics).</a:t>
            </a:r>
          </a:p>
          <a:p>
            <a:r>
              <a:t>- Many business decisions can be fully automated, based on data (decision science).</a:t>
            </a:r>
          </a:p>
          <a:p/>
          <a:p>
            <a:r>
              <a:t>In both cases or in hybrid cases, delivering valuable decisions with data support means making a decision under uncertainty.</a:t>
            </a:r>
          </a:p>
        </p:txBody>
      </p:sp>
      <p:sp>
        <p:nvSpPr>
          <p:cNvPr id="3" name="Title 2"/>
          <p:cNvSpPr>
            <a:spLocks noGrp="1"/>
          </p:cNvSpPr>
          <p:nvPr>
            <p:ph type="title"/>
          </p:nvPr>
        </p:nvSpPr>
        <p:spPr/>
        <p:txBody>
          <a:bodyPr/>
          <a:lstStyle/>
          <a:p>
            <a:r>
              <a:t>Decision science considers data as a tool to make decisions and solve business problems</a:t>
            </a:r>
          </a:p>
        </p:txBody>
      </p:sp>
      <p:sp>
        <p:nvSpPr>
          <p:cNvPr id="4" name="Content Placeholder 3"/>
          <p:cNvSpPr>
            <a:spLocks noGrp="1"/>
          </p:cNvSpPr>
          <p:nvPr>
            <p:ph idx="13" sz="half"/>
          </p:nvPr>
        </p:nvSpPr>
        <p:spPr/>
        <p:txBody>
          <a:bodyPr/>
          <a:lstStyle/>
          <a:p/>
          <a:p>
            <a:pPr>
              <a:defRPr b="1" sz="1200"/>
            </a:pPr>
            <a:r>
              <a:t>Cognitive bias</a:t>
            </a:r>
          </a:p>
          <a:p>
            <a:pPr>
              <a:defRPr b="0" sz="1200"/>
            </a:pPr>
            <a:r>
              <a:t>A cognitive bias is a systematic pattern of deviation from the norm in judgment where people tend to replace a complicated question with one which is easy to answer </a:t>
            </a:r>
          </a:p>
          <a:p>
            <a:pPr>
              <a:defRPr b="1" sz="1200"/>
            </a:pPr>
            <a:r>
              <a:t>Data Storytelling</a:t>
            </a:r>
          </a:p>
          <a:p>
            <a:pPr>
              <a:defRPr b="0" sz="1200"/>
            </a:pPr>
            <a:r>
              <a:t>Visual Storytelling is the process of using a visual narrative to communicate data insights to your audience to explain, convince, or support decision-making.</a:t>
            </a:r>
          </a:p>
          <a:p>
            <a:pPr>
              <a:defRPr b="1" sz="1200"/>
            </a:pPr>
            <a:r>
              <a:t>Statistical bias</a:t>
            </a:r>
          </a:p>
          <a:p>
            <a:pPr>
              <a:defRPr b="0" sz="1200"/>
            </a:pPr>
            <a:r>
              <a:t>Statistical bias is a disproportionate weight in favor of or against a business hypothesis. This is mostly caused by a data set analyzed, which is not representative of the problem. </a:t>
            </a:r>
          </a:p>
          <a:p>
            <a:pPr>
              <a:defRPr b="1" sz="1200"/>
            </a:pPr>
            <a:r>
              <a:t>Automated Decision Making</a:t>
            </a:r>
          </a:p>
          <a:p>
            <a:pPr>
              <a:defRPr b="0" sz="1200"/>
            </a:pPr>
            <a:r>
              <a:t>Automated decision-making is the process of making a decision by automated means without any human involvement</a:t>
            </a:r>
          </a:p>
        </p:txBody>
      </p:sp>
      <p:sp>
        <p:nvSpPr>
          <p:cNvPr id="5" name="Text Placeholder 4"/>
          <p:cNvSpPr>
            <a:spLocks noGrp="1"/>
          </p:cNvSpPr>
          <p:nvPr>
            <p:ph type="body" idx="2" sz="half"/>
          </p:nvPr>
        </p:nvSpPr>
        <p:spPr/>
        <p:txBody>
          <a:bodyPr/>
          <a:lstStyle/>
          <a:p>
            <a:r>
              <a:t>Why should you care about: Decision Making</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How does data-driven flow back in companies' decisions, how are they integrated into the business process and the overall enterprise framework?</a:t>
            </a:r>
          </a:p>
          <a:p/>
          <a:p>
            <a:r>
              <a:t>Even with the best derived analytical solution, you will fight over and over against systematic distortions towards opinions, gut-feelings, wrongly selected data sets.</a:t>
            </a:r>
          </a:p>
          <a:p>
            <a:r>
              <a:t> </a:t>
            </a:r>
          </a:p>
          <a:p>
            <a:r>
              <a:t>The topic of bias is a challenge for human-made decisions and for machine inferred decisions, respectively.</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Thinking, Fast and Slow, D. Kahneman</a:t>
            </a:r>
          </a:p>
          <a:p>
            <a:r>
              <a:t>Storytelling with Data: A Data Visualization Guide for Professionals, C.N. Knaflic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Every decision based on data will phase sooner or later a challenge of higher automation, of the need towards smarter execution. </a:t>
            </a:r>
          </a:p>
          <a:p/>
          <a:p>
            <a:r>
              <a:t>The 'I' in every solution is towards the intelligent automation of everything. </a:t>
            </a:r>
          </a:p>
          <a:p/>
          <a:p>
            <a:r>
              <a:t>Artificial Intelligence is doubtless one of the biggest trends these days, and new applications and ideas pop up everywhere. Ensure that you understand the direction and feasibility of the ongoing development.</a:t>
            </a:r>
          </a:p>
        </p:txBody>
      </p:sp>
      <p:sp>
        <p:nvSpPr>
          <p:cNvPr id="3" name="Title 2"/>
          <p:cNvSpPr>
            <a:spLocks noGrp="1"/>
          </p:cNvSpPr>
          <p:nvPr>
            <p:ph type="title"/>
          </p:nvPr>
        </p:nvSpPr>
        <p:spPr/>
        <p:txBody>
          <a:bodyPr/>
          <a:lstStyle/>
          <a:p>
            <a:r>
              <a:t>Never pretend that you understand artificial intelligence</a:t>
            </a:r>
          </a:p>
        </p:txBody>
      </p:sp>
      <p:sp>
        <p:nvSpPr>
          <p:cNvPr id="4" name="Content Placeholder 3"/>
          <p:cNvSpPr>
            <a:spLocks noGrp="1"/>
          </p:cNvSpPr>
          <p:nvPr>
            <p:ph idx="13" sz="half"/>
          </p:nvPr>
        </p:nvSpPr>
        <p:spPr/>
        <p:txBody>
          <a:bodyPr/>
          <a:lstStyle/>
          <a:p/>
          <a:p>
            <a:pPr>
              <a:defRPr b="1" sz="1200"/>
            </a:pPr>
            <a:r>
              <a:t>Reasoning</a:t>
            </a:r>
          </a:p>
          <a:p>
            <a:pPr>
              <a:defRPr b="0" sz="1200"/>
            </a:pPr>
            <a:r>
              <a:t>The reasoning is the process of deriving logical conclusions and making predictions from available data and modeled knowledge.</a:t>
            </a:r>
          </a:p>
          <a:p>
            <a:pPr>
              <a:defRPr b="1" sz="1200"/>
            </a:pPr>
            <a:r>
              <a:t>Knowledge Representation</a:t>
            </a:r>
          </a:p>
          <a:p>
            <a:pPr>
              <a:defRPr b="0" sz="1200"/>
            </a:pPr>
            <a:r>
              <a:t>Knowledge representation focuses on designing computer representations that capture information about the world that can solve complex problems.</a:t>
            </a:r>
          </a:p>
          <a:p>
            <a:pPr>
              <a:defRPr b="1" sz="1200"/>
            </a:pPr>
            <a:r>
              <a:t>Machine Learning</a:t>
            </a:r>
          </a:p>
          <a:p>
            <a:pPr>
              <a:defRPr b="0" sz="1200"/>
            </a:pPr>
            <a:r>
              <a:t>Machine learning algorithms build a model based on sample data to make predictions or decisions without being explicitly programmed.</a:t>
            </a:r>
          </a:p>
          <a:p>
            <a:pPr>
              <a:defRPr b="1" sz="1200"/>
            </a:pPr>
            <a:r>
              <a:t>Vision Recognition</a:t>
            </a:r>
          </a:p>
          <a:p>
            <a:pPr>
              <a:defRPr b="0" sz="1200"/>
            </a:pPr>
            <a:r>
              <a:t>Computer vision tries to gain a high-level understanding of digital images or videos to automate tasks that the human visual system can do.</a:t>
            </a:r>
          </a:p>
          <a:p>
            <a:pPr>
              <a:defRPr b="1" sz="1200"/>
            </a:pPr>
            <a:r>
              <a:t>Robotics</a:t>
            </a:r>
          </a:p>
          <a:p>
            <a:pPr>
              <a:defRPr b="0" sz="1200"/>
            </a:pPr>
            <a:r>
              <a:t>The goal of robotics is to design intelligent machines that can help and assist humans in their day-to-day lives focusing on moving objects.</a:t>
            </a:r>
          </a:p>
          <a:p>
            <a:pPr>
              <a:defRPr b="1" sz="1200"/>
            </a:pPr>
            <a:r>
              <a:t>Natural Language Processing</a:t>
            </a:r>
          </a:p>
          <a:p>
            <a:pPr>
              <a:defRPr b="0" sz="1200"/>
            </a:pPr>
            <a:r>
              <a:t>Natural language processing (NLP)  focuses on the interactions between computers and human language, mainly how to program computers to process and analyze large amounts of natural language data.</a:t>
            </a:r>
          </a:p>
        </p:txBody>
      </p:sp>
      <p:sp>
        <p:nvSpPr>
          <p:cNvPr id="5" name="Text Placeholder 4"/>
          <p:cNvSpPr>
            <a:spLocks noGrp="1"/>
          </p:cNvSpPr>
          <p:nvPr>
            <p:ph type="body" idx="2" sz="half"/>
          </p:nvPr>
        </p:nvSpPr>
        <p:spPr/>
        <p:txBody>
          <a:bodyPr/>
          <a:lstStyle/>
          <a:p>
            <a:r>
              <a:t>Why should you care about: Artificial Intelligence</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The analytics translator's biggest challenge is balancing hope, fears, wishes, and myth in this topic.</a:t>
            </a:r>
          </a:p>
          <a:p/>
          <a:p>
            <a:r>
              <a:t>Watch out for the complexity of this topic, and try to embed services that can be consumed rather than develop new AI applications. </a:t>
            </a:r>
          </a:p>
          <a:p/>
          <a:p>
            <a:r>
              <a:t>By all means, take care of the human-centric design. The user has to accept the solution and should be integrated with the highest ethical standards.</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Life 3.0: Being Human in the Age of Artificial Intelligence,  Max Tegmark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Understanding causality is the holy grail of decision making and analytics. </a:t>
            </a:r>
          </a:p>
          <a:p/>
          <a:p>
            <a:r>
              <a:t>It describes the relationship between a cause and its effect. There are often complex dependencies between actions one can take, and the final seen result in complex environments.</a:t>
            </a:r>
          </a:p>
          <a:p/>
          <a:p>
            <a:r>
              <a:t>As an analytics translator, you will often face the challenge of understanding the critical influencing factors of a decision; usually, there are many hidden factors and biases. </a:t>
            </a:r>
          </a:p>
          <a:p/>
        </p:txBody>
      </p:sp>
      <p:sp>
        <p:nvSpPr>
          <p:cNvPr id="3" name="Title 2"/>
          <p:cNvSpPr>
            <a:spLocks noGrp="1"/>
          </p:cNvSpPr>
          <p:nvPr>
            <p:ph type="title"/>
          </p:nvPr>
        </p:nvSpPr>
        <p:spPr/>
        <p:txBody>
          <a:bodyPr/>
          <a:lstStyle/>
          <a:p>
            <a:r>
              <a:t>Knowing “what causes what” makes a big difference in how we act (J. Pearl)</a:t>
            </a:r>
          </a:p>
        </p:txBody>
      </p:sp>
      <p:sp>
        <p:nvSpPr>
          <p:cNvPr id="4" name="Content Placeholder 3"/>
          <p:cNvSpPr>
            <a:spLocks noGrp="1"/>
          </p:cNvSpPr>
          <p:nvPr>
            <p:ph idx="13" sz="half"/>
          </p:nvPr>
        </p:nvSpPr>
        <p:spPr/>
        <p:txBody>
          <a:bodyPr/>
          <a:lstStyle/>
          <a:p/>
          <a:p>
            <a:pPr>
              <a:defRPr b="1" sz="1200"/>
            </a:pPr>
            <a:r>
              <a:t>Correlation</a:t>
            </a:r>
          </a:p>
          <a:p>
            <a:pPr>
              <a:defRPr b="0" sz="1200"/>
            </a:pPr>
            <a:r>
              <a:t>Correlation is any statistical association and refers, typically in a business context, to the degree to which a pair of data points are (linearly) related to each other. </a:t>
            </a:r>
            <a:br/>
            <a:r>
              <a:t>Correlation does not imply causation, and developing a sense for the dependencies will lead to better decisions.</a:t>
            </a:r>
          </a:p>
          <a:p>
            <a:pPr>
              <a:defRPr b="1" sz="1200"/>
            </a:pPr>
            <a:r>
              <a:t>Probabilities</a:t>
            </a:r>
          </a:p>
          <a:p>
            <a:pPr>
              <a:defRPr b="0" sz="1200"/>
            </a:pPr>
            <a:r>
              <a:t>Probabilities in business are used to express the chance or risk of a particular observation, our prior knowledge, and how strong we trust the result. The math applied in this context is called the Bayesian theory.</a:t>
            </a:r>
          </a:p>
          <a:p>
            <a:pPr>
              <a:defRPr b="1" sz="1200"/>
            </a:pPr>
            <a:r>
              <a:t>Manipulation</a:t>
            </a:r>
          </a:p>
          <a:p>
            <a:pPr>
              <a:defRPr b="0" sz="1200"/>
            </a:pPr>
            <a:r>
              <a:t>Under these theories, x causes y only if one can change x to change y. This often means experimentation by doing an A/B test or other testing strategies.</a:t>
            </a:r>
          </a:p>
          <a:p>
            <a:pPr>
              <a:defRPr b="1" sz="1200"/>
            </a:pPr>
            <a:r>
              <a:t>Causal Reasoning</a:t>
            </a:r>
          </a:p>
          <a:p>
            <a:pPr>
              <a:defRPr b="0" sz="1200"/>
            </a:pPr>
            <a:r>
              <a:t>Causal structures or relationships are typically represented by process flows (arrows) between the observations, pointing from cause to effect.</a:t>
            </a:r>
          </a:p>
        </p:txBody>
      </p:sp>
      <p:sp>
        <p:nvSpPr>
          <p:cNvPr id="5" name="Text Placeholder 4"/>
          <p:cNvSpPr>
            <a:spLocks noGrp="1"/>
          </p:cNvSpPr>
          <p:nvPr>
            <p:ph type="body" idx="2" sz="half"/>
          </p:nvPr>
        </p:nvSpPr>
        <p:spPr/>
        <p:txBody>
          <a:bodyPr/>
          <a:lstStyle/>
          <a:p>
            <a:r>
              <a:t>Why should you care about: Causality</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Bringing things into a causal chain can not be proven on historical data. </a:t>
            </a:r>
          </a:p>
          <a:p/>
          <a:p>
            <a:r>
              <a:t>The right balance between defining a valid hypothesis to solve a business problem and to set up and performing the initial 'test' within the complex reality is the thin line between talking vs. performing.</a:t>
            </a:r>
          </a:p>
          <a:p/>
          <a:p>
            <a:r>
              <a:t>The causal theory is the ultimate push and call to action for doing something. </a:t>
            </a:r>
          </a:p>
          <a:p/>
          <a:p>
            <a:r>
              <a:t>In summary, doing it and measuring it over endless planning. </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The Book of Why: The New Science of Cause and Effect</a:t>
            </a:r>
          </a:p>
          <a:p>
            <a:r>
              <a:t>by J. Pearl and D. Mackenzie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p>
            <a:r>
              <a:t> </a:t>
            </a:r>
          </a:p>
          <a:p>
            <a:r>
              <a:t> What is this domain all about? </a:t>
            </a:r>
          </a:p>
          <a:p/>
          <a:p>
            <a:r>
              <a:t>Why should you care about this domain as an analytics translator?</a:t>
            </a:r>
          </a:p>
        </p:txBody>
      </p:sp>
      <p:sp>
        <p:nvSpPr>
          <p:cNvPr id="3" name="Title 2"/>
          <p:cNvSpPr>
            <a:spLocks noGrp="1"/>
          </p:cNvSpPr>
          <p:nvPr>
            <p:ph type="title"/>
          </p:nvPr>
        </p:nvSpPr>
        <p:spPr/>
        <p:txBody>
          <a:bodyPr/>
          <a:lstStyle/>
          <a:p>
            <a:r>
              <a:t>Speaking title: The slide template always shows an executive summary for each domain</a:t>
            </a:r>
          </a:p>
        </p:txBody>
      </p:sp>
      <p:sp>
        <p:nvSpPr>
          <p:cNvPr id="4" name="Content Placeholder 3"/>
          <p:cNvSpPr>
            <a:spLocks noGrp="1"/>
          </p:cNvSpPr>
          <p:nvPr>
            <p:ph idx="13" sz="half"/>
          </p:nvPr>
        </p:nvSpPr>
        <p:spPr/>
        <p:txBody>
          <a:bodyPr/>
          <a:lstStyle/>
          <a:p/>
          <a:p/>
          <a:p/>
          <a:p>
            <a:r>
              <a:t> Each domain is a challenge or even a full job profile by its own. </a:t>
            </a:r>
          </a:p>
          <a:p/>
          <a:p>
            <a:r>
              <a:t>Here you will find a high level list of topics or tasks to perform. </a:t>
            </a:r>
          </a:p>
          <a:p/>
          <a:p>
            <a:r>
              <a:t>The mentioned topics /tasks here are currated to prevent duplications and to ensure a link to other domains.</a:t>
            </a:r>
          </a:p>
        </p:txBody>
      </p:sp>
      <p:sp>
        <p:nvSpPr>
          <p:cNvPr id="5" name="Text Placeholder 4"/>
          <p:cNvSpPr>
            <a:spLocks noGrp="1"/>
          </p:cNvSpPr>
          <p:nvPr>
            <p:ph type="body" idx="2" sz="half"/>
          </p:nvPr>
        </p:nvSpPr>
        <p:spPr/>
        <p:txBody>
          <a:bodyPr/>
          <a:lstStyle/>
          <a:p>
            <a:r>
              <a:t>Why should you care about: &lt;domain of this exec&gt;</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p>
            <a:r>
              <a:t> </a:t>
            </a:r>
          </a:p>
          <a:p>
            <a:r>
              <a:t> As an analytics translator, you can not know everything.  </a:t>
            </a:r>
          </a:p>
          <a:p/>
          <a:p>
            <a:r>
              <a:t>Here is one particular topic to watch out. </a:t>
            </a:r>
          </a:p>
          <a:p/>
          <a:p>
            <a:r>
              <a:t> This domain is especially good for learning this part.</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One (personal) reference as starting point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p>
            <a:r>
              <a:t>The content should illuminate the vast learning possibilities within the job role of analytics translator.</a:t>
            </a:r>
          </a:p>
          <a:p/>
          <a:p>
            <a:r>
              <a:t>The goal is to drive your personalized curriculum of the learning journey by a better understanding of the connected terminology between other subjects. </a:t>
            </a:r>
          </a:p>
          <a:p/>
          <a:p>
            <a:r>
              <a:t>Mission: judge better on your analytics translator learning journey</a:t>
            </a:r>
          </a:p>
        </p:txBody>
      </p:sp>
      <p:sp>
        <p:nvSpPr>
          <p:cNvPr id="3" name="Title 2"/>
          <p:cNvSpPr>
            <a:spLocks noGrp="1"/>
          </p:cNvSpPr>
          <p:nvPr>
            <p:ph type="title"/>
          </p:nvPr>
        </p:nvSpPr>
        <p:spPr/>
        <p:txBody>
          <a:bodyPr/>
          <a:lstStyle/>
          <a:p>
            <a:r>
              <a:t>Empathy, Collaboration, Resilience are key for performing the role of an analytics translator </a:t>
            </a:r>
          </a:p>
        </p:txBody>
      </p:sp>
      <p:sp>
        <p:nvSpPr>
          <p:cNvPr id="4" name="Content Placeholder 3"/>
          <p:cNvSpPr>
            <a:spLocks noGrp="1"/>
          </p:cNvSpPr>
          <p:nvPr>
            <p:ph idx="13" sz="half"/>
          </p:nvPr>
        </p:nvSpPr>
        <p:spPr/>
        <p:txBody>
          <a:bodyPr/>
          <a:lstStyle/>
          <a:p/>
          <a:p>
            <a:pPr>
              <a:defRPr b="1" sz="1200"/>
            </a:pPr>
            <a:r>
              <a:t>Skill Domains</a:t>
            </a:r>
          </a:p>
          <a:p>
            <a:pPr>
              <a:defRPr b="0" sz="1200"/>
            </a:pPr>
            <a:r>
              <a:t>Since every translator will have to moderate and translate between people, it requires multiple soft skills; these three seem to be most crucial (not only for this role):</a:t>
            </a:r>
            <a:br/>
            <a:br/>
            <a:r>
              <a:t>empathy: to understand the needs, pains of all stakeholders, the clients, the different skill levels and personal circumstances</a:t>
            </a:r>
            <a:br/>
            <a:br/>
            <a:r>
              <a:t>resilience: you will experience many situations that might be frustrating since, during the translation and mandatory change processes, you will experience a lot of resistance</a:t>
            </a:r>
            <a:br/>
            <a:r>
              <a:t>  </a:t>
            </a:r>
            <a:br/>
            <a:r>
              <a:t>collaboration mindset: it is all about teamwork and engaging with many stakeholders </a:t>
            </a:r>
            <a:br/>
            <a:r>
              <a:t> </a:t>
            </a:r>
            <a:br/>
            <a:r>
              <a:t>All three soft-factors are mentioned as well in, e.g., the future AI compass framework for education (Bernard Golstein).</a:t>
            </a:r>
          </a:p>
        </p:txBody>
      </p:sp>
      <p:sp>
        <p:nvSpPr>
          <p:cNvPr id="5" name="Text Placeholder 4"/>
          <p:cNvSpPr>
            <a:spLocks noGrp="1"/>
          </p:cNvSpPr>
          <p:nvPr>
            <p:ph type="body" idx="2" sz="half"/>
          </p:nvPr>
        </p:nvSpPr>
        <p:spPr/>
        <p:txBody>
          <a:bodyPr/>
          <a:lstStyle/>
          <a:p>
            <a:r>
              <a:t>Why should you care about: Goal</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A MOOC like this can mostly teach facts. However, for the translator role, one has typically gone through different positions and situations in practice with constant feedback:</a:t>
            </a:r>
          </a:p>
          <a:p/>
          <a:p>
            <a:r>
              <a:t>Each learning path is different. </a:t>
            </a:r>
          </a:p>
          <a:p/>
          <a:p>
            <a:r>
              <a:t>Thus, watch out for your personalized curriculum of the learning journey by identifying your interest and strength, respectively.</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DUALITY: Prepare Yourselves and Your Children for the Age of Artificial Intelligence, Bernard Golstein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The role of analytics translator is not well defined, yet, an exciting, challenging, and emerging role for a future job profile.</a:t>
            </a:r>
          </a:p>
          <a:p/>
          <a:p>
            <a:r>
              <a:t>One definition of analytics translator (McKinsey) is:</a:t>
            </a:r>
          </a:p>
          <a:p/>
          <a:p>
            <a:r>
              <a:t> "'Analytics translators perform some of the most essential functions for integrating analytics capabilities in a company. They define business problems that analytics can help solve, guide technical teams in creating analytics-driven solutions to these problems, and embed solutions into business operations.""</a:t>
            </a:r>
          </a:p>
          <a:p/>
          <a:p/>
        </p:txBody>
      </p:sp>
      <p:sp>
        <p:nvSpPr>
          <p:cNvPr id="3" name="Title 2"/>
          <p:cNvSpPr>
            <a:spLocks noGrp="1"/>
          </p:cNvSpPr>
          <p:nvPr>
            <p:ph type="title"/>
          </p:nvPr>
        </p:nvSpPr>
        <p:spPr/>
        <p:txBody>
          <a:bodyPr/>
          <a:lstStyle/>
          <a:p>
            <a:r>
              <a:t>It is relevant to have a T-shape profile, it is good to be an export in one domain </a:t>
            </a:r>
          </a:p>
        </p:txBody>
      </p:sp>
      <p:sp>
        <p:nvSpPr>
          <p:cNvPr id="4" name="Content Placeholder 3"/>
          <p:cNvSpPr>
            <a:spLocks noGrp="1"/>
          </p:cNvSpPr>
          <p:nvPr>
            <p:ph idx="13" sz="half"/>
          </p:nvPr>
        </p:nvSpPr>
        <p:spPr/>
        <p:txBody>
          <a:bodyPr/>
          <a:lstStyle/>
          <a:p/>
          <a:p>
            <a:pPr>
              <a:defRPr b="1" sz="1200"/>
            </a:pPr>
            <a:r>
              <a:t>Business Literacy</a:t>
            </a:r>
          </a:p>
          <a:p>
            <a:pPr>
              <a:defRPr b="0" sz="1200"/>
            </a:pPr>
            <a:r>
              <a:t>It is all about value for the customer.  </a:t>
            </a:r>
          </a:p>
          <a:p>
            <a:pPr>
              <a:defRPr b="1" sz="1200"/>
            </a:pPr>
            <a:r>
              <a:t>Analytics Literacy</a:t>
            </a:r>
          </a:p>
          <a:p>
            <a:pPr>
              <a:defRPr b="0" sz="1200"/>
            </a:pPr>
            <a:r>
              <a:t>It is all about using data to make better business decisions.</a:t>
            </a:r>
          </a:p>
          <a:p>
            <a:pPr>
              <a:defRPr b="1" sz="1200"/>
            </a:pPr>
            <a:r>
              <a:t>IT Literacy</a:t>
            </a:r>
          </a:p>
          <a:p>
            <a:pPr>
              <a:defRPr b="0" sz="1200"/>
            </a:pPr>
            <a:r>
              <a:t>It is all about automating a company's core capabilities.</a:t>
            </a:r>
          </a:p>
        </p:txBody>
      </p:sp>
      <p:sp>
        <p:nvSpPr>
          <p:cNvPr id="5" name="Text Placeholder 4"/>
          <p:cNvSpPr>
            <a:spLocks noGrp="1"/>
          </p:cNvSpPr>
          <p:nvPr>
            <p:ph type="body" idx="2" sz="half"/>
          </p:nvPr>
        </p:nvSpPr>
        <p:spPr/>
        <p:txBody>
          <a:bodyPr/>
          <a:lstStyle/>
          <a:p>
            <a:r>
              <a:t>Why should you care about: Skill Domains</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The job role is currently defined as the master of all subjects across the domain: business, analytics, and IT realization. </a:t>
            </a:r>
          </a:p>
          <a:p/>
          <a:p>
            <a:r>
              <a:t>You can not learn all at once, nor is it possible to be an expert in each domain. </a:t>
            </a:r>
          </a:p>
          <a:p/>
          <a:p>
            <a:r>
              <a:t>The focus should be a T-shape profile, where you need a solid basis of one domain and understand and evolve in other fields.</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I was not able to find a comprehensive overview. Thus I designed this lecture.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Management characterizes the process of leading and directing an organization towards a goal through the allocation of resources (human, financial, material, tasks....). </a:t>
            </a:r>
          </a:p>
          <a:p/>
          <a:p>
            <a:r>
              <a:t>As an analytics translator, you should continuously develop your management skills. </a:t>
            </a:r>
          </a:p>
          <a:p/>
          <a:p>
            <a:r>
              <a:t>Always operate and manage in the broader context of your values (integrity), and these should be coherent to the organizational values, respectively.   </a:t>
            </a:r>
          </a:p>
        </p:txBody>
      </p:sp>
      <p:sp>
        <p:nvSpPr>
          <p:cNvPr id="3" name="Title 2"/>
          <p:cNvSpPr>
            <a:spLocks noGrp="1"/>
          </p:cNvSpPr>
          <p:nvPr>
            <p:ph type="title"/>
          </p:nvPr>
        </p:nvSpPr>
        <p:spPr/>
        <p:txBody>
          <a:bodyPr/>
          <a:lstStyle/>
          <a:p>
            <a:r>
              <a:t>The purpose of business is to create a customer (Peter Drucker)</a:t>
            </a:r>
          </a:p>
        </p:txBody>
      </p:sp>
      <p:sp>
        <p:nvSpPr>
          <p:cNvPr id="4" name="Content Placeholder 3"/>
          <p:cNvSpPr>
            <a:spLocks noGrp="1"/>
          </p:cNvSpPr>
          <p:nvPr>
            <p:ph idx="13" sz="half"/>
          </p:nvPr>
        </p:nvSpPr>
        <p:spPr/>
        <p:txBody>
          <a:bodyPr/>
          <a:lstStyle/>
          <a:p/>
          <a:p>
            <a:pPr>
              <a:defRPr b="1" sz="1200"/>
            </a:pPr>
            <a:r>
              <a:t>Mission</a:t>
            </a:r>
          </a:p>
          <a:p>
            <a:pPr>
              <a:defRPr b="0" sz="1200"/>
            </a:pPr>
            <a:r>
              <a:t>What is our mission?  A mission statement is a short statement of why an organization exists and what is its overall goal.</a:t>
            </a:r>
          </a:p>
          <a:p>
            <a:pPr>
              <a:defRPr b="1" sz="1200"/>
            </a:pPr>
            <a:r>
              <a:t>Customers</a:t>
            </a:r>
          </a:p>
          <a:p>
            <a:pPr>
              <a:defRPr b="0" sz="1200"/>
            </a:pPr>
            <a:r>
              <a:t>Who is our customer? A customer might be an external or an internal person; consider everybody as a customer.</a:t>
            </a:r>
          </a:p>
          <a:p>
            <a:pPr>
              <a:defRPr b="1" sz="1200"/>
            </a:pPr>
            <a:r>
              <a:t>Value </a:t>
            </a:r>
          </a:p>
          <a:p>
            <a:pPr>
              <a:defRPr b="0" sz="1200"/>
            </a:pPr>
            <a:r>
              <a:t>What does the customer value? Value is the benefit you provide to fulfill a specif need.</a:t>
            </a:r>
          </a:p>
          <a:p>
            <a:pPr>
              <a:defRPr b="1" sz="1200"/>
            </a:pPr>
            <a:r>
              <a:t>Measure Results</a:t>
            </a:r>
          </a:p>
          <a:p>
            <a:pPr>
              <a:defRPr b="0" sz="1200"/>
            </a:pPr>
            <a:r>
              <a:t>What are your results? Results should be measurable by data!</a:t>
            </a:r>
          </a:p>
          <a:p>
            <a:pPr>
              <a:defRPr b="1" sz="1200"/>
            </a:pPr>
            <a:r>
              <a:t>Plan</a:t>
            </a:r>
          </a:p>
          <a:p>
            <a:pPr>
              <a:defRPr b="0" sz="1200"/>
            </a:pPr>
            <a:r>
              <a:t>What is our plan? The plan has to summarizes the actions you suggest.</a:t>
            </a:r>
          </a:p>
        </p:txBody>
      </p:sp>
      <p:sp>
        <p:nvSpPr>
          <p:cNvPr id="5" name="Text Placeholder 4"/>
          <p:cNvSpPr>
            <a:spLocks noGrp="1"/>
          </p:cNvSpPr>
          <p:nvPr>
            <p:ph type="body" idx="2" sz="half"/>
          </p:nvPr>
        </p:nvSpPr>
        <p:spPr/>
        <p:txBody>
          <a:bodyPr/>
          <a:lstStyle/>
          <a:p>
            <a:r>
              <a:t>Why should you care about: Management</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p>
            <a:r>
              <a:t>Either you are already an analytics translator, you are new in this role, or you are on your way to becoming a translator. </a:t>
            </a:r>
          </a:p>
          <a:p>
            <a:r>
              <a:t>You should regularly revisit the  5 important questions by Peter Drucker.</a:t>
            </a:r>
          </a:p>
          <a:p/>
          <a:p>
            <a:r>
              <a:t>A business narrative explains why and how a product, a service, an entire company should operate. A well-written narrative can inspire teams to work together or can articulate the purpose for yourself.</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The Five Most Important Questions You Will Ever Ask About Your Organization</a:t>
            </a:r>
          </a:p>
          <a:p>
            <a:r>
              <a:t>by Peter F. Drucker and Frances Hesselbein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Part of your job and one key competence you have to develop is the art of problem-solving.</a:t>
            </a:r>
          </a:p>
          <a:p>
            <a:r>
              <a:t>Problems are everywhere which need to be solved, and the path from framing a problem to solving it can be complicated. Note that most problems can not be solved alone. As-a an analytics translator, you should internalize best practices on delivering results for a given situation.</a:t>
            </a:r>
          </a:p>
          <a:p>
            <a:r>
              <a:t> </a:t>
            </a:r>
          </a:p>
          <a:p>
            <a:r>
              <a:t>Problem-solving skills are supposed to be one of the top future skill sets according to the future jobs report world economic forum.</a:t>
            </a:r>
          </a:p>
          <a:p/>
        </p:txBody>
      </p:sp>
      <p:sp>
        <p:nvSpPr>
          <p:cNvPr id="3" name="Title 2"/>
          <p:cNvSpPr>
            <a:spLocks noGrp="1"/>
          </p:cNvSpPr>
          <p:nvPr>
            <p:ph type="title"/>
          </p:nvPr>
        </p:nvSpPr>
        <p:spPr/>
        <p:txBody>
          <a:bodyPr/>
          <a:lstStyle/>
          <a:p>
            <a:r>
              <a:t>Analytical problem solving is the art of identifying and prioritize data-driven solution paths</a:t>
            </a:r>
          </a:p>
        </p:txBody>
      </p:sp>
      <p:sp>
        <p:nvSpPr>
          <p:cNvPr id="4" name="Content Placeholder 3"/>
          <p:cNvSpPr>
            <a:spLocks noGrp="1"/>
          </p:cNvSpPr>
          <p:nvPr>
            <p:ph idx="13" sz="half"/>
          </p:nvPr>
        </p:nvSpPr>
        <p:spPr/>
        <p:txBody>
          <a:bodyPr/>
          <a:lstStyle/>
          <a:p/>
          <a:p>
            <a:pPr>
              <a:defRPr b="1" sz="1200"/>
            </a:pPr>
            <a:r>
              <a:t>Problem Definition</a:t>
            </a:r>
          </a:p>
          <a:p>
            <a:pPr>
              <a:defRPr b="0" sz="1200"/>
            </a:pPr>
            <a:r>
              <a:t>Define context, boundaries, and the key stakeholder for the problem.</a:t>
            </a:r>
          </a:p>
          <a:p>
            <a:pPr>
              <a:defRPr b="1" sz="1200"/>
            </a:pPr>
            <a:r>
              <a:t>Problem Breakdown</a:t>
            </a:r>
          </a:p>
          <a:p>
            <a:pPr>
              <a:defRPr b="0" sz="1200"/>
            </a:pPr>
            <a:r>
              <a:t>Every problem needs to be broken down into its fundamental topics and dependencies (maybe a tree decomposition).</a:t>
            </a:r>
          </a:p>
          <a:p>
            <a:pPr>
              <a:defRPr b="1" sz="1200"/>
            </a:pPr>
            <a:r>
              <a:t>Focus and Prioritize</a:t>
            </a:r>
          </a:p>
          <a:p>
            <a:pPr>
              <a:defRPr b="0" sz="1200"/>
            </a:pPr>
            <a:r>
              <a:t>Which idea, sub-topic should be prioritized and address first, and what is the effort behind it.</a:t>
            </a:r>
          </a:p>
          <a:p>
            <a:pPr>
              <a:defRPr b="1" sz="1200"/>
            </a:pPr>
            <a:r>
              <a:t>Short-term Workplan</a:t>
            </a:r>
          </a:p>
          <a:p>
            <a:pPr>
              <a:defRPr b="0" sz="1200"/>
            </a:pPr>
            <a:r>
              <a:t>Allocated team members to fulfill the task with an accurate output description and deadline.</a:t>
            </a:r>
          </a:p>
          <a:p>
            <a:pPr>
              <a:defRPr b="1" sz="1200"/>
            </a:pPr>
            <a:r>
              <a:t>Analyse and Reasoning</a:t>
            </a:r>
          </a:p>
          <a:p>
            <a:pPr>
              <a:defRPr b="0" sz="1200"/>
            </a:pPr>
            <a:r>
              <a:t>Derive conclusions from synthesized information/data.</a:t>
            </a:r>
          </a:p>
          <a:p>
            <a:pPr>
              <a:defRPr b="1" sz="1200"/>
            </a:pPr>
            <a:r>
              <a:t>Convince and Sell</a:t>
            </a:r>
          </a:p>
          <a:p>
            <a:pPr>
              <a:defRPr b="0" sz="1200"/>
            </a:pPr>
            <a:r>
              <a:t>Storytelling and address your stakeholder needs.</a:t>
            </a:r>
          </a:p>
        </p:txBody>
      </p:sp>
      <p:sp>
        <p:nvSpPr>
          <p:cNvPr id="5" name="Text Placeholder 4"/>
          <p:cNvSpPr>
            <a:spLocks noGrp="1"/>
          </p:cNvSpPr>
          <p:nvPr>
            <p:ph type="body" idx="2" sz="half"/>
          </p:nvPr>
        </p:nvSpPr>
        <p:spPr/>
        <p:txBody>
          <a:bodyPr/>
          <a:lstStyle/>
          <a:p>
            <a:r>
              <a:t>Why should you care about: Problem Solving</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 As a starting point for each problem-solving technique is the exact definition of the problem. Not that problem descriptions are often hypothesis; the precise definition might be iteratively re-phrased.</a:t>
            </a:r>
          </a:p>
          <a:p>
            <a:r>
              <a:t> </a:t>
            </a:r>
          </a:p>
          <a:p>
            <a:r>
              <a:t>You should especially take care of the disassemble process to decompose the problem into parts.  Often this is related to tree-visualization or tree decomposition techniques.</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Bulletproof Problem Solving: The One Skill That Changes Everything, Charles Conn und Robert McLean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Selling a product or service to an external customer or pushing a value case inside an organization often follows the same logical sequence. </a:t>
            </a:r>
          </a:p>
          <a:p/>
          <a:p>
            <a:r>
              <a:t>Peter Drucker: 'The purpose of a business is to create a customer.' </a:t>
            </a:r>
          </a:p>
          <a:p/>
          <a:p>
            <a:r>
              <a:t>The purpose of an analytics translater is to create believers.</a:t>
            </a:r>
          </a:p>
          <a:p/>
          <a:p>
            <a:r>
              <a:t>The sales process is more than the pitch itself. It is rigorous thinking and the process of closing a deal. </a:t>
            </a:r>
          </a:p>
        </p:txBody>
      </p:sp>
      <p:sp>
        <p:nvSpPr>
          <p:cNvPr id="3" name="Title 2"/>
          <p:cNvSpPr>
            <a:spLocks noGrp="1"/>
          </p:cNvSpPr>
          <p:nvPr>
            <p:ph type="title"/>
          </p:nvPr>
        </p:nvSpPr>
        <p:spPr/>
        <p:txBody>
          <a:bodyPr/>
          <a:lstStyle/>
          <a:p>
            <a:r>
              <a:t>Always listen to your internal or external customer, their pains, their needs</a:t>
            </a:r>
          </a:p>
        </p:txBody>
      </p:sp>
      <p:sp>
        <p:nvSpPr>
          <p:cNvPr id="4" name="Content Placeholder 3"/>
          <p:cNvSpPr>
            <a:spLocks noGrp="1"/>
          </p:cNvSpPr>
          <p:nvPr>
            <p:ph idx="13" sz="half"/>
          </p:nvPr>
        </p:nvSpPr>
        <p:spPr/>
        <p:txBody>
          <a:bodyPr/>
          <a:lstStyle/>
          <a:p/>
          <a:p>
            <a:pPr>
              <a:defRPr b="1" sz="1200"/>
            </a:pPr>
            <a:r>
              <a:t>Prospecting</a:t>
            </a:r>
          </a:p>
          <a:p>
            <a:pPr>
              <a:defRPr b="0" sz="1200"/>
            </a:pPr>
            <a:r>
              <a:t>Identify who is your potential customer, which customer group will benefit most from your solution or product.</a:t>
            </a:r>
          </a:p>
          <a:p>
            <a:pPr>
              <a:defRPr b="1" sz="1200"/>
            </a:pPr>
            <a:r>
              <a:t>Qualify Opportunity</a:t>
            </a:r>
          </a:p>
          <a:p>
            <a:pPr>
              <a:defRPr b="0" sz="1200"/>
            </a:pPr>
            <a:r>
              <a:t>Evaluate the potential size of the business and focus on your core competencies. Qualify around budget, authority, need, and timeline (BANT).</a:t>
            </a:r>
          </a:p>
          <a:p>
            <a:pPr>
              <a:defRPr b="1" sz="1200"/>
            </a:pPr>
            <a:r>
              <a:t>Customer Needs</a:t>
            </a:r>
          </a:p>
          <a:p>
            <a:pPr>
              <a:defRPr b="0" sz="1200"/>
            </a:pPr>
            <a:r>
              <a:t>Listen to customer needs,  pains,  desires, business objectives, and constraints.</a:t>
            </a:r>
          </a:p>
          <a:p>
            <a:pPr>
              <a:defRPr b="1" sz="1200"/>
            </a:pPr>
            <a:r>
              <a:t>Customer Value</a:t>
            </a:r>
          </a:p>
          <a:p>
            <a:pPr>
              <a:defRPr b="0" sz="1200"/>
            </a:pPr>
            <a:r>
              <a:t>Identify benefits offering that matches prospect's needs. </a:t>
            </a:r>
          </a:p>
          <a:p>
            <a:pPr>
              <a:defRPr b="1" sz="1200"/>
            </a:pPr>
            <a:r>
              <a:t>Writing proposal</a:t>
            </a:r>
          </a:p>
          <a:p>
            <a:pPr>
              <a:defRPr b="0" sz="1200"/>
            </a:pPr>
            <a:r>
              <a:t>Put together offering with measurable benefits.</a:t>
            </a:r>
          </a:p>
          <a:p>
            <a:pPr>
              <a:defRPr b="1" sz="1200"/>
            </a:pPr>
            <a:r>
              <a:t>Negotiation</a:t>
            </a:r>
          </a:p>
          <a:p>
            <a:pPr>
              <a:defRPr b="0" sz="1200"/>
            </a:pPr>
            <a:r>
              <a:t>Present, explain the proposal and seek a mutual agreement.</a:t>
            </a:r>
          </a:p>
        </p:txBody>
      </p:sp>
      <p:sp>
        <p:nvSpPr>
          <p:cNvPr id="5" name="Text Placeholder 4"/>
          <p:cNvSpPr>
            <a:spLocks noGrp="1"/>
          </p:cNvSpPr>
          <p:nvPr>
            <p:ph type="body" idx="2" sz="half"/>
          </p:nvPr>
        </p:nvSpPr>
        <p:spPr/>
        <p:txBody>
          <a:bodyPr/>
          <a:lstStyle/>
          <a:p>
            <a:r>
              <a:t>Why should you care about: Sales Framework</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One of the most straightforward questions to qualify an opportunity to answer are about budget, authority, need, and timeline (BANT).</a:t>
            </a:r>
          </a:p>
          <a:p/>
          <a:p>
            <a:r>
              <a:t>For a successful push of an analytics project within or outside your organization, first, you have to answer these questions:</a:t>
            </a:r>
          </a:p>
          <a:p/>
          <a:p>
            <a:r>
              <a:t>- Who is the budget owner, and where does the money come from?</a:t>
            </a:r>
          </a:p>
          <a:p>
            <a:r>
              <a:t>- Who has the authority or who is your champion to help you push?</a:t>
            </a:r>
          </a:p>
          <a:p>
            <a:r>
              <a:t>- How valuable is the current need? What is the return on investment? </a:t>
            </a:r>
          </a:p>
          <a:p>
            <a:r>
              <a:t>- What is the timeline? It is all about urgency, priority, and feasibility.</a:t>
            </a:r>
          </a:p>
          <a:p/>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The New Strategic Selling: The Unique Sales System Proven Successful by the World's Best Companies, Robert B. Miller , Stephen E. Heiman , et al., ASIN : B00HG5UPUM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Product Management has the goal to create products/services customers love. Many questions to be answered within PM are tailored towards the (market) environment questions, the unique selling point, and prioritization.</a:t>
            </a:r>
          </a:p>
          <a:p/>
          <a:p>
            <a:r>
              <a:t>What is feasible now, what in the future, and how to test your product as early as possible (minimum viable product) to get feedback.</a:t>
            </a:r>
          </a:p>
          <a:p/>
          <a:p>
            <a:r>
              <a:t>As a Product Management, you should have a passion for your own product, the same holds for an analytics translator and his activities, services, products.</a:t>
            </a:r>
          </a:p>
          <a:p/>
          <a:p/>
        </p:txBody>
      </p:sp>
      <p:sp>
        <p:nvSpPr>
          <p:cNvPr id="3" name="Title 2"/>
          <p:cNvSpPr>
            <a:spLocks noGrp="1"/>
          </p:cNvSpPr>
          <p:nvPr>
            <p:ph type="title"/>
          </p:nvPr>
        </p:nvSpPr>
        <p:spPr/>
        <p:txBody>
          <a:bodyPr/>
          <a:lstStyle/>
          <a:p>
            <a:r>
              <a:t>Data beats opinions - listen to measurable feedback</a:t>
            </a:r>
          </a:p>
        </p:txBody>
      </p:sp>
      <p:sp>
        <p:nvSpPr>
          <p:cNvPr id="4" name="Content Placeholder 3"/>
          <p:cNvSpPr>
            <a:spLocks noGrp="1"/>
          </p:cNvSpPr>
          <p:nvPr>
            <p:ph idx="13" sz="half"/>
          </p:nvPr>
        </p:nvSpPr>
        <p:spPr/>
        <p:txBody>
          <a:bodyPr/>
          <a:lstStyle/>
          <a:p/>
          <a:p>
            <a:pPr>
              <a:defRPr b="1" sz="1200"/>
            </a:pPr>
            <a:r>
              <a:t>Value Proposition</a:t>
            </a:r>
          </a:p>
          <a:p>
            <a:pPr>
              <a:defRPr b="0" sz="1200"/>
            </a:pPr>
            <a:r>
              <a:t>Exactly what problem will this solve? </a:t>
            </a:r>
          </a:p>
          <a:p>
            <a:pPr>
              <a:defRPr b="1" sz="1200"/>
            </a:pPr>
            <a:r>
              <a:t>Target Market</a:t>
            </a:r>
          </a:p>
          <a:p>
            <a:pPr>
              <a:defRPr b="0" sz="1200"/>
            </a:pPr>
            <a:r>
              <a:t>For whom do we solve that problem? Which target market do we serve? How big is the opportunity? What is the market size behind?</a:t>
            </a:r>
          </a:p>
          <a:p>
            <a:pPr>
              <a:defRPr b="1" sz="1200"/>
            </a:pPr>
            <a:r>
              <a:t>Measure Success</a:t>
            </a:r>
          </a:p>
          <a:p>
            <a:pPr>
              <a:defRPr b="0" sz="1200"/>
            </a:pPr>
            <a:r>
              <a:t>How will we measure success? Which metrics are used, and what is the revenue strategy? </a:t>
            </a:r>
          </a:p>
          <a:p>
            <a:pPr>
              <a:defRPr b="1" sz="1200"/>
            </a:pPr>
            <a:r>
              <a:t>Competitors and Differentiator</a:t>
            </a:r>
          </a:p>
          <a:p>
            <a:pPr>
              <a:defRPr b="0" sz="1200"/>
            </a:pPr>
            <a:r>
              <a:t>What are alternatives out there now? What is the competitor's landscape? Why are we best suited to pursue this? What is our differentiator?</a:t>
            </a:r>
          </a:p>
          <a:p>
            <a:pPr>
              <a:defRPr b="1" sz="1200"/>
            </a:pPr>
            <a:r>
              <a:t>Strategy and Timing</a:t>
            </a:r>
          </a:p>
          <a:p>
            <a:pPr>
              <a:defRPr b="0" sz="1200"/>
            </a:pPr>
            <a:r>
              <a:t>How will we get this product to market? What is our go-to-market strategy? Why now? What is the market window?</a:t>
            </a:r>
          </a:p>
          <a:p>
            <a:pPr>
              <a:defRPr b="1" sz="1200"/>
            </a:pPr>
            <a:r>
              <a:t>Solution Requirements</a:t>
            </a:r>
          </a:p>
          <a:p>
            <a:pPr>
              <a:defRPr b="0" sz="1200"/>
            </a:pPr>
            <a:r>
              <a:t>What factors are critical to success? What are the requirements to build and deliver the solution?</a:t>
            </a:r>
          </a:p>
        </p:txBody>
      </p:sp>
      <p:sp>
        <p:nvSpPr>
          <p:cNvPr id="5" name="Text Placeholder 4"/>
          <p:cNvSpPr>
            <a:spLocks noGrp="1"/>
          </p:cNvSpPr>
          <p:nvPr>
            <p:ph type="body" idx="2" sz="half"/>
          </p:nvPr>
        </p:nvSpPr>
        <p:spPr/>
        <p:txBody>
          <a:bodyPr/>
          <a:lstStyle/>
          <a:p>
            <a:r>
              <a:t>Why should you care about: Product Management</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One of the hardest things in product management is about saying no. </a:t>
            </a:r>
          </a:p>
          <a:p>
            <a:r>
              <a:t>The most dangerous phrase is often: We might need this!</a:t>
            </a:r>
          </a:p>
          <a:p/>
          <a:p>
            <a:r>
              <a:t>By all means, you have to listen to your clients and gather every information you can get. Still, you have to prioritize, prioritize, prioritize.</a:t>
            </a:r>
          </a:p>
          <a:p/>
          <a:p>
            <a:r>
              <a:t>The art of prioritization can only be solved when working hard on and with your product - eat your own dog food.</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Inspired: How To Create Products Customers Love</a:t>
            </a:r>
          </a:p>
          <a:p>
            <a:r>
              <a:t>by Marty Cagan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sz="half"/>
          </p:nvPr>
        </p:nvSpPr>
        <p:spPr/>
        <p:txBody>
          <a:bodyPr/>
          <a:lstStyle/>
          <a:p>
            <a:r>
              <a:t>During each discussion with stakeholders and within each phase of your analytic journey, you will collect, generate, or process data.</a:t>
            </a:r>
          </a:p>
          <a:p/>
          <a:p>
            <a:r>
              <a:t>The art of data gathering and processing is an art. </a:t>
            </a:r>
          </a:p>
          <a:p/>
          <a:p>
            <a:r>
              <a:t>In summary, it is all about data management, and this is relevant to all stakeholders in the digital enterprise ecosystem, from business users to IT realization.</a:t>
            </a:r>
          </a:p>
          <a:p/>
        </p:txBody>
      </p:sp>
      <p:sp>
        <p:nvSpPr>
          <p:cNvPr id="3" name="Title 2"/>
          <p:cNvSpPr>
            <a:spLocks noGrp="1"/>
          </p:cNvSpPr>
          <p:nvPr>
            <p:ph type="title"/>
          </p:nvPr>
        </p:nvSpPr>
        <p:spPr/>
        <p:txBody>
          <a:bodyPr/>
          <a:lstStyle/>
          <a:p>
            <a:r>
              <a:t>Data should be findable, accessible, interoperable, and reusable</a:t>
            </a:r>
          </a:p>
        </p:txBody>
      </p:sp>
      <p:sp>
        <p:nvSpPr>
          <p:cNvPr id="4" name="Content Placeholder 3"/>
          <p:cNvSpPr>
            <a:spLocks noGrp="1"/>
          </p:cNvSpPr>
          <p:nvPr>
            <p:ph idx="13" sz="half"/>
          </p:nvPr>
        </p:nvSpPr>
        <p:spPr/>
        <p:txBody>
          <a:bodyPr/>
          <a:lstStyle/>
          <a:p/>
          <a:p>
            <a:pPr>
              <a:defRPr b="1" sz="1200"/>
            </a:pPr>
            <a:r>
              <a:t>Findable</a:t>
            </a:r>
          </a:p>
          <a:p>
            <a:pPr>
              <a:defRPr b="0" sz="1200"/>
            </a:pPr>
            <a:r>
              <a:t>The first step in using data is to find them. Metadata and data should be easy to find for both humans and computers. Machine-readable metadata is essential for the automatic discovery of datasets and services.</a:t>
            </a:r>
          </a:p>
          <a:p>
            <a:pPr>
              <a:defRPr b="1" sz="1200"/>
            </a:pPr>
            <a:r>
              <a:t>Accessible</a:t>
            </a:r>
          </a:p>
          <a:p>
            <a:pPr>
              <a:defRPr b="0" sz="1200"/>
            </a:pPr>
            <a:r>
              <a:t>Once the user finds the required data, she/he needs to know how they can be accessed, possibly including authentication and authorization.</a:t>
            </a:r>
          </a:p>
          <a:p>
            <a:pPr>
              <a:defRPr b="1" sz="1200"/>
            </a:pPr>
            <a:r>
              <a:t>Interoperable</a:t>
            </a:r>
          </a:p>
          <a:p>
            <a:pPr>
              <a:defRPr b="0" sz="1200"/>
            </a:pPr>
            <a:r>
              <a:t>The data usually need to be integrated with other data. Besides, the data need to interoperate with applications or workflows for analysis, storage, and processing.</a:t>
            </a:r>
          </a:p>
          <a:p>
            <a:pPr>
              <a:defRPr b="1" sz="1200"/>
            </a:pPr>
            <a:r>
              <a:t>Reusable</a:t>
            </a:r>
          </a:p>
          <a:p>
            <a:pPr>
              <a:defRPr b="0" sz="1200"/>
            </a:pPr>
            <a:r>
              <a:t>metadata and data should be well-described so that they can be replicated and/or combined in different process flows or business problems.</a:t>
            </a:r>
          </a:p>
        </p:txBody>
      </p:sp>
      <p:sp>
        <p:nvSpPr>
          <p:cNvPr id="5" name="Text Placeholder 4"/>
          <p:cNvSpPr>
            <a:spLocks noGrp="1"/>
          </p:cNvSpPr>
          <p:nvPr>
            <p:ph type="body" idx="2" sz="half"/>
          </p:nvPr>
        </p:nvSpPr>
        <p:spPr/>
        <p:txBody>
          <a:bodyPr/>
          <a:lstStyle/>
          <a:p>
            <a:r>
              <a:t>Why should you care about: Data</a:t>
            </a:r>
          </a:p>
        </p:txBody>
      </p:sp>
      <p:sp>
        <p:nvSpPr>
          <p:cNvPr id="6" name="Text Placeholder 5"/>
          <p:cNvSpPr>
            <a:spLocks noGrp="1"/>
          </p:cNvSpPr>
          <p:nvPr>
            <p:ph type="body" idx="14" sz="half"/>
          </p:nvPr>
        </p:nvSpPr>
        <p:spPr/>
        <p:txBody>
          <a:bodyPr/>
          <a:lstStyle/>
          <a:p>
            <a:r>
              <a:t>General topics to learn / tasks to perform</a:t>
            </a:r>
          </a:p>
        </p:txBody>
      </p:sp>
      <p:sp>
        <p:nvSpPr>
          <p:cNvPr id="7" name="Content Placeholder 6"/>
          <p:cNvSpPr>
            <a:spLocks noGrp="1"/>
          </p:cNvSpPr>
          <p:nvPr>
            <p:ph idx="15" sz="half"/>
          </p:nvPr>
        </p:nvSpPr>
        <p:spPr/>
        <p:txBody>
          <a:bodyPr/>
          <a:lstStyle/>
          <a:p>
            <a:r>
              <a:t>Agreeing to the importance of data is one thing, following the underlying principles one other.</a:t>
            </a:r>
          </a:p>
          <a:p/>
          <a:p>
            <a:r>
              <a:t>One of the top-level guiding frameworks is FAIR principles. Live-it!</a:t>
            </a:r>
          </a:p>
          <a:p/>
          <a:p>
            <a:r>
              <a:t>Gathering data and how you should prepare it, everything has to be machine-readable, which is anyhow the directive for analytics and automation.</a:t>
            </a:r>
          </a:p>
        </p:txBody>
      </p:sp>
      <p:sp>
        <p:nvSpPr>
          <p:cNvPr id="8" name="Text Placeholder 7"/>
          <p:cNvSpPr>
            <a:spLocks noGrp="1"/>
          </p:cNvSpPr>
          <p:nvPr>
            <p:ph type="body" idx="16" sz="half"/>
          </p:nvPr>
        </p:nvSpPr>
        <p:spPr/>
        <p:txBody>
          <a:bodyPr/>
          <a:lstStyle/>
          <a:p>
            <a:r>
              <a:t>One key topic especially to watch out </a:t>
            </a:r>
          </a:p>
        </p:txBody>
      </p:sp>
      <p:sp>
        <p:nvSpPr>
          <p:cNvPr id="9" name="Text Placeholder 8"/>
          <p:cNvSpPr>
            <a:spLocks noGrp="1"/>
          </p:cNvSpPr>
          <p:nvPr>
            <p:ph type="body" idx="17" sz="half"/>
          </p:nvPr>
        </p:nvSpPr>
        <p:spPr/>
        <p:txBody>
          <a:bodyPr/>
          <a:lstStyle/>
          <a:p>
            <a:r>
              <a:t>Good source to follow and revisite</a:t>
            </a:r>
          </a:p>
        </p:txBody>
      </p:sp>
      <p:sp>
        <p:nvSpPr>
          <p:cNvPr id="10" name="Content Placeholder 9"/>
          <p:cNvSpPr>
            <a:spLocks noGrp="1"/>
          </p:cNvSpPr>
          <p:nvPr>
            <p:ph idx="18" sz="half"/>
          </p:nvPr>
        </p:nvSpPr>
        <p:spPr/>
        <p:txBody>
          <a:bodyPr/>
          <a:lstStyle/>
          <a:p>
            <a:r>
              <a:t>https://www.go-fair.org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KIENLE@9FXCQJMFUVWXY5ML" val="3145"/>
  <p:tag name="FIRSTKIENLE@BMJUFKMFUVWYY57I" val="3552"/>
  <p:tag name="DEFAULTDISPLAYSOURCE" val="\documentclass{article}\pagestyle{empty}&#10;\begin{document}&#10;&#10;\end{document}&#10;"/>
  <p:tag name="EMBEDFONTS" val="1"/>
  <p:tag name="FIRSTKIENLE_DELL@BMJUFKMFUVWYY57I" val="3761"/>
  <p:tag name="FIRSTKIENLE@C02HW1EZDKQT3PP7" val="4567"/>
</p:tagLst>
</file>

<file path=ppt/theme/theme1.xml><?xml version="1.0" encoding="utf-8"?>
<a:theme xmlns:a="http://schemas.openxmlformats.org/drawingml/2006/main" name="1_Design_EDS_202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gn="l">
          <a:buClr>
            <a:schemeClr val="tx2"/>
          </a:buClr>
          <a:defRPr dirty="0" smtClean="0">
            <a:latin typeface="PT Sans" panose="020B0503020203020204" pitchFamily="34" charset="77"/>
          </a:defRPr>
        </a:defPPr>
      </a:lstStyle>
    </a:spDef>
    <a:lnDef>
      <a:spPr bwMode="auto">
        <a:noFill/>
        <a:ln w="19050" cap="flat" cmpd="sng" algn="ctr">
          <a:solidFill>
            <a:schemeClr val="tx2"/>
          </a:solidFill>
          <a:prstDash val="solid"/>
          <a:round/>
          <a:headEnd type="none" w="med" len="med"/>
          <a:tailEnd type="triangle"/>
        </a:ln>
        <a:effectLst/>
      </a:spPr>
      <a:bodyPr/>
      <a:lstStyle/>
    </a:lnDef>
    <a:txDef>
      <a:spPr>
        <a:noFill/>
      </a:spPr>
      <a:bodyPr wrap="none" rtlCol="0">
        <a:spAutoFit/>
      </a:bodyPr>
      <a:lstStyle>
        <a:defPPr marL="285750" indent="-285750" algn="l">
          <a:buClr>
            <a:schemeClr val="tx2"/>
          </a:buClr>
          <a:defRPr dirty="0" err="1" smtClean="0">
            <a:latin typeface="PT Sans" panose="020B0503020203020204" pitchFamily="34" charset="77"/>
          </a:defRPr>
        </a:defPPr>
      </a:lstStyle>
    </a:txDef>
  </a:objectDefaults>
  <a:extraClrSchemeLst>
    <a:extraClrScheme>
      <a:clrScheme name="vorlage_ag_wehn_weiss_gra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_ag_wehn_weiss_gra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_ag_wehn_weiss_gra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_ag_wehn_weiss_gra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_ag_wehn_weiss_gra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_ag_wehn_weiss_gra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_ag_wehn_weiss_grau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_ag_wehn_weiss_gra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_ag_wehn_weiss_gra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_ag_wehn_weiss_gra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_ag_wehn_weiss_gra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_ag_wehn_weiss_gra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sign_EDS_2020" id="{444C4B8E-7B35-9547-9E54-1F4AF9B245D0}" vid="{C17E8A15-1D37-1740-B021-DE5ED0D7D0D0}"/>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3393</TotalTime>
  <Words>8</Words>
  <Application>Microsoft Macintosh PowerPoint</Application>
  <PresentationFormat>Widescreen</PresentationFormat>
  <Paragraphs>6</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PT Sans</vt:lpstr>
      <vt:lpstr>Tahoma</vt:lpstr>
      <vt:lpstr>Wingdings</vt:lpstr>
      <vt:lpstr>1_Design_EDS_2020</vt:lpstr>
      <vt:lpstr>Formel</vt:lpstr>
      <vt:lpstr>The Analytics Translator</vt:lpstr>
    </vt:vector>
  </TitlesOfParts>
  <Company>TU-KL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kienle</dc:creator>
  <cp:lastModifiedBy>Frank Kienle</cp:lastModifiedBy>
  <cp:revision>1173</cp:revision>
  <cp:lastPrinted>2019-06-23T09:47:12Z</cp:lastPrinted>
  <dcterms:created xsi:type="dcterms:W3CDTF">2008-12-09T07:43:10Z</dcterms:created>
  <dcterms:modified xsi:type="dcterms:W3CDTF">2020-12-22T15:18:39Z</dcterms:modified>
</cp:coreProperties>
</file>