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11"/>
  </p:notesMasterIdLst>
  <p:sldIdLst>
    <p:sldId id="256" r:id="rId3"/>
    <p:sldId id="259" r:id="rId4"/>
    <p:sldId id="260" r:id="rId5"/>
    <p:sldId id="261" r:id="rId6"/>
    <p:sldId id="262" r:id="rId7"/>
    <p:sldId id="263" r:id="rId8"/>
    <p:sldId id="264" r:id="rId9"/>
    <p:sldId id="265" r:id="rId10"/>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94" d="100"/>
          <a:sy n="94" d="100"/>
        </p:scale>
        <p:origin x="-1284"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59770-2DCC-4077-B845-AE529867380D}" type="datetimeFigureOut">
              <a:rPr lang="da-DK" smtClean="0"/>
              <a:pPr/>
              <a:t>19-10-2012</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23772-7ABE-4BCE-ACC4-90951CAC68B2}" type="slidenum">
              <a:rPr lang="da-DK" smtClean="0"/>
              <a:pPr/>
              <a:t>‹nr.›</a:t>
            </a:fld>
            <a:endParaRPr lang="da-DK"/>
          </a:p>
        </p:txBody>
      </p:sp>
    </p:spTree>
    <p:extLst>
      <p:ext uri="{BB962C8B-B14F-4D97-AF65-F5344CB8AC3E}">
        <p14:creationId xmlns:p14="http://schemas.microsoft.com/office/powerpoint/2010/main" val="28926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a:p>
        </p:txBody>
      </p:sp>
      <p:sp>
        <p:nvSpPr>
          <p:cNvPr id="4" name="Pladsholder til diasnummer 3"/>
          <p:cNvSpPr>
            <a:spLocks noGrp="1"/>
          </p:cNvSpPr>
          <p:nvPr>
            <p:ph type="sldNum" sz="quarter" idx="10"/>
          </p:nvPr>
        </p:nvSpPr>
        <p:spPr/>
        <p:txBody>
          <a:bodyPr/>
          <a:lstStyle/>
          <a:p>
            <a:fld id="{04423772-7ABE-4BCE-ACC4-90951CAC68B2}" type="slidenum">
              <a:rPr lang="da-DK" smtClean="0"/>
              <a:pPr/>
              <a:t>1</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2.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emf"/><Relationship Id="rId1" Type="http://schemas.openxmlformats.org/officeDocument/2006/relationships/slideMaster" Target="../slideMasters/slideMaster2.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sp>
        <p:nvSpPr>
          <p:cNvPr id="12" name="Rektangel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Afrundet rektangel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Undertitel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a-DK" smtClean="0"/>
              <a:t>Klik for at redigere i master</a:t>
            </a:r>
            <a:endParaRPr kumimoji="0" lang="en-US"/>
          </a:p>
        </p:txBody>
      </p:sp>
      <p:sp>
        <p:nvSpPr>
          <p:cNvPr id="28" name="Pladsholder til dato 27"/>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17" name="Pladsholder til sidefod 16"/>
          <p:cNvSpPr>
            <a:spLocks noGrp="1"/>
          </p:cNvSpPr>
          <p:nvPr>
            <p:ph type="ftr" sz="quarter" idx="11"/>
          </p:nvPr>
        </p:nvSpPr>
        <p:spPr/>
        <p:txBody>
          <a:bodyPr/>
          <a:lstStyle/>
          <a:p>
            <a:endParaRPr lang="da-DK"/>
          </a:p>
        </p:txBody>
      </p:sp>
      <p:sp>
        <p:nvSpPr>
          <p:cNvPr id="29" name="Pladsholder til diasnummer 28"/>
          <p:cNvSpPr>
            <a:spLocks noGrp="1"/>
          </p:cNvSpPr>
          <p:nvPr>
            <p:ph type="sldNum" sz="quarter" idx="12"/>
          </p:nvPr>
        </p:nvSpPr>
        <p:spPr>
          <a:xfrm>
            <a:off x="146304" y="6210300"/>
            <a:ext cx="457200" cy="457200"/>
          </a:xfrm>
          <a:prstGeom prst="ellipse">
            <a:avLst/>
          </a:prstGeom>
        </p:spPr>
        <p:txBody>
          <a:bodyPr lIns="0" tIns="0" rIns="0" bIns="0">
            <a:noAutofit/>
          </a:bodyPr>
          <a:lstStyle>
            <a:lvl1pPr>
              <a:defRPr sz="1400">
                <a:solidFill>
                  <a:srgbClr val="FFFFFF"/>
                </a:solidFill>
              </a:defRPr>
            </a:lvl1pPr>
          </a:lstStyle>
          <a:p>
            <a:fld id="{E7B964A7-F0FC-413D-AA6E-85775CA08B1F}" type="slidenum">
              <a:rPr lang="da-DK" smtClean="0"/>
              <a:pPr/>
              <a:t>‹nr.›</a:t>
            </a:fld>
            <a:endParaRPr lang="da-DK"/>
          </a:p>
        </p:txBody>
      </p:sp>
      <p:sp>
        <p:nvSpPr>
          <p:cNvPr id="10" name="Rektangel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ktangel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da-DK" smtClean="0"/>
              <a:t>Klik for at redigere i master</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sidefod 4"/>
          <p:cNvSpPr>
            <a:spLocks noGrp="1"/>
          </p:cNvSpPr>
          <p:nvPr>
            <p:ph type="ftr" sz="quarter" idx="11"/>
          </p:nvPr>
        </p:nvSpPr>
        <p:spPr>
          <a:xfrm>
            <a:off x="2418374" y="6309647"/>
            <a:ext cx="5091831" cy="365125"/>
          </a:xfrm>
        </p:spPr>
        <p:txBody>
          <a:bodyPr/>
          <a:lstStyle/>
          <a:p>
            <a:endParaRPr lang="da-DK"/>
          </a:p>
        </p:txBody>
      </p:sp>
      <p:sp>
        <p:nvSpPr>
          <p:cNvPr id="6" name="Pladsholder til diasnummer 5"/>
          <p:cNvSpPr>
            <a:spLocks noGrp="1"/>
          </p:cNvSpPr>
          <p:nvPr>
            <p:ph type="sldNum" sz="quarter" idx="12"/>
          </p:nvPr>
        </p:nvSpPr>
        <p:spPr>
          <a:xfrm>
            <a:off x="8250726" y="6309647"/>
            <a:ext cx="609794" cy="365125"/>
          </a:xfrm>
        </p:spPr>
        <p:txBody>
          <a:bodyPr/>
          <a:lstStyle/>
          <a:p>
            <a:fld id="{E7B964A7-F0FC-413D-AA6E-85775CA08B1F}" type="slidenum">
              <a:rPr lang="da-DK" smtClean="0"/>
              <a:pPr/>
              <a:t>‹nr.›</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UCN_Logo_forside.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113" y="6131772"/>
            <a:ext cx="1536700" cy="431800"/>
          </a:xfrm>
          <a:prstGeom prst="rect">
            <a:avLst/>
          </a:prstGeom>
        </p:spPr>
      </p:pic>
      <p:pic>
        <p:nvPicPr>
          <p:cNvPr id="7" name="Billede 6"/>
          <p:cNvPicPr>
            <a:picLocks noChangeAspect="1"/>
          </p:cNvPicPr>
          <p:nvPr/>
        </p:nvPicPr>
        <p:blipFill>
          <a:blip r:embed="rId3" cstate="print"/>
          <a:stretch>
            <a:fillRect/>
          </a:stretch>
        </p:blipFill>
        <p:spPr>
          <a:xfrm>
            <a:off x="-31910" y="2193909"/>
            <a:ext cx="11057500" cy="6478904"/>
          </a:xfrm>
          <a:prstGeom prst="rect">
            <a:avLst/>
          </a:prstGeom>
        </p:spPr>
      </p:pic>
      <p:pic>
        <p:nvPicPr>
          <p:cNvPr id="13" name="Billede 12" descr="Bjælke uden grafik_forside.ai"/>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2" name="Billede 11" descr="UCN_Payoff_DK_neg.ai"/>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142518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E7B964A7-F0FC-413D-AA6E-85775CA08B1F}" type="slidenum">
              <a:rPr lang="da-DK" smtClean="0"/>
              <a:pPr/>
              <a:t>‹nr.›</a:t>
            </a:fld>
            <a:endParaRPr lang="da-DK"/>
          </a:p>
        </p:txBody>
      </p:sp>
    </p:spTree>
    <p:extLst>
      <p:ext uri="{BB962C8B-B14F-4D97-AF65-F5344CB8AC3E}">
        <p14:creationId xmlns:p14="http://schemas.microsoft.com/office/powerpoint/2010/main" val="29440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2106253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E7B964A7-F0FC-413D-AA6E-85775CA08B1F}" type="slidenum">
              <a:rPr lang="da-DK" smtClean="0"/>
              <a:pPr/>
              <a:t>‹nr.›</a:t>
            </a:fld>
            <a:endParaRPr lang="da-DK"/>
          </a:p>
        </p:txBody>
      </p:sp>
    </p:spTree>
    <p:extLst>
      <p:ext uri="{BB962C8B-B14F-4D97-AF65-F5344CB8AC3E}">
        <p14:creationId xmlns:p14="http://schemas.microsoft.com/office/powerpoint/2010/main" val="4063966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a:t>
            </a:r>
            <a:endParaRPr lang="da-DK"/>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E7B964A7-F0FC-413D-AA6E-85775CA08B1F}" type="slidenum">
              <a:rPr lang="da-DK" smtClean="0"/>
              <a:pPr/>
              <a:t>‹nr.›</a:t>
            </a:fld>
            <a:endParaRPr lang="da-DK"/>
          </a:p>
        </p:txBody>
      </p:sp>
    </p:spTree>
    <p:extLst>
      <p:ext uri="{BB962C8B-B14F-4D97-AF65-F5344CB8AC3E}">
        <p14:creationId xmlns:p14="http://schemas.microsoft.com/office/powerpoint/2010/main" val="1480433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E7B964A7-F0FC-413D-AA6E-85775CA08B1F}" type="slidenum">
              <a:rPr lang="da-DK" smtClean="0"/>
              <a:pPr/>
              <a:t>‹nr.›</a:t>
            </a:fld>
            <a:endParaRPr lang="da-DK"/>
          </a:p>
        </p:txBody>
      </p:sp>
    </p:spTree>
    <p:extLst>
      <p:ext uri="{BB962C8B-B14F-4D97-AF65-F5344CB8AC3E}">
        <p14:creationId xmlns:p14="http://schemas.microsoft.com/office/powerpoint/2010/main" val="3684431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dirty="0"/>
          </a:p>
        </p:txBody>
      </p:sp>
      <p:sp>
        <p:nvSpPr>
          <p:cNvPr id="4" name="Pladsholder til diasnummer 3"/>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154037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E7B964A7-F0FC-413D-AA6E-85775CA08B1F}" type="slidenum">
              <a:rPr lang="da-DK" smtClean="0"/>
              <a:pPr/>
              <a:t>‹nr.›</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smtClean="0"/>
              <a:t>Klik for at redigere i master</a:t>
            </a:r>
            <a:endParaRPr lang="da-DK"/>
          </a:p>
        </p:txBody>
      </p:sp>
    </p:spTree>
    <p:extLst>
      <p:ext uri="{BB962C8B-B14F-4D97-AF65-F5344CB8AC3E}">
        <p14:creationId xmlns:p14="http://schemas.microsoft.com/office/powerpoint/2010/main" val="81496090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smtClean="0"/>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da-DK"/>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F7AB382F-E9E6-CE49-B414-1E064FB7F064}" type="slidenum">
              <a:rPr lang="da-DK" smtClean="0"/>
              <a:pPr/>
              <a:t>‹nr.›</a:t>
            </a:fld>
            <a:endParaRPr lang="da-DK"/>
          </a:p>
        </p:txBody>
      </p:sp>
    </p:spTree>
    <p:extLst>
      <p:ext uri="{BB962C8B-B14F-4D97-AF65-F5344CB8AC3E}">
        <p14:creationId xmlns:p14="http://schemas.microsoft.com/office/powerpoint/2010/main" val="392455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5" name="Rektangel 4"/>
          <p:cNvSpPr/>
          <p:nvPr/>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Pladsholder til sidefod 4"/>
          <p:cNvSpPr>
            <a:spLocks noGrp="1"/>
          </p:cNvSpPr>
          <p:nvPr>
            <p:ph type="ftr" sz="quarter" idx="11"/>
          </p:nvPr>
        </p:nvSpPr>
        <p:spPr>
          <a:xfrm>
            <a:off x="2418374" y="6309647"/>
            <a:ext cx="5091831" cy="365125"/>
          </a:xfrm>
        </p:spPr>
        <p:txBody>
          <a:bodyPr/>
          <a:lstStyle/>
          <a:p>
            <a:endParaRPr lang="da-DK" dirty="0"/>
          </a:p>
        </p:txBody>
      </p:sp>
      <p:sp>
        <p:nvSpPr>
          <p:cNvPr id="7"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pPr/>
              <a:t>‹nr.›</a:t>
            </a:fld>
            <a:endParaRPr lang="da-DK"/>
          </a:p>
        </p:txBody>
      </p:sp>
      <p:sp>
        <p:nvSpPr>
          <p:cNvPr id="9"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FØ_Logo_forside.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113" y="5679757"/>
            <a:ext cx="1562100" cy="889000"/>
          </a:xfrm>
          <a:prstGeom prst="rect">
            <a:avLst/>
          </a:prstGeom>
        </p:spPr>
      </p:pic>
      <p:pic>
        <p:nvPicPr>
          <p:cNvPr id="11" name="Billede 10"/>
          <p:cNvPicPr>
            <a:picLocks noChangeAspect="1"/>
          </p:cNvPicPr>
          <p:nvPr/>
        </p:nvPicPr>
        <p:blipFill>
          <a:blip r:embed="rId3" cstate="print"/>
          <a:stretch>
            <a:fillRect/>
          </a:stretch>
        </p:blipFill>
        <p:spPr>
          <a:xfrm>
            <a:off x="-31910" y="2193909"/>
            <a:ext cx="11057500" cy="6478904"/>
          </a:xfrm>
          <a:prstGeom prst="rect">
            <a:avLst/>
          </a:prstGeom>
        </p:spPr>
      </p:pic>
      <p:pic>
        <p:nvPicPr>
          <p:cNvPr id="13" name="Billede 12" descr="Bjælke uden grafik_forside.ai"/>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8"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0" name="Billede 9" descr="UCN_Payoff_DK_neg.ai"/>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23273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4" name="Pladsholder til dato 3"/>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
        <p:nvSpPr>
          <p:cNvPr id="8" name="Pladsholder til indhold 7"/>
          <p:cNvSpPr>
            <a:spLocks noGrp="1"/>
          </p:cNvSpPr>
          <p:nvPr>
            <p:ph sz="quarter" idx="1"/>
          </p:nvPr>
        </p:nvSpPr>
        <p:spPr>
          <a:xfrm>
            <a:off x="914400" y="1447800"/>
            <a:ext cx="7772400" cy="45720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rugerdefineret layout">
    <p:spTree>
      <p:nvGrpSpPr>
        <p:cNvPr id="1" name=""/>
        <p:cNvGrpSpPr/>
        <p:nvPr/>
      </p:nvGrpSpPr>
      <p:grpSpPr>
        <a:xfrm>
          <a:off x="0" y="0"/>
          <a:ext cx="0" cy="0"/>
          <a:chOff x="0" y="0"/>
          <a:chExt cx="0" cy="0"/>
        </a:xfrm>
      </p:grpSpPr>
      <p:sp>
        <p:nvSpPr>
          <p:cNvPr id="15" name="Rektangel 14"/>
          <p:cNvSpPr/>
          <p:nvPr/>
        </p:nvSpPr>
        <p:spPr>
          <a:xfrm>
            <a:off x="0" y="5711086"/>
            <a:ext cx="1911113"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sidefod 2"/>
          <p:cNvSpPr>
            <a:spLocks noGrp="1"/>
          </p:cNvSpPr>
          <p:nvPr>
            <p:ph type="ftr" sz="quarter" idx="10"/>
          </p:nvPr>
        </p:nvSpPr>
        <p:spPr/>
        <p:txBody>
          <a:bodyPr/>
          <a:lstStyle/>
          <a:p>
            <a:endParaRPr lang="da-DK" dirty="0"/>
          </a:p>
        </p:txBody>
      </p:sp>
      <p:sp>
        <p:nvSpPr>
          <p:cNvPr id="4" name="Pladsholder til diasnummer 3"/>
          <p:cNvSpPr>
            <a:spLocks noGrp="1"/>
          </p:cNvSpPr>
          <p:nvPr>
            <p:ph type="sldNum" sz="quarter" idx="11"/>
          </p:nvPr>
        </p:nvSpPr>
        <p:spPr/>
        <p:txBody>
          <a:bodyPr/>
          <a:lstStyle/>
          <a:p>
            <a:fld id="{F7AB382F-E9E6-CE49-B414-1E064FB7F064}" type="slidenum">
              <a:rPr lang="da-DK" smtClean="0"/>
              <a:pPr/>
              <a:t>‹nr.›</a:t>
            </a:fld>
            <a:endParaRPr lang="da-DK" dirty="0"/>
          </a:p>
        </p:txBody>
      </p:sp>
      <p:sp>
        <p:nvSpPr>
          <p:cNvPr id="8" name="Pladsholder til tekst 2"/>
          <p:cNvSpPr>
            <a:spLocks noGrp="1"/>
          </p:cNvSpPr>
          <p:nvPr>
            <p:ph idx="1"/>
          </p:nvPr>
        </p:nvSpPr>
        <p:spPr>
          <a:xfrm>
            <a:off x="682014" y="1600200"/>
            <a:ext cx="7756587" cy="4525963"/>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9" name="Pladsholder til diasnummer 5"/>
          <p:cNvSpPr txBox="1">
            <a:spLocks/>
          </p:cNvSpPr>
          <p:nvPr/>
        </p:nvSpPr>
        <p:spPr>
          <a:xfrm>
            <a:off x="8250726" y="6347672"/>
            <a:ext cx="609794"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mtClean="0"/>
              <a:pPr/>
              <a:t>‹nr.›</a:t>
            </a:fld>
            <a:endParaRPr lang="da-DK" dirty="0"/>
          </a:p>
        </p:txBody>
      </p:sp>
      <p:sp>
        <p:nvSpPr>
          <p:cNvPr id="10" name="Tekstfelt 9"/>
          <p:cNvSpPr txBox="1"/>
          <p:nvPr/>
        </p:nvSpPr>
        <p:spPr>
          <a:xfrm>
            <a:off x="1464336" y="4697815"/>
            <a:ext cx="184666" cy="369332"/>
          </a:xfrm>
          <a:prstGeom prst="rect">
            <a:avLst/>
          </a:prstGeom>
          <a:noFill/>
        </p:spPr>
        <p:txBody>
          <a:bodyPr wrap="none" rtlCol="0">
            <a:spAutoFit/>
          </a:bodyPr>
          <a:lstStyle/>
          <a:p>
            <a:endParaRPr lang="da-DK" dirty="0"/>
          </a:p>
        </p:txBody>
      </p:sp>
      <p:pic>
        <p:nvPicPr>
          <p:cNvPr id="13" name="Billede 12" descr="FØ_Logo_side 2.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113" y="5936065"/>
            <a:ext cx="1143000" cy="660400"/>
          </a:xfrm>
          <a:prstGeom prst="rect">
            <a:avLst/>
          </a:prstGeom>
        </p:spPr>
      </p:pic>
    </p:spTree>
    <p:extLst>
      <p:ext uri="{BB962C8B-B14F-4D97-AF65-F5344CB8AC3E}">
        <p14:creationId xmlns:p14="http://schemas.microsoft.com/office/powerpoint/2010/main" val="186349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5" name="Pladsholder til dato 4"/>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
        <p:nvSpPr>
          <p:cNvPr id="9" name="Pladsholder til indhold 8"/>
          <p:cNvSpPr>
            <a:spLocks noGrp="1"/>
          </p:cNvSpPr>
          <p:nvPr>
            <p:ph sz="quarter" idx="1"/>
          </p:nvPr>
        </p:nvSpPr>
        <p:spPr>
          <a:xfrm>
            <a:off x="914400" y="1447800"/>
            <a:ext cx="3749040" cy="45720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11" name="Pladsholder til indhold 10"/>
          <p:cNvSpPr>
            <a:spLocks noGrp="1"/>
          </p:cNvSpPr>
          <p:nvPr>
            <p:ph sz="quarter" idx="2"/>
          </p:nvPr>
        </p:nvSpPr>
        <p:spPr>
          <a:xfrm>
            <a:off x="4933950" y="1447800"/>
            <a:ext cx="3749040" cy="45720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914400" y="273050"/>
            <a:ext cx="7772400" cy="1143000"/>
          </a:xfrm>
        </p:spPr>
        <p:txBody>
          <a:bodyPr anchor="b" anchorCtr="0"/>
          <a:lstStyle>
            <a:lvl1pPr>
              <a:defRPr/>
            </a:lvl1pPr>
          </a:lstStyle>
          <a:p>
            <a:r>
              <a:rPr kumimoji="0" lang="da-DK" smtClean="0"/>
              <a:t>Klik for at redigere i master</a:t>
            </a:r>
            <a:endParaRPr kumimoji="0" lang="en-US"/>
          </a:p>
        </p:txBody>
      </p:sp>
      <p:sp>
        <p:nvSpPr>
          <p:cNvPr id="3" name="Pladsholder til tekst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da-DK" smtClean="0"/>
              <a:t>Klik for at redigere i master</a:t>
            </a:r>
          </a:p>
        </p:txBody>
      </p:sp>
      <p:sp>
        <p:nvSpPr>
          <p:cNvPr id="4" name="Pladsholder til tekst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da-DK" smtClean="0"/>
              <a:t>Klik for at redigere i master</a:t>
            </a:r>
          </a:p>
        </p:txBody>
      </p:sp>
      <p:sp>
        <p:nvSpPr>
          <p:cNvPr id="7" name="Pladsholder til dato 6"/>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
        <p:nvSpPr>
          <p:cNvPr id="11" name="Pladsholder til indhold 10"/>
          <p:cNvSpPr>
            <a:spLocks noGrp="1"/>
          </p:cNvSpPr>
          <p:nvPr>
            <p:ph sz="half" idx="2"/>
          </p:nvPr>
        </p:nvSpPr>
        <p:spPr>
          <a:xfrm>
            <a:off x="914400" y="2247900"/>
            <a:ext cx="3733800" cy="38862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13" name="Pladsholder til indhold 12"/>
          <p:cNvSpPr>
            <a:spLocks noGrp="1"/>
          </p:cNvSpPr>
          <p:nvPr>
            <p:ph sz="half" idx="4"/>
          </p:nvPr>
        </p:nvSpPr>
        <p:spPr>
          <a:xfrm>
            <a:off x="4953000" y="2247900"/>
            <a:ext cx="3733800" cy="38862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3" name="Pladsholder til dato 2"/>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8" name="Rektangel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Afrundet rektangel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914400" y="273050"/>
            <a:ext cx="7772400" cy="1143000"/>
          </a:xfrm>
        </p:spPr>
        <p:txBody>
          <a:bodyPr anchor="b" anchorCtr="0"/>
          <a:lstStyle>
            <a:lvl1pPr algn="l">
              <a:buNone/>
              <a:defRPr sz="4000" b="0"/>
            </a:lvl1pPr>
          </a:lstStyle>
          <a:p>
            <a:r>
              <a:rPr kumimoji="0" lang="da-DK" smtClean="0"/>
              <a:t>Klik for at redigere i master</a:t>
            </a:r>
            <a:endParaRPr kumimoji="0" lang="en-US"/>
          </a:p>
        </p:txBody>
      </p:sp>
      <p:sp>
        <p:nvSpPr>
          <p:cNvPr id="3" name="Pladsholder til tekst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da-DK" smtClean="0"/>
              <a:t>Klik for at redigere i master</a:t>
            </a:r>
          </a:p>
        </p:txBody>
      </p:sp>
      <p:sp>
        <p:nvSpPr>
          <p:cNvPr id="5" name="Pladsholder til dato 4"/>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
        <p:nvSpPr>
          <p:cNvPr id="11" name="Pladsholder til indhold 10"/>
          <p:cNvSpPr>
            <a:spLocks noGrp="1"/>
          </p:cNvSpPr>
          <p:nvPr>
            <p:ph sz="quarter" idx="1"/>
          </p:nvPr>
        </p:nvSpPr>
        <p:spPr>
          <a:xfrm>
            <a:off x="2971800" y="1600200"/>
            <a:ext cx="5715000" cy="44958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3" name="Pladsholder til lodret titel 2"/>
          <p:cNvSpPr>
            <a:spLocks noGrp="1"/>
          </p:cNvSpPr>
          <p:nvPr>
            <p:ph type="body" orient="vert" idx="1"/>
          </p:nvPr>
        </p:nvSpPr>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dato 3"/>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41"/>
            <a:ext cx="2011680" cy="5851525"/>
          </a:xfrm>
        </p:spPr>
        <p:txBody>
          <a:bodyPr vert="eaVert"/>
          <a:lstStyle/>
          <a:p>
            <a:r>
              <a:rPr kumimoji="0" lang="da-DK" smtClean="0"/>
              <a:t>Klik for at redigere i master</a:t>
            </a:r>
            <a:endParaRPr kumimoji="0" lang="en-US"/>
          </a:p>
        </p:txBody>
      </p:sp>
      <p:sp>
        <p:nvSpPr>
          <p:cNvPr id="3" name="Pladsholder til lodret titel 2"/>
          <p:cNvSpPr>
            <a:spLocks noGrp="1"/>
          </p:cNvSpPr>
          <p:nvPr>
            <p:ph type="body" orient="vert" idx="1"/>
          </p:nvPr>
        </p:nvSpPr>
        <p:spPr>
          <a:xfrm>
            <a:off x="914400" y="274640"/>
            <a:ext cx="5562600" cy="5851525"/>
          </a:xfrm>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dato 3"/>
          <p:cNvSpPr>
            <a:spLocks noGrp="1"/>
          </p:cNvSpPr>
          <p:nvPr>
            <p:ph type="dt" sz="half" idx="10"/>
          </p:nvPr>
        </p:nvSpPr>
        <p:spPr/>
        <p:txBody>
          <a:bodyPr/>
          <a:lstStyle/>
          <a:p>
            <a:fld id="{5C6BB135-CD97-4D80-87AC-974427B617CA}" type="datetimeFigureOut">
              <a:rPr lang="da-DK" smtClean="0"/>
              <a:pPr/>
              <a:t>19-10-2012</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4.emf"/><Relationship Id="rId18" Type="http://schemas.openxmlformats.org/officeDocument/2006/relationships/image" Target="../media/image9.emf"/><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17" Type="http://schemas.openxmlformats.org/officeDocument/2006/relationships/image" Target="../media/image8.emf"/><Relationship Id="rId2" Type="http://schemas.openxmlformats.org/officeDocument/2006/relationships/slideLayout" Target="../slideLayouts/slideLayout11.xml"/><Relationship Id="rId16" Type="http://schemas.openxmlformats.org/officeDocument/2006/relationships/image" Target="../media/image7.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6.emf"/><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ktangel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2" name="Pladsholder til titel 21"/>
          <p:cNvSpPr>
            <a:spLocks noGrp="1"/>
          </p:cNvSpPr>
          <p:nvPr>
            <p:ph type="title"/>
          </p:nvPr>
        </p:nvSpPr>
        <p:spPr>
          <a:xfrm>
            <a:off x="914400" y="274638"/>
            <a:ext cx="7772400" cy="1143000"/>
          </a:xfrm>
          <a:prstGeom prst="rect">
            <a:avLst/>
          </a:prstGeom>
        </p:spPr>
        <p:txBody>
          <a:bodyPr bIns="91440" anchor="b" anchorCtr="0">
            <a:normAutofit/>
          </a:bodyPr>
          <a:lstStyle/>
          <a:p>
            <a:r>
              <a:rPr kumimoji="0" lang="da-DK" dirty="0" smtClean="0"/>
              <a:t>Klik for at redigere titeltypografi i masteren</a:t>
            </a:r>
            <a:endParaRPr kumimoji="0" lang="en-US" dirty="0"/>
          </a:p>
        </p:txBody>
      </p:sp>
      <p:sp>
        <p:nvSpPr>
          <p:cNvPr id="13" name="Pladsholder til tekst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da-DK" dirty="0" smtClean="0"/>
              <a:t>Klik for at redigere typografi i masteren</a:t>
            </a:r>
          </a:p>
          <a:p>
            <a:pPr lvl="1" eaLnBrk="1" latinLnBrk="0" hangingPunct="1"/>
            <a:r>
              <a:rPr kumimoji="0" lang="da-DK" dirty="0" smtClean="0"/>
              <a:t>Andet niveau</a:t>
            </a:r>
          </a:p>
          <a:p>
            <a:pPr lvl="2" eaLnBrk="1" latinLnBrk="0" hangingPunct="1"/>
            <a:r>
              <a:rPr kumimoji="0" lang="da-DK" dirty="0" smtClean="0"/>
              <a:t>Tredje niveau</a:t>
            </a:r>
          </a:p>
          <a:p>
            <a:pPr lvl="3" eaLnBrk="1" latinLnBrk="0" hangingPunct="1"/>
            <a:r>
              <a:rPr kumimoji="0" lang="da-DK" dirty="0" smtClean="0"/>
              <a:t>Fjerde niveau</a:t>
            </a:r>
          </a:p>
          <a:p>
            <a:pPr lvl="4" eaLnBrk="1" latinLnBrk="0" hangingPunct="1"/>
            <a:r>
              <a:rPr kumimoji="0" lang="da-DK" dirty="0" smtClean="0"/>
              <a:t>Femte niveau</a:t>
            </a:r>
            <a:endParaRPr kumimoji="0" lang="en-US" dirty="0"/>
          </a:p>
        </p:txBody>
      </p:sp>
      <p:sp>
        <p:nvSpPr>
          <p:cNvPr id="14" name="Pladsholder til dato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C6BB135-CD97-4D80-87AC-974427B617CA}" type="datetimeFigureOut">
              <a:rPr lang="da-DK" smtClean="0"/>
              <a:pPr/>
              <a:t>19-10-2012</a:t>
            </a:fld>
            <a:endParaRPr lang="da-DK"/>
          </a:p>
        </p:txBody>
      </p:sp>
      <p:sp>
        <p:nvSpPr>
          <p:cNvPr id="3" name="Pladsholder til sidefod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da-DK" dirty="0"/>
          </a:p>
        </p:txBody>
      </p:sp>
      <p:pic>
        <p:nvPicPr>
          <p:cNvPr id="10" name="Billede 9" descr="Business_Teknologi_FRAGMENT2.png"/>
          <p:cNvPicPr>
            <a:picLocks noChangeAspect="1"/>
          </p:cNvPicPr>
          <p:nvPr/>
        </p:nvPicPr>
        <p:blipFill>
          <a:blip r:embed="rId11" cstate="print">
            <a:lum bright="30000" contrast="10000"/>
          </a:blip>
          <a:srcRect l="20630"/>
          <a:stretch>
            <a:fillRect/>
          </a:stretch>
        </p:blipFill>
        <p:spPr>
          <a:xfrm>
            <a:off x="251520" y="188640"/>
            <a:ext cx="3464904" cy="6480720"/>
          </a:xfrm>
          <a:prstGeom prst="rect">
            <a:avLst/>
          </a:prstGeom>
        </p:spPr>
      </p:pic>
      <p:pic>
        <p:nvPicPr>
          <p:cNvPr id="11" name="Billede 10" descr="Teknologi&amp;Business logo.png"/>
          <p:cNvPicPr>
            <a:picLocks noChangeAspect="1"/>
          </p:cNvPicPr>
          <p:nvPr/>
        </p:nvPicPr>
        <p:blipFill>
          <a:blip r:embed="rId12" cstate="print"/>
          <a:srcRect t="24079"/>
          <a:stretch>
            <a:fillRect/>
          </a:stretch>
        </p:blipFill>
        <p:spPr>
          <a:xfrm>
            <a:off x="7002043" y="0"/>
            <a:ext cx="2141957" cy="994506"/>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6" r:id="rId8"/>
    <p:sldLayoutId id="2147483707" r:id="rId9"/>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smtClean="0"/>
              <a:t>Klik for at redigere i masteren</a:t>
            </a:r>
            <a:endParaRPr lang="da-DK" dirty="0"/>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‹nr.›</a:t>
            </a:fld>
            <a:endParaRPr lang="da-DK" dirty="0"/>
          </a:p>
        </p:txBody>
      </p:sp>
      <p:pic>
        <p:nvPicPr>
          <p:cNvPr id="18" name="Billede 17" descr="UCN_Logo_side 2.ai"/>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68113" y="6329765"/>
            <a:ext cx="927100" cy="266700"/>
          </a:xfrm>
          <a:prstGeom prst="rect">
            <a:avLst/>
          </a:prstGeom>
        </p:spPr>
      </p:pic>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49000"/>
          </a:schemeClr>
        </a:solidFill>
        <a:effectLst/>
      </p:bgPr>
    </p:bg>
    <p:spTree>
      <p:nvGrpSpPr>
        <p:cNvPr id="1" name=""/>
        <p:cNvGrpSpPr/>
        <p:nvPr/>
      </p:nvGrpSpPr>
      <p:grpSpPr>
        <a:xfrm>
          <a:off x="0" y="0"/>
          <a:ext cx="0" cy="0"/>
          <a:chOff x="0" y="0"/>
          <a:chExt cx="0" cy="0"/>
        </a:xfrm>
      </p:grpSpPr>
      <p:pic>
        <p:nvPicPr>
          <p:cNvPr id="5" name="Picture 4" descr="OOvsRDB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196752"/>
            <a:ext cx="6192837"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304800"/>
            <a:ext cx="8763000" cy="675928"/>
          </a:xfrm>
        </p:spPr>
        <p:txBody>
          <a:bodyPr>
            <a:normAutofit fontScale="90000"/>
          </a:bodyPr>
          <a:lstStyle/>
          <a:p>
            <a:pPr eaLnBrk="1" hangingPunct="1"/>
            <a:r>
              <a:rPr lang="en-US" dirty="0" smtClean="0"/>
              <a:t>ILO: Intended Learning Outcome</a:t>
            </a:r>
          </a:p>
        </p:txBody>
      </p:sp>
      <p:sp>
        <p:nvSpPr>
          <p:cNvPr id="3075" name="Rectangle 3"/>
          <p:cNvSpPr>
            <a:spLocks noGrp="1" noChangeArrowheads="1"/>
          </p:cNvSpPr>
          <p:nvPr>
            <p:ph idx="1"/>
          </p:nvPr>
        </p:nvSpPr>
        <p:spPr>
          <a:xfrm>
            <a:off x="971600" y="1988840"/>
            <a:ext cx="7772400" cy="4114800"/>
          </a:xfrm>
        </p:spPr>
        <p:txBody>
          <a:bodyPr/>
          <a:lstStyle/>
          <a:p>
            <a:pPr eaLnBrk="1" hangingPunct="1">
              <a:lnSpc>
                <a:spcPct val="90000"/>
              </a:lnSpc>
            </a:pPr>
            <a:r>
              <a:rPr lang="en-GB" sz="2400" dirty="0" smtClean="0"/>
              <a:t>During the workshop you should achieve the following:</a:t>
            </a:r>
          </a:p>
          <a:p>
            <a:pPr lvl="1" eaLnBrk="1" hangingPunct="1">
              <a:lnSpc>
                <a:spcPct val="90000"/>
              </a:lnSpc>
            </a:pPr>
            <a:r>
              <a:rPr lang="en-GB" sz="2400" dirty="0" smtClean="0"/>
              <a:t>Being able to design a database which satisfies the demands for good design</a:t>
            </a:r>
            <a:endParaRPr lang="da-DK" sz="2400" dirty="0" smtClean="0"/>
          </a:p>
          <a:p>
            <a:pPr lvl="1" eaLnBrk="1" hangingPunct="1">
              <a:lnSpc>
                <a:spcPct val="90000"/>
              </a:lnSpc>
            </a:pPr>
            <a:r>
              <a:rPr lang="en-GB" sz="2400" dirty="0" smtClean="0"/>
              <a:t>Being able to build a system with  a good architecture </a:t>
            </a:r>
            <a:endParaRPr lang="da-DK" sz="2400" dirty="0" smtClean="0"/>
          </a:p>
          <a:p>
            <a:pPr lvl="1" eaLnBrk="1" hangingPunct="1">
              <a:lnSpc>
                <a:spcPct val="90000"/>
              </a:lnSpc>
            </a:pPr>
            <a:r>
              <a:rPr lang="en-GB" sz="2400" dirty="0" smtClean="0"/>
              <a:t>Being able to produce SQL-scripts to creation of a database, along with insertion of data</a:t>
            </a:r>
            <a:endParaRPr lang="da-DK" sz="2400" dirty="0" smtClean="0"/>
          </a:p>
          <a:p>
            <a:pPr lvl="1" eaLnBrk="1" hangingPunct="1">
              <a:lnSpc>
                <a:spcPct val="90000"/>
              </a:lnSpc>
            </a:pPr>
            <a:r>
              <a:rPr lang="en-GB" sz="2400" dirty="0" smtClean="0"/>
              <a:t>Being able to access the database from the Java-code </a:t>
            </a:r>
            <a:r>
              <a:rPr lang="en-GB" dirty="0"/>
              <a:t>and document it by making interaction diagrams</a:t>
            </a:r>
            <a:endParaRPr 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639763"/>
          </a:xfrm>
        </p:spPr>
        <p:txBody>
          <a:bodyPr>
            <a:normAutofit fontScale="90000"/>
          </a:bodyPr>
          <a:lstStyle/>
          <a:p>
            <a:pPr eaLnBrk="1" hangingPunct="1"/>
            <a:r>
              <a:rPr lang="en-GB" sz="4000" smtClean="0"/>
              <a:t>Schedule:</a:t>
            </a:r>
            <a:endParaRPr lang="da-DK" sz="4000" smtClean="0"/>
          </a:p>
        </p:txBody>
      </p:sp>
      <p:sp>
        <p:nvSpPr>
          <p:cNvPr id="7171" name="Rectangle 3"/>
          <p:cNvSpPr>
            <a:spLocks noGrp="1" noChangeArrowheads="1"/>
          </p:cNvSpPr>
          <p:nvPr>
            <p:ph idx="1"/>
          </p:nvPr>
        </p:nvSpPr>
        <p:spPr>
          <a:xfrm>
            <a:off x="250825" y="836613"/>
            <a:ext cx="8229600" cy="5410200"/>
          </a:xfrm>
        </p:spPr>
        <p:txBody>
          <a:bodyPr>
            <a:normAutofit fontScale="70000" lnSpcReduction="20000"/>
          </a:bodyPr>
          <a:lstStyle/>
          <a:p>
            <a:pPr eaLnBrk="1" hangingPunct="1">
              <a:spcAft>
                <a:spcPts val="0"/>
              </a:spcAft>
              <a:tabLst>
                <a:tab pos="457200" algn="l"/>
                <a:tab pos="1257300" algn="l"/>
              </a:tabLst>
              <a:defRPr/>
            </a:pPr>
            <a:r>
              <a:rPr lang="en-GB" sz="2800" dirty="0" smtClean="0">
                <a:ea typeface="Times New Roman"/>
              </a:rPr>
              <a:t>Day 1 		Introduction to the assignment</a:t>
            </a:r>
          </a:p>
          <a:p>
            <a:pPr marL="0" indent="0" eaLnBrk="1" hangingPunct="1">
              <a:spcAft>
                <a:spcPts val="0"/>
              </a:spcAft>
              <a:buNone/>
              <a:tabLst>
                <a:tab pos="457200" algn="l"/>
                <a:tab pos="1257300" algn="l"/>
              </a:tabLst>
              <a:defRPr/>
            </a:pPr>
            <a:r>
              <a:rPr lang="en-GB" sz="2800" dirty="0" smtClean="0">
                <a:ea typeface="Times New Roman"/>
              </a:rPr>
              <a:t>			</a:t>
            </a:r>
            <a:r>
              <a:rPr lang="en-GB" sz="2800" dirty="0" smtClean="0">
                <a:ea typeface="Times New Roman"/>
              </a:rPr>
              <a:t>Start </a:t>
            </a:r>
            <a:r>
              <a:rPr lang="en-GB" sz="2800" dirty="0" smtClean="0">
                <a:ea typeface="Times New Roman"/>
              </a:rPr>
              <a:t>working at the assignments.</a:t>
            </a:r>
            <a:endParaRPr lang="da-DK" sz="2800" dirty="0" smtClean="0">
              <a:ea typeface="Times New Roman"/>
            </a:endParaRPr>
          </a:p>
          <a:p>
            <a:pPr eaLnBrk="1" hangingPunct="1">
              <a:spcAft>
                <a:spcPts val="0"/>
              </a:spcAft>
              <a:tabLst>
                <a:tab pos="457200" algn="l"/>
                <a:tab pos="1257300" algn="l"/>
              </a:tabLst>
              <a:defRPr/>
            </a:pPr>
            <a:r>
              <a:rPr lang="en-GB" sz="2800" dirty="0" smtClean="0">
                <a:ea typeface="Times New Roman"/>
              </a:rPr>
              <a:t>Dag </a:t>
            </a:r>
            <a:r>
              <a:rPr lang="en-GB" dirty="0">
                <a:ea typeface="Times New Roman"/>
              </a:rPr>
              <a:t>2</a:t>
            </a:r>
            <a:r>
              <a:rPr lang="en-GB" sz="2800" dirty="0" smtClean="0">
                <a:ea typeface="Times New Roman"/>
              </a:rPr>
              <a:t> 	</a:t>
            </a:r>
            <a:r>
              <a:rPr lang="en-GB" sz="2800" dirty="0" smtClean="0">
                <a:ea typeface="Times New Roman"/>
              </a:rPr>
              <a:t>	working </a:t>
            </a:r>
            <a:r>
              <a:rPr lang="en-GB" sz="2800" dirty="0" smtClean="0">
                <a:ea typeface="Times New Roman"/>
              </a:rPr>
              <a:t>with the </a:t>
            </a:r>
            <a:r>
              <a:rPr lang="en-GB" sz="2800" dirty="0" smtClean="0">
                <a:ea typeface="Times New Roman"/>
              </a:rPr>
              <a:t>assignments</a:t>
            </a:r>
            <a:endParaRPr lang="da-DK" dirty="0">
              <a:ea typeface="Times New Roman"/>
            </a:endParaRPr>
          </a:p>
          <a:p>
            <a:pPr marL="0" indent="0" eaLnBrk="1" hangingPunct="1">
              <a:spcAft>
                <a:spcPts val="0"/>
              </a:spcAft>
              <a:buNone/>
              <a:tabLst>
                <a:tab pos="457200" algn="l"/>
                <a:tab pos="1257300" algn="l"/>
              </a:tabLst>
              <a:defRPr/>
            </a:pPr>
            <a:r>
              <a:rPr lang="en-GB" sz="2800" dirty="0" smtClean="0">
                <a:ea typeface="Times New Roman"/>
              </a:rPr>
              <a:t>		</a:t>
            </a:r>
            <a:r>
              <a:rPr lang="en-GB" sz="2800" dirty="0" smtClean="0"/>
              <a:t>Working </a:t>
            </a:r>
            <a:r>
              <a:rPr lang="en-GB" sz="2800" dirty="0"/>
              <a:t>papers about domain model, relational 				model are to be </a:t>
            </a:r>
            <a:r>
              <a:rPr lang="en-GB" sz="2800" dirty="0" smtClean="0"/>
              <a:t>reviewed</a:t>
            </a:r>
          </a:p>
          <a:p>
            <a:pPr marL="1656080" eaLnBrk="1" hangingPunct="1">
              <a:spcAft>
                <a:spcPts val="0"/>
              </a:spcAft>
              <a:tabLst>
                <a:tab pos="457200" algn="l"/>
              </a:tabLst>
              <a:defRPr/>
            </a:pPr>
            <a:endParaRPr lang="da-DK" sz="2800" dirty="0" smtClean="0">
              <a:ea typeface="Times New Roman"/>
            </a:endParaRPr>
          </a:p>
          <a:p>
            <a:pPr>
              <a:tabLst>
                <a:tab pos="457200" algn="l"/>
              </a:tabLst>
              <a:defRPr/>
            </a:pPr>
            <a:r>
              <a:rPr lang="en-GB" dirty="0">
                <a:ea typeface="Times New Roman"/>
              </a:rPr>
              <a:t>Day </a:t>
            </a:r>
            <a:r>
              <a:rPr lang="en-GB" dirty="0" smtClean="0">
                <a:ea typeface="Times New Roman"/>
              </a:rPr>
              <a:t>3	work </a:t>
            </a:r>
            <a:r>
              <a:rPr lang="en-GB" dirty="0">
                <a:ea typeface="Times New Roman"/>
              </a:rPr>
              <a:t>with the assignments</a:t>
            </a:r>
          </a:p>
          <a:p>
            <a:pPr eaLnBrk="1" hangingPunct="1">
              <a:spcAft>
                <a:spcPts val="0"/>
              </a:spcAft>
              <a:tabLst>
                <a:tab pos="457200" algn="l"/>
              </a:tabLst>
              <a:defRPr/>
            </a:pPr>
            <a:endParaRPr lang="en-GB" sz="2800" dirty="0" smtClean="0">
              <a:ea typeface="Times New Roman"/>
            </a:endParaRPr>
          </a:p>
          <a:p>
            <a:pPr eaLnBrk="1" hangingPunct="1">
              <a:spcAft>
                <a:spcPts val="0"/>
              </a:spcAft>
              <a:tabLst>
                <a:tab pos="457200" algn="l"/>
              </a:tabLst>
              <a:defRPr/>
            </a:pPr>
            <a:r>
              <a:rPr lang="en-GB" sz="2800" dirty="0" smtClean="0">
                <a:ea typeface="Times New Roman"/>
              </a:rPr>
              <a:t>Day </a:t>
            </a:r>
            <a:r>
              <a:rPr lang="en-GB" sz="2800" dirty="0" smtClean="0">
                <a:ea typeface="Times New Roman"/>
              </a:rPr>
              <a:t>4	</a:t>
            </a:r>
            <a:r>
              <a:rPr lang="en-GB" sz="2800" dirty="0" smtClean="0">
                <a:ea typeface="Times New Roman"/>
              </a:rPr>
              <a:t>working </a:t>
            </a:r>
            <a:r>
              <a:rPr lang="en-GB" sz="2800" dirty="0" smtClean="0">
                <a:ea typeface="Times New Roman"/>
              </a:rPr>
              <a:t>with the assignments</a:t>
            </a:r>
            <a:endParaRPr lang="da-DK" sz="2800" dirty="0" smtClean="0">
              <a:ea typeface="Times New Roman"/>
            </a:endParaRPr>
          </a:p>
          <a:p>
            <a:pPr marL="1381760" indent="0" eaLnBrk="1" hangingPunct="1">
              <a:spcAft>
                <a:spcPts val="0"/>
              </a:spcAft>
              <a:buNone/>
              <a:tabLst>
                <a:tab pos="457200" algn="l"/>
              </a:tabLst>
              <a:defRPr/>
            </a:pPr>
            <a:r>
              <a:rPr lang="en-GB" sz="2800" dirty="0" smtClean="0">
                <a:ea typeface="Times New Roman"/>
              </a:rPr>
              <a:t>	</a:t>
            </a:r>
            <a:r>
              <a:rPr lang="en-GB" sz="2800" dirty="0" smtClean="0"/>
              <a:t> </a:t>
            </a:r>
            <a:endParaRPr lang="da-DK" sz="2800" dirty="0" smtClean="0">
              <a:ea typeface="Times New Roman"/>
            </a:endParaRPr>
          </a:p>
          <a:p>
            <a:pPr eaLnBrk="1" hangingPunct="1">
              <a:spcAft>
                <a:spcPts val="0"/>
              </a:spcAft>
              <a:tabLst>
                <a:tab pos="457200" algn="l"/>
              </a:tabLst>
              <a:defRPr/>
            </a:pPr>
            <a:r>
              <a:rPr lang="en-GB" sz="2800" dirty="0" smtClean="0">
                <a:ea typeface="Times New Roman"/>
              </a:rPr>
              <a:t>Day 5	</a:t>
            </a:r>
            <a:r>
              <a:rPr lang="en-GB" sz="2800" dirty="0" smtClean="0">
                <a:ea typeface="Times New Roman"/>
              </a:rPr>
              <a:t>working </a:t>
            </a:r>
            <a:r>
              <a:rPr lang="en-GB" sz="2800" dirty="0" smtClean="0">
                <a:ea typeface="Times New Roman"/>
              </a:rPr>
              <a:t>with the assignments</a:t>
            </a:r>
            <a:endParaRPr lang="da-DK" sz="2800" dirty="0" smtClean="0">
              <a:ea typeface="Times New Roman"/>
            </a:endParaRPr>
          </a:p>
          <a:p>
            <a:pPr marL="1381760" indent="0" eaLnBrk="1" hangingPunct="1">
              <a:spcAft>
                <a:spcPts val="0"/>
              </a:spcAft>
              <a:buNone/>
              <a:tabLst>
                <a:tab pos="457200" algn="l"/>
              </a:tabLst>
              <a:defRPr/>
            </a:pPr>
            <a:r>
              <a:rPr lang="en-GB" sz="2800" dirty="0" smtClean="0">
                <a:ea typeface="Times New Roman"/>
              </a:rPr>
              <a:t>		</a:t>
            </a:r>
            <a:r>
              <a:rPr lang="en-GB" sz="2800" dirty="0" smtClean="0"/>
              <a:t> </a:t>
            </a:r>
            <a:endParaRPr lang="da-DK" sz="2800" dirty="0" smtClean="0">
              <a:ea typeface="Times New Roman"/>
            </a:endParaRPr>
          </a:p>
          <a:p>
            <a:pPr eaLnBrk="1" hangingPunct="1">
              <a:spcAft>
                <a:spcPts val="0"/>
              </a:spcAft>
              <a:tabLst>
                <a:tab pos="457200" algn="l"/>
              </a:tabLst>
              <a:defRPr/>
            </a:pPr>
            <a:r>
              <a:rPr lang="en-GB" sz="2800" dirty="0" smtClean="0">
                <a:ea typeface="Times New Roman"/>
              </a:rPr>
              <a:t>Day 6 	</a:t>
            </a:r>
            <a:r>
              <a:rPr lang="en-GB" sz="2800" dirty="0" smtClean="0">
                <a:ea typeface="Times New Roman"/>
              </a:rPr>
              <a:t>Hand </a:t>
            </a:r>
            <a:r>
              <a:rPr lang="en-GB" sz="2800" dirty="0" smtClean="0">
                <a:ea typeface="Times New Roman"/>
              </a:rPr>
              <a:t>in of assignment at no later than 14.00</a:t>
            </a:r>
          </a:p>
          <a:p>
            <a:pPr marL="0" indent="0" eaLnBrk="1" hangingPunct="1">
              <a:spcAft>
                <a:spcPts val="0"/>
              </a:spcAft>
              <a:buNone/>
              <a:tabLst>
                <a:tab pos="457200" algn="l"/>
              </a:tabLst>
              <a:defRPr/>
            </a:pPr>
            <a:r>
              <a:rPr lang="en-GB" sz="2800" dirty="0" smtClean="0">
                <a:ea typeface="Times New Roman"/>
              </a:rPr>
              <a:t> </a:t>
            </a:r>
            <a:endParaRPr lang="da-DK" sz="2800" dirty="0" smtClean="0">
              <a:ea typeface="Times New Roman"/>
            </a:endParaRPr>
          </a:p>
          <a:p>
            <a:pPr eaLnBrk="1" hangingPunct="1">
              <a:spcAft>
                <a:spcPts val="0"/>
              </a:spcAft>
              <a:tabLst>
                <a:tab pos="457200" algn="l"/>
              </a:tabLst>
              <a:defRPr/>
            </a:pPr>
            <a:r>
              <a:rPr lang="en-GB" sz="2800" dirty="0" smtClean="0">
                <a:ea typeface="Times New Roman"/>
              </a:rPr>
              <a:t>Supervisors </a:t>
            </a:r>
            <a:r>
              <a:rPr lang="en-GB" sz="2800" dirty="0" smtClean="0">
                <a:ea typeface="Times New Roman"/>
              </a:rPr>
              <a:t>(</a:t>
            </a:r>
            <a:r>
              <a:rPr lang="en-GB" dirty="0" smtClean="0">
                <a:ea typeface="Times New Roman"/>
              </a:rPr>
              <a:t>GUAN</a:t>
            </a:r>
            <a:r>
              <a:rPr lang="en-GB" sz="2800" dirty="0" smtClean="0">
                <a:ea typeface="Times New Roman"/>
              </a:rPr>
              <a:t>, </a:t>
            </a:r>
            <a:r>
              <a:rPr lang="en-GB" sz="2800" dirty="0" smtClean="0">
                <a:ea typeface="Times New Roman"/>
              </a:rPr>
              <a:t>KBHA) will be available most days.</a:t>
            </a:r>
          </a:p>
          <a:p>
            <a:pPr eaLnBrk="1" hangingPunct="1">
              <a:spcAft>
                <a:spcPts val="0"/>
              </a:spcAft>
              <a:tabLst>
                <a:tab pos="457200" algn="l"/>
              </a:tabLst>
              <a:defRPr/>
            </a:pPr>
            <a:endParaRPr lang="en-GB" sz="2800" dirty="0" smtClean="0">
              <a:ea typeface="Times New Roman"/>
            </a:endParaRPr>
          </a:p>
          <a:p>
            <a:pPr eaLnBrk="1" hangingPunct="1">
              <a:spcAft>
                <a:spcPts val="0"/>
              </a:spcAft>
              <a:tabLst>
                <a:tab pos="457200" algn="l"/>
              </a:tabLst>
              <a:defRPr/>
            </a:pPr>
            <a:r>
              <a:rPr lang="en-GB" sz="2800" dirty="0" smtClean="0">
                <a:ea typeface="Times New Roman"/>
              </a:rPr>
              <a:t>Evaluation </a:t>
            </a:r>
            <a:r>
              <a:rPr lang="en-GB" sz="2800" dirty="0" smtClean="0">
                <a:ea typeface="Times New Roman"/>
              </a:rPr>
              <a:t>(1th </a:t>
            </a:r>
            <a:r>
              <a:rPr lang="en-GB" sz="2800" dirty="0" smtClean="0">
                <a:ea typeface="Times New Roman"/>
              </a:rPr>
              <a:t>of November 40 minutes to each group)</a:t>
            </a:r>
            <a:endParaRPr lang="da-DK" sz="2800" dirty="0" smtClean="0">
              <a:ea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0"/>
            <a:ext cx="7772400" cy="685800"/>
          </a:xfrm>
        </p:spPr>
        <p:txBody>
          <a:bodyPr>
            <a:normAutofit fontScale="90000"/>
          </a:bodyPr>
          <a:lstStyle/>
          <a:p>
            <a:pPr eaLnBrk="1" hangingPunct="1"/>
            <a:r>
              <a:rPr lang="en-US" smtClean="0"/>
              <a:t>Documentation</a:t>
            </a:r>
          </a:p>
        </p:txBody>
      </p:sp>
      <p:sp>
        <p:nvSpPr>
          <p:cNvPr id="5123" name="Rectangle 3"/>
          <p:cNvSpPr>
            <a:spLocks noGrp="1" noChangeArrowheads="1"/>
          </p:cNvSpPr>
          <p:nvPr>
            <p:ph idx="1"/>
          </p:nvPr>
        </p:nvSpPr>
        <p:spPr>
          <a:xfrm>
            <a:off x="395536" y="1412776"/>
            <a:ext cx="7696200" cy="4824413"/>
          </a:xfrm>
        </p:spPr>
        <p:txBody>
          <a:bodyPr>
            <a:normAutofit lnSpcReduction="10000"/>
          </a:bodyPr>
          <a:lstStyle/>
          <a:p>
            <a:pPr eaLnBrk="1" hangingPunct="1"/>
            <a:r>
              <a:rPr lang="en-GB" sz="2400" dirty="0" smtClean="0"/>
              <a:t>Fully dressed use-case description for order processing, </a:t>
            </a:r>
            <a:r>
              <a:rPr lang="en-GB" sz="2400" dirty="0"/>
              <a:t>interaction diagram and other relevant </a:t>
            </a:r>
            <a:r>
              <a:rPr lang="en-GB" sz="2400" dirty="0" smtClean="0"/>
              <a:t>documentation for that use-case.</a:t>
            </a:r>
            <a:endParaRPr lang="da-DK" sz="2400" dirty="0" smtClean="0"/>
          </a:p>
          <a:p>
            <a:pPr eaLnBrk="1" hangingPunct="1"/>
            <a:r>
              <a:rPr lang="en-GB" sz="2400" dirty="0" smtClean="0"/>
              <a:t>Interpretations of the domain model and maybe an modified model. </a:t>
            </a:r>
            <a:endParaRPr lang="da-DK" sz="2400" dirty="0" smtClean="0"/>
          </a:p>
          <a:p>
            <a:pPr eaLnBrk="1" hangingPunct="1"/>
            <a:r>
              <a:rPr lang="en-GB" sz="2400" dirty="0" smtClean="0"/>
              <a:t>Description of the relational database design. </a:t>
            </a:r>
            <a:endParaRPr lang="da-DK" sz="2400" dirty="0" smtClean="0"/>
          </a:p>
          <a:p>
            <a:pPr eaLnBrk="1" hangingPunct="1"/>
            <a:r>
              <a:rPr lang="en-GB" sz="2400" dirty="0" smtClean="0"/>
              <a:t>SQL scripts for creation of the database.</a:t>
            </a:r>
            <a:endParaRPr lang="da-DK" sz="2400" dirty="0" smtClean="0"/>
          </a:p>
          <a:p>
            <a:pPr eaLnBrk="1" hangingPunct="1"/>
            <a:r>
              <a:rPr lang="en-GB" sz="2400" dirty="0" smtClean="0"/>
              <a:t>SQL scripts for insertion of data into the database.</a:t>
            </a:r>
            <a:endParaRPr lang="da-DK" sz="2400" dirty="0" smtClean="0"/>
          </a:p>
          <a:p>
            <a:pPr eaLnBrk="1" hangingPunct="1"/>
            <a:r>
              <a:rPr lang="en-GB" sz="2400" dirty="0" smtClean="0"/>
              <a:t>Description of </a:t>
            </a:r>
            <a:r>
              <a:rPr lang="en-GB" sz="2400" dirty="0" err="1"/>
              <a:t>testcases</a:t>
            </a:r>
            <a:r>
              <a:rPr lang="en-GB" sz="2400" dirty="0"/>
              <a:t> for the tests </a:t>
            </a:r>
            <a:r>
              <a:rPr lang="en-GB" sz="2400" dirty="0" smtClean="0"/>
              <a:t>carried out.</a:t>
            </a:r>
            <a:endParaRPr lang="da-DK" sz="2400" dirty="0" smtClean="0"/>
          </a:p>
          <a:p>
            <a:pPr eaLnBrk="1" hangingPunct="1"/>
            <a:r>
              <a:rPr lang="en-GB" sz="2400" dirty="0" smtClean="0"/>
              <a:t>Link and </a:t>
            </a:r>
            <a:r>
              <a:rPr lang="en-GB" sz="2400" dirty="0" err="1" smtClean="0"/>
              <a:t>versionno</a:t>
            </a:r>
            <a:r>
              <a:rPr lang="en-GB" sz="2400" dirty="0" smtClean="0"/>
              <a:t> to your final Eclipse project.</a:t>
            </a:r>
          </a:p>
          <a:p>
            <a:pPr eaLnBrk="1" hangingPunct="1"/>
            <a:r>
              <a:rPr lang="en-GB" sz="2400" dirty="0" smtClean="0"/>
              <a:t>The documentation must be in one document (word or </a:t>
            </a:r>
            <a:r>
              <a:rPr lang="en-GB" sz="2400" dirty="0" err="1" smtClean="0"/>
              <a:t>pdf</a:t>
            </a:r>
            <a:r>
              <a:rPr lang="en-GB" sz="2400" dirty="0" smtClean="0"/>
              <a:t>). </a:t>
            </a:r>
            <a:endParaRPr lang="da-DK"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9388" y="0"/>
            <a:ext cx="7772400" cy="685800"/>
          </a:xfrm>
        </p:spPr>
        <p:txBody>
          <a:bodyPr>
            <a:normAutofit fontScale="90000"/>
          </a:bodyPr>
          <a:lstStyle/>
          <a:p>
            <a:pPr eaLnBrk="1" hangingPunct="1"/>
            <a:r>
              <a:rPr lang="en-US" smtClean="0"/>
              <a:t>The case</a:t>
            </a:r>
          </a:p>
        </p:txBody>
      </p:sp>
      <p:sp>
        <p:nvSpPr>
          <p:cNvPr id="6147" name="Rectangle 3"/>
          <p:cNvSpPr>
            <a:spLocks noGrp="1" noChangeArrowheads="1"/>
          </p:cNvSpPr>
          <p:nvPr>
            <p:ph idx="1"/>
          </p:nvPr>
        </p:nvSpPr>
        <p:spPr>
          <a:xfrm>
            <a:off x="323850" y="1052513"/>
            <a:ext cx="7772400" cy="4114800"/>
          </a:xfrm>
        </p:spPr>
        <p:txBody>
          <a:bodyPr/>
          <a:lstStyle/>
          <a:p>
            <a:pPr eaLnBrk="1" hangingPunct="1">
              <a:lnSpc>
                <a:spcPct val="90000"/>
              </a:lnSpc>
            </a:pPr>
            <a:r>
              <a:rPr lang="en-GB" sz="2400" smtClean="0"/>
              <a:t>Western Style was established in 1980 by Hanne and Børge Pedersen. The company consists of one store which is located in Viborg and furthermore the company attends festivals, markets and concerts where they promote their range of products.  The concept of the company arose when Hanne and Børge attended square dance lessons and found it difficult finding stylish cowboy clothing for the dancers. First they started importing clothing only but later on also many other western related items. In the year 2000 the company was turned from a single man company into a private limited company with a stock capital of DKK 500.000,-</a:t>
            </a:r>
            <a:endParaRPr 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944" y="188640"/>
            <a:ext cx="9144000" cy="5400675"/>
          </a:xfrm>
          <a:noFill/>
        </p:spPr>
      </p:pic>
      <p:sp>
        <p:nvSpPr>
          <p:cNvPr id="7" name="Ellipse 6"/>
          <p:cNvSpPr>
            <a:spLocks noChangeArrowheads="1"/>
          </p:cNvSpPr>
          <p:nvPr/>
        </p:nvSpPr>
        <p:spPr bwMode="auto">
          <a:xfrm>
            <a:off x="5181600" y="1844824"/>
            <a:ext cx="4114800" cy="39624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8" name="Ellipse 7"/>
          <p:cNvSpPr>
            <a:spLocks noChangeArrowheads="1"/>
          </p:cNvSpPr>
          <p:nvPr/>
        </p:nvSpPr>
        <p:spPr bwMode="auto">
          <a:xfrm>
            <a:off x="5943600" y="2089944"/>
            <a:ext cx="2590800" cy="1752600"/>
          </a:xfrm>
          <a:prstGeom prst="ellipse">
            <a:avLst/>
          </a:prstGeom>
          <a:noFill/>
          <a:ln w="254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1" nodeType="click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350"/>
            <a:ext cx="7772400" cy="685800"/>
          </a:xfrm>
        </p:spPr>
        <p:txBody>
          <a:bodyPr>
            <a:normAutofit fontScale="90000"/>
          </a:bodyPr>
          <a:lstStyle/>
          <a:p>
            <a:pPr eaLnBrk="1" hangingPunct="1"/>
            <a:r>
              <a:rPr lang="en-US" smtClean="0"/>
              <a:t>Assignment</a:t>
            </a:r>
          </a:p>
        </p:txBody>
      </p:sp>
      <p:sp>
        <p:nvSpPr>
          <p:cNvPr id="8195" name="Rectangle 3"/>
          <p:cNvSpPr>
            <a:spLocks noGrp="1" noChangeArrowheads="1"/>
          </p:cNvSpPr>
          <p:nvPr>
            <p:ph idx="1"/>
          </p:nvPr>
        </p:nvSpPr>
        <p:spPr>
          <a:xfrm>
            <a:off x="539750" y="1125538"/>
            <a:ext cx="7772400" cy="4114800"/>
          </a:xfrm>
        </p:spPr>
        <p:txBody>
          <a:bodyPr>
            <a:normAutofit/>
          </a:bodyPr>
          <a:lstStyle/>
          <a:p>
            <a:pPr eaLnBrk="1" hangingPunct="1">
              <a:buFontTx/>
              <a:buAutoNum type="arabicPeriod"/>
              <a:tabLst>
                <a:tab pos="457200" algn="l"/>
              </a:tabLst>
            </a:pPr>
            <a:r>
              <a:rPr lang="en-GB" sz="2400" dirty="0" smtClean="0">
                <a:cs typeface="Times New Roman" pitchFamily="18" charset="0"/>
              </a:rPr>
              <a:t>Based on the domain model a relational model is to be designed (mapping).</a:t>
            </a:r>
            <a:endParaRPr lang="da-DK" sz="2400" dirty="0" smtClean="0">
              <a:cs typeface="Times New Roman" pitchFamily="18" charset="0"/>
            </a:endParaRPr>
          </a:p>
          <a:p>
            <a:pPr eaLnBrk="1" hangingPunct="1">
              <a:buFontTx/>
              <a:buAutoNum type="arabicPeriod"/>
              <a:tabLst>
                <a:tab pos="457200" algn="l"/>
              </a:tabLst>
            </a:pPr>
            <a:r>
              <a:rPr lang="en-GB" sz="2400" dirty="0" smtClean="0">
                <a:cs typeface="Times New Roman" pitchFamily="18" charset="0"/>
              </a:rPr>
              <a:t>Script(s) for creation of the database and insertion of data are to be written.</a:t>
            </a:r>
            <a:endParaRPr lang="da-DK" sz="2400" dirty="0" smtClean="0">
              <a:cs typeface="Times New Roman" pitchFamily="18" charset="0"/>
            </a:endParaRPr>
          </a:p>
          <a:p>
            <a:pPr eaLnBrk="1" hangingPunct="1">
              <a:buFontTx/>
              <a:buAutoNum type="arabicPeriod"/>
              <a:tabLst>
                <a:tab pos="457200" algn="l"/>
              </a:tabLst>
            </a:pPr>
            <a:r>
              <a:rPr lang="en-GB" sz="2400" dirty="0" smtClean="0">
                <a:cs typeface="Times New Roman" pitchFamily="18" charset="0"/>
              </a:rPr>
              <a:t>Java programs are to be created so it is possible to carry out CRUD operations on business classes.</a:t>
            </a:r>
            <a:endParaRPr lang="da-DK" sz="2400" dirty="0" smtClean="0">
              <a:cs typeface="Times New Roman" pitchFamily="18" charset="0"/>
            </a:endParaRPr>
          </a:p>
          <a:p>
            <a:pPr eaLnBrk="1" hangingPunct="1">
              <a:buFontTx/>
              <a:buAutoNum type="arabicPeriod"/>
              <a:tabLst>
                <a:tab pos="457200" algn="l"/>
              </a:tabLst>
            </a:pPr>
            <a:r>
              <a:rPr lang="en-GB" sz="2400" dirty="0" smtClean="0">
                <a:cs typeface="Times New Roman" pitchFamily="18" charset="0"/>
              </a:rPr>
              <a:t>Besides CRUD operations search operations are to be developed.</a:t>
            </a:r>
            <a:endParaRPr lang="da-DK" sz="2400" dirty="0" smtClean="0">
              <a:cs typeface="Times New Roman" pitchFamily="18" charset="0"/>
            </a:endParaRPr>
          </a:p>
          <a:p>
            <a:pPr eaLnBrk="1" hangingPunct="1">
              <a:buFontTx/>
              <a:buAutoNum type="arabicPeriod"/>
              <a:tabLst>
                <a:tab pos="457200" algn="l"/>
              </a:tabLst>
            </a:pPr>
            <a:r>
              <a:rPr lang="en-GB" sz="2400" dirty="0" smtClean="0">
                <a:cs typeface="Times New Roman" pitchFamily="18" charset="0"/>
              </a:rPr>
              <a:t>Finally the use case for order processing is to be described, </a:t>
            </a:r>
            <a:r>
              <a:rPr lang="en-GB" sz="2400" dirty="0">
                <a:cs typeface="Times New Roman" pitchFamily="18" charset="0"/>
              </a:rPr>
              <a:t>designed, implemented and tested</a:t>
            </a:r>
            <a:r>
              <a:rPr lang="en-GB" sz="2400" dirty="0" smtClean="0">
                <a:solidFill>
                  <a:srgbClr val="FF0000"/>
                </a:solidFill>
                <a:cs typeface="Times New Roman" pitchFamily="18" charset="0"/>
              </a:rPr>
              <a:t>.</a:t>
            </a:r>
            <a:endParaRPr lang="da-DK" sz="2400"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323850" y="0"/>
            <a:ext cx="7772400" cy="685800"/>
          </a:xfrm>
        </p:spPr>
        <p:txBody>
          <a:bodyPr>
            <a:normAutofit fontScale="90000"/>
          </a:bodyPr>
          <a:lstStyle/>
          <a:p>
            <a:r>
              <a:rPr lang="da-DK" smtClean="0"/>
              <a:t>Software </a:t>
            </a:r>
            <a:r>
              <a:rPr lang="en-US" smtClean="0"/>
              <a:t>requirements</a:t>
            </a:r>
          </a:p>
        </p:txBody>
      </p:sp>
      <p:sp>
        <p:nvSpPr>
          <p:cNvPr id="9219" name="Pladsholder til indhold 2"/>
          <p:cNvSpPr>
            <a:spLocks noGrp="1"/>
          </p:cNvSpPr>
          <p:nvPr>
            <p:ph idx="1"/>
          </p:nvPr>
        </p:nvSpPr>
        <p:spPr>
          <a:xfrm>
            <a:off x="107504" y="1340768"/>
            <a:ext cx="7772400" cy="4114800"/>
          </a:xfrm>
        </p:spPr>
        <p:txBody>
          <a:bodyPr/>
          <a:lstStyle/>
          <a:p>
            <a:r>
              <a:rPr lang="en-US" sz="2400" dirty="0" smtClean="0"/>
              <a:t>The database has to be available on the </a:t>
            </a:r>
          </a:p>
          <a:p>
            <a:pPr marL="548640" lvl="2" indent="0">
              <a:buNone/>
            </a:pPr>
            <a:r>
              <a:rPr lang="en-US" sz="2400" dirty="0" smtClean="0"/>
              <a:t>SQL server balder.ucn.dk</a:t>
            </a:r>
          </a:p>
          <a:p>
            <a:pPr marL="548640" lvl="2" indent="0">
              <a:buNone/>
            </a:pPr>
            <a:r>
              <a:rPr lang="en-US" sz="2400" dirty="0" smtClean="0"/>
              <a:t>	Username: </a:t>
            </a:r>
            <a:r>
              <a:rPr lang="en-US" sz="2400" dirty="0" smtClean="0"/>
              <a:t>DM79_x </a:t>
            </a:r>
            <a:r>
              <a:rPr lang="en-US" sz="2400" dirty="0" smtClean="0"/>
              <a:t>(x = group no)</a:t>
            </a:r>
          </a:p>
          <a:p>
            <a:pPr marL="548640" lvl="2" indent="0">
              <a:buNone/>
            </a:pPr>
            <a:r>
              <a:rPr lang="en-US" sz="2400" dirty="0" smtClean="0"/>
              <a:t>    Password: </a:t>
            </a:r>
            <a:r>
              <a:rPr lang="en-US" sz="2400" dirty="0" err="1" smtClean="0"/>
              <a:t>MaaGodt</a:t>
            </a:r>
            <a:endParaRPr lang="en-US" sz="2400" dirty="0" smtClean="0"/>
          </a:p>
          <a:p>
            <a:endParaRPr lang="en-US" sz="2400" dirty="0" smtClean="0"/>
          </a:p>
          <a:p>
            <a:r>
              <a:rPr lang="en-US" sz="2400" dirty="0" smtClean="0"/>
              <a:t>use version control  - </a:t>
            </a:r>
            <a:r>
              <a:rPr lang="en-US" sz="2400" dirty="0" err="1" smtClean="0"/>
              <a:t>TortoiseSVN</a:t>
            </a:r>
            <a:r>
              <a:rPr lang="en-US" sz="2400" dirty="0" smtClean="0"/>
              <a:t> (or similar)</a:t>
            </a:r>
          </a:p>
          <a:p>
            <a:pPr marL="0" indent="0">
              <a:buNone/>
            </a:pPr>
            <a:endParaRPr lang="da-DK"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mp;BSkabelonMaster">
  <a:themeElements>
    <a:clrScheme name="Egenkapital">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genkapital">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genkapital">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UCNT&amp;BMaster">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T&amp;BSkabelonMaster</Template>
  <TotalTime>26</TotalTime>
  <Words>362</Words>
  <Application>Microsoft Office PowerPoint</Application>
  <PresentationFormat>Skærmshow (4:3)</PresentationFormat>
  <Paragraphs>48</Paragraphs>
  <Slides>8</Slides>
  <Notes>1</Notes>
  <HiddenSlides>0</HiddenSlides>
  <MMClips>0</MMClips>
  <ScaleCrop>false</ScaleCrop>
  <HeadingPairs>
    <vt:vector size="4" baseType="variant">
      <vt:variant>
        <vt:lpstr>Tema</vt:lpstr>
      </vt:variant>
      <vt:variant>
        <vt:i4>2</vt:i4>
      </vt:variant>
      <vt:variant>
        <vt:lpstr>Diastitler</vt:lpstr>
      </vt:variant>
      <vt:variant>
        <vt:i4>8</vt:i4>
      </vt:variant>
    </vt:vector>
  </HeadingPairs>
  <TitlesOfParts>
    <vt:vector size="10" baseType="lpstr">
      <vt:lpstr>T&amp;BSkabelonMaster</vt:lpstr>
      <vt:lpstr>UCNT&amp;BMaster</vt:lpstr>
      <vt:lpstr>PowerPoint-præsentation</vt:lpstr>
      <vt:lpstr>ILO: Intended Learning Outcome</vt:lpstr>
      <vt:lpstr>Schedule:</vt:lpstr>
      <vt:lpstr>Documentation</vt:lpstr>
      <vt:lpstr>The case</vt:lpstr>
      <vt:lpstr>PowerPoint-præsentation</vt:lpstr>
      <vt:lpstr>Assignment</vt:lpstr>
      <vt:lpstr>Software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kbha</dc:creator>
  <cp:lastModifiedBy>kbha</cp:lastModifiedBy>
  <cp:revision>14</cp:revision>
  <dcterms:created xsi:type="dcterms:W3CDTF">2011-10-20T11:29:19Z</dcterms:created>
  <dcterms:modified xsi:type="dcterms:W3CDTF">2012-10-19T06:19:48Z</dcterms:modified>
</cp:coreProperties>
</file>