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7" r:id="rId27"/>
    <p:sldId id="280" r:id="rId28"/>
    <p:sldId id="282" r:id="rId29"/>
    <p:sldId id="284" r:id="rId30"/>
    <p:sldId id="288" r:id="rId31"/>
    <p:sldId id="283" r:id="rId32"/>
    <p:sldId id="285" r:id="rId33"/>
    <p:sldId id="290" r:id="rId34"/>
    <p:sldId id="286" r:id="rId35"/>
    <p:sldId id="289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A587-4216-07BB-B920-97905FF65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E4CD-D670-DF57-FFD9-B7D20D2C1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2AD8-7990-C4D0-4654-67FF077B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D918-2EB8-D50A-E9A2-76BD8A0B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0D9E-A3FB-791F-3689-6F2C660F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391-E025-65AA-CE46-1081D95C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0647A-A40D-A481-8926-1129FFBF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BA26-03D7-794F-4AEE-484D09AB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A099-6B08-CC2A-77F4-99CFB643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20E-8B0B-0B83-F56C-20ECA7A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0D3C3-52D2-D075-F53E-9C45D5931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6221-BB33-A133-91E8-0F3B3B4B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B136-3D0E-820E-6F8E-FD597BD0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6AE-1EFD-A229-CE0A-CD141AEA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A5AC-2DBC-F857-BE03-AA38564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251-6BF6-6B8C-BAA6-FAF0248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A271-AF8A-72CA-EE01-D1995AFB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FF11-66BB-B125-190F-34236F3A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8932-EEDC-0F22-4275-D156428E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1B45-DB9A-323B-608D-BADB7A55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25E4-8CEA-71ED-A2A2-E062FCBE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0E0D-11AC-CA7E-0478-70F15C98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6A9A-476D-0297-CB19-0461B7C4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7080-F653-E0B3-9E09-FA745A7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BB42-CA37-55C7-C08B-E1D2E79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344B-88AF-AC98-6BA8-E3A5A183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8DEE-A62E-4230-345F-ADD4D5507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DFD7-C177-AEE4-6012-578CE5C5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58AA-B9E2-F184-8D15-E1DE0360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8E8D-6189-DA85-6F7A-4E18E4D7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D7FF-BA08-4621-D052-0B1F8EF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8B34-6695-52FF-B96A-2061539F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BFB9-0515-53A8-21B7-24C80918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E96B7-0A38-3108-1689-73C4A1264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1AFB9-5A24-C8EB-6289-D6CD11264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FA450-24F6-356B-BADE-353906811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16AA0-699B-1762-C3D2-C932E04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F9675-535D-5932-34D1-241D11B7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883FE-CDB1-F058-3A90-8B5F0329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9726-D8BA-A4E2-6FD8-A448966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4D739-DD83-CB74-F5D8-DC4C6AC3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B3191-FE89-AE71-B616-2D37522F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ABEC-450B-76C7-5582-7432B391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76DBC-1613-5747-CA6E-808D6F75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1216-81AF-B520-2965-334FBA86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F6196-D3D4-3FE7-EA05-15783FC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1493-9609-0251-B3C7-C3B9650E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7A1F-208B-BFF7-553A-E1F93743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DF7F-5BB6-4E61-40E7-12AE521D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546C-608E-0169-BAAE-C2032C02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FC77-D55A-B654-E585-46F6BB7B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777F-2670-9A65-5ED0-5A13A0C5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AAC5-944A-29EC-1E10-C966CAC8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F188-58A6-00ED-AA36-0963CD3E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AB05-8958-1346-ECA5-DB4E9DB6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A851-FF07-D50D-57EF-71BDF1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CAB-0F4F-809F-960B-4B45A123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A53A-39CF-17FE-EECD-58B6ECD7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CCE9B-69D0-547A-71FB-0E6314CD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2405-5EF9-D5EE-B071-25954A48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4B68-DBEE-80CC-2C5C-4E13E4D1A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B302-F809-4B5B-A910-C95D7EA268A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98AB-8ADD-F0D7-5B8E-3C173549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104C-1055-1E5B-C93E-B7789F6E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CB5-0743-C84D-B355-E1C4A3AC5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16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General Steiner Tree Problem Using Quantum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4823-0454-BCE1-CEA5-BE9739137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944"/>
            <a:ext cx="9144000" cy="931179"/>
          </a:xfrm>
        </p:spPr>
        <p:txBody>
          <a:bodyPr/>
          <a:lstStyle/>
          <a:p>
            <a:r>
              <a:rPr lang="en-US" dirty="0"/>
              <a:t>Author: Nguyen Duc Kien</a:t>
            </a:r>
          </a:p>
          <a:p>
            <a:r>
              <a:rPr lang="en-US" dirty="0"/>
              <a:t>VNU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0167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CE4-2D09-3597-D122-BA6A56A0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with Quantum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44CD-AB01-EFCA-8EA8-5DF76F92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chainStrength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uniform_torque_compensation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bqm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BinaryQuadraticModel.from_qubo</a:t>
            </a:r>
            <a:r>
              <a:rPr lang="en-US" dirty="0">
                <a:latin typeface="Consolas" panose="020B0609020204030204" pitchFamily="49" charset="0"/>
              </a:rPr>
              <a:t>(q)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 err="1">
                <a:latin typeface="Consolas" panose="020B0609020204030204" pitchFamily="49" charset="0"/>
              </a:rPr>
              <a:t>prefactor</a:t>
            </a:r>
            <a:r>
              <a:rPr lang="en-US" dirty="0">
                <a:latin typeface="Consolas" panose="020B0609020204030204" pitchFamily="49" charset="0"/>
              </a:rPr>
              <a:t>=__</a:t>
            </a:r>
            <a:r>
              <a:rPr lang="en-US" dirty="0" err="1">
                <a:latin typeface="Consolas" panose="020B0609020204030204" pitchFamily="49" charset="0"/>
              </a:rPr>
              <a:t>prefactor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sampler = </a:t>
            </a:r>
            <a:r>
              <a:rPr lang="en-US" dirty="0" err="1">
                <a:latin typeface="Consolas" panose="020B0609020204030204" pitchFamily="49" charset="0"/>
              </a:rPr>
              <a:t>EmbeddingComposite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DWaveSampler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response = </a:t>
            </a:r>
            <a:r>
              <a:rPr lang="en-US" dirty="0" err="1">
                <a:latin typeface="Consolas" panose="020B0609020204030204" pitchFamily="49" charset="0"/>
              </a:rPr>
              <a:t>sampler.sample_qubo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q,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chain_strength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chainStrength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num_reads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numReads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label='Steiner Tree </a:t>
            </a:r>
            <a:r>
              <a:rPr lang="en-US" dirty="0" err="1">
                <a:latin typeface="Consolas" panose="020B0609020204030204" pitchFamily="49" charset="0"/>
              </a:rPr>
              <a:t>Soltuion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annealing_time</a:t>
            </a:r>
            <a:r>
              <a:rPr lang="en-US" dirty="0">
                <a:latin typeface="Consolas" panose="020B0609020204030204" pitchFamily="49" charset="0"/>
              </a:rPr>
              <a:t>=__</a:t>
            </a:r>
            <a:r>
              <a:rPr lang="en-US" dirty="0" err="1">
                <a:latin typeface="Consolas" panose="020B0609020204030204" pitchFamily="49" charset="0"/>
              </a:rPr>
              <a:t>annealing_time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57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017-9EA5-456F-A762-6E87EDE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7E845-4AC8-930C-16C2-C1BE73097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=(0,2)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Optimal answer is 15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7E845-4AC8-930C-16C2-C1BE73097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CC20E6-652F-49FE-F657-1C07F243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75" y="2760976"/>
            <a:ext cx="317019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BD60-B0C6-B7C2-D564-EE2FE8CD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4E644-6F9A-DD41-9DAA-9598A55E3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Successful (optimal answer found) rate with varying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4E644-6F9A-DD41-9DAA-9598A55E3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B6963C-707A-AADB-CE5F-DA5EACB6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47" y="2465701"/>
            <a:ext cx="653090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A670-4AC7-B5F4-6402-8A61585D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" y="138622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320C-E4D7-15E4-C163-A77CD637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4351338"/>
          </a:xfrm>
        </p:spPr>
        <p:txBody>
          <a:bodyPr/>
          <a:lstStyle/>
          <a:p>
            <a:r>
              <a:rPr lang="en-US" dirty="0"/>
              <a:t>Successful rate with varying chain strength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B358C-98DB-16AA-BD45-258901F5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2" y="2211035"/>
            <a:ext cx="6111770" cy="4023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AF44C-17FF-8781-5686-B2DE9FD00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42" y="2028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C26C-2B9B-2680-2AF2-45B28831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8EB4-4420-4A9C-89EE-DE422012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/>
          <a:lstStyle/>
          <a:p>
            <a:r>
              <a:rPr lang="en-US" dirty="0"/>
              <a:t>Successful rate with varying annealing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F3B07-22B2-2F3B-37D4-1C47970B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6" y="2184354"/>
            <a:ext cx="6180356" cy="4016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081F3-D773-F9EA-720C-F887D6548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83" y="18113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CF1-F8A0-FFE6-8002-6123BDEF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5864A-AD81-5D79-3DDF-783B9528C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561"/>
                <a:ext cx="10277213" cy="1960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r>
                  <a:rPr lang="en-US" dirty="0"/>
                  <a:t>Successful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≈10%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+ 5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𝑐h𝑎𝑖𝑛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𝑎𝑛𝑛𝑒𝑎𝑙𝑖𝑛𝑔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=350</m:t>
                    </m:r>
                  </m:oMath>
                </a14:m>
                <a:r>
                  <a:rPr lang="en-US" dirty="0"/>
                  <a:t>, number of qubits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66 ~189</m:t>
                    </m:r>
                  </m:oMath>
                </a14:m>
                <a:r>
                  <a:rPr lang="en-US" dirty="0"/>
                  <a:t>, longest chain = 7</a:t>
                </a:r>
              </a:p>
              <a:p>
                <a:r>
                  <a:rPr lang="en-US" dirty="0"/>
                  <a:t>Less efficient than Simulated Annealing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3087/10000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≈30%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5864A-AD81-5D79-3DDF-783B9528C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561"/>
                <a:ext cx="10277213" cy="1960473"/>
              </a:xfrm>
              <a:blipFill>
                <a:blip r:embed="rId2"/>
                <a:stretch>
                  <a:fillRect l="-950" t="-6542" b="-7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1708A4-275E-5A05-129F-893F051E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4" y="3244749"/>
            <a:ext cx="5657450" cy="335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60E42-90DB-5080-4244-7C0E01BD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05" y="3333093"/>
            <a:ext cx="5480759" cy="31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D84C-56C0-B543-67E6-83BAD3B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62D51-0C43-DB31-E488-DE8FC49AF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Optimal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62D51-0C43-DB31-E488-DE8FC49A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65910C-F657-C3B8-276B-BE63D301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51" y="3044872"/>
            <a:ext cx="320829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28B5-097C-BD5A-33F7-01F4F8D0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7575-6A8A-D50F-B8EB-F36D5F2D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/>
          <a:lstStyle/>
          <a:p>
            <a:r>
              <a:rPr lang="en-US" dirty="0"/>
              <a:t>Result is pessimistic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466FE-AB57-1AC8-5CA2-14F3FF69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70" y="2153997"/>
            <a:ext cx="613463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A8DA-1657-7491-02D8-898F53F5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1325563"/>
          </a:xfrm>
        </p:spPr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2BE7E-EC61-3303-99DA-25A8A8FA1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1342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Used 93 variables,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~1045</m:t>
                    </m:r>
                  </m:oMath>
                </a14:m>
                <a:r>
                  <a:rPr lang="en-US" dirty="0"/>
                  <a:t> qubits, longest chain </a:t>
                </a:r>
                <a:r>
                  <a:rPr lang="en-US"/>
                  <a:t>= 18</a:t>
                </a:r>
                <a:endParaRPr lang="en-US" dirty="0"/>
              </a:p>
              <a:p>
                <a:r>
                  <a:rPr lang="en-US" dirty="0"/>
                  <a:t>No configuration tested provides an optimal solution</a:t>
                </a:r>
              </a:p>
              <a:p>
                <a:r>
                  <a:rPr lang="en-US" dirty="0"/>
                  <a:t>Less efficient than Simulated Annealing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680/10000≈7%)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2BE7E-EC61-3303-99DA-25A8A8FA1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1342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C9D717-3AC4-1969-FC3F-E201904F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2" y="3082070"/>
            <a:ext cx="6211093" cy="35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227C-C63D-F324-50DA-E760E679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Fowler’s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F8C7-66A0-90EF-67E6-31F83AD6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Mentioned in Improved QUBO formulations for D-Wave quantum computing. Ph.D. Thesis, University of Auckland 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51CFE-59B4-6998-C62A-05FD798B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6" y="3220826"/>
            <a:ext cx="7064352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535-8F78-C81F-67F2-BC73DB13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F631C-0DA2-02E2-8F47-BACC1A708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weighted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set of vertices, called </a:t>
                </a:r>
                <a:r>
                  <a:rPr lang="en-US" i="1" dirty="0"/>
                  <a:t>terminals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Define a Steiner tree as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no cycle.</a:t>
                </a:r>
              </a:p>
              <a:p>
                <a:pPr lvl="1"/>
                <a:r>
                  <a:rPr lang="en-US" dirty="0"/>
                  <a:t>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connected through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Task: Find the Steiner tree with minimum weight, i.e. minimum total of weight over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F631C-0DA2-02E2-8F47-BACC1A708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B13E-C191-E9DB-DDEE-433FC5DD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(BQM)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3D201-F5FC-9132-E643-14BB2D65D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Select a vertex in the terminals set to be the root,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that the Steiner tree is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have directed edges from higher vertices to lowers. Define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a digraph,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consists of edges chosen in the tree, directed as mentioned.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appears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the topological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Total number of variables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3D201-F5FC-9132-E643-14BB2D65D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54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4EEC-0C4A-C663-4108-3037D4E3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5D42-1B51-1132-F506-A404FA259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𝑐𝑜𝑛𝑠𝑡𝑟𝑎𝑛𝑡𝑠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𝑐𝑜𝑛𝑠𝑡𝑟𝑎𝑖𝑛𝑡𝑠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5D42-1B51-1132-F506-A404FA259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8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EA70-92D4-2B14-666F-994690D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E78D-F12B-630E-1D56-111BBCAB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E78D-F12B-630E-1D56-111BBCAB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3DCA-4F41-1EC0-10A5-CD67DF0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8775-87C9-E6DC-3593-8641F9E41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8775-87C9-E6DC-3593-8641F9E41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4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EC00-9D2D-C567-BCE1-7A1D7B4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1A16B-A183-7AEA-05AF-7B26318FC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={0,2}</m:t>
                    </m:r>
                  </m:oMath>
                </a14:m>
                <a:r>
                  <a:rPr lang="en-US" dirty="0"/>
                  <a:t> as above, optimal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1A16B-A183-7AEA-05AF-7B26318FC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6AF672-7F4B-F77A-E3B2-68EB8ED9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32" y="2408638"/>
            <a:ext cx="317019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10AA-B234-C229-A496-E5D509A9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8EC5-CAED-0979-BA58-3188925E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90A76-F69A-F154-2E03-D942DF33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602"/>
            <a:ext cx="6096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3E964-7892-7864-DFD1-F9F151E6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29" y="157560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CB7F-CD62-2643-68CC-D5BC83EA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E7FC-9EDC-5537-ACE8-96FF1866C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variables embedded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≈15</m:t>
                    </m:r>
                  </m:oMath>
                </a14:m>
                <a:r>
                  <a:rPr lang="en-US" dirty="0"/>
                  <a:t> qubits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E7FC-9EDC-5537-ACE8-96FF1866C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985503-966F-A40B-0B73-63F2077B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915" y="2446304"/>
            <a:ext cx="7003387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0D17-0AE8-DC94-740A-61087C51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E648C-A8E2-39DB-9692-683CF52D4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010"/>
                <a:ext cx="10679884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51.65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15.62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chance of Steiner tree creation,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65.08%</m:t>
                    </m:r>
                  </m:oMath>
                </a14:m>
                <a:r>
                  <a:rPr lang="en-US" dirty="0"/>
                  <a:t> chance of optimal answer with Simulated Annealing</a:t>
                </a:r>
              </a:p>
              <a:p>
                <a:r>
                  <a:rPr lang="en-US" dirty="0"/>
                  <a:t>Significantly better rate than first formulation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E648C-A8E2-39DB-9692-683CF52D4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010"/>
                <a:ext cx="10679884" cy="4351338"/>
              </a:xfrm>
              <a:blipFill>
                <a:blip r:embed="rId2"/>
                <a:stretch>
                  <a:fillRect l="-10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5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76DC-589A-4804-64DB-96901381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2116-D04E-48BB-17BF-A3192F077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={0,1,2}</m:t>
                    </m:r>
                  </m:oMath>
                </a14:m>
                <a:r>
                  <a:rPr lang="en-US" dirty="0"/>
                  <a:t> as above, optimal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2116-D04E-48BB-17BF-A3192F077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F780AB-F3AC-433C-9F2B-AEEE25F5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3" y="2608645"/>
            <a:ext cx="320829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7053-5CD6-B1CA-BEE0-52797710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6929E-DC92-87B5-7AB0-F3B0FE100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87" y="169068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D848B-5F24-9CBB-C315-4AA4D6E5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86" y="158035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5B1A-D950-6723-4DE2-3EE699D1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Lucas’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059-9440-69CF-CDCB-ED1E1EA2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solutions exists </a:t>
            </a:r>
          </a:p>
          <a:p>
            <a:r>
              <a:rPr lang="en-US" dirty="0"/>
              <a:t>Uses Lucas’ solution, cited in Lucas A (2014) </a:t>
            </a:r>
            <a:r>
              <a:rPr lang="en-US" dirty="0" err="1"/>
              <a:t>Ising</a:t>
            </a:r>
            <a:r>
              <a:rPr lang="en-US" dirty="0"/>
              <a:t> formulations of many NP problems. Front. Physics 2:5. </a:t>
            </a:r>
            <a:r>
              <a:rPr lang="en-US" dirty="0" err="1"/>
              <a:t>doi</a:t>
            </a:r>
            <a:r>
              <a:rPr lang="en-US" dirty="0"/>
              <a:t>: 10.3389/fphy.2014.00005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EDDDA-E455-5381-9C82-6EFC3A76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179"/>
            <a:ext cx="1074513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6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9568-E6DC-9012-9D35-5846D1E8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AB3A7-4F38-0C01-144D-81C58CA18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dirty="0"/>
                  <a:t> variables embedded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≈90</m:t>
                    </m:r>
                  </m:oMath>
                </a14:m>
                <a:r>
                  <a:rPr lang="en-US" dirty="0"/>
                  <a:t> qubits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AB3A7-4F38-0C01-144D-81C58CA18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2BD290A-E552-260E-44FC-D9A90385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40" y="2353670"/>
            <a:ext cx="6683319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31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181C-596D-0F83-6DFB-5B92F233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F3C8-2FE5-3491-40C6-B6819A7D3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3.88%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0.52%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chance to create a Steiner tree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21.58%</m:t>
                    </m:r>
                  </m:oMath>
                </a14:m>
                <a:r>
                  <a:rPr lang="en-US" dirty="0"/>
                  <a:t> chance to find optimal solution with Simulated Annealing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F3C8-2FE5-3491-40C6-B6819A7D3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44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E5E2-8103-0C1A-2677-10AA86EA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AFA-F7A6-719E-B5D4-6A7E895D0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2, 3, 4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Some edges have smaller weights</a:t>
                </a:r>
                <a:endParaRPr lang="en-US" b="0" dirty="0"/>
              </a:p>
              <a:p>
                <a:r>
                  <a:rPr lang="en-US" dirty="0"/>
                  <a:t>Optimal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AFA-F7A6-719E-B5D4-6A7E895D0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874564-4319-7BB9-1DFC-9933A5C4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78" y="1535454"/>
            <a:ext cx="4450466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6DD-256E-38B7-4C34-AD5B56C9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2B4F6-D636-93C8-A27F-8589DFE7F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29" y="1775291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9E59B-A152-3FF4-FECE-3880BAAD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56" y="16649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F680-FE28-4CA4-F556-42D78B45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73B2-822B-95E9-1D83-241EE42EF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dirty="0"/>
                  <a:t> variables embedded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≈65</m:t>
                    </m:r>
                  </m:oMath>
                </a14:m>
                <a:r>
                  <a:rPr lang="en-US" dirty="0"/>
                  <a:t> qubits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73B2-822B-95E9-1D83-241EE42EF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E407012-22B3-ED62-36A0-86C13E71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29" y="2429982"/>
            <a:ext cx="69532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40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925-FD06-6CCB-513B-09CC1D82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FA795-CBA5-1DA0-351A-35B9D2F4C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17.25%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99.81%</m:t>
                    </m:r>
                  </m:oMath>
                </a14:m>
                <a:r>
                  <a:rPr lang="en-US" dirty="0"/>
                  <a:t> chance to create a Steiner tree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.01%</m:t>
                    </m:r>
                  </m:oMath>
                </a14:m>
                <a:r>
                  <a:rPr lang="en-US" dirty="0"/>
                  <a:t> chance to find optimal solution with Simulated Annealing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FA795-CBA5-1DA0-351A-35B9D2F4C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524C-B6D8-8A50-6196-DA53028D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3CE6-F3DF-9250-3DBB-01C16CB2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apply some optimizations to reduce the number of edges</a:t>
            </a:r>
          </a:p>
          <a:p>
            <a:r>
              <a:rPr lang="en-US" dirty="0"/>
              <a:t>Direct edges having the length equal to the sum of two others can be ignored</a:t>
            </a:r>
          </a:p>
          <a:p>
            <a:r>
              <a:rPr lang="en-US" dirty="0"/>
              <a:t>Also combine nodes with the same value (weight 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23FC8-0C84-E06C-5314-024A826E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39" y="3845041"/>
            <a:ext cx="2430991" cy="2331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BBDBA-024E-FF0D-93F2-1916A8A0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87" y="3845041"/>
            <a:ext cx="2469094" cy="203471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AD4D6-81BA-7DA4-F44D-5EC1BC103070}"/>
              </a:ext>
            </a:extLst>
          </p:cNvPr>
          <p:cNvSpPr/>
          <p:nvPr/>
        </p:nvSpPr>
        <p:spPr>
          <a:xfrm>
            <a:off x="4974672" y="4308533"/>
            <a:ext cx="1526796" cy="964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9183-85F7-0746-93DC-B977193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CAAEE-C419-6C9B-21DA-FC699D155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Effectiveness: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≈40%</m:t>
                    </m:r>
                  </m:oMath>
                </a14:m>
                <a:r>
                  <a:rPr lang="en-US" dirty="0"/>
                  <a:t> of the edges removed in the MP tree construction problem</a:t>
                </a:r>
              </a:p>
              <a:p>
                <a:pPr lvl="1"/>
                <a:r>
                  <a:rPr lang="en-US" dirty="0"/>
                  <a:t>Increased the solvable size of the problem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of the complete graph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terminals</a:t>
                </a:r>
              </a:p>
              <a:p>
                <a:r>
                  <a:rPr lang="en-US" dirty="0"/>
                  <a:t>Result can be augmented by changing the multiply factor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of constraints</a:t>
                </a:r>
              </a:p>
              <a:p>
                <a:pPr lvl="1"/>
                <a:r>
                  <a:rPr lang="en-US" dirty="0"/>
                  <a:t>After augmenting, the solution has the probability to construct an accepted Steiner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1.17%</m:t>
                    </m:r>
                  </m:oMath>
                </a14:m>
                <a:r>
                  <a:rPr lang="en-US" dirty="0"/>
                  <a:t> for 4 terminals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0.02%</m:t>
                    </m:r>
                  </m:oMath>
                </a14:m>
                <a:r>
                  <a:rPr lang="en-US" dirty="0"/>
                  <a:t> for 5 terminals.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CAAEE-C419-6C9B-21DA-FC699D155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668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CF10-F533-B787-F8A6-57201AB8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086B-695B-755F-6129-AFAD0D06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the center node among the terminals (i.e. the node having the smallest maximum total distance to others) as the DAG root.</a:t>
            </a:r>
          </a:p>
          <a:p>
            <a:r>
              <a:rPr lang="en-US" dirty="0"/>
              <a:t>Does not reduce the number of edge in most cases.</a:t>
            </a:r>
          </a:p>
          <a:p>
            <a:r>
              <a:rPr lang="en-US" dirty="0"/>
              <a:t>Unsure if increased success chance</a:t>
            </a:r>
          </a:p>
        </p:txBody>
      </p:sp>
    </p:spTree>
    <p:extLst>
      <p:ext uri="{BB962C8B-B14F-4D97-AF65-F5344CB8AC3E}">
        <p14:creationId xmlns:p14="http://schemas.microsoft.com/office/powerpoint/2010/main" val="1208922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2E21-CE6A-859A-222F-E793867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6329-7837-ADB3-AA2C-A5D9300B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optimizations:</a:t>
            </a:r>
          </a:p>
          <a:p>
            <a:r>
              <a:rPr lang="en-US" dirty="0"/>
              <a:t>Add a constraint that terminals should not have any edge leaving them</a:t>
            </a:r>
          </a:p>
          <a:p>
            <a:pPr lvl="1"/>
            <a:r>
              <a:rPr lang="en-US" dirty="0"/>
              <a:t>Only available if terminals are not combined</a:t>
            </a:r>
          </a:p>
          <a:p>
            <a:pPr lvl="1"/>
            <a:r>
              <a:rPr lang="en-US" dirty="0"/>
              <a:t>Will refine Steiner tree </a:t>
            </a:r>
            <a:r>
              <a:rPr lang="en-US"/>
              <a:t>creation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3F7-2405-61A8-6642-D38526AC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6D9B0-A2A1-7D4F-40C2-959A905AC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belongs to the Steiner tree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belongs to the Steiner tree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 belongs to the Steiner tree,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𝑣𝑢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 belongs to the Steiner tree</a:t>
                </a:r>
              </a:p>
              <a:p>
                <a:r>
                  <a:rPr lang="en-US" dirty="0"/>
                  <a:t>Root vertices: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number of variables: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6D9B0-A2A1-7D4F-40C2-959A905AC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992D-EEE2-BCBD-B93C-9418FC26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DFAD5-CE6C-E97D-DEEF-871E75B3F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𝑐𝑜𝑛𝑠𝑡𝑟𝑎𝑖𝑡𝑠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DFAD5-CE6C-E97D-DEEF-871E75B3F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B6AA-3967-56D8-200D-49A1A8BE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5A0FA-63A7-8F69-B037-D801E6A85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240"/>
                <a:ext cx="10515600" cy="489078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Only one vertex can be the root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Terminals must be included in the Steiner tree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𝑚𝑥𝐷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Non-terminals can appear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5A0FA-63A7-8F69-B037-D801E6A85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240"/>
                <a:ext cx="10515600" cy="4890781"/>
              </a:xfrm>
              <a:blipFill>
                <a:blip r:embed="rId2"/>
                <a:stretch>
                  <a:fillRect l="-522" t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3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51DA-94D2-52DE-EA52-AE33754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73521-5920-D461-8B1A-2218F4FA5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406"/>
                <a:ext cx="10515600" cy="488239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Each vertex on the tree can have ≤1 edge connected from the ancestor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𝑚𝐷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appear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𝑚𝐷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73521-5920-D461-8B1A-2218F4FA5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406"/>
                <a:ext cx="10515600" cy="4882393"/>
              </a:xfrm>
              <a:blipFill>
                <a:blip r:embed="rId2"/>
                <a:stretch>
                  <a:fillRect l="-522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0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178E-A787-FDAE-FAA6-1E761265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en-US" dirty="0"/>
              <a:t>Convert to QUBO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4ADC-FEB9-1EA8-2D79-2CBA1A54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get(var = "xv", depth = 0, param1 = 0, param2 = 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"xv"):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(depth == 0): return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(depth - 1) * (n + m) +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</a:t>
            </a:r>
            <a:r>
              <a:rPr lang="en-US" dirty="0" err="1">
                <a:latin typeface="Consolas" panose="020B0609020204030204" pitchFamily="49" charset="0"/>
              </a:rPr>
              <a:t>xe</a:t>
            </a:r>
            <a:r>
              <a:rPr lang="en-US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inEdgeList</a:t>
            </a:r>
            <a:r>
              <a:rPr lang="en-US" dirty="0">
                <a:latin typeface="Consolas" panose="020B0609020204030204" pitchFamily="49" charset="0"/>
              </a:rPr>
              <a:t>(param1, param2) == False):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return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(depth - 1) * (n + m) + n + </a:t>
            </a:r>
            <a:r>
              <a:rPr lang="en-US" dirty="0" err="1">
                <a:latin typeface="Consolas" panose="020B0609020204030204" pitchFamily="49" charset="0"/>
              </a:rPr>
              <a:t>edgeList.index</a:t>
            </a:r>
            <a:r>
              <a:rPr lang="en-US" dirty="0">
                <a:latin typeface="Consolas" panose="020B0609020204030204" pitchFamily="49" charset="0"/>
              </a:rPr>
              <a:t>((param1, param2))</a:t>
            </a:r>
          </a:p>
        </p:txBody>
      </p:sp>
    </p:spTree>
    <p:extLst>
      <p:ext uri="{BB962C8B-B14F-4D97-AF65-F5344CB8AC3E}">
        <p14:creationId xmlns:p14="http://schemas.microsoft.com/office/powerpoint/2010/main" val="419215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966-4B12-04A5-930E-5A690ABD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QUBO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2097-B922-2856-FD6E-013FCA4B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</a:t>
            </a:r>
            <a:r>
              <a:rPr lang="en-US" dirty="0" err="1">
                <a:latin typeface="Consolas" panose="020B0609020204030204" pitchFamily="49" charset="0"/>
              </a:rPr>
              <a:t>yv</a:t>
            </a:r>
            <a:r>
              <a:rPr lang="en-US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</a:t>
            </a:r>
            <a:r>
              <a:rPr lang="en-US" dirty="0" err="1">
                <a:latin typeface="Consolas" panose="020B0609020204030204" pitchFamily="49" charset="0"/>
              </a:rPr>
              <a:t>maxDepth</a:t>
            </a:r>
            <a:r>
              <a:rPr lang="en-US" dirty="0">
                <a:latin typeface="Consolas" panose="020B0609020204030204" pitchFamily="49" charset="0"/>
              </a:rPr>
              <a:t> - 1) * (n + m) +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"ye"):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inEdgeList</a:t>
            </a:r>
            <a:r>
              <a:rPr lang="en-US" dirty="0">
                <a:latin typeface="Consolas" panose="020B0609020204030204" pitchFamily="49" charset="0"/>
              </a:rPr>
              <a:t>(param1, param2) == False):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return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</a:t>
            </a:r>
            <a:r>
              <a:rPr lang="en-US" dirty="0" err="1">
                <a:latin typeface="Consolas" panose="020B0609020204030204" pitchFamily="49" charset="0"/>
              </a:rPr>
              <a:t>maxDepth</a:t>
            </a:r>
            <a:r>
              <a:rPr lang="en-US" dirty="0">
                <a:latin typeface="Consolas" panose="020B0609020204030204" pitchFamily="49" charset="0"/>
              </a:rPr>
              <a:t> - 1) * (n + m) + n + </a:t>
            </a:r>
            <a:r>
              <a:rPr lang="en-US" dirty="0" err="1">
                <a:latin typeface="Consolas" panose="020B0609020204030204" pitchFamily="49" charset="0"/>
              </a:rPr>
              <a:t>edgeList.index</a:t>
            </a:r>
            <a:r>
              <a:rPr lang="en-US" dirty="0">
                <a:latin typeface="Consolas" panose="020B0609020204030204" pitchFamily="49" charset="0"/>
              </a:rPr>
              <a:t>((param1, param2))</a:t>
            </a:r>
          </a:p>
        </p:txBody>
      </p:sp>
    </p:spTree>
    <p:extLst>
      <p:ext uri="{BB962C8B-B14F-4D97-AF65-F5344CB8AC3E}">
        <p14:creationId xmlns:p14="http://schemas.microsoft.com/office/powerpoint/2010/main" val="38948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1450</Words>
  <Application>Microsoft Office PowerPoint</Application>
  <PresentationFormat>Widescreen</PresentationFormat>
  <Paragraphs>176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Office Theme</vt:lpstr>
      <vt:lpstr>Solving General Steiner Tree Problem Using Quantum Annealing</vt:lpstr>
      <vt:lpstr>Problem Description</vt:lpstr>
      <vt:lpstr>Lucas’ Solution</vt:lpstr>
      <vt:lpstr>Variables</vt:lpstr>
      <vt:lpstr>Hamiltonian Function (Energy Function)</vt:lpstr>
      <vt:lpstr>Hamiltonian Function (Energy Function)</vt:lpstr>
      <vt:lpstr>Hamiltonian Function (Energy Function)</vt:lpstr>
      <vt:lpstr>Convert to QUBO matrix</vt:lpstr>
      <vt:lpstr>Convert to QUBO matrix</vt:lpstr>
      <vt:lpstr>Solve with Quantum Annealing</vt:lpstr>
      <vt:lpstr>Result (1)</vt:lpstr>
      <vt:lpstr>Result (1)</vt:lpstr>
      <vt:lpstr>Result (1)</vt:lpstr>
      <vt:lpstr>Result (1)</vt:lpstr>
      <vt:lpstr>Result (1)</vt:lpstr>
      <vt:lpstr>Result (2)</vt:lpstr>
      <vt:lpstr>Result (2)</vt:lpstr>
      <vt:lpstr>Result (2)</vt:lpstr>
      <vt:lpstr>Fowler’s Solution</vt:lpstr>
      <vt:lpstr>Variables (BQM)</vt:lpstr>
      <vt:lpstr>Hamiltonian</vt:lpstr>
      <vt:lpstr>Hamiltonian</vt:lpstr>
      <vt:lpstr>Hamiltonian</vt:lpstr>
      <vt:lpstr>Result (1)</vt:lpstr>
      <vt:lpstr>Result (1)</vt:lpstr>
      <vt:lpstr>Result (1)</vt:lpstr>
      <vt:lpstr>Result (1)</vt:lpstr>
      <vt:lpstr>Result (2)</vt:lpstr>
      <vt:lpstr>Result (2)</vt:lpstr>
      <vt:lpstr>Result (2)</vt:lpstr>
      <vt:lpstr>Result (2)</vt:lpstr>
      <vt:lpstr>Result (3)</vt:lpstr>
      <vt:lpstr>Result (3)</vt:lpstr>
      <vt:lpstr>Result (3)</vt:lpstr>
      <vt:lpstr>Result (3)</vt:lpstr>
      <vt:lpstr>Optimization</vt:lpstr>
      <vt:lpstr>Optimization</vt:lpstr>
      <vt:lpstr>Optimization</vt:lpstr>
      <vt:lpstr>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General Steiner Tree Problem Using Quantum Annealing</dc:title>
  <dc:creator>Kien Nguyen</dc:creator>
  <cp:lastModifiedBy>Kien Nguyen</cp:lastModifiedBy>
  <cp:revision>12</cp:revision>
  <dcterms:created xsi:type="dcterms:W3CDTF">2023-11-16T08:02:46Z</dcterms:created>
  <dcterms:modified xsi:type="dcterms:W3CDTF">2023-12-03T16:00:42Z</dcterms:modified>
</cp:coreProperties>
</file>