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257" r:id="rId3"/>
    <p:sldId id="275" r:id="rId4"/>
    <p:sldId id="308" r:id="rId5"/>
    <p:sldId id="315" r:id="rId6"/>
    <p:sldId id="316" r:id="rId7"/>
    <p:sldId id="317" r:id="rId8"/>
    <p:sldId id="318" r:id="rId9"/>
    <p:sldId id="319" r:id="rId10"/>
    <p:sldId id="320" r:id="rId11"/>
    <p:sldId id="305" r:id="rId12"/>
    <p:sldId id="304" r:id="rId13"/>
    <p:sldId id="31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>
        <p:scale>
          <a:sx n="66" d="100"/>
          <a:sy n="66" d="100"/>
        </p:scale>
        <p:origin x="1555" y="5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9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nhanle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trongnhanle85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ccal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Sensors and Actuators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2892" y="6073587"/>
            <a:ext cx="4253134" cy="784413"/>
          </a:xfrm>
        </p:spPr>
        <p:txBody>
          <a:bodyPr>
            <a:normAutofit fontScale="62500" lnSpcReduction="20000"/>
          </a:bodyPr>
          <a:lstStyle/>
          <a:p>
            <a:endParaRPr lang="en-US" i="1" u="sng" dirty="0">
              <a:hlinkClick r:id="rId3"/>
            </a:endParaRPr>
          </a:p>
          <a:p>
            <a:r>
              <a:rPr lang="en-US" dirty="0" smtClean="0">
                <a:hlinkClick r:id="rId3"/>
              </a:rPr>
              <a:t>trongnhanle@hcmut.edu.vn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trongnhanle85@gmail.com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88077" y="5504481"/>
            <a:ext cx="3444900" cy="7496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TRỌNG NHÂN</a:t>
            </a:r>
            <a:endParaRPr lang="en-US" sz="3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ntroduction To Computer Science | Learn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62" y="4306438"/>
            <a:ext cx="5326110" cy="23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etnam Software Outsourcing | How Essential Is Computer Science To Our  Lives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3958180"/>
            <a:ext cx="2624108" cy="17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Part 1: </a:t>
            </a:r>
            <a:r>
              <a:rPr lang="en-US" dirty="0" smtClean="0">
                <a:solidFill>
                  <a:srgbClr val="FFFF00"/>
                </a:solidFill>
              </a:rPr>
              <a:t>Implement Modbus 485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python file for the project: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hysical.py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pyserial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pyserial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Import the package to the project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63826" y="4001896"/>
            <a:ext cx="635962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sz="3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3600" dirty="0">
                <a:solidFill>
                  <a:srgbClr val="067D17"/>
                </a:solidFill>
                <a:latin typeface="JetBrains Mono"/>
              </a:rPr>
              <a:t>"Sensors and Actuators"</a:t>
            </a:r>
            <a:r>
              <a:rPr lang="en-US" sz="36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sz="3600" dirty="0">
                <a:solidFill>
                  <a:srgbClr val="080808"/>
                </a:solidFill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serial.tools.list_ports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comport name (in Windows)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5261" y="1888183"/>
            <a:ext cx="686918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ports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serial.tools.list_ports.comports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(ports)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"None"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port = ports[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(port)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"USB Serial"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splitPort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strPort.split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splitPort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commPort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Open the COM port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7711" y="2661533"/>
            <a:ext cx="743344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portName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portName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portName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!=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"None"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serial.Serial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portName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baudrate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9600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3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5: Send command to Actuators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6526" y="2003583"/>
            <a:ext cx="660789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relay1_ON  = 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relay1_OFF = 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136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27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setDevice1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(state):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state ==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(relay1_ON)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(relay1_OFF)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6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6: Extend for the second Actuator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223" y="1847116"/>
            <a:ext cx="7960834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relay2_ON  = [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164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relay2_OFF = [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136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228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setDevice2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(state):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state ==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(relay2_ON)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(relay2_OFF)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1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Receive Response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9285" y="2120564"/>
            <a:ext cx="789190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serial_read_data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bytesToRead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ser.inWaiting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bytesToRead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out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bytesToRead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[b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out]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&gt;=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array_size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value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array_size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*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256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data_array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array_size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6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Read Soil Temperature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1888" y="2362177"/>
            <a:ext cx="694350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soil_temperature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=[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readTemperature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serial_read_data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soil_temperature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serial_read_data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4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Read Soil Moisture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9676" y="1830271"/>
            <a:ext cx="739176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soil_moisture = [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53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203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readMoisture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serial_read_data(ser)</a:t>
            </a:r>
            <a:b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ser.write(soil_moisture)</a:t>
            </a:r>
            <a:b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time.sleep(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serial_read_data(ser)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1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RS485</a:t>
            </a:r>
          </a:p>
          <a:p>
            <a:r>
              <a:rPr lang="en-US" dirty="0" smtClean="0"/>
              <a:t>Modbus 4856 data format</a:t>
            </a:r>
          </a:p>
          <a:p>
            <a:r>
              <a:rPr lang="en-US" dirty="0" smtClean="0"/>
              <a:t>Decode received array</a:t>
            </a:r>
          </a:p>
          <a:p>
            <a:r>
              <a:rPr lang="en-US" dirty="0" smtClean="0"/>
              <a:t>Soil temperature and moisture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</a:t>
            </a:r>
            <a:r>
              <a:rPr lang="en-US" smtClean="0"/>
              <a:t>Project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Part 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Introduction to RS485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“Recommended Standard” jointly published by Telecommunications Industry Association (TIA) and Electronic Industries </a:t>
            </a:r>
            <a:r>
              <a:rPr lang="en-US" dirty="0" smtClean="0"/>
              <a:t>Alliance </a:t>
            </a:r>
            <a:r>
              <a:rPr lang="en-US" dirty="0"/>
              <a:t>(EIA</a:t>
            </a:r>
            <a:r>
              <a:rPr lang="en-US" dirty="0" smtClean="0"/>
              <a:t>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Defines the electrical characteristics of interface circuits (line drivers/transmitters and receivers) used for serial communications over a multipoint network.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RS485?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0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Balanced </a:t>
            </a:r>
            <a:r>
              <a:rPr lang="en-US" dirty="0" smtClean="0"/>
              <a:t>interface </a:t>
            </a:r>
            <a:r>
              <a:rPr lang="en-US" dirty="0"/>
              <a:t>→</a:t>
            </a:r>
            <a:r>
              <a:rPr lang="en-US" dirty="0" smtClean="0"/>
              <a:t> increases </a:t>
            </a:r>
            <a:r>
              <a:rPr lang="en-US" dirty="0"/>
              <a:t>noise immunity and decreases </a:t>
            </a:r>
            <a:r>
              <a:rPr lang="en-US" dirty="0" smtClean="0"/>
              <a:t>emissions</a:t>
            </a:r>
          </a:p>
          <a:p>
            <a:endParaRPr lang="en-US" dirty="0" smtClean="0"/>
          </a:p>
          <a:p>
            <a:r>
              <a:rPr lang="en-US" dirty="0" smtClean="0"/>
              <a:t>Multipoint</a:t>
            </a:r>
            <a:r>
              <a:rPr lang="en-US" dirty="0"/>
              <a:t>, bi-directional communication on a single pair of wires → lower cabling costs </a:t>
            </a:r>
          </a:p>
          <a:p>
            <a:endParaRPr lang="en-US" dirty="0" smtClean="0"/>
          </a:p>
          <a:p>
            <a:r>
              <a:rPr lang="en-US" dirty="0" smtClean="0"/>
              <a:t>Large </a:t>
            </a:r>
            <a:r>
              <a:rPr lang="en-US" dirty="0"/>
              <a:t>differential signal, large </a:t>
            </a:r>
            <a:r>
              <a:rPr lang="en-US" dirty="0" smtClean="0"/>
              <a:t>common mode </a:t>
            </a:r>
            <a:r>
              <a:rPr lang="en-US" dirty="0"/>
              <a:t>range → allows for communication over long distances and with large ground potential </a:t>
            </a:r>
            <a:r>
              <a:rPr lang="en-US" dirty="0" smtClean="0"/>
              <a:t>differences</a:t>
            </a:r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achieve signaling rates up to 50 Mbps → suitable for a wide array of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RS485?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3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Modbus RS485 Network, communication begins when the master device sends a query to a connected slave. </a:t>
            </a:r>
            <a:endParaRPr lang="en-US" dirty="0" smtClean="0"/>
          </a:p>
          <a:p>
            <a:r>
              <a:rPr lang="en-US" dirty="0"/>
              <a:t>Similar to local network using Ethernet, </a:t>
            </a:r>
            <a:r>
              <a:rPr lang="en-US" dirty="0" err="1" smtClean="0"/>
              <a:t>ModBus</a:t>
            </a:r>
            <a:r>
              <a:rPr lang="en-US" dirty="0" smtClean="0"/>
              <a:t> 485 is </a:t>
            </a:r>
            <a:r>
              <a:rPr lang="en-US" dirty="0"/>
              <a:t>a local network for industrial sensors and actuators.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ModBus</a:t>
            </a:r>
            <a:r>
              <a:rPr lang="en-US" dirty="0" smtClean="0"/>
              <a:t> 485?</a:t>
            </a:r>
            <a:endParaRPr lang="en-US" dirty="0"/>
          </a:p>
        </p:txBody>
      </p:sp>
      <p:pic>
        <p:nvPicPr>
          <p:cNvPr id="1026" name="Picture 2" descr="The principle of Modbus mess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4" b="11224"/>
          <a:stretch/>
        </p:blipFill>
        <p:spPr bwMode="auto">
          <a:xfrm>
            <a:off x="1278319" y="3565003"/>
            <a:ext cx="6708213" cy="291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8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4699321"/>
            <a:ext cx="9010221" cy="1430645"/>
          </a:xfrm>
        </p:spPr>
        <p:txBody>
          <a:bodyPr/>
          <a:lstStyle/>
          <a:p>
            <a:r>
              <a:rPr lang="en-US" dirty="0"/>
              <a:t>relay1_ON  = [0, 6, 0, 0, 0, 255, 200, 91]</a:t>
            </a:r>
          </a:p>
          <a:p>
            <a:r>
              <a:rPr lang="en-US" dirty="0"/>
              <a:t>relay1_OFF = [0, 6, 0, 0, 0, 0, 136, 27]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ModBus</a:t>
            </a:r>
            <a:r>
              <a:rPr lang="en-US" dirty="0" smtClean="0"/>
              <a:t> 485 Format</a:t>
            </a:r>
            <a:endParaRPr lang="en-US" dirty="0"/>
          </a:p>
        </p:txBody>
      </p:sp>
      <p:pic>
        <p:nvPicPr>
          <p:cNvPr id="2050" name="Picture 2" descr="Modbus R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2" y="1903030"/>
            <a:ext cx="8475453" cy="18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8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https://crccalc.com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relay1_ON </a:t>
            </a:r>
            <a:r>
              <a:rPr lang="en-US" dirty="0"/>
              <a:t>= 0006000000FF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CRC?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2" y="1873471"/>
            <a:ext cx="7800734" cy="1801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2" y="5112272"/>
            <a:ext cx="7800734" cy="3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4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soil_temperature</a:t>
            </a:r>
            <a:r>
              <a:rPr lang="en-US" dirty="0"/>
              <a:t> =[1, 3, 0, 6, 0, 1, 100, 11]</a:t>
            </a:r>
          </a:p>
          <a:p>
            <a:r>
              <a:rPr lang="en-US" dirty="0" err="1"/>
              <a:t>soil_humidity</a:t>
            </a:r>
            <a:r>
              <a:rPr lang="en-US" dirty="0"/>
              <a:t> = [1, 3, 0, 7, 0, 1, 53, 203]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Temperature and Moisture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438</Words>
  <Application>Microsoft Office PowerPoint</Application>
  <PresentationFormat>On-screen Show (4:3)</PresentationFormat>
  <Paragraphs>70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Georgia</vt:lpstr>
      <vt:lpstr>Impact</vt:lpstr>
      <vt:lpstr>JetBrains Mono</vt:lpstr>
      <vt:lpstr>Tahoma</vt:lpstr>
      <vt:lpstr>Wingdings</vt:lpstr>
      <vt:lpstr>Wingdings 2</vt:lpstr>
      <vt:lpstr>Training presentation</vt:lpstr>
      <vt:lpstr>Sensors and Actuators</vt:lpstr>
      <vt:lpstr>Content</vt:lpstr>
      <vt:lpstr>Part 0: Introduction to RS485</vt:lpstr>
      <vt:lpstr>What is RS485?</vt:lpstr>
      <vt:lpstr>Why RS485?</vt:lpstr>
      <vt:lpstr>What is ModBus 485?</vt:lpstr>
      <vt:lpstr>ModBus 485 Format</vt:lpstr>
      <vt:lpstr>How to Calculate CRC?</vt:lpstr>
      <vt:lpstr>Soil Temperature and Moisture</vt:lpstr>
      <vt:lpstr>Part 1: Implement Modbus 485</vt:lpstr>
      <vt:lpstr>Step 1</vt:lpstr>
      <vt:lpstr>Step 2</vt:lpstr>
      <vt:lpstr>Step 3</vt:lpstr>
      <vt:lpstr>Step 4: Open the COM port</vt:lpstr>
      <vt:lpstr>Step 5: Send command to Actuators</vt:lpstr>
      <vt:lpstr>Step 6: Extend for the second Actuator</vt:lpstr>
      <vt:lpstr>Step 7: Receive Response</vt:lpstr>
      <vt:lpstr>Step 8: Read Soil Temperature</vt:lpstr>
      <vt:lpstr>Step 9: Read Soil Moisture</vt:lpstr>
      <vt:lpstr>Step 10: Project Integration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2022-10-17T16:11:58Z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