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Thời gian thực hiện giải thuật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QHĐ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Sheet1!$F$3:$R$3</c:f>
              <c:numCache>
                <c:formatCode>General</c:formatCode>
                <c:ptCount val="13"/>
                <c:pt idx="0">
                  <c:v>58</c:v>
                </c:pt>
                <c:pt idx="1">
                  <c:v>62</c:v>
                </c:pt>
                <c:pt idx="2">
                  <c:v>82</c:v>
                </c:pt>
                <c:pt idx="3">
                  <c:v>177</c:v>
                </c:pt>
                <c:pt idx="4">
                  <c:v>574</c:v>
                </c:pt>
                <c:pt idx="5">
                  <c:v>118</c:v>
                </c:pt>
                <c:pt idx="6">
                  <c:v>341</c:v>
                </c:pt>
                <c:pt idx="7">
                  <c:v>884</c:v>
                </c:pt>
                <c:pt idx="8">
                  <c:v>557</c:v>
                </c:pt>
                <c:pt idx="9">
                  <c:v>2487</c:v>
                </c:pt>
                <c:pt idx="10">
                  <c:v>19240</c:v>
                </c:pt>
                <c:pt idx="11">
                  <c:v>12707</c:v>
                </c:pt>
                <c:pt idx="12">
                  <c:v>42716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CB-425B-AC8B-345009FE6A3B}"/>
            </c:ext>
          </c:extLst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TabuSearch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Sheet1!$F$4:$R$4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5</c:v>
                </c:pt>
                <c:pt idx="6">
                  <c:v>29</c:v>
                </c:pt>
                <c:pt idx="7">
                  <c:v>7</c:v>
                </c:pt>
                <c:pt idx="8">
                  <c:v>194</c:v>
                </c:pt>
                <c:pt idx="9">
                  <c:v>464</c:v>
                </c:pt>
                <c:pt idx="10">
                  <c:v>1299</c:v>
                </c:pt>
                <c:pt idx="11">
                  <c:v>306</c:v>
                </c:pt>
                <c:pt idx="12">
                  <c:v>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CB-425B-AC8B-345009FE6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935968"/>
        <c:axId val="223928480"/>
      </c:lineChart>
      <c:catAx>
        <c:axId val="22393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928480"/>
        <c:crosses val="autoZero"/>
        <c:auto val="1"/>
        <c:lblAlgn val="ctr"/>
        <c:lblOffset val="100"/>
        <c:noMultiLvlLbl val="0"/>
      </c:catAx>
      <c:valAx>
        <c:axId val="22392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93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2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F94D-F2DD-4DB2-940F-6C649A23F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BBA9-EBE3-408A-A2A5-28A84985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9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9" y="374217"/>
            <a:ext cx="9698182" cy="2387600"/>
          </a:xfrm>
        </p:spPr>
        <p:txBody>
          <a:bodyPr/>
          <a:lstStyle/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4 – Lấy hàng trong kho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Nhóm: Phạm Trung Kiên</a:t>
            </a:r>
          </a:p>
          <a:p>
            <a:r>
              <a:rPr lang="en-US" smtClean="0"/>
              <a:t>Trần Văn Đạo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7" y="268143"/>
            <a:ext cx="10515600" cy="1325563"/>
          </a:xfrm>
        </p:spPr>
        <p:txBody>
          <a:bodyPr/>
          <a:lstStyle/>
          <a:p>
            <a:r>
              <a:rPr lang="en-US" smtClean="0"/>
              <a:t>Quy hoạch động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9873" y="1430171"/>
            <a:ext cx="10515600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 try_(combi, pos) {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 Nếu F[combi][pos] đã được tính thì dừng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 Nếu trạng thái combi là trạng thái đã lấy đủ hàng thì có thể về cửa 0 ngay lập tức {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 F[combi][pos] = d[pos][0];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 }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 for (int next = 1;next &lt;= M;next++)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Nếu next chưa được thăm thì thử thăm next {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 int tmp = try_(nextCombi,next) + d[pos][next];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 F[combi][pos] = Math.min(F[combi][pos], tmp);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 }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     return F[combi][pos];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   } </a:t>
            </a:r>
            <a:endParaRPr lang="vi-VN" sz="22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vi-VN" sz="22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3559" y="3404764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smtClean="0">
                <a:solidFill>
                  <a:srgbClr val="000000"/>
                </a:solidFill>
              </a:rPr>
              <a:t>O(2</a:t>
            </a:r>
            <a:r>
              <a:rPr lang="pt-BR" sz="2400" baseline="30000" smtClean="0">
                <a:solidFill>
                  <a:srgbClr val="000000"/>
                </a:solidFill>
              </a:rPr>
              <a:t>m</a:t>
            </a:r>
            <a:r>
              <a:rPr lang="pt-BR" sz="2400" smtClean="0">
                <a:solidFill>
                  <a:srgbClr val="000000"/>
                </a:solidFill>
              </a:rPr>
              <a:t> </a:t>
            </a:r>
            <a:r>
              <a:rPr lang="pt-BR" sz="2400">
                <a:solidFill>
                  <a:srgbClr val="000000"/>
                </a:solidFill>
              </a:rPr>
              <a:t>* m * n)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817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Tabu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smtClean="0"/>
              <a:t>+ Lời giải: mảng 1 chiều </a:t>
            </a:r>
            <a:r>
              <a:rPr lang="vi-VN" b="1" smtClean="0"/>
              <a:t>route</a:t>
            </a:r>
            <a:r>
              <a:rPr lang="vi-VN" smtClean="0"/>
              <a:t> là đường đi thỏa mãn yêu cầu </a:t>
            </a:r>
          </a:p>
          <a:p>
            <a:pPr marL="0" indent="0">
              <a:buNone/>
            </a:pPr>
            <a:endParaRPr lang="vi-VN" smtClean="0"/>
          </a:p>
          <a:p>
            <a:pPr marL="0" indent="0">
              <a:buNone/>
            </a:pPr>
            <a:r>
              <a:rPr lang="vi-VN" smtClean="0"/>
              <a:t>+ Local move: </a:t>
            </a:r>
            <a:r>
              <a:rPr lang="vi-VN" b="1" smtClean="0"/>
              <a:t>add(ver,pos)</a:t>
            </a:r>
            <a:r>
              <a:rPr lang="vi-VN" smtClean="0"/>
              <a:t> - thêm kệ ver vào vị trí pos của đường đi (route), </a:t>
            </a:r>
            <a:r>
              <a:rPr lang="vi-VN" b="1" smtClean="0"/>
              <a:t>remove(pos)</a:t>
            </a:r>
            <a:r>
              <a:rPr lang="vi-VN" smtClean="0"/>
              <a:t> - xóa kệ tại vị trí pos của đường đi (route), </a:t>
            </a:r>
            <a:r>
              <a:rPr lang="vi-VN" b="1" smtClean="0"/>
              <a:t>swap(pos1, pos2)</a:t>
            </a:r>
            <a:r>
              <a:rPr lang="vi-VN" smtClean="0"/>
              <a:t> đổi chỗ 2 kệ ở vị trí pos1 và pos2 cho nhau </a:t>
            </a:r>
          </a:p>
          <a:p>
            <a:pPr marL="0" indent="0">
              <a:buNone/>
            </a:pPr>
            <a:endParaRPr lang="vi-VN" smtClean="0"/>
          </a:p>
          <a:p>
            <a:pPr marL="0" indent="0">
              <a:buNone/>
            </a:pPr>
            <a:r>
              <a:rPr lang="vi-VN" smtClean="0"/>
              <a:t>+ Duy trì mảng 3 chiều tabu trong đó tabu trong đó </a:t>
            </a:r>
            <a:r>
              <a:rPr lang="vi-VN" b="1" smtClean="0"/>
              <a:t>tabu[op][x][y] </a:t>
            </a:r>
            <a:r>
              <a:rPr lang="vi-VN" smtClean="0"/>
              <a:t>= k có nghĩa là bước di chuyển cục bộ (op,x,y) (op = 0..2) nằm trong danh sách Tabu từ bước lặp hiện tại đến bước lặp k-1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Tabu Search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181" y="2233230"/>
            <a:ext cx="1108363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 // local move - add </a:t>
            </a:r>
            <a:endParaRPr lang="vi-VN" sz="24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    if (model.isOkAdd(ver, pos) &amp;&amp; model.costAfterAdd(ver, pos) &lt; Dmin)  </a:t>
            </a:r>
            <a:endParaRPr lang="vi-VN" sz="24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    if (tabu[0][ver][pos] &lt;= it || model.costAfterAdd(ver, pos) &lt; Dfinal){ </a:t>
            </a:r>
            <a:endParaRPr lang="vi-VN" sz="24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        Cập nhật Dmin, ver_, pos_ </a:t>
            </a:r>
            <a:endParaRPr lang="vi-VN" sz="2400" b="0" i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    } </a:t>
            </a:r>
            <a:endParaRPr lang="vi-VN" sz="24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1192" y="4837607"/>
            <a:ext cx="3659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O(itCount * M * max(M,N) )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0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Thử nghiệm</a:t>
            </a:r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435432"/>
              </p:ext>
            </p:extLst>
          </p:nvPr>
        </p:nvGraphicFramePr>
        <p:xfrm>
          <a:off x="1760862" y="1385887"/>
          <a:ext cx="8670275" cy="5202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555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Phát biểu bài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49291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	</a:t>
            </a:r>
            <a:r>
              <a:rPr lang="vi-VN" smtClean="0"/>
              <a:t>Trong một kho có các kệ để hàng hóa 1, 2, .., M. Có N sản phẩm được bày rải rác trên các kệ trong kho</a:t>
            </a:r>
            <a:r>
              <a:rPr lang="en-US" smtClean="0"/>
              <a:t>. </a:t>
            </a:r>
            <a:r>
              <a:rPr lang="vi-VN" smtClean="0"/>
              <a:t>Biết rằng Q(i,j) là số lượng sản phẩm loại i được bày ở kệ j (i = 1,…,N và j = 1,…,M). Nhân viên kho, xuất phát ở cửa kho (điểm 0), cần vào kho lấy các sản phẩm cho 1 đơn hàng trong đó sản phẩm i cần lấy số lượng q(i). Biết rằng d(i,j) là khoảng cách từ điểm i đến điểm j (i, j = 0,1,…,M).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1" y="1981634"/>
            <a:ext cx="4822471" cy="32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Đầu vào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280659"/>
              </p:ext>
            </p:extLst>
          </p:nvPr>
        </p:nvGraphicFramePr>
        <p:xfrm>
          <a:off x="838200" y="1594140"/>
          <a:ext cx="10518785" cy="4592520"/>
        </p:xfrm>
        <a:graphic>
          <a:graphicData uri="http://schemas.openxmlformats.org/drawingml/2006/table">
            <a:tbl>
              <a:tblPr/>
              <a:tblGrid>
                <a:gridCol w="1998570">
                  <a:extLst>
                    <a:ext uri="{9D8B030D-6E8A-4147-A177-3AD203B41FA5}">
                      <a16:colId xmlns:a16="http://schemas.microsoft.com/office/drawing/2014/main" val="129694664"/>
                    </a:ext>
                  </a:extLst>
                </a:gridCol>
                <a:gridCol w="8520215">
                  <a:extLst>
                    <a:ext uri="{9D8B030D-6E8A-4147-A177-3AD203B41FA5}">
                      <a16:colId xmlns:a16="http://schemas.microsoft.com/office/drawing/2014/main" val="1477816497"/>
                    </a:ext>
                  </a:extLst>
                </a:gridCol>
              </a:tblGrid>
              <a:tr h="51337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300" b="0" i="0">
                          <a:effectLst/>
                          <a:latin typeface="Times New Roman" panose="02020603050405020304" pitchFamily="18" charset="0"/>
                        </a:rPr>
                        <a:t>Tên  </a:t>
                      </a:r>
                      <a:endParaRPr lang="vi-VN" sz="3200" b="0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300" b="0" i="0">
                          <a:effectLst/>
                          <a:latin typeface="Times New Roman" panose="02020603050405020304" pitchFamily="18" charset="0"/>
                        </a:rPr>
                        <a:t>Ý nghĩa </a:t>
                      </a:r>
                      <a:endParaRPr lang="vi-VN" sz="3200" b="0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246484"/>
                  </a:ext>
                </a:extLst>
              </a:tr>
              <a:tr h="51337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M </a:t>
                      </a:r>
                      <a:endParaRPr lang="vi-VN" sz="2400" b="1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300" b="0" i="0">
                          <a:effectLst/>
                          <a:latin typeface="Times New Roman" panose="02020603050405020304" pitchFamily="18" charset="0"/>
                        </a:rPr>
                        <a:t>Số kệ hàng, đánh số từ 1 đến M </a:t>
                      </a:r>
                      <a:endParaRPr lang="vi-VN" sz="3200" b="0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44643"/>
                  </a:ext>
                </a:extLst>
              </a:tr>
              <a:tr h="51337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N </a:t>
                      </a:r>
                      <a:endParaRPr lang="vi-VN" sz="2400" b="1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300" b="0" i="0">
                          <a:effectLst/>
                          <a:latin typeface="Times New Roman" panose="02020603050405020304" pitchFamily="18" charset="0"/>
                        </a:rPr>
                        <a:t>Số loại sản phẩm đánh số từ 0 đến N-1 </a:t>
                      </a:r>
                      <a:endParaRPr lang="vi-VN" sz="3200" b="0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36697"/>
                  </a:ext>
                </a:extLst>
              </a:tr>
              <a:tr h="858442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Q </a:t>
                      </a:r>
                      <a:endParaRPr lang="vi-VN" sz="2400" b="1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300" b="0" i="0">
                          <a:effectLst/>
                          <a:latin typeface="Times New Roman" panose="02020603050405020304" pitchFamily="18" charset="0"/>
                        </a:rPr>
                        <a:t>Q(i,j) là số lượng sản phẩm loại i được bày ở kệ j+1 (i = 0,…,N-1 và j = 0,…,M-1) </a:t>
                      </a:r>
                      <a:endParaRPr lang="vi-VN" sz="3200" b="0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762505"/>
                  </a:ext>
                </a:extLst>
              </a:tr>
              <a:tr h="51337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maxLoad </a:t>
                      </a:r>
                      <a:endParaRPr lang="vi-VN" sz="2400" b="1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300" b="0" i="0">
                          <a:effectLst/>
                          <a:latin typeface="Times New Roman" panose="02020603050405020304" pitchFamily="18" charset="0"/>
                        </a:rPr>
                        <a:t>max(Q[i][j]) </a:t>
                      </a:r>
                      <a:endParaRPr lang="vi-VN" sz="3200" b="0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798869"/>
                  </a:ext>
                </a:extLst>
              </a:tr>
              <a:tr h="51337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d </a:t>
                      </a:r>
                      <a:endParaRPr lang="vi-VN" sz="2400" b="1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300" b="0" i="0">
                          <a:effectLst/>
                          <a:latin typeface="Times New Roman" panose="02020603050405020304" pitchFamily="18" charset="0"/>
                        </a:rPr>
                        <a:t>d(i,j) là khoảng cách từ điểm i đến điểm j (i, j = 0,1,…,M) </a:t>
                      </a:r>
                      <a:endParaRPr lang="vi-VN" sz="3200" b="0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983913"/>
                  </a:ext>
                </a:extLst>
              </a:tr>
              <a:tr h="51337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maxEdge </a:t>
                      </a:r>
                      <a:endParaRPr lang="vi-VN" sz="2400" b="1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300" b="0" i="0">
                          <a:effectLst/>
                          <a:latin typeface="Times New Roman" panose="02020603050405020304" pitchFamily="18" charset="0"/>
                        </a:rPr>
                        <a:t>max(d[i][j]) </a:t>
                      </a:r>
                      <a:endParaRPr lang="vi-VN" sz="3200" b="0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68464"/>
                  </a:ext>
                </a:extLst>
              </a:tr>
              <a:tr h="51337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q </a:t>
                      </a:r>
                      <a:endParaRPr lang="vi-VN" sz="2400" b="1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300" b="0" i="0">
                          <a:effectLst/>
                          <a:latin typeface="Times New Roman" panose="02020603050405020304" pitchFamily="18" charset="0"/>
                        </a:rPr>
                        <a:t>sản phẩm i cần lấy số lượng q(i) </a:t>
                      </a:r>
                      <a:endParaRPr lang="vi-VN" sz="3200" b="0" i="0">
                        <a:effectLst/>
                      </a:endParaRPr>
                    </a:p>
                  </a:txBody>
                  <a:tcPr marL="168300" marR="168300" marT="84150" marB="84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64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009813"/>
              </p:ext>
            </p:extLst>
          </p:nvPr>
        </p:nvGraphicFramePr>
        <p:xfrm>
          <a:off x="1290613" y="1524368"/>
          <a:ext cx="9822640" cy="4627610"/>
        </p:xfrm>
        <a:graphic>
          <a:graphicData uri="http://schemas.openxmlformats.org/drawingml/2006/table">
            <a:tbl>
              <a:tblPr/>
              <a:tblGrid>
                <a:gridCol w="1131489">
                  <a:extLst>
                    <a:ext uri="{9D8B030D-6E8A-4147-A177-3AD203B41FA5}">
                      <a16:colId xmlns:a16="http://schemas.microsoft.com/office/drawing/2014/main" val="1172376712"/>
                    </a:ext>
                  </a:extLst>
                </a:gridCol>
                <a:gridCol w="1426661">
                  <a:extLst>
                    <a:ext uri="{9D8B030D-6E8A-4147-A177-3AD203B41FA5}">
                      <a16:colId xmlns:a16="http://schemas.microsoft.com/office/drawing/2014/main" val="266443062"/>
                    </a:ext>
                  </a:extLst>
                </a:gridCol>
                <a:gridCol w="2361369">
                  <a:extLst>
                    <a:ext uri="{9D8B030D-6E8A-4147-A177-3AD203B41FA5}">
                      <a16:colId xmlns:a16="http://schemas.microsoft.com/office/drawing/2014/main" val="879713804"/>
                    </a:ext>
                  </a:extLst>
                </a:gridCol>
                <a:gridCol w="4903121">
                  <a:extLst>
                    <a:ext uri="{9D8B030D-6E8A-4147-A177-3AD203B41FA5}">
                      <a16:colId xmlns:a16="http://schemas.microsoft.com/office/drawing/2014/main" val="3469018978"/>
                    </a:ext>
                  </a:extLst>
                </a:gridCol>
              </a:tblGrid>
              <a:tr h="476264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Tên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Kiểu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Miền giá trị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Ý nghĩa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50000"/>
                  </a:ext>
                </a:extLst>
              </a:tr>
              <a:tr h="143278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pred </a:t>
                      </a:r>
                      <a:endParaRPr lang="vi-VN" sz="2400" b="1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IntVar[]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-2 .. M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pred[i] là kệ đứng ngay trước kệ i trên tuyến đường đi (i = 0 .. M+1) </a:t>
                      </a:r>
                      <a:endParaRPr lang="vi-VN" sz="3100" b="0" i="0">
                        <a:effectLst/>
                      </a:endParaRPr>
                    </a:p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pred[i] &lt; 0 thì không có kệ nào đứng trước kệ i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2658"/>
                  </a:ext>
                </a:extLst>
              </a:tr>
              <a:tr h="795104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color </a:t>
                      </a:r>
                      <a:endParaRPr lang="vi-VN" sz="2400" b="1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IntVar[]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0 .. M+1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color[i] là kệ tổ tiên sâu nhất của kệ i (i = 0 .. M+1)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834663"/>
                  </a:ext>
                </a:extLst>
              </a:tr>
              <a:tr h="1113942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load </a:t>
                      </a:r>
                      <a:endParaRPr lang="vi-VN" sz="2400" b="1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IntVar[][]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0 .. maxLoad * M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load[k][i] là số lượng hàng loại k thu được trên đường tính đến kệ i (k = 0..N-1, i=0..M+1)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028930"/>
                  </a:ext>
                </a:extLst>
              </a:tr>
              <a:tr h="795104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1" i="0">
                          <a:effectLst/>
                          <a:latin typeface="Times New Roman" panose="02020603050405020304" pitchFamily="18" charset="0"/>
                        </a:rPr>
                        <a:t>D </a:t>
                      </a:r>
                      <a:endParaRPr lang="vi-VN" sz="2400" b="1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IntVar[]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0 .. maxEdge * (M+1)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100" b="0" i="0">
                          <a:effectLst/>
                          <a:latin typeface="Times New Roman" panose="02020603050405020304" pitchFamily="18" charset="0"/>
                        </a:rPr>
                        <a:t>D[i] là quãng đường đi được tính đến kệ i (i = 0 .. M+1) </a:t>
                      </a:r>
                      <a:endParaRPr lang="vi-VN" sz="3100" b="0" i="0">
                        <a:effectLst/>
                      </a:endParaRPr>
                    </a:p>
                  </a:txBody>
                  <a:tcPr marL="157425" marR="157425" marT="78713" marB="787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70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16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1487344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smtClean="0"/>
              <a:t>Ràng buộc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542029"/>
              </p:ext>
            </p:extLst>
          </p:nvPr>
        </p:nvGraphicFramePr>
        <p:xfrm>
          <a:off x="3283526" y="293616"/>
          <a:ext cx="8423563" cy="6168378"/>
        </p:xfrm>
        <a:graphic>
          <a:graphicData uri="http://schemas.openxmlformats.org/drawingml/2006/table">
            <a:tbl>
              <a:tblPr/>
              <a:tblGrid>
                <a:gridCol w="4358949">
                  <a:extLst>
                    <a:ext uri="{9D8B030D-6E8A-4147-A177-3AD203B41FA5}">
                      <a16:colId xmlns:a16="http://schemas.microsoft.com/office/drawing/2014/main" val="173136717"/>
                    </a:ext>
                  </a:extLst>
                </a:gridCol>
                <a:gridCol w="4064614">
                  <a:extLst>
                    <a:ext uri="{9D8B030D-6E8A-4147-A177-3AD203B41FA5}">
                      <a16:colId xmlns:a16="http://schemas.microsoft.com/office/drawing/2014/main" val="3030514100"/>
                    </a:ext>
                  </a:extLst>
                </a:gridCol>
              </a:tblGrid>
              <a:tr h="403658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Công thức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Ý nghĩa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223062"/>
                  </a:ext>
                </a:extLst>
              </a:tr>
              <a:tr h="403658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200" b="1" i="0">
                          <a:effectLst/>
                          <a:latin typeface="Times New Roman" panose="02020603050405020304" pitchFamily="18" charset="0"/>
                        </a:rPr>
                        <a:t>pred[0] = -2 </a:t>
                      </a:r>
                      <a:endParaRPr lang="vi-VN" sz="2200" b="1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không có kệ nào đứng trước điểm 0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06724"/>
                  </a:ext>
                </a:extLst>
              </a:tr>
              <a:tr h="403658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200" b="1" i="0">
                          <a:effectLst/>
                          <a:latin typeface="Times New Roman" panose="02020603050405020304" pitchFamily="18" charset="0"/>
                        </a:rPr>
                        <a:t>AllDifferent(pred) </a:t>
                      </a:r>
                      <a:endParaRPr lang="vi-VN" sz="2200" b="1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Không có kệ nào đứng ngay trước 2 kệ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515772"/>
                  </a:ext>
                </a:extLst>
              </a:tr>
              <a:tr h="403658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200" b="1" i="0">
                          <a:effectLst/>
                          <a:latin typeface="Times New Roman" panose="02020603050405020304" pitchFamily="18" charset="0"/>
                        </a:rPr>
                        <a:t>pred[i] != i</a:t>
                      </a:r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 (i = 1 .. M+1)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Kệ i không đứng trước kệ i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113852"/>
                  </a:ext>
                </a:extLst>
              </a:tr>
              <a:tr h="67276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200" b="1" i="0">
                          <a:effectLst/>
                          <a:latin typeface="Times New Roman" panose="02020603050405020304" pitchFamily="18" charset="0"/>
                        </a:rPr>
                        <a:t>If pred[i] &lt; 0 then (D[i] = 0 and color[i] = i)</a:t>
                      </a:r>
                      <a:r>
                        <a:rPr lang="en-US" sz="1700" b="0" i="0">
                          <a:effectLst/>
                          <a:latin typeface="Times New Roman" panose="02020603050405020304" pitchFamily="18" charset="0"/>
                        </a:rPr>
                        <a:t> (i = 0 .. M+1) </a:t>
                      </a:r>
                      <a:endParaRPr lang="en-US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Trong trường hợp kệ i không có kệ nào đứng trước nó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003479"/>
                  </a:ext>
                </a:extLst>
              </a:tr>
              <a:tr h="9418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200" b="1" i="0">
                          <a:effectLst/>
                          <a:latin typeface="Times New Roman" panose="02020603050405020304" pitchFamily="18" charset="0"/>
                        </a:rPr>
                        <a:t>If pred[i] = j then (D[i] = D[j] + distance(j,i) and color[i] = color[j]) </a:t>
                      </a:r>
                      <a:r>
                        <a:rPr lang="en-US" sz="1700" b="0" i="0">
                          <a:effectLst/>
                          <a:latin typeface="Times New Roman" panose="02020603050405020304" pitchFamily="18" charset="0"/>
                        </a:rPr>
                        <a:t>(i = 1 .. M+1, j = 0 .. M) </a:t>
                      </a:r>
                      <a:endParaRPr lang="en-US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Trong trường hợp kệ j đứng trước kệ i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06227"/>
                  </a:ext>
                </a:extLst>
              </a:tr>
              <a:tr h="9418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200" b="1" i="0">
                          <a:effectLst/>
                          <a:latin typeface="Times New Roman" panose="02020603050405020304" pitchFamily="18" charset="0"/>
                        </a:rPr>
                        <a:t>If pred[i] = j then load[k][i] = load[k][j] + getLoad(k,i) </a:t>
                      </a:r>
                      <a:r>
                        <a:rPr lang="en-US" sz="1700" b="0" i="0">
                          <a:effectLst/>
                          <a:latin typeface="Times New Roman" panose="02020603050405020304" pitchFamily="18" charset="0"/>
                        </a:rPr>
                        <a:t>(i = 1 .. M+1, j = 0 .. M, k = 0 .. N-1) </a:t>
                      </a:r>
                      <a:endParaRPr lang="en-US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Trong trường hợp kệ j đứng trước kệ i </a:t>
                      </a:r>
                      <a:endParaRPr lang="vi-VN" sz="2700" b="0" i="0">
                        <a:effectLst/>
                      </a:endParaRPr>
                    </a:p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733488"/>
                  </a:ext>
                </a:extLst>
              </a:tr>
              <a:tr h="672764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200" b="1" i="0">
                          <a:effectLst/>
                          <a:latin typeface="Times New Roman" panose="02020603050405020304" pitchFamily="18" charset="0"/>
                        </a:rPr>
                        <a:t>color[M+1] = 0 </a:t>
                      </a:r>
                      <a:endParaRPr lang="vi-VN" sz="2200" b="1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 smtClean="0">
                          <a:effectLst/>
                          <a:latin typeface="Times New Roman" panose="02020603050405020304" pitchFamily="18" charset="0"/>
                        </a:rPr>
                        <a:t>xuất </a:t>
                      </a:r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phát từ điểm 0 và phải quay về 0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135355"/>
                  </a:ext>
                </a:extLst>
              </a:tr>
              <a:tr h="67276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200" b="1" i="0">
                          <a:effectLst/>
                          <a:latin typeface="Times New Roman" panose="02020603050405020304" pitchFamily="18" charset="0"/>
                        </a:rPr>
                        <a:t>load[k][M+1] &gt;= q[k] </a:t>
                      </a:r>
                      <a:r>
                        <a:rPr lang="pt-BR" sz="1700" b="0" i="0">
                          <a:effectLst/>
                          <a:latin typeface="Times New Roman" panose="02020603050405020304" pitchFamily="18" charset="0"/>
                        </a:rPr>
                        <a:t>(k = 0 .. N-1) </a:t>
                      </a:r>
                      <a:endParaRPr lang="pt-BR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Số lượng hàng hóa khi </a:t>
                      </a:r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quay </a:t>
                      </a:r>
                      <a:r>
                        <a:rPr lang="vi-VN" sz="1700" b="0" i="0" smtClean="0">
                          <a:effectLst/>
                          <a:latin typeface="Times New Roman" panose="02020603050405020304" pitchFamily="18" charset="0"/>
                        </a:rPr>
                        <a:t>về</a:t>
                      </a:r>
                      <a:r>
                        <a:rPr lang="en-US" sz="1700" b="0" i="0" baseline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vi-VN" sz="1700" b="0" i="0" smtClean="0">
                          <a:effectLst/>
                          <a:latin typeface="Times New Roman" panose="02020603050405020304" pitchFamily="18" charset="0"/>
                        </a:rPr>
                        <a:t>thỏa </a:t>
                      </a:r>
                      <a:r>
                        <a:rPr lang="vi-VN" sz="1700" b="0" i="0">
                          <a:effectLst/>
                          <a:latin typeface="Times New Roman" panose="02020603050405020304" pitchFamily="18" charset="0"/>
                        </a:rPr>
                        <a:t>mãn yêu cầu </a:t>
                      </a:r>
                      <a:endParaRPr lang="vi-VN" sz="2700" b="0" i="0">
                        <a:effectLst/>
                      </a:endParaRPr>
                    </a:p>
                  </a:txBody>
                  <a:tcPr marL="134553" marR="134553" marT="67276" marB="672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51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99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Minimize </a:t>
            </a:r>
            <a:r>
              <a:rPr lang="en-US" b="1" smtClean="0"/>
              <a:t>D[M+1]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cho 4 kệ: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0 =&gt; 1 =&gt; 4 =&gt; 0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72651"/>
              </p:ext>
            </p:extLst>
          </p:nvPr>
        </p:nvGraphicFramePr>
        <p:xfrm>
          <a:off x="838200" y="4572002"/>
          <a:ext cx="10399732" cy="1966416"/>
        </p:xfrm>
        <a:graphic>
          <a:graphicData uri="http://schemas.openxmlformats.org/drawingml/2006/table">
            <a:tbl>
              <a:tblPr/>
              <a:tblGrid>
                <a:gridCol w="1485676">
                  <a:extLst>
                    <a:ext uri="{9D8B030D-6E8A-4147-A177-3AD203B41FA5}">
                      <a16:colId xmlns:a16="http://schemas.microsoft.com/office/drawing/2014/main" val="3373779494"/>
                    </a:ext>
                  </a:extLst>
                </a:gridCol>
                <a:gridCol w="1485676">
                  <a:extLst>
                    <a:ext uri="{9D8B030D-6E8A-4147-A177-3AD203B41FA5}">
                      <a16:colId xmlns:a16="http://schemas.microsoft.com/office/drawing/2014/main" val="2366394274"/>
                    </a:ext>
                  </a:extLst>
                </a:gridCol>
                <a:gridCol w="1485676">
                  <a:extLst>
                    <a:ext uri="{9D8B030D-6E8A-4147-A177-3AD203B41FA5}">
                      <a16:colId xmlns:a16="http://schemas.microsoft.com/office/drawing/2014/main" val="1063471585"/>
                    </a:ext>
                  </a:extLst>
                </a:gridCol>
                <a:gridCol w="1485676">
                  <a:extLst>
                    <a:ext uri="{9D8B030D-6E8A-4147-A177-3AD203B41FA5}">
                      <a16:colId xmlns:a16="http://schemas.microsoft.com/office/drawing/2014/main" val="308668088"/>
                    </a:ext>
                  </a:extLst>
                </a:gridCol>
                <a:gridCol w="1485676">
                  <a:extLst>
                    <a:ext uri="{9D8B030D-6E8A-4147-A177-3AD203B41FA5}">
                      <a16:colId xmlns:a16="http://schemas.microsoft.com/office/drawing/2014/main" val="3685182741"/>
                    </a:ext>
                  </a:extLst>
                </a:gridCol>
                <a:gridCol w="1485676">
                  <a:extLst>
                    <a:ext uri="{9D8B030D-6E8A-4147-A177-3AD203B41FA5}">
                      <a16:colId xmlns:a16="http://schemas.microsoft.com/office/drawing/2014/main" val="3273156411"/>
                    </a:ext>
                  </a:extLst>
                </a:gridCol>
                <a:gridCol w="1485676">
                  <a:extLst>
                    <a:ext uri="{9D8B030D-6E8A-4147-A177-3AD203B41FA5}">
                      <a16:colId xmlns:a16="http://schemas.microsoft.com/office/drawing/2014/main" val="1823147359"/>
                    </a:ext>
                  </a:extLst>
                </a:gridCol>
              </a:tblGrid>
              <a:tr h="50338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i="0">
                          <a:effectLst/>
                          <a:latin typeface="Times New Roman" panose="02020603050405020304" pitchFamily="18" charset="0"/>
                        </a:rPr>
                        <a:t>Kệ </a:t>
                      </a:r>
                      <a:endParaRPr lang="vi-VN" sz="2400" b="0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1 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2 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3 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4 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5(0)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56379"/>
                  </a:ext>
                </a:extLst>
              </a:tr>
              <a:tr h="50338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i="0">
                          <a:effectLst/>
                          <a:latin typeface="Times New Roman" panose="02020603050405020304" pitchFamily="18" charset="0"/>
                        </a:rPr>
                        <a:t>pred </a:t>
                      </a:r>
                      <a:endParaRPr lang="vi-VN" sz="2400" b="0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-2 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3 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-1 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1 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4 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87212"/>
                  </a:ext>
                </a:extLst>
              </a:tr>
              <a:tr h="503381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i="0">
                          <a:effectLst/>
                          <a:latin typeface="Times New Roman" panose="02020603050405020304" pitchFamily="18" charset="0"/>
                        </a:rPr>
                        <a:t>color </a:t>
                      </a:r>
                      <a:endParaRPr lang="vi-VN" sz="2400" b="0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3 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3 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67794" marR="167794" marT="83896" marB="8389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121611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565564" y="2867891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0</a:t>
            </a:r>
            <a:endParaRPr lang="en-US" sz="4400"/>
          </a:p>
        </p:txBody>
      </p:sp>
      <p:sp>
        <p:nvSpPr>
          <p:cNvPr id="6" name="Oval 5"/>
          <p:cNvSpPr/>
          <p:nvPr/>
        </p:nvSpPr>
        <p:spPr>
          <a:xfrm>
            <a:off x="3020291" y="1801091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1</a:t>
            </a:r>
            <a:endParaRPr lang="en-US" sz="4400"/>
          </a:p>
        </p:txBody>
      </p:sp>
      <p:sp>
        <p:nvSpPr>
          <p:cNvPr id="7" name="Oval 6"/>
          <p:cNvSpPr/>
          <p:nvPr/>
        </p:nvSpPr>
        <p:spPr>
          <a:xfrm>
            <a:off x="4447310" y="2867891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4</a:t>
            </a:r>
            <a:endParaRPr lang="en-US" sz="4400"/>
          </a:p>
        </p:txBody>
      </p:sp>
      <p:sp>
        <p:nvSpPr>
          <p:cNvPr id="8" name="Oval 7"/>
          <p:cNvSpPr/>
          <p:nvPr/>
        </p:nvSpPr>
        <p:spPr>
          <a:xfrm>
            <a:off x="7273636" y="2216729"/>
            <a:ext cx="651163" cy="595745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3</a:t>
            </a:r>
            <a:endParaRPr lang="en-US" sz="4400"/>
          </a:p>
        </p:txBody>
      </p:sp>
      <p:sp>
        <p:nvSpPr>
          <p:cNvPr id="9" name="Oval 8"/>
          <p:cNvSpPr/>
          <p:nvPr/>
        </p:nvSpPr>
        <p:spPr>
          <a:xfrm>
            <a:off x="9407237" y="2216728"/>
            <a:ext cx="651163" cy="595745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2</a:t>
            </a:r>
            <a:endParaRPr lang="en-US" sz="4400"/>
          </a:p>
        </p:txBody>
      </p:sp>
      <p:sp>
        <p:nvSpPr>
          <p:cNvPr id="13" name="Right Arrow 12"/>
          <p:cNvSpPr/>
          <p:nvPr/>
        </p:nvSpPr>
        <p:spPr>
          <a:xfrm rot="19381143">
            <a:off x="1983661" y="2365663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2805545" y="3058019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07700">
            <a:off x="3568608" y="2451235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39545" y="2365663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69139" y="1648037"/>
            <a:ext cx="1440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Pred[1] = 0</a:t>
            </a:r>
            <a:endParaRPr lang="en-US" sz="2200"/>
          </a:p>
        </p:txBody>
      </p:sp>
      <p:sp>
        <p:nvSpPr>
          <p:cNvPr id="18" name="TextBox 17"/>
          <p:cNvSpPr txBox="1"/>
          <p:nvPr/>
        </p:nvSpPr>
        <p:spPr>
          <a:xfrm>
            <a:off x="4052437" y="3533060"/>
            <a:ext cx="1440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Pred[4] = 1</a:t>
            </a:r>
            <a:endParaRPr lang="en-US" sz="2200"/>
          </a:p>
        </p:txBody>
      </p:sp>
      <p:sp>
        <p:nvSpPr>
          <p:cNvPr id="19" name="TextBox 18"/>
          <p:cNvSpPr txBox="1"/>
          <p:nvPr/>
        </p:nvSpPr>
        <p:spPr>
          <a:xfrm>
            <a:off x="6878763" y="1697258"/>
            <a:ext cx="1527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Pred[3] = -1</a:t>
            </a:r>
            <a:endParaRPr lang="en-US" sz="2200"/>
          </a:p>
        </p:txBody>
      </p:sp>
      <p:sp>
        <p:nvSpPr>
          <p:cNvPr id="20" name="TextBox 19"/>
          <p:cNvSpPr txBox="1"/>
          <p:nvPr/>
        </p:nvSpPr>
        <p:spPr>
          <a:xfrm>
            <a:off x="9337946" y="1669363"/>
            <a:ext cx="1440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Pred[2] = 3</a:t>
            </a:r>
            <a:endParaRPr lang="en-US" sz="2200"/>
          </a:p>
        </p:txBody>
      </p:sp>
      <p:sp>
        <p:nvSpPr>
          <p:cNvPr id="21" name="TextBox 20"/>
          <p:cNvSpPr txBox="1"/>
          <p:nvPr/>
        </p:nvSpPr>
        <p:spPr>
          <a:xfrm>
            <a:off x="532439" y="2465996"/>
            <a:ext cx="1527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Pred[0] = -2</a:t>
            </a:r>
            <a:endParaRPr lang="en-US" sz="2200"/>
          </a:p>
        </p:txBody>
      </p:sp>
      <p:sp>
        <p:nvSpPr>
          <p:cNvPr id="22" name="TextBox 21"/>
          <p:cNvSpPr txBox="1"/>
          <p:nvPr/>
        </p:nvSpPr>
        <p:spPr>
          <a:xfrm>
            <a:off x="1007654" y="3621382"/>
            <a:ext cx="1440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Pred[5] = 4</a:t>
            </a:r>
            <a:endParaRPr lang="en-US" sz="2200"/>
          </a:p>
        </p:txBody>
      </p:sp>
      <p:sp>
        <p:nvSpPr>
          <p:cNvPr id="23" name="Oval 22"/>
          <p:cNvSpPr/>
          <p:nvPr/>
        </p:nvSpPr>
        <p:spPr>
          <a:xfrm>
            <a:off x="2165570" y="2909082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273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cho 4 kệ: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0 =&gt; 1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=&gt;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3 =&gt; 2 =&gt;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4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=&gt; 0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65564" y="2867891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0</a:t>
            </a:r>
            <a:endParaRPr lang="en-US" sz="4400"/>
          </a:p>
        </p:txBody>
      </p:sp>
      <p:sp>
        <p:nvSpPr>
          <p:cNvPr id="6" name="Oval 5"/>
          <p:cNvSpPr/>
          <p:nvPr/>
        </p:nvSpPr>
        <p:spPr>
          <a:xfrm>
            <a:off x="3020291" y="1801091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1</a:t>
            </a:r>
            <a:endParaRPr lang="en-US" sz="4400"/>
          </a:p>
        </p:txBody>
      </p:sp>
      <p:sp>
        <p:nvSpPr>
          <p:cNvPr id="7" name="Oval 6"/>
          <p:cNvSpPr/>
          <p:nvPr/>
        </p:nvSpPr>
        <p:spPr>
          <a:xfrm>
            <a:off x="4900671" y="2950274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4</a:t>
            </a:r>
            <a:endParaRPr lang="en-US" sz="4400"/>
          </a:p>
        </p:txBody>
      </p:sp>
      <p:sp>
        <p:nvSpPr>
          <p:cNvPr id="8" name="Oval 7"/>
          <p:cNvSpPr/>
          <p:nvPr/>
        </p:nvSpPr>
        <p:spPr>
          <a:xfrm>
            <a:off x="6037385" y="1801091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3</a:t>
            </a:r>
            <a:endParaRPr lang="en-US" sz="4400"/>
          </a:p>
        </p:txBody>
      </p:sp>
      <p:sp>
        <p:nvSpPr>
          <p:cNvPr id="9" name="Oval 8"/>
          <p:cNvSpPr/>
          <p:nvPr/>
        </p:nvSpPr>
        <p:spPr>
          <a:xfrm>
            <a:off x="8008446" y="2840825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2</a:t>
            </a:r>
            <a:endParaRPr lang="en-US" sz="4400"/>
          </a:p>
        </p:txBody>
      </p:sp>
      <p:sp>
        <p:nvSpPr>
          <p:cNvPr id="13" name="Right Arrow 12"/>
          <p:cNvSpPr/>
          <p:nvPr/>
        </p:nvSpPr>
        <p:spPr>
          <a:xfrm rot="19381143">
            <a:off x="1983661" y="2365663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2805545" y="3058019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612750" y="2011138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79126">
            <a:off x="6856468" y="2473040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69139" y="1648037"/>
            <a:ext cx="1440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Pred[1] = 0</a:t>
            </a:r>
            <a:endParaRPr lang="en-US" sz="2200"/>
          </a:p>
        </p:txBody>
      </p:sp>
      <p:sp>
        <p:nvSpPr>
          <p:cNvPr id="18" name="TextBox 17"/>
          <p:cNvSpPr txBox="1"/>
          <p:nvPr/>
        </p:nvSpPr>
        <p:spPr>
          <a:xfrm>
            <a:off x="3858490" y="3587323"/>
            <a:ext cx="1440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Pred[4] = 2</a:t>
            </a:r>
            <a:endParaRPr lang="en-US" sz="2200"/>
          </a:p>
        </p:txBody>
      </p:sp>
      <p:sp>
        <p:nvSpPr>
          <p:cNvPr id="19" name="TextBox 18"/>
          <p:cNvSpPr txBox="1"/>
          <p:nvPr/>
        </p:nvSpPr>
        <p:spPr>
          <a:xfrm>
            <a:off x="6878763" y="1697258"/>
            <a:ext cx="1440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Pred[3] = 1</a:t>
            </a:r>
            <a:endParaRPr lang="en-US" sz="2200"/>
          </a:p>
        </p:txBody>
      </p:sp>
      <p:sp>
        <p:nvSpPr>
          <p:cNvPr id="20" name="TextBox 19"/>
          <p:cNvSpPr txBox="1"/>
          <p:nvPr/>
        </p:nvSpPr>
        <p:spPr>
          <a:xfrm>
            <a:off x="8762420" y="2971638"/>
            <a:ext cx="1440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Pred[2] = 3</a:t>
            </a:r>
            <a:endParaRPr lang="en-US" sz="2200"/>
          </a:p>
        </p:txBody>
      </p:sp>
      <p:sp>
        <p:nvSpPr>
          <p:cNvPr id="21" name="TextBox 20"/>
          <p:cNvSpPr txBox="1"/>
          <p:nvPr/>
        </p:nvSpPr>
        <p:spPr>
          <a:xfrm>
            <a:off x="532439" y="2465996"/>
            <a:ext cx="1527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Pred[0] = -2</a:t>
            </a:r>
            <a:endParaRPr lang="en-US" sz="2200"/>
          </a:p>
        </p:txBody>
      </p:sp>
      <p:sp>
        <p:nvSpPr>
          <p:cNvPr id="22" name="TextBox 21"/>
          <p:cNvSpPr txBox="1"/>
          <p:nvPr/>
        </p:nvSpPr>
        <p:spPr>
          <a:xfrm>
            <a:off x="1007654" y="3621382"/>
            <a:ext cx="1440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Pred[5] = 4</a:t>
            </a:r>
            <a:endParaRPr lang="en-US" sz="2200"/>
          </a:p>
        </p:txBody>
      </p:sp>
      <p:sp>
        <p:nvSpPr>
          <p:cNvPr id="23" name="Oval 22"/>
          <p:cNvSpPr/>
          <p:nvPr/>
        </p:nvSpPr>
        <p:spPr>
          <a:xfrm>
            <a:off x="2165570" y="2909082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5</a:t>
            </a:r>
          </a:p>
        </p:txBody>
      </p:sp>
      <p:sp>
        <p:nvSpPr>
          <p:cNvPr id="24" name="Right Arrow 23"/>
          <p:cNvSpPr/>
          <p:nvPr/>
        </p:nvSpPr>
        <p:spPr>
          <a:xfrm rot="10800000">
            <a:off x="6517282" y="3253589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9110"/>
              </p:ext>
            </p:extLst>
          </p:nvPr>
        </p:nvGraphicFramePr>
        <p:xfrm>
          <a:off x="515387" y="4415665"/>
          <a:ext cx="11346223" cy="2012238"/>
        </p:xfrm>
        <a:graphic>
          <a:graphicData uri="http://schemas.openxmlformats.org/drawingml/2006/table">
            <a:tbl>
              <a:tblPr/>
              <a:tblGrid>
                <a:gridCol w="1620889">
                  <a:extLst>
                    <a:ext uri="{9D8B030D-6E8A-4147-A177-3AD203B41FA5}">
                      <a16:colId xmlns:a16="http://schemas.microsoft.com/office/drawing/2014/main" val="1900497521"/>
                    </a:ext>
                  </a:extLst>
                </a:gridCol>
                <a:gridCol w="1620889">
                  <a:extLst>
                    <a:ext uri="{9D8B030D-6E8A-4147-A177-3AD203B41FA5}">
                      <a16:colId xmlns:a16="http://schemas.microsoft.com/office/drawing/2014/main" val="1219380670"/>
                    </a:ext>
                  </a:extLst>
                </a:gridCol>
                <a:gridCol w="1620889">
                  <a:extLst>
                    <a:ext uri="{9D8B030D-6E8A-4147-A177-3AD203B41FA5}">
                      <a16:colId xmlns:a16="http://schemas.microsoft.com/office/drawing/2014/main" val="451109176"/>
                    </a:ext>
                  </a:extLst>
                </a:gridCol>
                <a:gridCol w="1620889">
                  <a:extLst>
                    <a:ext uri="{9D8B030D-6E8A-4147-A177-3AD203B41FA5}">
                      <a16:colId xmlns:a16="http://schemas.microsoft.com/office/drawing/2014/main" val="3992622226"/>
                    </a:ext>
                  </a:extLst>
                </a:gridCol>
                <a:gridCol w="1620889">
                  <a:extLst>
                    <a:ext uri="{9D8B030D-6E8A-4147-A177-3AD203B41FA5}">
                      <a16:colId xmlns:a16="http://schemas.microsoft.com/office/drawing/2014/main" val="1750219243"/>
                    </a:ext>
                  </a:extLst>
                </a:gridCol>
                <a:gridCol w="1620889">
                  <a:extLst>
                    <a:ext uri="{9D8B030D-6E8A-4147-A177-3AD203B41FA5}">
                      <a16:colId xmlns:a16="http://schemas.microsoft.com/office/drawing/2014/main" val="4166746439"/>
                    </a:ext>
                  </a:extLst>
                </a:gridCol>
                <a:gridCol w="1620889">
                  <a:extLst>
                    <a:ext uri="{9D8B030D-6E8A-4147-A177-3AD203B41FA5}">
                      <a16:colId xmlns:a16="http://schemas.microsoft.com/office/drawing/2014/main" val="3971518682"/>
                    </a:ext>
                  </a:extLst>
                </a:gridCol>
              </a:tblGrid>
              <a:tr h="549195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i="0">
                          <a:effectLst/>
                          <a:latin typeface="Times New Roman" panose="02020603050405020304" pitchFamily="18" charset="0"/>
                        </a:rPr>
                        <a:t>Kệ </a:t>
                      </a:r>
                      <a:endParaRPr lang="vi-VN" sz="3600" b="0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1 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2 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3 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4 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5(0)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35426"/>
                  </a:ext>
                </a:extLst>
              </a:tr>
              <a:tr h="549195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i="0">
                          <a:effectLst/>
                          <a:latin typeface="Times New Roman" panose="02020603050405020304" pitchFamily="18" charset="0"/>
                        </a:rPr>
                        <a:t>pred </a:t>
                      </a:r>
                      <a:endParaRPr lang="vi-VN" sz="3600" b="0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-2 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3 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1 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2 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4 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16945"/>
                  </a:ext>
                </a:extLst>
              </a:tr>
              <a:tr h="549195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2400" b="0" i="0">
                          <a:effectLst/>
                          <a:latin typeface="Times New Roman" panose="02020603050405020304" pitchFamily="18" charset="0"/>
                        </a:rPr>
                        <a:t>color </a:t>
                      </a:r>
                      <a:endParaRPr lang="vi-VN" sz="3600" b="0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3200" b="1" i="0">
                          <a:effectLst/>
                          <a:latin typeface="Times New Roman" panose="02020603050405020304" pitchFamily="18" charset="0"/>
                        </a:rPr>
                        <a:t>0 </a:t>
                      </a:r>
                      <a:endParaRPr lang="vi-VN" sz="3200" b="1" i="0">
                        <a:effectLst/>
                      </a:endParaRPr>
                    </a:p>
                  </a:txBody>
                  <a:tcPr marL="183065" marR="183065" marT="91533" marB="915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21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3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hoạch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Gọi F[combi][pos] là quãng đường ngắn nhất khi đi từ kệ pos, lấy đủ hàng rồi quay về điểm 0, trong đó combi là trạng thái đã thăm hay chưa của M kệ biểu diễn dưới dạng dãy nhị phân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199" y="4454744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0</a:t>
            </a:r>
            <a:endParaRPr lang="en-US" sz="4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26" y="3253054"/>
            <a:ext cx="1512729" cy="1918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34311" y="3493442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3</a:t>
            </a:r>
            <a:endParaRPr lang="en-US" sz="4400"/>
          </a:p>
        </p:txBody>
      </p:sp>
      <p:sp>
        <p:nvSpPr>
          <p:cNvPr id="6" name="Oval 5"/>
          <p:cNvSpPr/>
          <p:nvPr/>
        </p:nvSpPr>
        <p:spPr>
          <a:xfrm>
            <a:off x="3609308" y="4506716"/>
            <a:ext cx="651163" cy="595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1</a:t>
            </a:r>
            <a:endParaRPr lang="en-US" sz="4400"/>
          </a:p>
        </p:txBody>
      </p:sp>
      <p:sp>
        <p:nvSpPr>
          <p:cNvPr id="7" name="Right Arrow 6"/>
          <p:cNvSpPr/>
          <p:nvPr/>
        </p:nvSpPr>
        <p:spPr>
          <a:xfrm rot="19381143">
            <a:off x="1197681" y="3940250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79126">
            <a:off x="2788807" y="4063202"/>
            <a:ext cx="1052945" cy="29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01752" y="3850482"/>
            <a:ext cx="2196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Combi = 0101</a:t>
            </a:r>
          </a:p>
          <a:p>
            <a:r>
              <a:rPr lang="en-US" sz="2800" smtClean="0"/>
              <a:t>Pos = 1</a:t>
            </a:r>
            <a:endParaRPr lang="en-US" sz="2800"/>
          </a:p>
        </p:txBody>
      </p:sp>
      <p:sp>
        <p:nvSpPr>
          <p:cNvPr id="10" name="Oval 9"/>
          <p:cNvSpPr/>
          <p:nvPr/>
        </p:nvSpPr>
        <p:spPr>
          <a:xfrm>
            <a:off x="6095999" y="3729120"/>
            <a:ext cx="651163" cy="5957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2</a:t>
            </a:r>
            <a:endParaRPr lang="en-US" sz="4400"/>
          </a:p>
        </p:txBody>
      </p:sp>
      <p:sp>
        <p:nvSpPr>
          <p:cNvPr id="11" name="Oval 10"/>
          <p:cNvSpPr/>
          <p:nvPr/>
        </p:nvSpPr>
        <p:spPr>
          <a:xfrm>
            <a:off x="6553199" y="5102461"/>
            <a:ext cx="651163" cy="5957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4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53764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672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Office Theme</vt:lpstr>
      <vt:lpstr>Project 4 – Lấy hàng trong kho</vt:lpstr>
      <vt:lpstr>Phát biểu bài toán</vt:lpstr>
      <vt:lpstr>Đầu vào</vt:lpstr>
      <vt:lpstr>Biến</vt:lpstr>
      <vt:lpstr>Ràng buộc</vt:lpstr>
      <vt:lpstr>Mục tiêu</vt:lpstr>
      <vt:lpstr>Minh họa cho 4 kệ: 0 =&gt; 1 =&gt; 4 =&gt; 0</vt:lpstr>
      <vt:lpstr>Minh họa cho 4 kệ: 0 =&gt; 1 =&gt; 3 =&gt; 2 =&gt; 4 =&gt; 0</vt:lpstr>
      <vt:lpstr>Quy hoạch động</vt:lpstr>
      <vt:lpstr>Quy hoạch động</vt:lpstr>
      <vt:lpstr>Tabu Search</vt:lpstr>
      <vt:lpstr>Tabu Search</vt:lpstr>
      <vt:lpstr>Thử nghiệm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 Lấy hàng trong kho</dc:title>
  <dc:creator>Admin</dc:creator>
  <cp:lastModifiedBy>Admin</cp:lastModifiedBy>
  <cp:revision>50</cp:revision>
  <dcterms:created xsi:type="dcterms:W3CDTF">2020-12-14T17:03:57Z</dcterms:created>
  <dcterms:modified xsi:type="dcterms:W3CDTF">2020-12-14T18:02:21Z</dcterms:modified>
</cp:coreProperties>
</file>