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69" r:id="rId3"/>
    <p:sldId id="274" r:id="rId4"/>
    <p:sldId id="271" r:id="rId5"/>
    <p:sldId id="265" r:id="rId6"/>
    <p:sldId id="266" r:id="rId7"/>
    <p:sldId id="272" r:id="rId8"/>
    <p:sldId id="273" r:id="rId9"/>
    <p:sldId id="262" r:id="rId10"/>
    <p:sldId id="263" r:id="rId11"/>
    <p:sldId id="257" r:id="rId12"/>
    <p:sldId id="267" r:id="rId13"/>
    <p:sldId id="268" r:id="rId14"/>
    <p:sldId id="275" r:id="rId15"/>
    <p:sldId id="276" r:id="rId16"/>
    <p:sldId id="278" r:id="rId17"/>
    <p:sldId id="279" r:id="rId18"/>
    <p:sldId id="281" r:id="rId19"/>
    <p:sldId id="28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2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1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1E02-21AE-4620-A585-BC3A1FB8A3F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0A30-0B7F-417A-AFC0-F90562F37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336" y="213360"/>
            <a:ext cx="7960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(hill climbing)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8413" y="3429200"/>
            <a:ext cx="98413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thực hiện bằng cách tạo ra hàng xóm cho trạng thái hiện thời và di chuyển sang hàng xóm có hàm mục tiêu tốt 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8413" y="4710430"/>
            <a:ext cx="102477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dừng lại khi đạt tới một đỉnh của đồ thị hàm mục tiêu, tương ứng với trạng thái không có hàng xóm nào tốt hơn.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8412" y="2200284"/>
            <a:ext cx="7688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(Hill climbing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3235" y="110836"/>
            <a:ext cx="46597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C00000"/>
                </a:solidFill>
              </a:rPr>
              <a:t>Nhược</a:t>
            </a:r>
            <a:r>
              <a:rPr lang="en-US" sz="6600" dirty="0" smtClean="0">
                <a:solidFill>
                  <a:srgbClr val="C00000"/>
                </a:solidFill>
              </a:rPr>
              <a:t> </a:t>
            </a:r>
            <a:r>
              <a:rPr lang="en-US" sz="6600" dirty="0" err="1" smtClean="0">
                <a:solidFill>
                  <a:srgbClr val="C00000"/>
                </a:solidFill>
              </a:rPr>
              <a:t>Điểm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9671" y="2768718"/>
            <a:ext cx="8806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 vào trạng thái đầu, giải thuật tìm kiếm cục bộ có thể “tắc” ở các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 cực đại địa phương </a:t>
            </a:r>
            <a:r>
              <a:rPr lang="vi-V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 maxim</a:t>
            </a: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</a:t>
            </a:r>
            <a:r>
              <a:rPr lang="vi-V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670" y="5082424"/>
            <a:ext cx="79663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tìm được lời giải tối ưu toàn cục </a:t>
            </a:r>
          </a:p>
          <a:p>
            <a:r>
              <a:rPr lang="vi-V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(global optimal solution)</a:t>
            </a:r>
            <a:endParaRPr lang="vi-V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8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" y="1921164"/>
            <a:ext cx="11840586" cy="47844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7039" y="353352"/>
            <a:ext cx="776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3600" dirty="0">
                <a:solidFill>
                  <a:srgbClr val="FF0000"/>
                </a:solidFill>
                <a:latin typeface="+mj-lt"/>
              </a:rPr>
              <a:t>Sơ đồ không gian trạng thái cho Leo đồi:</a:t>
            </a:r>
            <a:endParaRPr lang="en-US" sz="3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0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462" y="266931"/>
            <a:ext cx="4701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73" y="2537473"/>
            <a:ext cx="1197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 smtClean="0">
                <a:latin typeface="+mj-lt"/>
              </a:rPr>
              <a:t>Tại </a:t>
            </a:r>
            <a:r>
              <a:rPr lang="vi-VN" sz="3600" dirty="0">
                <a:latin typeface="+mj-lt"/>
              </a:rPr>
              <a:t>mỗi thời điểm, thuật toán chỉ cần lưu lại trạng thái</a:t>
            </a:r>
          </a:p>
          <a:p>
            <a:r>
              <a:rPr lang="en-US" sz="3600" dirty="0" smtClean="0">
                <a:latin typeface="+mj-lt"/>
              </a:rPr>
              <a:t> </a:t>
            </a:r>
            <a:r>
              <a:rPr lang="vi-VN" sz="3600" dirty="0" smtClean="0">
                <a:latin typeface="+mj-lt"/>
              </a:rPr>
              <a:t>hiện </a:t>
            </a:r>
            <a:r>
              <a:rPr lang="vi-VN" sz="3600" dirty="0">
                <a:latin typeface="+mj-lt"/>
              </a:rPr>
              <a:t>thời và một tráng thái láng giềng. </a:t>
            </a:r>
            <a:endParaRPr lang="en-US" sz="3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510" y="4140308"/>
            <a:ext cx="11111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tiêu: cố gắng “cải thiện” trạng thái (cấu hình) hiện thời này đối với một tiêu chí nào đó (định trước)</a:t>
            </a:r>
          </a:p>
        </p:txBody>
      </p:sp>
    </p:spTree>
    <p:extLst>
      <p:ext uri="{BB962C8B-B14F-4D97-AF65-F5344CB8AC3E}">
        <p14:creationId xmlns:p14="http://schemas.microsoft.com/office/powerpoint/2010/main" val="39719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836" y="1930400"/>
            <a:ext cx="1010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hill climbing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691" y="332297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Giả sử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có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lớp học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1,...,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cm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giáo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1,...,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tn 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vi-VN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tiết học trong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tuần 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1,...,</a:t>
            </a:r>
            <a:r>
              <a:rPr lang="vi-V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70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71" y="3491412"/>
            <a:ext cx="6373114" cy="31817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598" y="2015990"/>
            <a:ext cx="9138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Ma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ậ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R[Teacher-Class]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thể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công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giáo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số tiết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mà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giáo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phải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dạy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cho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lớp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trong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vi-V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tuần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70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2108307"/>
            <a:ext cx="1133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trận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T[Teacher-Available]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thể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giáo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dạy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cho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lớp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3121890"/>
            <a:ext cx="9772074" cy="3375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5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2108307"/>
            <a:ext cx="10852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trận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C[Class-Available]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thể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tiết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lớp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học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2" y="2850716"/>
            <a:ext cx="7629525" cy="3724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436" y="2015944"/>
            <a:ext cx="11674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[Mandatory-Day]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ràng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lớp  bắt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phải học vào 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tiết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3" y="2917473"/>
            <a:ext cx="7583054" cy="3492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2953" y="414714"/>
            <a:ext cx="5215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1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036" y="258619"/>
            <a:ext cx="420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72" y="1804435"/>
            <a:ext cx="798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5999" y="3171324"/>
            <a:ext cx="1042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Teacher-Class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99" y="3827167"/>
            <a:ext cx="886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Mandatory-Day.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4501850"/>
            <a:ext cx="886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Class-Available.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5999" y="5145358"/>
            <a:ext cx="908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Teacher-Available.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5999" y="5782698"/>
            <a:ext cx="854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17" y="2496641"/>
            <a:ext cx="433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1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036" y="258619"/>
            <a:ext cx="420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72" y="1804435"/>
            <a:ext cx="7980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7600" y="3274010"/>
            <a:ext cx="776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7600" y="3844100"/>
            <a:ext cx="7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417" y="2496641"/>
            <a:ext cx="433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3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3709" y="64655"/>
            <a:ext cx="7777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best-improvement hill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climbing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218" y="4685391"/>
            <a:ext cx="119426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 thì kết thúc và trả về trạng thái hiện thời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218" y="2498134"/>
            <a:ext cx="11628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0218" y="3632353"/>
            <a:ext cx="8515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hàng xóm đó tốt hơn trạng thái hiện thời thì di chuyển sang hàm xóm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1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036" y="258619"/>
            <a:ext cx="4202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146" y="1940723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B1: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146" y="2486914"/>
            <a:ext cx="10538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teacher,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597" y="4684431"/>
            <a:ext cx="1193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259" y="5989209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ặp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 từ bước 2.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2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1" y="118661"/>
            <a:ext cx="177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407" y="2433782"/>
            <a:ext cx="968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HILL_CLIMBING(problem)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state that is local maximum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problem, a problem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current, a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neighbor, a node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592" y="4087441"/>
            <a:ext cx="10049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MAKE-NODE(INITIAL-STATE[problem])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Loop do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neighbor 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highest valued successor of current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if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VALUE[neighbor]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&lt;=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VALUE[current]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 return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STATE[current]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current  neighbor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2260" y="2270066"/>
            <a:ext cx="9874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hởi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tạo, trong đó ta chọn ngẫu nhiên trạng thái xuất phát.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259" y="2998600"/>
            <a:ext cx="91727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 các láng giềng của trạng thái hiện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láng giềng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hàm mục tiêu lớn nhất và chuyển sang trạng thái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259" y="5989209"/>
            <a:ext cx="34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ặp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lại từ bước 2.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0260" y="76262"/>
            <a:ext cx="64427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259" y="4453740"/>
            <a:ext cx="11102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neighbor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neighbor.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5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01" y="1843577"/>
            <a:ext cx="6059055" cy="5014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5040" y="109582"/>
            <a:ext cx="671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7" y="2479086"/>
            <a:ext cx="55325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 </a:t>
            </a:r>
            <a:r>
              <a:rPr lang="en-U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Xuất</a:t>
            </a:r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Heuristic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nhất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nút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quay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869" y="0"/>
            <a:ext cx="59740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4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32000"/>
            <a:ext cx="9605818" cy="47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0823" y="67024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 hill climbing)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5383" y="5705970"/>
            <a:ext cx="107788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 kết thúc và trả lại trạng thái hiện thời khi đã hết “kiên nhẫn”.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5383" y="2419260"/>
            <a:ext cx="9439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vì tìm ra hàng xóm tốt nhất, phiên bản này lựa chọn ngẫu nhiên một hàng xóm.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5383" y="3528340"/>
            <a:ext cx="96797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hàng xóm đó tốt hơn trạng thái hiện thời, hàng xóm đó sẽ được chọn làm trạng thái hiện thời và thuật toán lặp lại.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5383" y="4637420"/>
            <a:ext cx="101230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lại, nếu hàng xóm được chọn không tốt hơn, thuật toán sẽ chọn ngẫu nhiên một hàng xóm khác và so sánh.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7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79515" y="1831170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vào: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tối ưu tổ hợp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9514" y="2275005"/>
            <a:ext cx="9039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trạng thái với hàm mục tiêu lớn nhất (hoặc cực đại địa phương)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362" y="2736670"/>
            <a:ext cx="4070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62" y="3516149"/>
            <a:ext cx="5745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952" y="4389092"/>
            <a:ext cx="3324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yi∈Y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3362" y="5168118"/>
            <a:ext cx="3502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Obj</a:t>
            </a:r>
            <a:r>
              <a:rPr lang="en-US" sz="2400" dirty="0"/>
              <a:t> (</a:t>
            </a:r>
            <a:r>
              <a:rPr lang="en-US" sz="2400" dirty="0" err="1"/>
              <a:t>yi</a:t>
            </a:r>
            <a:r>
              <a:rPr lang="en-US" sz="2400" dirty="0"/>
              <a:t>) &gt; </a:t>
            </a:r>
            <a:r>
              <a:rPr lang="en-US" sz="2400" dirty="0" err="1"/>
              <a:t>Obj</a:t>
            </a:r>
            <a:r>
              <a:rPr lang="en-US" sz="2400" dirty="0"/>
              <a:t> (x) </a:t>
            </a:r>
            <a:r>
              <a:rPr lang="en-US" sz="2400" dirty="0" err="1"/>
              <a:t>thì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952" y="6271894"/>
            <a:ext cx="4416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Go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nếu chưa hết kiên nhẫn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6709" y="122490"/>
            <a:ext cx="4997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Leo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(stochastic hill climbing)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06800" y="5633438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←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7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4906" y="0"/>
            <a:ext cx="4147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rgbClr val="C00000"/>
                </a:solidFill>
              </a:rPr>
              <a:t>Ưu</a:t>
            </a:r>
            <a:r>
              <a:rPr lang="en-US" sz="6600" dirty="0" smtClean="0">
                <a:solidFill>
                  <a:srgbClr val="C00000"/>
                </a:solidFill>
              </a:rPr>
              <a:t> </a:t>
            </a:r>
            <a:r>
              <a:rPr lang="en-US" sz="6600" dirty="0" err="1" smtClean="0">
                <a:solidFill>
                  <a:srgbClr val="C00000"/>
                </a:solidFill>
              </a:rPr>
              <a:t>Điểm</a:t>
            </a:r>
            <a:endParaRPr lang="en-US" sz="6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8252" y="2988206"/>
            <a:ext cx="744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Nhanh</a:t>
            </a:r>
            <a:r>
              <a:rPr lang="en-US" sz="3200" dirty="0" smtClean="0"/>
              <a:t> </a:t>
            </a: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 smtClean="0"/>
              <a:t>thấy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tốt</a:t>
            </a:r>
            <a:r>
              <a:rPr lang="en-US" sz="3200" dirty="0" smtClean="0"/>
              <a:t> </a:t>
            </a:r>
            <a:r>
              <a:rPr lang="en-US" sz="3200" dirty="0" err="1" smtClean="0"/>
              <a:t>cục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(local)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8252" y="4607987"/>
            <a:ext cx="9254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dụng ít bộ nhớ do không phải lưu lại các trạng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928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128</cp:revision>
  <dcterms:created xsi:type="dcterms:W3CDTF">2023-05-01T11:36:29Z</dcterms:created>
  <dcterms:modified xsi:type="dcterms:W3CDTF">2023-05-09T15:05:22Z</dcterms:modified>
</cp:coreProperties>
</file>