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93" r:id="rId7"/>
    <p:sldId id="290" r:id="rId8"/>
    <p:sldId id="292" r:id="rId9"/>
    <p:sldId id="281" r:id="rId10"/>
    <p:sldId id="282" r:id="rId11"/>
    <p:sldId id="283" r:id="rId12"/>
    <p:sldId id="284" r:id="rId13"/>
    <p:sldId id="285" r:id="rId14"/>
    <p:sldId id="286" r:id="rId15"/>
    <p:sldId id="287" r:id="rId16"/>
    <p:sldId id="288"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8AD4A5-7BF3-4C05-A2B8-3E88BC19A16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217412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8AD4A5-7BF3-4C05-A2B8-3E88BC19A16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46106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8AD4A5-7BF3-4C05-A2B8-3E88BC19A16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295630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8AD4A5-7BF3-4C05-A2B8-3E88BC19A16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51458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8AD4A5-7BF3-4C05-A2B8-3E88BC19A16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358239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8AD4A5-7BF3-4C05-A2B8-3E88BC19A16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412249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8AD4A5-7BF3-4C05-A2B8-3E88BC19A16F}"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38251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8AD4A5-7BF3-4C05-A2B8-3E88BC19A16F}"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208300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AD4A5-7BF3-4C05-A2B8-3E88BC19A16F}"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102211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8AD4A5-7BF3-4C05-A2B8-3E88BC19A16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253319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8AD4A5-7BF3-4C05-A2B8-3E88BC19A16F}"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41CAF-EDF8-4023-98AA-D9B1D485A7F9}" type="slidenum">
              <a:rPr lang="en-US" smtClean="0"/>
              <a:t>‹#›</a:t>
            </a:fld>
            <a:endParaRPr lang="en-US"/>
          </a:p>
        </p:txBody>
      </p:sp>
    </p:spTree>
    <p:extLst>
      <p:ext uri="{BB962C8B-B14F-4D97-AF65-F5344CB8AC3E}">
        <p14:creationId xmlns:p14="http://schemas.microsoft.com/office/powerpoint/2010/main" val="349269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AD4A5-7BF3-4C05-A2B8-3E88BC19A16F}" type="datetimeFigureOut">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41CAF-EDF8-4023-98AA-D9B1D485A7F9}" type="slidenum">
              <a:rPr lang="en-US" smtClean="0"/>
              <a:t>‹#›</a:t>
            </a:fld>
            <a:endParaRPr lang="en-US"/>
          </a:p>
        </p:txBody>
      </p:sp>
    </p:spTree>
    <p:extLst>
      <p:ext uri="{BB962C8B-B14F-4D97-AF65-F5344CB8AC3E}">
        <p14:creationId xmlns:p14="http://schemas.microsoft.com/office/powerpoint/2010/main" val="685557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8063" y="1939321"/>
            <a:ext cx="1832553" cy="523220"/>
          </a:xfrm>
          <a:prstGeom prst="rect">
            <a:avLst/>
          </a:prstGeom>
        </p:spPr>
        <p:txBody>
          <a:bodyPr wrap="none">
            <a:spAutoFit/>
          </a:bodyPr>
          <a:lstStyle/>
          <a:p>
            <a:r>
              <a:rPr lang="en-US" sz="2800" b="1" dirty="0" err="1" smtClean="0">
                <a:solidFill>
                  <a:srgbClr val="FF0000"/>
                </a:solidFill>
                <a:latin typeface="Times New Roman" panose="02020603050405020304" pitchFamily="18" charset="0"/>
                <a:cs typeface="Times New Roman" panose="02020603050405020304" pitchFamily="18" charset="0"/>
              </a:rPr>
              <a:t>Ràng</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buộc</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51920" y="2536262"/>
            <a:ext cx="6096000" cy="954107"/>
          </a:xfrm>
          <a:prstGeom prst="rect">
            <a:avLst/>
          </a:prstGeom>
        </p:spPr>
        <p:txBody>
          <a:bodyPr>
            <a:spAutoFit/>
          </a:bodyPr>
          <a:lstStyle/>
          <a:p>
            <a:pPr marL="457200" indent="-457200">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(constraint)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p>
        </p:txBody>
      </p:sp>
      <p:sp>
        <p:nvSpPr>
          <p:cNvPr id="10" name="Rectangle 9"/>
          <p:cNvSpPr/>
          <p:nvPr/>
        </p:nvSpPr>
        <p:spPr>
          <a:xfrm>
            <a:off x="482040" y="4819176"/>
            <a:ext cx="6726521" cy="523220"/>
          </a:xfrm>
          <a:prstGeom prst="rect">
            <a:avLst/>
          </a:prstGeom>
        </p:spPr>
        <p:txBody>
          <a:bodyPr wrap="none">
            <a:spAutoFit/>
          </a:bodyPr>
          <a:lstStyle/>
          <a:p>
            <a:pPr marL="457200" indent="-457200">
              <a:buFont typeface="Wingdings" panose="05000000000000000000" pitchFamily="2" charset="2"/>
              <a:buChar char="q"/>
            </a:pPr>
            <a:r>
              <a:rPr lang="vi-VN" sz="2800" dirty="0">
                <a:latin typeface="Times New Roman" panose="02020603050405020304" pitchFamily="18" charset="0"/>
                <a:cs typeface="Times New Roman" panose="02020603050405020304" pitchFamily="18" charset="0"/>
              </a:rPr>
              <a:t>Một ràng buộc có thể được biểu diễn bằng</a:t>
            </a:r>
            <a:endParaRPr lang="en-US"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1717803" y="5478042"/>
            <a:ext cx="5222905" cy="523220"/>
          </a:xfrm>
          <a:prstGeom prst="rect">
            <a:avLst/>
          </a:prstGeom>
        </p:spPr>
        <p:txBody>
          <a:bodyPr wrap="none">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 logic)</a:t>
            </a:r>
            <a:endParaRPr lang="en-US"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1717803" y="6217028"/>
            <a:ext cx="9139040" cy="523220"/>
          </a:xfrm>
          <a:prstGeom prst="rect">
            <a:avLst/>
          </a:prstGeom>
        </p:spPr>
        <p:txBody>
          <a:bodyPr wrap="non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p>
        </p:txBody>
      </p:sp>
      <p:sp>
        <p:nvSpPr>
          <p:cNvPr id="13" name="Rectangle 12"/>
          <p:cNvSpPr/>
          <p:nvPr/>
        </p:nvSpPr>
        <p:spPr>
          <a:xfrm>
            <a:off x="1486894" y="3649303"/>
            <a:ext cx="6096000" cy="954107"/>
          </a:xfrm>
          <a:prstGeom prst="rect">
            <a:avLst/>
          </a:prstGeom>
        </p:spPr>
        <p:txBody>
          <a:bodyPr>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(domain)</a:t>
            </a:r>
          </a:p>
        </p:txBody>
      </p:sp>
    </p:spTree>
    <p:extLst>
      <p:ext uri="{BB962C8B-B14F-4D97-AF65-F5344CB8AC3E}">
        <p14:creationId xmlns:p14="http://schemas.microsoft.com/office/powerpoint/2010/main" val="2645969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188" y="1755549"/>
            <a:ext cx="4215898" cy="646331"/>
          </a:xfrm>
          <a:prstGeom prst="rect">
            <a:avLst/>
          </a:prstGeom>
        </p:spPr>
        <p:txBody>
          <a:bodyPr wrap="none">
            <a:spAutoFit/>
          </a:bodyPr>
          <a:lstStyle/>
          <a:p>
            <a:r>
              <a:rPr lang="en-US" sz="3600" dirty="0" smtClean="0">
                <a:solidFill>
                  <a:srgbClr val="FF0000"/>
                </a:solidFill>
                <a:latin typeface="Times New Roman" panose="02020603050405020304" pitchFamily="18" charset="0"/>
                <a:cs typeface="Times New Roman" panose="02020603050405020304" pitchFamily="18" charset="0"/>
              </a:rPr>
              <a:t>1. </a:t>
            </a:r>
            <a:r>
              <a:rPr lang="en-US" sz="3600" dirty="0" err="1" smtClean="0">
                <a:solidFill>
                  <a:srgbClr val="FF0000"/>
                </a:solidFill>
                <a:latin typeface="Times New Roman" panose="02020603050405020304" pitchFamily="18" charset="0"/>
                <a:cs typeface="Times New Roman" panose="02020603050405020304" pitchFamily="18" charset="0"/>
              </a:rPr>
              <a:t>Thứ</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tự</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xét</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các</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biến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4188" y="2401880"/>
            <a:ext cx="9232249" cy="954107"/>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Quy tắc lựa chọn thứ tự xét các biến: Ưu tiên biến bị ràng buộc nhiều nhất (most constrained variable)</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121713" y="3355987"/>
            <a:ext cx="11070287" cy="461665"/>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Chọn biến có số lượng các </a:t>
            </a:r>
            <a:r>
              <a:rPr lang="vi-VN" sz="2400" dirty="0">
                <a:solidFill>
                  <a:srgbClr val="00B0F0"/>
                </a:solidFill>
                <a:latin typeface="Times New Roman" panose="02020603050405020304" pitchFamily="18" charset="0"/>
                <a:cs typeface="Times New Roman" panose="02020603050405020304" pitchFamily="18" charset="0"/>
              </a:rPr>
              <a:t>giá trị hợp lệ ít nhất </a:t>
            </a:r>
            <a:r>
              <a:rPr lang="vi-VN" sz="2400" dirty="0">
                <a:latin typeface="Times New Roman" panose="02020603050405020304" pitchFamily="18" charset="0"/>
                <a:cs typeface="Times New Roman" panose="02020603050405020304" pitchFamily="18" charset="0"/>
              </a:rPr>
              <a:t>(Minimum Remaining Values – </a:t>
            </a:r>
            <a:r>
              <a:rPr lang="vi-VN" sz="2400" dirty="0" smtClean="0">
                <a:latin typeface="Times New Roman" panose="02020603050405020304" pitchFamily="18" charset="0"/>
                <a:cs typeface="Times New Roman" panose="02020603050405020304" pitchFamily="18" charset="0"/>
              </a:rPr>
              <a:t>MRV</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24188" y="4941454"/>
            <a:ext cx="11966212" cy="1826518"/>
          </a:xfrm>
          <a:prstGeom prst="rect">
            <a:avLst/>
          </a:prstGeom>
        </p:spPr>
      </p:pic>
      <p:sp>
        <p:nvSpPr>
          <p:cNvPr id="7" name="Rectangle 6"/>
          <p:cNvSpPr/>
          <p:nvPr/>
        </p:nvSpPr>
        <p:spPr>
          <a:xfrm>
            <a:off x="124188" y="3987347"/>
            <a:ext cx="9453921" cy="954107"/>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Ví dụ: Tại bước S2, biến NT được chọn vì nó có số lượng các </a:t>
            </a:r>
            <a:r>
              <a:rPr lang="vi-VN" sz="2800" dirty="0">
                <a:solidFill>
                  <a:srgbClr val="FF0000"/>
                </a:solidFill>
                <a:latin typeface="Times New Roman" panose="02020603050405020304" pitchFamily="18" charset="0"/>
                <a:cs typeface="Times New Roman" panose="02020603050405020304" pitchFamily="18" charset="0"/>
              </a:rPr>
              <a:t>giá trị hợp lệ ít nhất (2) </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1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653" y="2447077"/>
            <a:ext cx="10427855" cy="954107"/>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Khi có ≥ 2 biến có như nhau số lượng giá trị hợp lệ ít nhất</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Chọn </a:t>
            </a:r>
            <a:r>
              <a:rPr lang="vi-VN" sz="2800" dirty="0">
                <a:latin typeface="Times New Roman" panose="02020603050405020304" pitchFamily="18" charset="0"/>
                <a:cs typeface="Times New Roman" panose="02020603050405020304" pitchFamily="18" charset="0"/>
              </a:rPr>
              <a:t>biến ràng buộc (khống chế) các biến khác (chưa được gán giá trị) nhiều nhất </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72653" y="3494221"/>
            <a:ext cx="11185238" cy="1384995"/>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Ví dụ: Tại bước S2, tuy </a:t>
            </a:r>
            <a:r>
              <a:rPr lang="vi-VN" sz="2800" dirty="0">
                <a:solidFill>
                  <a:srgbClr val="00B0F0"/>
                </a:solidFill>
                <a:latin typeface="Times New Roman" panose="02020603050405020304" pitchFamily="18" charset="0"/>
                <a:cs typeface="Times New Roman" panose="02020603050405020304" pitchFamily="18" charset="0"/>
              </a:rPr>
              <a:t>cùng mức độ bị ràng buộc</a:t>
            </a:r>
            <a:r>
              <a:rPr lang="vi-VN" sz="2800" dirty="0">
                <a:latin typeface="Times New Roman" panose="02020603050405020304" pitchFamily="18" charset="0"/>
                <a:cs typeface="Times New Roman" panose="02020603050405020304" pitchFamily="18" charset="0"/>
              </a:rPr>
              <a:t>, nhưng biến SA nên được xét trước biến NT – vì SA ràng buộc 5 biến khác, còn NT chỉ ràng buộc 3 biến khác</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890" y="4879216"/>
            <a:ext cx="11877965" cy="1913150"/>
          </a:xfrm>
          <a:prstGeom prst="rect">
            <a:avLst/>
          </a:prstGeom>
        </p:spPr>
      </p:pic>
      <p:sp>
        <p:nvSpPr>
          <p:cNvPr id="5" name="Rectangle 4"/>
          <p:cNvSpPr/>
          <p:nvPr/>
        </p:nvSpPr>
        <p:spPr>
          <a:xfrm>
            <a:off x="124188" y="1755549"/>
            <a:ext cx="4215898" cy="646331"/>
          </a:xfrm>
          <a:prstGeom prst="rect">
            <a:avLst/>
          </a:prstGeom>
        </p:spPr>
        <p:txBody>
          <a:bodyPr wrap="none">
            <a:spAutoFit/>
          </a:bodyPr>
          <a:lstStyle/>
          <a:p>
            <a:r>
              <a:rPr lang="en-US" sz="3600" dirty="0" smtClean="0">
                <a:solidFill>
                  <a:srgbClr val="FF0000"/>
                </a:solidFill>
                <a:latin typeface="Times New Roman" panose="02020603050405020304" pitchFamily="18" charset="0"/>
                <a:cs typeface="Times New Roman" panose="02020603050405020304" pitchFamily="18" charset="0"/>
              </a:rPr>
              <a:t>1. </a:t>
            </a:r>
            <a:r>
              <a:rPr lang="en-US" sz="3600" dirty="0" err="1" smtClean="0">
                <a:solidFill>
                  <a:srgbClr val="FF0000"/>
                </a:solidFill>
                <a:latin typeface="Times New Roman" panose="02020603050405020304" pitchFamily="18" charset="0"/>
                <a:cs typeface="Times New Roman" panose="02020603050405020304" pitchFamily="18" charset="0"/>
              </a:rPr>
              <a:t>Thứ</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tự</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xét</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các</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biến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2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924" y="1905322"/>
            <a:ext cx="8768426" cy="646331"/>
          </a:xfrm>
          <a:prstGeom prst="rect">
            <a:avLst/>
          </a:prstGeom>
        </p:spPr>
        <p:txBody>
          <a:bodyPr wrap="none">
            <a:spAutoFit/>
          </a:bodyPr>
          <a:lstStyle/>
          <a:p>
            <a:r>
              <a:rPr lang="en-US" sz="3600" dirty="0" smtClean="0">
                <a:solidFill>
                  <a:srgbClr val="FF0000"/>
                </a:solidFill>
                <a:latin typeface="Times New Roman" panose="02020603050405020304" pitchFamily="18" charset="0"/>
                <a:cs typeface="Times New Roman" panose="02020603050405020304" pitchFamily="18" charset="0"/>
              </a:rPr>
              <a:t>2. </a:t>
            </a:r>
            <a:r>
              <a:rPr lang="en-US" sz="3600" dirty="0" err="1" smtClean="0">
                <a:solidFill>
                  <a:srgbClr val="FF0000"/>
                </a:solidFill>
                <a:latin typeface="Times New Roman" panose="02020603050405020304" pitchFamily="18" charset="0"/>
                <a:cs typeface="Times New Roman" panose="02020603050405020304" pitchFamily="18" charset="0"/>
              </a:rPr>
              <a:t>Thứ</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tự</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xét</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gán</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các</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giá</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trị</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đối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với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mỗi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biến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49597" y="2585821"/>
            <a:ext cx="11574548" cy="523220"/>
          </a:xfrm>
          <a:prstGeom prst="rect">
            <a:avLst/>
          </a:prstGeom>
        </p:spPr>
        <p:txBody>
          <a:bodyPr wrap="square">
            <a:spAutoFit/>
          </a:bodyPr>
          <a:lstStyle/>
          <a:p>
            <a:r>
              <a:rPr lang="vi-VN" sz="2800" dirty="0" smtClean="0">
                <a:latin typeface="Times New Roman" panose="02020603050405020304" pitchFamily="18" charset="0"/>
                <a:cs typeface="Times New Roman" panose="02020603050405020304" pitchFamily="18" charset="0"/>
              </a:rPr>
              <a:t>Chọn giá trị ràng buộc (khống chế) các biến khác (chưa được gán giá trị) ít nhất</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349597" y="3401429"/>
            <a:ext cx="8997603" cy="954107"/>
          </a:xfrm>
          <a:prstGeom prst="rect">
            <a:avLst/>
          </a:prstGeom>
        </p:spPr>
        <p:txBody>
          <a:bodyPr wrap="square">
            <a:spAutoFit/>
          </a:bodyPr>
          <a:lstStyle/>
          <a:p>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9597" y="4435871"/>
            <a:ext cx="11729833" cy="2329285"/>
          </a:xfrm>
          <a:prstGeom prst="rect">
            <a:avLst/>
          </a:prstGeom>
        </p:spPr>
      </p:pic>
      <p:sp>
        <p:nvSpPr>
          <p:cNvPr id="6" name="Rectangle 5"/>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45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437" y="2043607"/>
            <a:ext cx="6853158" cy="646331"/>
          </a:xfrm>
          <a:prstGeom prst="rect">
            <a:avLst/>
          </a:prstGeom>
        </p:spPr>
        <p:txBody>
          <a:bodyPr wrap="none">
            <a:spAutoFit/>
          </a:bodyPr>
          <a:lstStyle/>
          <a:p>
            <a:r>
              <a:rPr lang="en-US" sz="3600" dirty="0" smtClean="0">
                <a:solidFill>
                  <a:srgbClr val="FF0000"/>
                </a:solidFill>
                <a:latin typeface="Times New Roman" panose="02020603050405020304" pitchFamily="18" charset="0"/>
                <a:cs typeface="Times New Roman" panose="02020603050405020304" pitchFamily="18" charset="0"/>
              </a:rPr>
              <a:t>3. </a:t>
            </a:r>
            <a:r>
              <a:rPr lang="en-US" sz="3600" dirty="0" err="1" smtClean="0">
                <a:solidFill>
                  <a:srgbClr val="FF0000"/>
                </a:solidFill>
                <a:latin typeface="Times New Roman" panose="02020603050405020304" pitchFamily="18" charset="0"/>
                <a:cs typeface="Times New Roman" panose="02020603050405020304" pitchFamily="18" charset="0"/>
              </a:rPr>
              <a:t>Kiểm</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smtClean="0">
                <a:solidFill>
                  <a:srgbClr val="FF0000"/>
                </a:solidFill>
                <a:latin typeface="Times New Roman" panose="02020603050405020304" pitchFamily="18" charset="0"/>
                <a:cs typeface="Times New Roman" panose="02020603050405020304" pitchFamily="18" charset="0"/>
              </a:rPr>
              <a:t>tra</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smtClean="0">
                <a:solidFill>
                  <a:srgbClr val="FF0000"/>
                </a:solidFill>
                <a:latin typeface="Times New Roman" panose="02020603050405020304" pitchFamily="18" charset="0"/>
                <a:cs typeface="Times New Roman" panose="02020603050405020304" pitchFamily="18" charset="0"/>
              </a:rPr>
              <a:t>tiến</a:t>
            </a:r>
            <a:r>
              <a:rPr lang="en-US" sz="3600" dirty="0" smtClean="0">
                <a:solidFill>
                  <a:srgbClr val="FF0000"/>
                </a:solidFill>
                <a:latin typeface="Times New Roman" panose="02020603050405020304" pitchFamily="18" charset="0"/>
                <a:cs typeface="Times New Roman" panose="02020603050405020304" pitchFamily="18" charset="0"/>
              </a:rPr>
              <a:t> (Forward checking)</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4671" y="2625559"/>
            <a:ext cx="11269402" cy="523220"/>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Mục đích: Tránh các thất bại, bằng kiểm tra trước các ràng buộc</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460780" y="3172267"/>
            <a:ext cx="10600292" cy="954107"/>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Kiểm tra tiến đảm bảo sự nhất quán (consistency) giữa biến đang được xét gán giá trị và các biến khác có liên quan (ràng buộc) trực tiếp với nó</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534671" y="4227081"/>
            <a:ext cx="1475084" cy="523220"/>
          </a:xfrm>
          <a:prstGeom prst="rect">
            <a:avLst/>
          </a:prstGeom>
        </p:spPr>
        <p:txBody>
          <a:bodyPr wrap="none">
            <a:spAutoFit/>
          </a:bodyPr>
          <a:lstStyle/>
          <a:p>
            <a:r>
              <a:rPr lang="vi-VN" sz="2800" dirty="0">
                <a:solidFill>
                  <a:srgbClr val="00B0F0"/>
                </a:solidFill>
                <a:latin typeface="Times New Roman" panose="02020603050405020304" pitchFamily="18" charset="0"/>
                <a:cs typeface="Times New Roman" panose="02020603050405020304" pitchFamily="18" charset="0"/>
              </a:rPr>
              <a:t>Ý tưởng:</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34671" y="4840464"/>
            <a:ext cx="11616292" cy="954107"/>
          </a:xfrm>
          <a:prstGeom prst="rect">
            <a:avLst/>
          </a:prstGeom>
        </p:spPr>
        <p:txBody>
          <a:bodyPr wrap="square">
            <a:spAutoFit/>
          </a:bodyPr>
          <a:lstStyle/>
          <a:p>
            <a:r>
              <a:rPr lang="vi-VN" sz="2800" dirty="0" smtClean="0">
                <a:latin typeface="Times New Roman" panose="02020603050405020304" pitchFamily="18" charset="0"/>
                <a:cs typeface="Times New Roman" panose="02020603050405020304" pitchFamily="18" charset="0"/>
              </a:rPr>
              <a:t>Ở mỗi bước gán giá trị, theo dõi các giá trị hợp lệ đối với các biến chưa được gán giá trị</a:t>
            </a:r>
            <a:endParaRPr lang="en-US" sz="2800" dirty="0">
              <a:latin typeface="Times New Roman" panose="02020603050405020304" pitchFamily="18" charset="0"/>
              <a:cs typeface="Times New Roman" panose="02020603050405020304" pitchFamily="18" charset="0"/>
            </a:endParaRPr>
          </a:p>
        </p:txBody>
      </p:sp>
      <p:sp>
        <p:nvSpPr>
          <p:cNvPr id="8" name="Rectangle 7"/>
          <p:cNvSpPr/>
          <p:nvPr/>
        </p:nvSpPr>
        <p:spPr>
          <a:xfrm>
            <a:off x="534671" y="5818059"/>
            <a:ext cx="11616292" cy="954107"/>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Loại bỏ (dừng) hướng tìm kiếm hiện tại khi có bất kỳ một biến (chưa được gán giá trị) nào đó không còn giá trị hợp lệ</a:t>
            </a:r>
            <a:endParaRPr lang="en-US" sz="2800" dirty="0">
              <a:latin typeface="Times New Roman" panose="02020603050405020304" pitchFamily="18" charset="0"/>
              <a:cs typeface="Times New Roman" panose="02020603050405020304" pitchFamily="18" charset="0"/>
            </a:endParaRPr>
          </a:p>
        </p:txBody>
      </p:sp>
      <p:sp>
        <p:nvSpPr>
          <p:cNvPr id="9" name="Rectangle 8"/>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16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1821934"/>
            <a:ext cx="6192721" cy="646331"/>
          </a:xfrm>
          <a:prstGeom prst="rect">
            <a:avLst/>
          </a:prstGeom>
        </p:spPr>
        <p:txBody>
          <a:bodyPr wrap="none">
            <a:spAutoFit/>
          </a:bodyPr>
          <a:lstStyle/>
          <a:p>
            <a:r>
              <a:rPr lang="en-US" sz="3600" dirty="0" err="1">
                <a:solidFill>
                  <a:srgbClr val="FF0000"/>
                </a:solidFill>
                <a:latin typeface="Times New Roman" panose="02020603050405020304" pitchFamily="18" charset="0"/>
                <a:cs typeface="Times New Roman" panose="02020603050405020304" pitchFamily="18" charset="0"/>
              </a:rPr>
              <a:t>Tìm</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kiếm</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lời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giải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bằng</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kiểm</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thử</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683144" y="2636381"/>
            <a:ext cx="7231467" cy="523220"/>
          </a:xfrm>
          <a:prstGeom prst="rect">
            <a:avLst/>
          </a:prstGeom>
        </p:spPr>
        <p:txBody>
          <a:bodyPr wrap="none">
            <a:spAutoFit/>
          </a:bodyPr>
          <a:lstStyle/>
          <a:p>
            <a:r>
              <a:rPr lang="vi-VN" sz="2800" dirty="0">
                <a:latin typeface="Times New Roman" panose="02020603050405020304" pitchFamily="18" charset="0"/>
                <a:cs typeface="Times New Roman" panose="02020603050405020304" pitchFamily="18" charset="0"/>
              </a:rPr>
              <a:t>Là phương pháp giải quyết vấn đề tổng quát nhất</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83144" y="3354926"/>
            <a:ext cx="8941147" cy="523220"/>
          </a:xfrm>
          <a:prstGeom prst="rect">
            <a:avLst/>
          </a:prstGeom>
        </p:spPr>
        <p:txBody>
          <a:bodyPr wrap="square">
            <a:spAutoFit/>
          </a:bodyPr>
          <a:lstStyle/>
          <a:p>
            <a:r>
              <a:rPr lang="vi-VN" sz="2800" dirty="0">
                <a:solidFill>
                  <a:srgbClr val="00B0F0"/>
                </a:solidFill>
                <a:latin typeface="Times New Roman" panose="02020603050405020304" pitchFamily="18" charset="0"/>
                <a:cs typeface="Times New Roman" panose="02020603050405020304" pitchFamily="18" charset="0"/>
              </a:rPr>
              <a:t>Phương pháp giải quyết bằng kiểm thử (Generate and Test) </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69897" y="4248725"/>
            <a:ext cx="7167347" cy="523220"/>
          </a:xfrm>
          <a:prstGeom prst="rect">
            <a:avLst/>
          </a:prstGeom>
        </p:spPr>
        <p:txBody>
          <a:bodyPr wrap="none">
            <a:spAutoFit/>
          </a:bodyPr>
          <a:lstStyle/>
          <a:p>
            <a:pPr marL="514350" indent="-514350">
              <a:buFont typeface="+mj-lt"/>
              <a:buAutoNum type="arabicPeriod"/>
            </a:pP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(candidate)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2069897" y="5032768"/>
            <a:ext cx="8440131" cy="523220"/>
          </a:xfrm>
          <a:prstGeom prst="rect">
            <a:avLst/>
          </a:prstGeom>
        </p:spPr>
        <p:txBody>
          <a:bodyPr wrap="none">
            <a:spAutoFit/>
          </a:bodyPr>
          <a:lstStyle/>
          <a:p>
            <a:pPr marL="514350" indent="-514350">
              <a:buFont typeface="+mj-lt"/>
              <a:buAutoNum type="arabicPeriod" startAt="2"/>
            </a:pP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2735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93" y="1905179"/>
            <a:ext cx="10046340" cy="646331"/>
          </a:xfrm>
          <a:prstGeom prst="rect">
            <a:avLst/>
          </a:prstGeom>
        </p:spPr>
        <p:txBody>
          <a:bodyPr wrap="none">
            <a:spAutoFit/>
          </a:bodyPr>
          <a:lstStyle/>
          <a:p>
            <a:r>
              <a:rPr lang="vi-VN" sz="3600" dirty="0">
                <a:solidFill>
                  <a:srgbClr val="FF0000"/>
                </a:solidFill>
                <a:latin typeface="Times New Roman" panose="02020603050405020304" pitchFamily="18" charset="0"/>
                <a:cs typeface="Times New Roman" panose="02020603050405020304" pitchFamily="18" charset="0"/>
              </a:rPr>
              <a:t>Áp dụng phương pháp kiểm thử đối với bài toán CSP</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988290" y="3152345"/>
            <a:ext cx="6338595" cy="523220"/>
          </a:xfrm>
          <a:prstGeom prst="rect">
            <a:avLst/>
          </a:prstGeom>
        </p:spPr>
        <p:txBody>
          <a:bodyPr wrap="none">
            <a:spAutoFit/>
          </a:bodyPr>
          <a:lstStyle/>
          <a:p>
            <a:r>
              <a:rPr lang="vi-VN" sz="2800" dirty="0">
                <a:solidFill>
                  <a:srgbClr val="FF0000"/>
                </a:solidFill>
                <a:latin typeface="Times New Roman" panose="02020603050405020304" pitchFamily="18" charset="0"/>
                <a:cs typeface="Times New Roman" panose="02020603050405020304" pitchFamily="18" charset="0"/>
              </a:rPr>
              <a:t>Bước 1.</a:t>
            </a:r>
            <a:r>
              <a:rPr lang="vi-VN" sz="2800" dirty="0">
                <a:latin typeface="Times New Roman" panose="02020603050405020304" pitchFamily="18" charset="0"/>
                <a:cs typeface="Times New Roman" panose="02020603050405020304" pitchFamily="18" charset="0"/>
              </a:rPr>
              <a:t> Gán các giá trị cho tất cả các biến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988290" y="4205126"/>
            <a:ext cx="10307978" cy="523220"/>
          </a:xfrm>
          <a:prstGeom prst="rect">
            <a:avLst/>
          </a:prstGeom>
        </p:spPr>
        <p:txBody>
          <a:bodyPr wrap="square">
            <a:spAutoFit/>
          </a:bodyPr>
          <a:lstStyle/>
          <a:p>
            <a:r>
              <a:rPr lang="vi-VN" sz="2800" dirty="0" smtClean="0">
                <a:solidFill>
                  <a:srgbClr val="FF0000"/>
                </a:solidFill>
                <a:latin typeface="Times New Roman" panose="02020603050405020304" pitchFamily="18" charset="0"/>
                <a:cs typeface="Times New Roman" panose="02020603050405020304" pitchFamily="18" charset="0"/>
              </a:rPr>
              <a:t>Bước 2.</a:t>
            </a:r>
            <a:r>
              <a:rPr lang="vi-VN" sz="2800" dirty="0" smtClean="0">
                <a:latin typeface="Times New Roman" panose="02020603050405020304" pitchFamily="18" charset="0"/>
                <a:cs typeface="Times New Roman" panose="02020603050405020304" pitchFamily="18" charset="0"/>
              </a:rPr>
              <a:t> Kiểm tra xem tất cả các ràng buộc được thỏa mãn hay không</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988290" y="5257907"/>
            <a:ext cx="10695709" cy="523220"/>
          </a:xfrm>
          <a:prstGeom prst="rect">
            <a:avLst/>
          </a:prstGeom>
        </p:spPr>
        <p:txBody>
          <a:bodyPr wrap="square">
            <a:spAutoFit/>
          </a:bodyPr>
          <a:lstStyle/>
          <a:p>
            <a:r>
              <a:rPr lang="en-US" sz="2800" dirty="0" err="1" smtClean="0">
                <a:solidFill>
                  <a:srgbClr val="FF0000"/>
                </a:solidFill>
                <a:latin typeface="Times New Roman" panose="02020603050405020304" pitchFamily="18" charset="0"/>
                <a:cs typeface="Times New Roman" panose="02020603050405020304" pitchFamily="18" charset="0"/>
              </a:rPr>
              <a:t>Bước</a:t>
            </a:r>
            <a:r>
              <a:rPr lang="en-US" sz="2800" dirty="0" smtClean="0">
                <a:solidFill>
                  <a:srgbClr val="FF0000"/>
                </a:solidFill>
                <a:latin typeface="Times New Roman" panose="02020603050405020304" pitchFamily="18" charset="0"/>
                <a:cs typeface="Times New Roman" panose="02020603050405020304" pitchFamily="18" charset="0"/>
              </a:rPr>
              <a:t> 3.</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Lặp </a:t>
            </a:r>
            <a:r>
              <a:rPr lang="vi-VN" sz="2800" dirty="0">
                <a:latin typeface="Times New Roman" panose="02020603050405020304" pitchFamily="18" charset="0"/>
                <a:cs typeface="Times New Roman" panose="02020603050405020304" pitchFamily="18" charset="0"/>
              </a:rPr>
              <a:t>lại 2 bước này cho đến khi tìm được một phép gán thỏa mãn</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8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700" y="1831316"/>
            <a:ext cx="7039106" cy="646331"/>
          </a:xfrm>
          <a:prstGeom prst="rect">
            <a:avLst/>
          </a:prstGeom>
        </p:spPr>
        <p:txBody>
          <a:bodyPr wrap="none">
            <a:spAutoFit/>
          </a:bodyPr>
          <a:lstStyle/>
          <a:p>
            <a:r>
              <a:rPr lang="vi-VN" sz="3600" dirty="0">
                <a:solidFill>
                  <a:srgbClr val="FF0000"/>
                </a:solidFill>
                <a:latin typeface="Times New Roman" panose="02020603050405020304" pitchFamily="18" charset="0"/>
                <a:cs typeface="Times New Roman" panose="02020603050405020304" pitchFamily="18" charset="0"/>
              </a:rPr>
              <a:t>Nhược </a:t>
            </a:r>
            <a:r>
              <a:rPr lang="vi-VN" sz="3600" dirty="0" smtClean="0">
                <a:solidFill>
                  <a:srgbClr val="FF0000"/>
                </a:solidFill>
                <a:latin typeface="Times New Roman" panose="02020603050405020304" pitchFamily="18" charset="0"/>
                <a:cs typeface="Times New Roman" panose="02020603050405020304" pitchFamily="18" charset="0"/>
              </a:rPr>
              <a:t>điểm</a:t>
            </a:r>
            <a:r>
              <a:rPr lang="en-US" sz="3600" dirty="0" smtClean="0">
                <a:solidFill>
                  <a:srgbClr val="FF0000"/>
                </a:solidFill>
                <a:latin typeface="Times New Roman" panose="02020603050405020304" pitchFamily="18" charset="0"/>
                <a:cs typeface="Times New Roman" panose="02020603050405020304" pitchFamily="18" charset="0"/>
              </a:rPr>
              <a:t> </a:t>
            </a:r>
            <a:r>
              <a:rPr lang="vi-VN" sz="3600" dirty="0">
                <a:solidFill>
                  <a:srgbClr val="FF0000"/>
                </a:solidFill>
                <a:latin typeface="Times New Roman" panose="02020603050405020304" pitchFamily="18" charset="0"/>
                <a:cs typeface="Times New Roman" panose="02020603050405020304" pitchFamily="18" charset="0"/>
              </a:rPr>
              <a:t>phương pháp kiểm thử </a:t>
            </a:r>
            <a:r>
              <a:rPr lang="vi-VN" sz="3600" dirty="0" smtClean="0">
                <a:solidFill>
                  <a:srgbClr val="FF0000"/>
                </a:solidFill>
                <a:latin typeface="Times New Roman" panose="02020603050405020304" pitchFamily="18" charset="0"/>
                <a:cs typeface="Times New Roman" panose="02020603050405020304" pitchFamily="18" charset="0"/>
              </a:rPr>
              <a:t>:</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2700" y="2437465"/>
            <a:ext cx="6096000" cy="954107"/>
          </a:xfrm>
          <a:prstGeom prst="rect">
            <a:avLst/>
          </a:prstGeom>
        </p:spPr>
        <p:txBody>
          <a:bodyPr>
            <a:spAutoFit/>
          </a:bodyPr>
          <a:lstStyle/>
          <a:p>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thỏa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080654" y="3437693"/>
            <a:ext cx="1091966" cy="523220"/>
          </a:xfrm>
          <a:prstGeom prst="rect">
            <a:avLst/>
          </a:prstGeom>
        </p:spPr>
        <p:txBody>
          <a:bodyPr wrap="none">
            <a:spAutoFit/>
          </a:bodyPr>
          <a:lstStyle/>
          <a:p>
            <a:r>
              <a:rPr lang="en-US" sz="2800" dirty="0" err="1">
                <a:solidFill>
                  <a:srgbClr val="00B0F0"/>
                </a:solidFill>
                <a:latin typeface="Times New Roman" panose="02020603050405020304" pitchFamily="18" charset="0"/>
                <a:cs typeface="Times New Roman" panose="02020603050405020304" pitchFamily="18" charset="0"/>
              </a:rPr>
              <a:t>Ví</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err="1" smtClean="0">
                <a:solidFill>
                  <a:srgbClr val="00B0F0"/>
                </a:solidFill>
                <a:latin typeface="Times New Roman" panose="02020603050405020304" pitchFamily="18" charset="0"/>
                <a:cs typeface="Times New Roman" panose="02020603050405020304" pitchFamily="18" charset="0"/>
              </a:rPr>
              <a:t>dụ</a:t>
            </a:r>
            <a:r>
              <a:rPr lang="en-US" sz="2800" dirty="0" smtClean="0">
                <a:solidFill>
                  <a:srgbClr val="00B0F0"/>
                </a:solidFill>
                <a:latin typeface="Times New Roman" panose="02020603050405020304" pitchFamily="18" charset="0"/>
                <a:cs typeface="Times New Roman" panose="02020603050405020304" pitchFamily="18" charset="0"/>
              </a:rPr>
              <a:t>:</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39156" y="4033672"/>
            <a:ext cx="6628931" cy="523220"/>
          </a:xfrm>
          <a:prstGeom prst="rect">
            <a:avLst/>
          </a:prstGeom>
        </p:spPr>
        <p:txBody>
          <a:bodyPr wrap="none">
            <a:sp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X,Y, Z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{1,2}</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639156" y="4925506"/>
            <a:ext cx="5383974" cy="523220"/>
          </a:xfrm>
          <a:prstGeom prst="rect">
            <a:avLst/>
          </a:prstGeom>
        </p:spPr>
        <p:txBody>
          <a:bodyPr wrap="none">
            <a:sp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buộc</a:t>
            </a:r>
            <a:r>
              <a:rPr lang="en-US" sz="2800" dirty="0" smtClean="0">
                <a:latin typeface="Times New Roman" panose="02020603050405020304" pitchFamily="18" charset="0"/>
                <a:cs typeface="Times New Roman" panose="02020603050405020304" pitchFamily="18" charset="0"/>
              </a:rPr>
              <a:t>: X=Y, X != Z, Y &gt; Z </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1639156" y="5817340"/>
            <a:ext cx="6096000" cy="954107"/>
          </a:xfrm>
          <a:prstGeom prst="rect">
            <a:avLst/>
          </a:prstGeom>
        </p:spPr>
        <p:txBody>
          <a:bodyPr>
            <a:spAutoFit/>
          </a:bodyPr>
          <a:lstStyle/>
          <a:p>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(1,1,1); (1,1,2); (1,2,1); (1,2,2); (2,1,1); (2,1,2); (2,2,1)</a:t>
            </a:r>
          </a:p>
        </p:txBody>
      </p:sp>
      <p:sp>
        <p:nvSpPr>
          <p:cNvPr id="8" name="Rectangle 7"/>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34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11" y="1886635"/>
            <a:ext cx="6173485" cy="646331"/>
          </a:xfrm>
          <a:prstGeom prst="rect">
            <a:avLst/>
          </a:prstGeom>
        </p:spPr>
        <p:txBody>
          <a:bodyPr wrap="none">
            <a:spAutoFit/>
          </a:bodyPr>
          <a:lstStyle/>
          <a:p>
            <a:r>
              <a:rPr lang="vi-VN" sz="3600" dirty="0" smtClean="0">
                <a:solidFill>
                  <a:srgbClr val="FF0000"/>
                </a:solidFill>
                <a:latin typeface="Times New Roman" panose="02020603050405020304" pitchFamily="18" charset="0"/>
                <a:cs typeface="Times New Roman" panose="02020603050405020304" pitchFamily="18" charset="0"/>
              </a:rPr>
              <a:t>Cải thiện phương pháp kiểm thử</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06764" y="2705573"/>
            <a:ext cx="10252363" cy="523220"/>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Sinh ra các khả năng (các phép gán giá trị) một cách thông minh hơn</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827000" y="3539899"/>
            <a:ext cx="3905236"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1827000" y="4158782"/>
            <a:ext cx="8326318" cy="523220"/>
          </a:xfrm>
          <a:prstGeom prst="rect">
            <a:avLst/>
          </a:prstGeom>
        </p:spPr>
        <p:txBody>
          <a:bodyPr wrap="none">
            <a:spAutoFit/>
          </a:bodyPr>
          <a:lstStyle/>
          <a:p>
            <a:r>
              <a:rPr lang="vi-VN" sz="2800" dirty="0">
                <a:latin typeface="Times New Roman" panose="02020603050405020304" pitchFamily="18" charset="0"/>
                <a:cs typeface="Times New Roman" panose="02020603050405020304" pitchFamily="18" charset="0"/>
              </a:rPr>
              <a:t>Sử dụng các kết quả thu được từ bước kiểm tra (bước 2) </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089892" y="4854609"/>
            <a:ext cx="4386137" cy="523220"/>
          </a:xfrm>
          <a:prstGeom prst="rect">
            <a:avLst/>
          </a:prstGeom>
        </p:spPr>
        <p:txBody>
          <a:bodyPr wrap="none">
            <a:spAutoFit/>
          </a:bodyPr>
          <a:lstStyle/>
          <a:p>
            <a:r>
              <a:rPr lang="en-US" sz="2800" dirty="0" err="1" smtClean="0">
                <a:latin typeface="Times New Roman" panose="02020603050405020304" pitchFamily="18" charset="0"/>
                <a:cs typeface="Times New Roman" panose="02020603050405020304" pitchFamily="18" charset="0"/>
              </a:rPr>
              <a:t>Phát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sớm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thuẫn</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1827000" y="5611991"/>
            <a:ext cx="10143327" cy="954107"/>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Các ràng buộc được kiểm tra ngay sau khi mỗi biến được gán giá trị (chứ không phải đợi đến khi tất cả các biến được gán giá trị)</a:t>
            </a:r>
            <a:endParaRPr lang="en-US" sz="2800" dirty="0">
              <a:latin typeface="Times New Roman" panose="02020603050405020304" pitchFamily="18" charset="0"/>
              <a:cs typeface="Times New Roman" panose="02020603050405020304" pitchFamily="18" charset="0"/>
            </a:endParaRPr>
          </a:p>
        </p:txBody>
      </p:sp>
      <p:sp>
        <p:nvSpPr>
          <p:cNvPr id="8" name="Rectangle 7"/>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9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023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4783" y="1942616"/>
            <a:ext cx="6032421" cy="646331"/>
          </a:xfrm>
          <a:prstGeom prst="rect">
            <a:avLst/>
          </a:prstGeom>
        </p:spPr>
        <p:txBody>
          <a:bodyPr wrap="none">
            <a:spAutoFit/>
          </a:bodyPr>
          <a:lstStyle/>
          <a:p>
            <a:r>
              <a:rPr lang="en-US" sz="3600" b="1" dirty="0" err="1">
                <a:solidFill>
                  <a:srgbClr val="FF0000"/>
                </a:solidFill>
                <a:latin typeface="Times New Roman" panose="02020603050405020304" pitchFamily="18" charset="0"/>
                <a:cs typeface="Times New Roman" panose="02020603050405020304" pitchFamily="18" charset="0"/>
              </a:rPr>
              <a:t>Bài</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toán</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thỏa</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mãn</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ràng</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buộc</a:t>
            </a:r>
            <a:r>
              <a:rPr lang="en-US" sz="3600" b="1" dirty="0">
                <a:solidFill>
                  <a:srgbClr val="FF0000"/>
                </a:solidFill>
                <a:latin typeface="Times New Roman" panose="02020603050405020304" pitchFamily="18" charset="0"/>
                <a:cs typeface="Times New Roman" panose="02020603050405020304" pitchFamily="18" charset="0"/>
              </a:rPr>
              <a:t> </a:t>
            </a:r>
          </a:p>
        </p:txBody>
      </p:sp>
      <p:sp>
        <p:nvSpPr>
          <p:cNvPr id="6" name="Rectangle 5"/>
          <p:cNvSpPr/>
          <p:nvPr/>
        </p:nvSpPr>
        <p:spPr>
          <a:xfrm>
            <a:off x="87395" y="2617133"/>
            <a:ext cx="11362962" cy="954107"/>
          </a:xfrm>
          <a:prstGeom prst="rect">
            <a:avLst/>
          </a:prstGeom>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thỏa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(Constraint Satisfaction Problem – CSP)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1316091" y="3505629"/>
            <a:ext cx="5240868" cy="523220"/>
          </a:xfrm>
          <a:prstGeom prst="rect">
            <a:avLst/>
          </a:prstGeom>
        </p:spPr>
        <p:txBody>
          <a:bodyPr wrap="square">
            <a:spAutoFit/>
          </a:bodyPr>
          <a:lstStyle/>
          <a:p>
            <a:pPr marL="457200"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X</a:t>
            </a:r>
          </a:p>
        </p:txBody>
      </p:sp>
      <p:sp>
        <p:nvSpPr>
          <p:cNvPr id="10" name="Rectangle 9"/>
          <p:cNvSpPr/>
          <p:nvPr/>
        </p:nvSpPr>
        <p:spPr>
          <a:xfrm>
            <a:off x="1316091" y="4141123"/>
            <a:ext cx="5248903" cy="523220"/>
          </a:xfrm>
          <a:prstGeom prst="rect">
            <a:avLst/>
          </a:prstGeom>
        </p:spPr>
        <p:txBody>
          <a:bodyPr wrap="square">
            <a:spAutoFit/>
          </a:bodyPr>
          <a:lstStyle/>
          <a:p>
            <a:pPr marL="457200"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Miền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D</a:t>
            </a:r>
            <a:endParaRPr lang="en-US"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16091" y="4657066"/>
            <a:ext cx="6339579" cy="523220"/>
          </a:xfrm>
          <a:prstGeom prst="rect">
            <a:avLst/>
          </a:prstGeom>
        </p:spPr>
        <p:txBody>
          <a:bodyPr wrap="square">
            <a:spAutoFit/>
          </a:bodyPr>
          <a:lstStyle/>
          <a:p>
            <a:pPr marL="457200"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hữu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buộc</a:t>
            </a:r>
            <a:r>
              <a:rPr lang="en-US" sz="2800" dirty="0" smtClean="0">
                <a:latin typeface="Times New Roman" panose="02020603050405020304" pitchFamily="18" charset="0"/>
                <a:cs typeface="Times New Roman" panose="02020603050405020304" pitchFamily="18" charset="0"/>
              </a:rPr>
              <a:t> C </a:t>
            </a:r>
            <a:endParaRPr lang="en-US" sz="2800" dirty="0">
              <a:latin typeface="Times New Roman" panose="02020603050405020304" pitchFamily="18" charset="0"/>
              <a:cs typeface="Times New Roman" panose="02020603050405020304" pitchFamily="18" charset="0"/>
            </a:endParaRPr>
          </a:p>
        </p:txBody>
      </p:sp>
      <p:sp>
        <p:nvSpPr>
          <p:cNvPr id="13" name="Rectangle 12"/>
          <p:cNvSpPr/>
          <p:nvPr/>
        </p:nvSpPr>
        <p:spPr>
          <a:xfrm>
            <a:off x="87395" y="5144632"/>
            <a:ext cx="11430349" cy="954107"/>
          </a:xfrm>
          <a:prstGeom prst="rect">
            <a:avLst/>
          </a:prstGeom>
        </p:spPr>
        <p:txBody>
          <a:bodyPr wrap="square">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(solution)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thỏa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thỏa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endParaRPr lang="en-US" sz="2800" dirty="0">
              <a:latin typeface="Times New Roman" panose="02020603050405020304" pitchFamily="18" charset="0"/>
              <a:cs typeface="Times New Roman" panose="02020603050405020304" pitchFamily="18" charset="0"/>
            </a:endParaRPr>
          </a:p>
        </p:txBody>
      </p:sp>
      <p:sp>
        <p:nvSpPr>
          <p:cNvPr id="14" name="Rectangle 13"/>
          <p:cNvSpPr/>
          <p:nvPr/>
        </p:nvSpPr>
        <p:spPr>
          <a:xfrm>
            <a:off x="154783" y="6223961"/>
            <a:ext cx="12081165" cy="523220"/>
          </a:xfrm>
          <a:prstGeom prst="rect">
            <a:avLst/>
          </a:prstGeom>
        </p:spPr>
        <p:txBody>
          <a:bodyPr wrap="square">
            <a:spAutoFit/>
          </a:bodyPr>
          <a:lstStyle/>
          <a:p>
            <a:pPr marL="457200" indent="-4572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Một bài toán thỏa mãn ràng buộc có thể được biểu diễn bằng một đồ thị (graph)</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66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5720" y="1865746"/>
            <a:ext cx="5837382" cy="646331"/>
          </a:xfrm>
          <a:prstGeom prst="rect">
            <a:avLst/>
          </a:prstGeom>
          <a:noFill/>
        </p:spPr>
        <p:txBody>
          <a:bodyPr wrap="square" rtlCol="0">
            <a:spAutoFit/>
          </a:bodyPr>
          <a:lstStyle/>
          <a:p>
            <a:r>
              <a:rPr lang="en-US" sz="3600" dirty="0" err="1" smtClean="0">
                <a:solidFill>
                  <a:srgbClr val="0070C0"/>
                </a:solidFill>
                <a:latin typeface="Times New Roman" panose="02020603050405020304" pitchFamily="18" charset="0"/>
                <a:cs typeface="Times New Roman" panose="02020603050405020304" pitchFamily="18" charset="0"/>
              </a:rPr>
              <a:t>Ví</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dụ</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Bài</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toán</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tô</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màu</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bản</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đồ</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19511" y="4357634"/>
            <a:ext cx="5623591" cy="523220"/>
          </a:xfrm>
          <a:prstGeom prst="rect">
            <a:avLst/>
          </a:prstGeom>
        </p:spPr>
        <p:txBody>
          <a:bodyPr wrap="none">
            <a:spAutoFit/>
          </a:bodyPr>
          <a:lstStyle/>
          <a:p>
            <a:r>
              <a:rPr lang="fr-FR" sz="2800" dirty="0" err="1">
                <a:solidFill>
                  <a:srgbClr val="FF0000"/>
                </a:solidFill>
                <a:latin typeface="Times New Roman" panose="02020603050405020304" pitchFamily="18" charset="0"/>
                <a:cs typeface="Times New Roman" panose="02020603050405020304" pitchFamily="18" charset="0"/>
              </a:rPr>
              <a:t>Các</a:t>
            </a:r>
            <a:r>
              <a:rPr lang="fr-FR" sz="2800" dirty="0">
                <a:solidFill>
                  <a:srgbClr val="FF0000"/>
                </a:solidFill>
                <a:latin typeface="Times New Roman" panose="02020603050405020304" pitchFamily="18" charset="0"/>
                <a:cs typeface="Times New Roman" panose="02020603050405020304" pitchFamily="18" charset="0"/>
              </a:rPr>
              <a:t> </a:t>
            </a:r>
            <a:r>
              <a:rPr lang="fr-FR" sz="2800" dirty="0" err="1">
                <a:solidFill>
                  <a:srgbClr val="FF0000"/>
                </a:solidFill>
                <a:latin typeface="Times New Roman" panose="02020603050405020304" pitchFamily="18" charset="0"/>
                <a:cs typeface="Times New Roman" panose="02020603050405020304" pitchFamily="18" charset="0"/>
              </a:rPr>
              <a:t>biến</a:t>
            </a:r>
            <a:r>
              <a:rPr lang="fr-FR" sz="2800" dirty="0">
                <a:latin typeface="Times New Roman" panose="02020603050405020304" pitchFamily="18" charset="0"/>
                <a:cs typeface="Times New Roman" panose="02020603050405020304" pitchFamily="18" charset="0"/>
              </a:rPr>
              <a:t>: WA, NT, Q, NSW, V, SA, T</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379582" y="5156218"/>
            <a:ext cx="5891356" cy="523220"/>
          </a:xfrm>
          <a:prstGeom prst="rect">
            <a:avLst/>
          </a:prstGeom>
        </p:spPr>
        <p:txBody>
          <a:bodyPr wrap="none">
            <a:spAutoFit/>
          </a:bodyPr>
          <a:lstStyle/>
          <a:p>
            <a:r>
              <a:rPr lang="en-US" sz="2800" dirty="0" err="1">
                <a:solidFill>
                  <a:srgbClr val="FF0000"/>
                </a:solidFill>
                <a:latin typeface="Times New Roman" panose="02020603050405020304" pitchFamily="18" charset="0"/>
                <a:cs typeface="Times New Roman" panose="02020603050405020304" pitchFamily="18" charset="0"/>
              </a:rPr>
              <a:t>Các</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miền</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giá</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D = {red, green, blue}</a:t>
            </a:r>
          </a:p>
        </p:txBody>
      </p:sp>
      <p:sp>
        <p:nvSpPr>
          <p:cNvPr id="6" name="Rectangle 5"/>
          <p:cNvSpPr/>
          <p:nvPr/>
        </p:nvSpPr>
        <p:spPr>
          <a:xfrm>
            <a:off x="379582" y="5769588"/>
            <a:ext cx="7614526" cy="954107"/>
          </a:xfrm>
          <a:prstGeom prst="rect">
            <a:avLst/>
          </a:prstGeom>
        </p:spPr>
        <p:txBody>
          <a:bodyPr wrap="square">
            <a:spAutoFit/>
          </a:bodyPr>
          <a:lstStyle/>
          <a:p>
            <a:r>
              <a:rPr lang="en-US" sz="2800" dirty="0" err="1">
                <a:solidFill>
                  <a:srgbClr val="FF0000"/>
                </a:solidFill>
                <a:latin typeface="Times New Roman" panose="02020603050405020304" pitchFamily="18" charset="0"/>
                <a:cs typeface="Times New Roman" panose="02020603050405020304" pitchFamily="18" charset="0"/>
              </a:rPr>
              <a:t>Các</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ràng</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26435" y="2588470"/>
            <a:ext cx="6111310" cy="1569660"/>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Xét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bang </a:t>
            </a:r>
            <a:r>
              <a:rPr lang="en-US" sz="2400" dirty="0" err="1" smtClean="0">
                <a:latin typeface="Times New Roman" panose="02020603050405020304" pitchFamily="18" charset="0"/>
                <a:cs typeface="Times New Roman" panose="02020603050405020304" pitchFamily="18" charset="0"/>
              </a:rPr>
              <a:t>nước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bang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red</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B0F0"/>
                </a:solidFill>
                <a:latin typeface="Times New Roman" panose="02020603050405020304" pitchFamily="18" charset="0"/>
                <a:cs typeface="Times New Roman" panose="02020603050405020304" pitchFamily="18" charset="0"/>
              </a:rPr>
              <a:t>blue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B050"/>
                </a:solidFill>
                <a:latin typeface="Times New Roman" panose="02020603050405020304" pitchFamily="18" charset="0"/>
                <a:cs typeface="Times New Roman" panose="02020603050405020304" pitchFamily="18" charset="0"/>
              </a:rPr>
              <a:t>green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bang </a:t>
            </a:r>
            <a:r>
              <a:rPr lang="en-US" sz="2400" dirty="0" err="1" smtClean="0">
                <a:latin typeface="Times New Roman" panose="02020603050405020304" pitchFamily="18" charset="0"/>
                <a:cs typeface="Times New Roman" panose="02020603050405020304" pitchFamily="18" charset="0"/>
              </a:rPr>
              <a:t>cạnh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331009" y="1865746"/>
            <a:ext cx="5662855" cy="4758197"/>
          </a:xfrm>
          <a:prstGeom prst="rect">
            <a:avLst/>
          </a:prstGeom>
        </p:spPr>
      </p:pic>
    </p:spTree>
    <p:extLst>
      <p:ext uri="{BB962C8B-B14F-4D97-AF65-F5344CB8AC3E}">
        <p14:creationId xmlns:p14="http://schemas.microsoft.com/office/powerpoint/2010/main" val="333623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5720" y="1865746"/>
            <a:ext cx="5837382" cy="646331"/>
          </a:xfrm>
          <a:prstGeom prst="rect">
            <a:avLst/>
          </a:prstGeom>
          <a:noFill/>
        </p:spPr>
        <p:txBody>
          <a:bodyPr wrap="square" rtlCol="0">
            <a:spAutoFit/>
          </a:bodyPr>
          <a:lstStyle/>
          <a:p>
            <a:r>
              <a:rPr lang="en-US" sz="3600" dirty="0" err="1" smtClean="0">
                <a:solidFill>
                  <a:srgbClr val="0070C0"/>
                </a:solidFill>
                <a:latin typeface="Times New Roman" panose="02020603050405020304" pitchFamily="18" charset="0"/>
                <a:cs typeface="Times New Roman" panose="02020603050405020304" pitchFamily="18" charset="0"/>
              </a:rPr>
              <a:t>Ví</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dụ</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Bài</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toán</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tô</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màu</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bản</a:t>
            </a:r>
            <a:r>
              <a:rPr lang="en-US" sz="3600" dirty="0" smtClean="0">
                <a:solidFill>
                  <a:srgbClr val="0070C0"/>
                </a:solidFill>
                <a:latin typeface="Times New Roman" panose="02020603050405020304" pitchFamily="18" charset="0"/>
                <a:cs typeface="Times New Roman" panose="02020603050405020304" pitchFamily="18" charset="0"/>
              </a:rPr>
              <a:t> </a:t>
            </a:r>
            <a:r>
              <a:rPr lang="en-US" sz="3600" dirty="0" err="1" smtClean="0">
                <a:solidFill>
                  <a:srgbClr val="0070C0"/>
                </a:solidFill>
                <a:latin typeface="Times New Roman" panose="02020603050405020304" pitchFamily="18" charset="0"/>
                <a:cs typeface="Times New Roman" panose="02020603050405020304" pitchFamily="18" charset="0"/>
              </a:rPr>
              <a:t>đồ</a:t>
            </a:r>
            <a:endParaRPr lang="en-US" sz="3600"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19034" y="4497010"/>
            <a:ext cx="3343742" cy="2086266"/>
          </a:xfrm>
          <a:prstGeom prst="rect">
            <a:avLst/>
          </a:prstGeom>
        </p:spPr>
      </p:pic>
      <p:pic>
        <p:nvPicPr>
          <p:cNvPr id="6" name="Picture 5"/>
          <p:cNvPicPr>
            <a:picLocks noChangeAspect="1"/>
          </p:cNvPicPr>
          <p:nvPr/>
        </p:nvPicPr>
        <p:blipFill>
          <a:blip r:embed="rId3"/>
          <a:stretch>
            <a:fillRect/>
          </a:stretch>
        </p:blipFill>
        <p:spPr>
          <a:xfrm>
            <a:off x="1232154" y="4261171"/>
            <a:ext cx="4610743" cy="2410161"/>
          </a:xfrm>
          <a:prstGeom prst="rect">
            <a:avLst/>
          </a:prstGeom>
        </p:spPr>
      </p:pic>
      <p:sp>
        <p:nvSpPr>
          <p:cNvPr id="7" name="TextBox 6"/>
          <p:cNvSpPr txBox="1"/>
          <p:nvPr/>
        </p:nvSpPr>
        <p:spPr>
          <a:xfrm>
            <a:off x="1398968" y="2576945"/>
            <a:ext cx="9596581" cy="1200329"/>
          </a:xfrm>
          <a:prstGeom prst="rect">
            <a:avLst/>
          </a:prstGeom>
          <a:noFill/>
        </p:spPr>
        <p:txBody>
          <a:bodyPr wrap="square" rtlCol="0">
            <a:spAutoFit/>
          </a:bodyPr>
          <a:lstStyle/>
          <a:p>
            <a:r>
              <a:rPr lang="en-US" sz="3600" dirty="0" err="1" smtClean="0">
                <a:solidFill>
                  <a:schemeClr val="accent2"/>
                </a:solidFill>
                <a:latin typeface="Times New Roman" panose="02020603050405020304" pitchFamily="18" charset="0"/>
                <a:cs typeface="Times New Roman" panose="02020603050405020304" pitchFamily="18" charset="0"/>
              </a:rPr>
              <a:t>Đồ</a:t>
            </a:r>
            <a:r>
              <a:rPr lang="en-US" sz="3600" dirty="0" smtClean="0">
                <a:solidFill>
                  <a:schemeClr val="accent2"/>
                </a:solidFill>
                <a:latin typeface="Times New Roman" panose="02020603050405020304" pitchFamily="18" charset="0"/>
                <a:cs typeface="Times New Roman" panose="02020603050405020304" pitchFamily="18" charset="0"/>
              </a:rPr>
              <a:t> </a:t>
            </a:r>
            <a:r>
              <a:rPr lang="en-US" sz="3600" dirty="0" err="1" smtClean="0">
                <a:solidFill>
                  <a:schemeClr val="accent2"/>
                </a:solidFill>
                <a:latin typeface="Times New Roman" panose="02020603050405020304" pitchFamily="18" charset="0"/>
                <a:cs typeface="Times New Roman" panose="02020603050405020304" pitchFamily="18" charset="0"/>
              </a:rPr>
              <a:t>thị</a:t>
            </a:r>
            <a:r>
              <a:rPr lang="en-US" sz="3600" dirty="0" smtClean="0">
                <a:solidFill>
                  <a:schemeClr val="accent2"/>
                </a:solidFill>
                <a:latin typeface="Times New Roman" panose="02020603050405020304" pitchFamily="18" charset="0"/>
                <a:cs typeface="Times New Roman" panose="02020603050405020304" pitchFamily="18" charset="0"/>
              </a:rPr>
              <a:t> </a:t>
            </a:r>
            <a:r>
              <a:rPr lang="en-US" sz="3600" dirty="0" err="1" smtClean="0">
                <a:solidFill>
                  <a:schemeClr val="accent2"/>
                </a:solidFill>
                <a:latin typeface="Times New Roman" panose="02020603050405020304" pitchFamily="18" charset="0"/>
                <a:cs typeface="Times New Roman" panose="02020603050405020304" pitchFamily="18" charset="0"/>
              </a:rPr>
              <a:t>ràng</a:t>
            </a:r>
            <a:r>
              <a:rPr lang="en-US" sz="3600" dirty="0" smtClean="0">
                <a:solidFill>
                  <a:schemeClr val="accent2"/>
                </a:solidFill>
                <a:latin typeface="Times New Roman" panose="02020603050405020304" pitchFamily="18" charset="0"/>
                <a:cs typeface="Times New Roman" panose="02020603050405020304" pitchFamily="18" charset="0"/>
              </a:rPr>
              <a:t> </a:t>
            </a:r>
            <a:r>
              <a:rPr lang="en-US" sz="3600" dirty="0" err="1" smtClean="0">
                <a:solidFill>
                  <a:schemeClr val="accent2"/>
                </a:solidFill>
                <a:latin typeface="Times New Roman" panose="02020603050405020304" pitchFamily="18" charset="0"/>
                <a:cs typeface="Times New Roman" panose="02020603050405020304" pitchFamily="18" charset="0"/>
              </a:rPr>
              <a:t>buộc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nút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của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đồ</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thị</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tương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ứng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biến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cung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của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đồ</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thị</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là</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ràng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buộc</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32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374" y="1951243"/>
            <a:ext cx="6776214" cy="646331"/>
          </a:xfrm>
          <a:prstGeom prst="rect">
            <a:avLst/>
          </a:prstGeom>
        </p:spPr>
        <p:txBody>
          <a:bodyPr wrap="none">
            <a:spAutoFit/>
          </a:bodyPr>
          <a:lstStyle/>
          <a:p>
            <a:r>
              <a:rPr lang="en-US" sz="3600" dirty="0" err="1" smtClean="0">
                <a:solidFill>
                  <a:srgbClr val="FF0000"/>
                </a:solidFill>
                <a:latin typeface="Times New Roman" panose="02020603050405020304" pitchFamily="18" charset="0"/>
                <a:cs typeface="Times New Roman" panose="02020603050405020304" pitchFamily="18" charset="0"/>
              </a:rPr>
              <a:t>Tìm</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smtClean="0">
                <a:solidFill>
                  <a:srgbClr val="FF0000"/>
                </a:solidFill>
                <a:latin typeface="Times New Roman" panose="02020603050405020304" pitchFamily="18" charset="0"/>
                <a:cs typeface="Times New Roman" panose="02020603050405020304" pitchFamily="18" charset="0"/>
              </a:rPr>
              <a:t>lời</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smtClean="0">
                <a:solidFill>
                  <a:srgbClr val="FF0000"/>
                </a:solidFill>
                <a:latin typeface="Times New Roman" panose="02020603050405020304" pitchFamily="18" charset="0"/>
                <a:cs typeface="Times New Roman" panose="02020603050405020304" pitchFamily="18" charset="0"/>
              </a:rPr>
              <a:t>giải</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smtClean="0">
                <a:solidFill>
                  <a:srgbClr val="FF0000"/>
                </a:solidFill>
                <a:latin typeface="Times New Roman" panose="02020603050405020304" pitchFamily="18" charset="0"/>
                <a:cs typeface="Times New Roman" panose="02020603050405020304" pitchFamily="18" charset="0"/>
              </a:rPr>
              <a:t>bằng</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a:t>
            </a:r>
            <a:r>
              <a:rPr lang="en-US" sz="3600" dirty="0" err="1" smtClean="0">
                <a:solidFill>
                  <a:srgbClr val="FF0000"/>
                </a:solidFill>
                <a:latin typeface="Times New Roman" panose="02020603050405020304" pitchFamily="18" charset="0"/>
                <a:cs typeface="Times New Roman" panose="02020603050405020304" pitchFamily="18" charset="0"/>
              </a:rPr>
              <a:t>ìm</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kiếm</a:t>
            </a:r>
            <a:r>
              <a:rPr lang="en-US" sz="3600" dirty="0">
                <a:solidFill>
                  <a:srgbClr val="FF0000"/>
                </a:solidFill>
                <a:latin typeface="Times New Roman" panose="02020603050405020304" pitchFamily="18" charset="0"/>
                <a:cs typeface="Times New Roman" panose="02020603050405020304" pitchFamily="18" charset="0"/>
              </a:rPr>
              <a:t> quay </a:t>
            </a:r>
            <a:r>
              <a:rPr lang="en-US" sz="3600" dirty="0" err="1">
                <a:solidFill>
                  <a:srgbClr val="FF0000"/>
                </a:solidFill>
                <a:latin typeface="Times New Roman" panose="02020603050405020304" pitchFamily="18" charset="0"/>
                <a:cs typeface="Times New Roman" panose="02020603050405020304" pitchFamily="18" charset="0"/>
              </a:rPr>
              <a:t>lui</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60218" y="2782424"/>
            <a:ext cx="8682182" cy="954107"/>
          </a:xfrm>
          <a:prstGeom prst="rect">
            <a:avLst/>
          </a:prstGeom>
        </p:spPr>
        <p:txBody>
          <a:bodyPr wrap="square">
            <a:spAutoFit/>
          </a:bodyPr>
          <a:lstStyle/>
          <a:p>
            <a:r>
              <a:rPr lang="vi-VN" sz="2800" dirty="0" smtClean="0">
                <a:latin typeface="Times New Roman" panose="02020603050405020304" pitchFamily="18" charset="0"/>
                <a:cs typeface="Times New Roman" panose="02020603050405020304" pitchFamily="18" charset="0"/>
              </a:rPr>
              <a:t>Tìm kiếm quay lui (backtracking) là giải thuật tìm kiếm được sử dụng phổ biến nhất trong CSP</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360218" y="3801707"/>
            <a:ext cx="7792518" cy="523220"/>
          </a:xfrm>
          <a:prstGeom prst="rect">
            <a:avLst/>
          </a:prstGeom>
        </p:spPr>
        <p:txBody>
          <a:bodyPr wrap="none">
            <a:spAutoFit/>
          </a:bodyPr>
          <a:lstStyle/>
          <a:p>
            <a:r>
              <a:rPr lang="vi-VN" sz="2800" dirty="0">
                <a:solidFill>
                  <a:srgbClr val="FFC000"/>
                </a:solidFill>
                <a:latin typeface="Times New Roman" panose="02020603050405020304" pitchFamily="18" charset="0"/>
                <a:cs typeface="Times New Roman" panose="02020603050405020304" pitchFamily="18" charset="0"/>
              </a:rPr>
              <a:t>Phương pháp tìm kiếm quay lui đối với bài toán CSP</a:t>
            </a:r>
            <a:endParaRPr lang="en-US" sz="2800" dirty="0">
              <a:solidFill>
                <a:srgbClr val="FFC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75286" y="4410885"/>
            <a:ext cx="5566415" cy="523220"/>
          </a:xfrm>
          <a:prstGeom prst="rect">
            <a:avLst/>
          </a:prstGeom>
        </p:spPr>
        <p:txBody>
          <a:bodyPr wrap="square">
            <a:spAutoFit/>
          </a:bodyPr>
          <a:lstStyle/>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Gán giá trị lần lượt cho các biến</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475286" y="5062241"/>
            <a:ext cx="11568932" cy="1384995"/>
          </a:xfrm>
          <a:prstGeom prst="rect">
            <a:avLst/>
          </a:prstGeom>
        </p:spPr>
        <p:txBody>
          <a:bodyPr wrap="square">
            <a:spAutoFit/>
          </a:bodyPr>
          <a:lstStyle/>
          <a:p>
            <a:pPr marL="457200" indent="-4572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Sau mỗi phép gán giá trị cho một biến nào đó, kiểm tra các ràng buộc có được thỏa mãn bởi tất cả các biến đã được gán giá trị cho đến thời điểm hiện tại – Quay lui (backtrack) nếu có lỗi (không thỏa mãn các ràng buộc)</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593" y="1868116"/>
            <a:ext cx="3608680" cy="646331"/>
          </a:xfrm>
          <a:prstGeom prst="rect">
            <a:avLst/>
          </a:prstGeom>
        </p:spPr>
        <p:txBody>
          <a:bodyPr wrap="none">
            <a:spAutoFit/>
          </a:bodyPr>
          <a:lstStyle/>
          <a:p>
            <a:r>
              <a:rPr lang="en-US" sz="3600" dirty="0" err="1">
                <a:solidFill>
                  <a:srgbClr val="FF0000"/>
                </a:solidFill>
                <a:latin typeface="Times New Roman" panose="02020603050405020304" pitchFamily="18" charset="0"/>
                <a:cs typeface="Times New Roman" panose="02020603050405020304" pitchFamily="18" charset="0"/>
              </a:rPr>
              <a:t>Tìm</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kiếm</a:t>
            </a:r>
            <a:r>
              <a:rPr lang="en-US" sz="3600" dirty="0">
                <a:solidFill>
                  <a:srgbClr val="FF0000"/>
                </a:solidFill>
                <a:latin typeface="Times New Roman" panose="02020603050405020304" pitchFamily="18" charset="0"/>
                <a:cs typeface="Times New Roman" panose="02020603050405020304" pitchFamily="18" charset="0"/>
              </a:rPr>
              <a:t> quay </a:t>
            </a:r>
            <a:r>
              <a:rPr lang="en-US" sz="3600" dirty="0" err="1">
                <a:solidFill>
                  <a:srgbClr val="FF0000"/>
                </a:solidFill>
                <a:latin typeface="Times New Roman" panose="02020603050405020304" pitchFamily="18" charset="0"/>
                <a:cs typeface="Times New Roman" panose="02020603050405020304" pitchFamily="18" charset="0"/>
              </a:rPr>
              <a:t>lui</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6593" y="2432975"/>
            <a:ext cx="8811492" cy="523220"/>
          </a:xfrm>
          <a:prstGeom prst="rect">
            <a:avLst/>
          </a:prstGeom>
        </p:spPr>
        <p:txBody>
          <a:bodyPr wrap="square">
            <a:spAutoFit/>
          </a:bodyPr>
          <a:lstStyle/>
          <a:p>
            <a:r>
              <a:rPr lang="vi-VN" sz="2800" dirty="0">
                <a:latin typeface="Times New Roman" panose="02020603050405020304" pitchFamily="18" charset="0"/>
                <a:cs typeface="Times New Roman" panose="02020603050405020304" pitchFamily="18" charset="0"/>
              </a:rPr>
              <a:t>Các yếu tố ảnh hưởng đến phương pháp tìm kiếm quay lui</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717775" y="2879251"/>
            <a:ext cx="3765774" cy="461665"/>
          </a:xfrm>
          <a:prstGeom prst="rect">
            <a:avLst/>
          </a:prstGeom>
        </p:spPr>
        <p:txBody>
          <a:bodyPr wrap="none">
            <a:spAutoFit/>
          </a:bodyPr>
          <a:lstStyle/>
          <a:p>
            <a:r>
              <a:rPr lang="vi-VN" sz="2400" dirty="0">
                <a:latin typeface="Times New Roman" panose="02020603050405020304" pitchFamily="18" charset="0"/>
                <a:cs typeface="Times New Roman" panose="02020603050405020304" pitchFamily="18" charset="0"/>
              </a:rPr>
              <a:t>Thứ tự được xét của các biến</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1731422" y="3365793"/>
            <a:ext cx="8524967" cy="461665"/>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Ưu tiên xét trước các biến có ít giá trị (miền giá trị nhỏ) </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1779252" y="3877304"/>
            <a:ext cx="8605886" cy="461665"/>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Ưu tiên xét trước các biến tham gia vào nhiều ràng buộc </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1779252" y="4369202"/>
            <a:ext cx="9636310" cy="461665"/>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Ưu tiên các biến quan trọng hơn (được định nghĩa tùy vào bài toán cụ thể) </a:t>
            </a: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717774" y="5008977"/>
            <a:ext cx="10697787" cy="461665"/>
          </a:xfrm>
          <a:prstGeom prst="rect">
            <a:avLst/>
          </a:prstGeom>
        </p:spPr>
        <p:txBody>
          <a:bodyPr wrap="square">
            <a:spAutoFit/>
          </a:bodyPr>
          <a:lstStyle/>
          <a:p>
            <a:r>
              <a:rPr lang="vi-VN" sz="2400" dirty="0" smtClean="0">
                <a:latin typeface="Times New Roman" panose="02020603050405020304" pitchFamily="18" charset="0"/>
                <a:cs typeface="Times New Roman" panose="02020603050405020304" pitchFamily="18" charset="0"/>
              </a:rPr>
              <a:t>Ưu tiên các biến quan trọng hơn (được định nghĩa tùy vào bài toán cụ thể) </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1577417" y="5667931"/>
            <a:ext cx="9491635" cy="830997"/>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Thứ tự ưu tiên của các giá trị với mỗi biến được định nghĩa tùy thuộc vào bài toán cụ thể</a:t>
            </a:r>
            <a:endParaRPr lang="en-US"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74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38" y="1782535"/>
            <a:ext cx="5404043" cy="646331"/>
          </a:xfrm>
          <a:prstGeom prst="rect">
            <a:avLst/>
          </a:prstGeom>
        </p:spPr>
        <p:txBody>
          <a:bodyPr wrap="none">
            <a:spAutoFit/>
          </a:bodyPr>
          <a:lstStyle/>
          <a:p>
            <a:r>
              <a:rPr lang="en-US" sz="3600" dirty="0" err="1">
                <a:solidFill>
                  <a:srgbClr val="FF0000"/>
                </a:solidFill>
                <a:latin typeface="Times New Roman" panose="02020603050405020304" pitchFamily="18" charset="0"/>
                <a:cs typeface="Times New Roman" panose="02020603050405020304" pitchFamily="18" charset="0"/>
              </a:rPr>
              <a:t>Giải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thuật</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tìm</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kiếm</a:t>
            </a:r>
            <a:r>
              <a:rPr lang="en-US" sz="3600" dirty="0">
                <a:solidFill>
                  <a:srgbClr val="FF0000"/>
                </a:solidFill>
                <a:latin typeface="Times New Roman" panose="02020603050405020304" pitchFamily="18" charset="0"/>
                <a:cs typeface="Times New Roman" panose="02020603050405020304" pitchFamily="18" charset="0"/>
              </a:rPr>
              <a:t> quay </a:t>
            </a:r>
            <a:r>
              <a:rPr lang="en-US" sz="3600" dirty="0" err="1">
                <a:solidFill>
                  <a:srgbClr val="FF0000"/>
                </a:solidFill>
                <a:latin typeface="Times New Roman" panose="02020603050405020304" pitchFamily="18" charset="0"/>
                <a:cs typeface="Times New Roman" panose="02020603050405020304" pitchFamily="18" charset="0"/>
              </a:rPr>
              <a:t>lui</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4139" y="2428866"/>
            <a:ext cx="11700006" cy="4230552"/>
          </a:xfrm>
          <a:prstGeom prst="rect">
            <a:avLst/>
          </a:prstGeom>
        </p:spPr>
      </p:pic>
    </p:spTree>
    <p:extLst>
      <p:ext uri="{BB962C8B-B14F-4D97-AF65-F5344CB8AC3E}">
        <p14:creationId xmlns:p14="http://schemas.microsoft.com/office/powerpoint/2010/main" val="249746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14" y="1849643"/>
            <a:ext cx="5904180" cy="646331"/>
          </a:xfrm>
          <a:prstGeom prst="rect">
            <a:avLst/>
          </a:prstGeom>
        </p:spPr>
        <p:txBody>
          <a:bodyPr wrap="none">
            <a:spAutoFit/>
          </a:bodyPr>
          <a:lstStyle/>
          <a:p>
            <a:r>
              <a:rPr lang="en-US" sz="3600" dirty="0" err="1">
                <a:solidFill>
                  <a:srgbClr val="FF0000"/>
                </a:solidFill>
                <a:latin typeface="Times New Roman" panose="02020603050405020304" pitchFamily="18" charset="0"/>
                <a:cs typeface="Times New Roman" panose="02020603050405020304" pitchFamily="18" charset="0"/>
              </a:rPr>
              <a:t>Tìm</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kiếm</a:t>
            </a:r>
            <a:r>
              <a:rPr lang="en-US" sz="3600" dirty="0">
                <a:solidFill>
                  <a:srgbClr val="FF0000"/>
                </a:solidFill>
                <a:latin typeface="Times New Roman" panose="02020603050405020304" pitchFamily="18" charset="0"/>
                <a:cs typeface="Times New Roman" panose="02020603050405020304" pitchFamily="18" charset="0"/>
              </a:rPr>
              <a:t> quay </a:t>
            </a:r>
            <a:r>
              <a:rPr lang="en-US" sz="3600" dirty="0" err="1">
                <a:solidFill>
                  <a:srgbClr val="FF0000"/>
                </a:solidFill>
                <a:latin typeface="Times New Roman" panose="02020603050405020304" pitchFamily="18" charset="0"/>
                <a:cs typeface="Times New Roman" panose="02020603050405020304" pitchFamily="18" charset="0"/>
              </a:rPr>
              <a:t>lui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Các</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vấn</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đề</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963570" y="2800989"/>
            <a:ext cx="9090950" cy="523220"/>
          </a:xfrm>
          <a:prstGeom prst="rect">
            <a:avLst/>
          </a:prstGeom>
        </p:spPr>
        <p:txBody>
          <a:bodyPr wrap="none">
            <a:spAutoFit/>
          </a:bodyPr>
          <a:lstStyle/>
          <a:p>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muộn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mâu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thuẫn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phạm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p>
        </p:txBody>
      </p:sp>
      <p:sp>
        <p:nvSpPr>
          <p:cNvPr id="5" name="Rectangle 4"/>
          <p:cNvSpPr/>
          <p:nvPr/>
        </p:nvSpPr>
        <p:spPr>
          <a:xfrm>
            <a:off x="1850261" y="3452338"/>
            <a:ext cx="6096000" cy="954107"/>
          </a:xfrm>
          <a:prstGeom prst="rect">
            <a:avLst/>
          </a:prstGeom>
        </p:spPr>
        <p:txBody>
          <a:bodyPr>
            <a:spAutoFit/>
          </a:bodyPr>
          <a:lstStyle/>
          <a:p>
            <a:r>
              <a:rPr lang="vi-VN" sz="2800" dirty="0">
                <a:latin typeface="Times New Roman" panose="02020603050405020304" pitchFamily="18" charset="0"/>
                <a:cs typeface="Times New Roman" panose="02020603050405020304" pitchFamily="18" charset="0"/>
              </a:rPr>
              <a:t>Các vi phạm ràng buộc chỉ được phát hiện sau khi các giá trị được gán </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850261" y="4652850"/>
            <a:ext cx="6656430" cy="954107"/>
          </a:xfrm>
          <a:prstGeom prst="rect">
            <a:avLst/>
          </a:prstGeom>
        </p:spPr>
        <p:txBody>
          <a:bodyPr wrap="square">
            <a:spAutoFit/>
          </a:bodyPr>
          <a:lstStyle/>
          <a:p>
            <a:r>
              <a:rPr lang="vi-VN" sz="2800" dirty="0">
                <a:solidFill>
                  <a:srgbClr val="FF0000"/>
                </a:solidFill>
                <a:latin typeface="Times New Roman" panose="02020603050405020304" pitchFamily="18" charset="0"/>
                <a:cs typeface="Times New Roman" panose="02020603050405020304" pitchFamily="18" charset="0"/>
              </a:rPr>
              <a:t>Giải pháp: </a:t>
            </a:r>
            <a:r>
              <a:rPr lang="vi-VN" sz="2800" dirty="0">
                <a:latin typeface="Times New Roman" panose="02020603050405020304" pitchFamily="18" charset="0"/>
                <a:cs typeface="Times New Roman" panose="02020603050405020304" pitchFamily="18" charset="0"/>
              </a:rPr>
              <a:t>Phương pháp Forward checking (kiểm tra trước các ràng buộc) </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64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745" y="1932770"/>
            <a:ext cx="5532284" cy="646331"/>
          </a:xfrm>
          <a:prstGeom prst="rect">
            <a:avLst/>
          </a:prstGeom>
        </p:spPr>
        <p:txBody>
          <a:bodyPr wrap="none">
            <a:spAutoFit/>
          </a:bodyPr>
          <a:lstStyle/>
          <a:p>
            <a:r>
              <a:rPr lang="en-US" sz="3600" dirty="0" err="1">
                <a:solidFill>
                  <a:srgbClr val="FF0000"/>
                </a:solidFill>
                <a:latin typeface="Times New Roman" panose="02020603050405020304" pitchFamily="18" charset="0"/>
                <a:cs typeface="Times New Roman" panose="02020603050405020304" pitchFamily="18" charset="0"/>
              </a:rPr>
              <a:t>Tìm</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kiếm</a:t>
            </a:r>
            <a:r>
              <a:rPr lang="en-US" sz="3600" dirty="0">
                <a:solidFill>
                  <a:srgbClr val="FF0000"/>
                </a:solidFill>
                <a:latin typeface="Times New Roman" panose="02020603050405020304" pitchFamily="18" charset="0"/>
                <a:cs typeface="Times New Roman" panose="02020603050405020304" pitchFamily="18" charset="0"/>
              </a:rPr>
              <a:t> quay </a:t>
            </a:r>
            <a:r>
              <a:rPr lang="en-US" sz="3600" dirty="0" err="1">
                <a:solidFill>
                  <a:srgbClr val="FF0000"/>
                </a:solidFill>
                <a:latin typeface="Times New Roman" panose="02020603050405020304" pitchFamily="18" charset="0"/>
                <a:cs typeface="Times New Roman" panose="02020603050405020304" pitchFamily="18" charset="0"/>
              </a:rPr>
              <a:t>lui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Cải</a:t>
            </a:r>
            <a:r>
              <a:rPr lang="en-US" sz="3600" dirty="0">
                <a:solidFill>
                  <a:srgbClr val="FF0000"/>
                </a:solidFill>
                <a:latin typeface="Times New Roman" panose="02020603050405020304" pitchFamily="18" charset="0"/>
                <a:cs typeface="Times New Roman" panose="02020603050405020304" pitchFamily="18" charset="0"/>
              </a:rPr>
              <a:t> </a:t>
            </a:r>
            <a:r>
              <a:rPr lang="en-US" sz="3600" dirty="0" err="1">
                <a:solidFill>
                  <a:srgbClr val="FF0000"/>
                </a:solidFill>
                <a:latin typeface="Times New Roman" panose="02020603050405020304" pitchFamily="18" charset="0"/>
                <a:cs typeface="Times New Roman" panose="02020603050405020304" pitchFamily="18" charset="0"/>
              </a:rPr>
              <a:t>thiện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81890" y="2505472"/>
            <a:ext cx="9365674" cy="954107"/>
          </a:xfrm>
          <a:prstGeom prst="rect">
            <a:avLst/>
          </a:prstGeom>
        </p:spPr>
        <p:txBody>
          <a:bodyPr wrap="square">
            <a:spAutoFit/>
          </a:bodyPr>
          <a:lstStyle/>
          <a:p>
            <a:r>
              <a:rPr lang="vi-VN" sz="2800" dirty="0">
                <a:solidFill>
                  <a:srgbClr val="FFC000"/>
                </a:solidFill>
                <a:latin typeface="Times New Roman" panose="02020603050405020304" pitchFamily="18" charset="0"/>
                <a:cs typeface="Times New Roman" panose="02020603050405020304" pitchFamily="18" charset="0"/>
              </a:rPr>
              <a:t>Hiệu quả của phương pháp tìm kiếm quay lui trong CSP có thể được cải thiện bằng </a:t>
            </a:r>
            <a:endParaRPr lang="en-US" sz="2800" dirty="0">
              <a:solidFill>
                <a:srgbClr val="FFC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67601" y="3444190"/>
            <a:ext cx="5791970" cy="523220"/>
          </a:xfrm>
          <a:prstGeom prst="rect">
            <a:avLst/>
          </a:prstGeom>
        </p:spPr>
        <p:txBody>
          <a:bodyPr wrap="none">
            <a:spAutoFit/>
          </a:bodyPr>
          <a:lstStyle/>
          <a:p>
            <a:pPr marL="514350" indent="-514350">
              <a:buFont typeface="+mj-lt"/>
              <a:buAutoNum type="arabicPeriod"/>
            </a:pP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a:t>
            </a:r>
          </a:p>
        </p:txBody>
      </p:sp>
      <p:sp>
        <p:nvSpPr>
          <p:cNvPr id="5" name="Rectangle 4"/>
          <p:cNvSpPr/>
          <p:nvPr/>
        </p:nvSpPr>
        <p:spPr>
          <a:xfrm>
            <a:off x="1912383" y="3994463"/>
            <a:ext cx="4889480" cy="523220"/>
          </a:xfrm>
          <a:prstGeom prst="rect">
            <a:avLst/>
          </a:prstGeom>
        </p:spPr>
        <p:txBody>
          <a:bodyPr wrap="none">
            <a:spAutoFit/>
          </a:bodyPr>
          <a:lstStyle/>
          <a:p>
            <a:pPr marL="457200" indent="-457200">
              <a:buFont typeface="Wingdings" panose="05000000000000000000" pitchFamily="2" charset="2"/>
              <a:buChar char="§"/>
            </a:pP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912383" y="4644518"/>
            <a:ext cx="6470041" cy="523220"/>
          </a:xfrm>
          <a:prstGeom prst="rect">
            <a:avLst/>
          </a:prstGeom>
        </p:spPr>
        <p:txBody>
          <a:bodyPr wrap="none">
            <a:spAutoFit/>
          </a:bodyPr>
          <a:lstStyle/>
          <a:p>
            <a:pPr marL="457200" indent="-457200">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1067601" y="5143442"/>
            <a:ext cx="6202339" cy="523220"/>
          </a:xfrm>
          <a:prstGeom prst="rect">
            <a:avLst/>
          </a:prstGeom>
        </p:spPr>
        <p:txBody>
          <a:bodyPr wrap="none">
            <a:spAutoFit/>
          </a:bodyPr>
          <a:lstStyle/>
          <a:p>
            <a:pPr marL="514350" indent="-514350">
              <a:buFont typeface="+mj-lt"/>
              <a:buAutoNum type="arabicPeriod" startAt="2"/>
            </a:pP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p>
        </p:txBody>
      </p:sp>
      <p:sp>
        <p:nvSpPr>
          <p:cNvPr id="8" name="Rectangle 7"/>
          <p:cNvSpPr/>
          <p:nvPr/>
        </p:nvSpPr>
        <p:spPr>
          <a:xfrm>
            <a:off x="1067601" y="5875623"/>
            <a:ext cx="10727235" cy="954107"/>
          </a:xfrm>
          <a:prstGeom prst="rect">
            <a:avLst/>
          </a:prstGeom>
        </p:spPr>
        <p:txBody>
          <a:bodyPr wrap="square">
            <a:spAutoFit/>
          </a:bodyPr>
          <a:lstStyle/>
          <a:p>
            <a:pPr marL="514350" indent="-514350">
              <a:buFont typeface="+mj-lt"/>
              <a:buAutoNum type="arabicPeriod" startAt="3"/>
            </a:pP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sớm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phạm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xảy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cạnh</a:t>
            </a:r>
            <a:endParaRPr lang="en-US" sz="2800" dirty="0">
              <a:latin typeface="Times New Roman" panose="02020603050405020304" pitchFamily="18" charset="0"/>
              <a:cs typeface="Times New Roman" panose="02020603050405020304" pitchFamily="18" charset="0"/>
            </a:endParaRPr>
          </a:p>
        </p:txBody>
      </p:sp>
      <p:sp>
        <p:nvSpPr>
          <p:cNvPr id="9" name="Rectangle 8"/>
          <p:cNvSpPr/>
          <p:nvPr/>
        </p:nvSpPr>
        <p:spPr>
          <a:xfrm>
            <a:off x="3024411" y="193040"/>
            <a:ext cx="7832593" cy="830997"/>
          </a:xfrm>
          <a:prstGeom prst="rect">
            <a:avLst/>
          </a:prstGeom>
        </p:spPr>
        <p:txBody>
          <a:bodyPr wrap="none">
            <a:spAutoFit/>
          </a:bodyPr>
          <a:lstStyle/>
          <a:p>
            <a:r>
              <a:rPr lang="en-US" sz="4800" b="1" dirty="0" err="1">
                <a:solidFill>
                  <a:srgbClr val="FF0000"/>
                </a:solidFill>
                <a:latin typeface="Times New Roman" panose="02020603050405020304" pitchFamily="18" charset="0"/>
                <a:cs typeface="Times New Roman" panose="02020603050405020304" pitchFamily="18" charset="0"/>
              </a:rPr>
              <a:t>Bài</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toán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thỏa</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mãn</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ràng</a:t>
            </a:r>
            <a:r>
              <a:rPr lang="en-US" sz="4800" b="1" dirty="0">
                <a:solidFill>
                  <a:srgbClr val="FF0000"/>
                </a:solidFill>
                <a:latin typeface="Times New Roman" panose="02020603050405020304" pitchFamily="18" charset="0"/>
                <a:cs typeface="Times New Roman" panose="02020603050405020304" pitchFamily="18" charset="0"/>
              </a:rPr>
              <a:t> </a:t>
            </a:r>
            <a:r>
              <a:rPr lang="en-US" sz="4800" b="1" dirty="0" err="1">
                <a:solidFill>
                  <a:srgbClr val="FF0000"/>
                </a:solidFill>
                <a:latin typeface="Times New Roman" panose="02020603050405020304" pitchFamily="18" charset="0"/>
                <a:cs typeface="Times New Roman" panose="02020603050405020304" pitchFamily="18" charset="0"/>
              </a:rPr>
              <a:t>buộc</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1344</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84</cp:revision>
  <dcterms:created xsi:type="dcterms:W3CDTF">2023-04-16T07:15:54Z</dcterms:created>
  <dcterms:modified xsi:type="dcterms:W3CDTF">2023-05-09T09:59:53Z</dcterms:modified>
</cp:coreProperties>
</file>