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69" r:id="rId3"/>
    <p:sldId id="274" r:id="rId4"/>
    <p:sldId id="271" r:id="rId5"/>
    <p:sldId id="265" r:id="rId6"/>
    <p:sldId id="266" r:id="rId7"/>
    <p:sldId id="272" r:id="rId8"/>
    <p:sldId id="273" r:id="rId9"/>
    <p:sldId id="262" r:id="rId10"/>
    <p:sldId id="263" r:id="rId11"/>
    <p:sldId id="257" r:id="rId12"/>
    <p:sldId id="267" r:id="rId13"/>
    <p:sldId id="268" r:id="rId14"/>
    <p:sldId id="275" r:id="rId15"/>
    <p:sldId id="276" r:id="rId16"/>
    <p:sldId id="278" r:id="rId17"/>
    <p:sldId id="279" r:id="rId18"/>
    <p:sldId id="281" r:id="rId19"/>
    <p:sldId id="282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1E02-21AE-4620-A585-BC3A1FB8A3F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0A30-0B7F-417A-AFC0-F90562F37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7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1E02-21AE-4620-A585-BC3A1FB8A3F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0A30-0B7F-417A-AFC0-F90562F37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1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1E02-21AE-4620-A585-BC3A1FB8A3F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0A30-0B7F-417A-AFC0-F90562F37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2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1E02-21AE-4620-A585-BC3A1FB8A3F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0A30-0B7F-417A-AFC0-F90562F37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9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1E02-21AE-4620-A585-BC3A1FB8A3F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0A30-0B7F-417A-AFC0-F90562F37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8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1E02-21AE-4620-A585-BC3A1FB8A3F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0A30-0B7F-417A-AFC0-F90562F37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1E02-21AE-4620-A585-BC3A1FB8A3F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0A30-0B7F-417A-AFC0-F90562F37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7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1E02-21AE-4620-A585-BC3A1FB8A3F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0A30-0B7F-417A-AFC0-F90562F37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4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1E02-21AE-4620-A585-BC3A1FB8A3F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0A30-0B7F-417A-AFC0-F90562F37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1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1E02-21AE-4620-A585-BC3A1FB8A3F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0A30-0B7F-417A-AFC0-F90562F37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5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1E02-21AE-4620-A585-BC3A1FB8A3F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0A30-0B7F-417A-AFC0-F90562F37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2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D1E02-21AE-4620-A585-BC3A1FB8A3F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60A30-0B7F-417A-AFC0-F90562F37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5336" y="213360"/>
            <a:ext cx="7960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leo</a:t>
            </a: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đồi</a:t>
            </a:r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(hill climbing)</a:t>
            </a:r>
            <a:endParaRPr lang="en-US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8413" y="3429200"/>
            <a:ext cx="98413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thực hiện bằng cách tạo ra hàng xóm cho trạng thái hiện thời và di chuyển sang hàng xóm có hàm mục tiêu tốt hơn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8413" y="4710430"/>
            <a:ext cx="102477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dừng lại khi đạt tới một đỉnh của đồ thị hàm mục tiêu, tương ứng với trạng thái không có hàng xóm nào tốt hơn.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8412" y="2200284"/>
            <a:ext cx="76883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Leo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đồi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(Hill climbing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46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73235" y="110836"/>
            <a:ext cx="46597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 smtClean="0">
                <a:solidFill>
                  <a:srgbClr val="C00000"/>
                </a:solidFill>
              </a:rPr>
              <a:t>Nhược</a:t>
            </a:r>
            <a:r>
              <a:rPr lang="en-US" sz="6600" dirty="0" smtClean="0">
                <a:solidFill>
                  <a:srgbClr val="C00000"/>
                </a:solidFill>
              </a:rPr>
              <a:t> </a:t>
            </a:r>
            <a:r>
              <a:rPr lang="en-US" sz="6600" dirty="0" err="1" smtClean="0">
                <a:solidFill>
                  <a:srgbClr val="C00000"/>
                </a:solidFill>
              </a:rPr>
              <a:t>Điểm</a:t>
            </a:r>
            <a:endParaRPr lang="en-US" sz="66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9671" y="2768718"/>
            <a:ext cx="88068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Tùy vào trạng thái đầu, giải thuật tìm kiếm cục bộ có thể “tắc” ở các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 cực đại địa phương </a:t>
            </a:r>
            <a:r>
              <a:rPr lang="vi-VN" sz="3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(local maxim</a:t>
            </a:r>
            <a:r>
              <a:rPr lang="en-US" sz="3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</a:t>
            </a:r>
            <a:r>
              <a:rPr lang="vi-VN" sz="3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9670" y="5082424"/>
            <a:ext cx="79663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 tìm được lời giải tối ưu toàn cục </a:t>
            </a:r>
          </a:p>
          <a:p>
            <a:r>
              <a:rPr lang="vi-VN" sz="3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(global optimal solution)</a:t>
            </a:r>
            <a:endParaRPr lang="vi-VN" sz="3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78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5" y="1921164"/>
            <a:ext cx="11840586" cy="478443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27039" y="353352"/>
            <a:ext cx="77636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3600" dirty="0">
                <a:solidFill>
                  <a:srgbClr val="FF0000"/>
                </a:solidFill>
                <a:latin typeface="+mj-lt"/>
              </a:rPr>
              <a:t>Sơ đồ không gian trạng thái cho Leo đồi:</a:t>
            </a:r>
            <a:endParaRPr lang="en-US" sz="36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804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5462" y="266931"/>
            <a:ext cx="470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endParaRPr lang="en-US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673" y="2537473"/>
            <a:ext cx="11970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 smtClean="0">
                <a:latin typeface="+mj-lt"/>
              </a:rPr>
              <a:t>Tại </a:t>
            </a:r>
            <a:r>
              <a:rPr lang="vi-VN" sz="3600" dirty="0">
                <a:latin typeface="+mj-lt"/>
              </a:rPr>
              <a:t>mỗi thời điểm, thuật toán chỉ cần lưu lại trạng thái</a:t>
            </a:r>
          </a:p>
          <a:p>
            <a:r>
              <a:rPr lang="en-US" sz="3600" dirty="0" smtClean="0">
                <a:latin typeface="+mj-lt"/>
              </a:rPr>
              <a:t> </a:t>
            </a:r>
            <a:r>
              <a:rPr lang="vi-VN" sz="3600" dirty="0" smtClean="0">
                <a:latin typeface="+mj-lt"/>
              </a:rPr>
              <a:t>hiện </a:t>
            </a:r>
            <a:r>
              <a:rPr lang="vi-VN" sz="3600" dirty="0">
                <a:latin typeface="+mj-lt"/>
              </a:rPr>
              <a:t>thời và một tráng thái láng giềng. </a:t>
            </a:r>
            <a:endParaRPr lang="en-US" sz="36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2510" y="4140308"/>
            <a:ext cx="111113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tiêu: cố gắng “cải thiện” trạng thái (cấu hình) hiện thời này đối với một tiêu chí nào đó (định trước)</a:t>
            </a:r>
          </a:p>
        </p:txBody>
      </p:sp>
    </p:spTree>
    <p:extLst>
      <p:ext uri="{BB962C8B-B14F-4D97-AF65-F5344CB8AC3E}">
        <p14:creationId xmlns:p14="http://schemas.microsoft.com/office/powerpoint/2010/main" val="397191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2953" y="414714"/>
            <a:ext cx="5215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endParaRPr lang="en-US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836" y="1930400"/>
            <a:ext cx="10104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hill climbing </a:t>
            </a:r>
            <a:r>
              <a:rPr lang="en-US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8691" y="3322976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Giả sử </a:t>
            </a:r>
            <a:r>
              <a:rPr lang="vi-V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có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vi-V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vi-V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 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lớp học </a:t>
            </a:r>
            <a:r>
              <a:rPr lang="vi-V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1,...,</a:t>
            </a:r>
            <a:r>
              <a:rPr lang="vi-V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cm 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vi-V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vi-V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 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giáo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viên</a:t>
            </a:r>
            <a:r>
              <a:rPr lang="vi-V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vi-V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1,...,</a:t>
            </a:r>
            <a:r>
              <a:rPr lang="vi-V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tn 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8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vi-VN" sz="28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 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tiết học trong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một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vi-V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tuần 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1,...,</a:t>
            </a:r>
            <a:r>
              <a:rPr lang="vi-V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4703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2953" y="414714"/>
            <a:ext cx="5215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endParaRPr lang="en-US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071" y="3491412"/>
            <a:ext cx="6373114" cy="31817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4598" y="2015990"/>
            <a:ext cx="91380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Ma </a:t>
            </a:r>
            <a:r>
              <a:rPr lang="vi-V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tr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ậ</a:t>
            </a:r>
            <a:r>
              <a:rPr lang="vi-V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R[Teacher-Class] </a:t>
            </a:r>
            <a:r>
              <a:rPr lang="vi-V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thể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hiện</a:t>
            </a:r>
            <a:r>
              <a:rPr lang="vi-V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phân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công</a:t>
            </a:r>
            <a:r>
              <a:rPr lang="vi-V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giáo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viên</a:t>
            </a:r>
            <a:r>
              <a:rPr lang="vi-V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thể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hiện</a:t>
            </a:r>
            <a:r>
              <a:rPr lang="vi-V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số tiết </a:t>
            </a:r>
            <a:r>
              <a:rPr lang="vi-V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mà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một</a:t>
            </a:r>
            <a:r>
              <a:rPr lang="vi-V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giáo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viên</a:t>
            </a:r>
            <a:r>
              <a:rPr lang="vi-V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phải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dạy </a:t>
            </a:r>
            <a:r>
              <a:rPr lang="vi-V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cho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một</a:t>
            </a:r>
            <a:r>
              <a:rPr lang="vi-V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lớp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vi-V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trong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một</a:t>
            </a:r>
            <a:r>
              <a:rPr lang="vi-V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tuần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1703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" y="2108307"/>
            <a:ext cx="113330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vi-V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trận</a:t>
            </a:r>
            <a:r>
              <a:rPr lang="vi-V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T[Teacher-Available] </a:t>
            </a:r>
            <a:r>
              <a:rPr lang="vi-V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thể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hiện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các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tiết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giáo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viên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có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thể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dạy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cho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lớp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581" y="3121890"/>
            <a:ext cx="9772074" cy="33758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12953" y="414714"/>
            <a:ext cx="5215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endParaRPr lang="en-US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550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" y="2108307"/>
            <a:ext cx="108527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vi-V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trận</a:t>
            </a:r>
            <a:r>
              <a:rPr lang="vi-V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C[Class-Available] </a:t>
            </a:r>
            <a:r>
              <a:rPr lang="vi-V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thể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hiện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các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tiết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lớp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có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thể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học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72" y="2850716"/>
            <a:ext cx="7629525" cy="3724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2953" y="414714"/>
            <a:ext cx="5215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endParaRPr lang="en-US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51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2436" y="2015944"/>
            <a:ext cx="116747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8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vi-V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[Mandatory-Day]</a:t>
            </a:r>
            <a:r>
              <a:rPr lang="vi-V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vi-V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ràng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vi-V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lớp  bắt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vi-V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phải học vào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tiết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073" y="2917473"/>
            <a:ext cx="7583054" cy="34925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12953" y="414714"/>
            <a:ext cx="5215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endParaRPr lang="en-US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411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8036" y="258619"/>
            <a:ext cx="42025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072" y="1804435"/>
            <a:ext cx="7980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5999" y="3171324"/>
            <a:ext cx="10427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Teacher-Class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5999" y="3827167"/>
            <a:ext cx="8860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Mandatory-Day.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6000" y="4501850"/>
            <a:ext cx="8860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Class-Available.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5999" y="5145358"/>
            <a:ext cx="9088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Teacher-Available.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5999" y="5782698"/>
            <a:ext cx="8543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3417" y="2496641"/>
            <a:ext cx="433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011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8036" y="258619"/>
            <a:ext cx="42025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072" y="1804435"/>
            <a:ext cx="7980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7600" y="3274010"/>
            <a:ext cx="7767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7600" y="3844100"/>
            <a:ext cx="7130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3417" y="2496641"/>
            <a:ext cx="433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7600" y="4525818"/>
            <a:ext cx="7296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Tổng</a:t>
            </a:r>
            <a:r>
              <a:rPr lang="en-US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tiết</a:t>
            </a:r>
            <a:r>
              <a:rPr lang="en-US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giáo</a:t>
            </a:r>
            <a:r>
              <a:rPr lang="en-US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viên</a:t>
            </a:r>
            <a:r>
              <a:rPr lang="en-US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dạy</a:t>
            </a:r>
            <a:r>
              <a:rPr lang="en-US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tuần</a:t>
            </a:r>
            <a:r>
              <a:rPr lang="en-US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7600" y="5265811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03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83709" y="64655"/>
            <a:ext cx="7777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best-improvement hill 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climbing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218" y="4685391"/>
            <a:ext cx="11942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ngược lại thì kết thúc và trả về trạng thái hiện thời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0218" y="2498134"/>
            <a:ext cx="116285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0218" y="3632353"/>
            <a:ext cx="85159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Nếu hàng xóm đó tốt hơn trạng thái hiện thời thì di chuyển sang hàm xóm 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619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8036" y="258619"/>
            <a:ext cx="42025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0146" y="1940723"/>
            <a:ext cx="568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B1: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0146" y="2486914"/>
            <a:ext cx="105386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 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teacher,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8597" y="4684431"/>
            <a:ext cx="119334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thúc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biểu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tại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+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2259" y="5989209"/>
            <a:ext cx="34355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ặp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lại từ bước 2.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92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1" y="118661"/>
            <a:ext cx="177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endParaRPr lang="en-US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407" y="2433782"/>
            <a:ext cx="96889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HILL_CLIMBING(problem)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state that is local maximum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problem, a problem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variables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current, a node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neighbor, a node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1592" y="4087441"/>
            <a:ext cx="100491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urrent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MAKE-NODE(INITIAL-STATE[problem])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Loop do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neighbor  </a:t>
            </a:r>
            <a:r>
              <a:rPr 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highest valued successor of current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if </a:t>
            </a:r>
            <a:r>
              <a:rPr 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VALUE[neighbor]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&lt;= </a:t>
            </a:r>
            <a:r>
              <a:rPr 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VALUE[current]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 return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STATE[current]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current  neighbor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7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2260" y="2270066"/>
            <a:ext cx="9874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Bước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hởi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tạo, trong đó ta chọn ngẫu nhiên trạng thái xuất phát.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2259" y="2998600"/>
            <a:ext cx="91727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Bước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 các láng giềng của trạng thái hiện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láng giềng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 trị hàm mục tiêu lớn nhất và chuyển sang trạng thái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neighbor)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2259" y="5989209"/>
            <a:ext cx="34355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ặp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lại từ bước 2.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0260" y="76262"/>
            <a:ext cx="64427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leo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đồi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2259" y="4453740"/>
            <a:ext cx="111022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neighbor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+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neighbor.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05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901" y="1843577"/>
            <a:ext cx="6059055" cy="50144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5040" y="109582"/>
            <a:ext cx="67148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bé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437" y="2479086"/>
            <a:ext cx="553258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n-US" sz="28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Xuất</a:t>
            </a:r>
            <a:r>
              <a:rPr lang="en-US" sz="2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phát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hàm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Heuristic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ước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lượng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năng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hướng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đích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nút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con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S.</a:t>
            </a:r>
          </a:p>
          <a:p>
            <a:pPr marL="457200" indent="-457200"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Chọn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chuyển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đến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nút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con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ước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lượng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bé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Nếu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nút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đích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dường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quay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trở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bước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2.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48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9869" y="0"/>
            <a:ext cx="5974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	</a:t>
            </a:r>
            <a:r>
              <a:rPr lang="en-US" sz="44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4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4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32000"/>
            <a:ext cx="9605818" cy="471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0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50823" y="67024"/>
            <a:ext cx="48013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Leo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đồi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stochastic hill climbing)</a:t>
            </a:r>
          </a:p>
        </p:txBody>
      </p:sp>
      <p:sp>
        <p:nvSpPr>
          <p:cNvPr id="3" name="Rectangle 2"/>
          <p:cNvSpPr/>
          <p:nvPr/>
        </p:nvSpPr>
        <p:spPr>
          <a:xfrm>
            <a:off x="1265383" y="5705970"/>
            <a:ext cx="107788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toán kết thúc và trả lại trạng thái hiện thời khi đã hết “kiên nhẫn”.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65383" y="2419260"/>
            <a:ext cx="94395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Thay vì tìm ra hàng xóm tốt nhất, phiên bản này lựa chọn ngẫu nhiên một hàng xóm.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65383" y="3528340"/>
            <a:ext cx="96797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Nếu hàng xóm đó tốt hơn trạng thái hiện thời, hàng xóm đó sẽ được chọn làm trạng thái hiện thời và thuật toán lặp lại.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65383" y="4637420"/>
            <a:ext cx="101230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Ngược lại, nếu hàng xóm được chọn không tốt hơn, thuật toán sẽ chọn ngẫu nhiên một hàng xóm khác và so sánh.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579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79515" y="1831170"/>
            <a:ext cx="40943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 vào: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 toán tối ưu tổ hợp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79514" y="2275005"/>
            <a:ext cx="90394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Đầu ra: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trạng thái với hàm mục tiêu lớn nhất (hoặc cực đại địa phương)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3362" y="2736670"/>
            <a:ext cx="40703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</a:p>
        </p:txBody>
      </p:sp>
      <p:sp>
        <p:nvSpPr>
          <p:cNvPr id="6" name="Rectangle 5"/>
          <p:cNvSpPr/>
          <p:nvPr/>
        </p:nvSpPr>
        <p:spPr>
          <a:xfrm>
            <a:off x="253362" y="3516149"/>
            <a:ext cx="57450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</a:p>
        </p:txBody>
      </p:sp>
      <p:sp>
        <p:nvSpPr>
          <p:cNvPr id="7" name="Rectangle 6"/>
          <p:cNvSpPr/>
          <p:nvPr/>
        </p:nvSpPr>
        <p:spPr>
          <a:xfrm>
            <a:off x="299952" y="4389092"/>
            <a:ext cx="33249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yi∈Y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3362" y="5168118"/>
            <a:ext cx="35028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Obj</a:t>
            </a:r>
            <a:r>
              <a:rPr lang="en-US" sz="2400" dirty="0"/>
              <a:t> (</a:t>
            </a:r>
            <a:r>
              <a:rPr lang="en-US" sz="2400" dirty="0" err="1"/>
              <a:t>yi</a:t>
            </a:r>
            <a:r>
              <a:rPr lang="en-US" sz="2400" dirty="0"/>
              <a:t>) &gt; </a:t>
            </a:r>
            <a:r>
              <a:rPr lang="en-US" sz="2400" dirty="0" err="1"/>
              <a:t>Obj</a:t>
            </a:r>
            <a:r>
              <a:rPr lang="en-US" sz="2400" dirty="0"/>
              <a:t> (x) </a:t>
            </a:r>
            <a:r>
              <a:rPr lang="en-US" sz="2400" dirty="0" err="1"/>
              <a:t>thì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9952" y="6271894"/>
            <a:ext cx="44165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Go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nếu chưa hết kiên nhẫn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26709" y="122490"/>
            <a:ext cx="49972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Leo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đồi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(stochastic hill climbing)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06800" y="5633438"/>
            <a:ext cx="11817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←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07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94906" y="0"/>
            <a:ext cx="41471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 smtClean="0">
                <a:solidFill>
                  <a:srgbClr val="C00000"/>
                </a:solidFill>
              </a:rPr>
              <a:t>Ưu</a:t>
            </a:r>
            <a:r>
              <a:rPr lang="en-US" sz="6600" dirty="0" smtClean="0">
                <a:solidFill>
                  <a:srgbClr val="C00000"/>
                </a:solidFill>
              </a:rPr>
              <a:t> </a:t>
            </a:r>
            <a:r>
              <a:rPr lang="en-US" sz="6600" dirty="0" err="1" smtClean="0">
                <a:solidFill>
                  <a:srgbClr val="C00000"/>
                </a:solidFill>
              </a:rPr>
              <a:t>Điểm</a:t>
            </a:r>
            <a:endParaRPr lang="en-US" sz="66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8252" y="2988206"/>
            <a:ext cx="7444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Nhanh</a:t>
            </a:r>
            <a:r>
              <a:rPr lang="en-US" sz="3200" dirty="0" smtClean="0"/>
              <a:t> </a:t>
            </a:r>
            <a:r>
              <a:rPr lang="en-US" sz="3200" dirty="0" err="1" smtClean="0"/>
              <a:t>tìm</a:t>
            </a:r>
            <a:r>
              <a:rPr lang="en-US" sz="3200" dirty="0" smtClean="0"/>
              <a:t> </a:t>
            </a:r>
            <a:r>
              <a:rPr lang="en-US" sz="3200" dirty="0" err="1" smtClean="0"/>
              <a:t>thấy</a:t>
            </a:r>
            <a:r>
              <a:rPr lang="en-US" sz="3200" dirty="0" smtClean="0"/>
              <a:t> </a:t>
            </a:r>
            <a:r>
              <a:rPr lang="en-US" sz="3200" dirty="0" err="1" smtClean="0"/>
              <a:t>giải</a:t>
            </a:r>
            <a:r>
              <a:rPr lang="en-US" sz="3200" dirty="0" smtClean="0"/>
              <a:t> </a:t>
            </a:r>
            <a:r>
              <a:rPr lang="en-US" sz="3200" dirty="0" err="1" smtClean="0"/>
              <a:t>pháp</a:t>
            </a:r>
            <a:r>
              <a:rPr lang="en-US" sz="3200" dirty="0" smtClean="0"/>
              <a:t> </a:t>
            </a:r>
            <a:r>
              <a:rPr lang="en-US" sz="3200" dirty="0" err="1" smtClean="0"/>
              <a:t>tốt</a:t>
            </a:r>
            <a:r>
              <a:rPr lang="en-US" sz="3200" dirty="0" smtClean="0"/>
              <a:t> </a:t>
            </a:r>
            <a:r>
              <a:rPr lang="en-US" sz="3200" dirty="0" err="1" smtClean="0"/>
              <a:t>cục</a:t>
            </a:r>
            <a:r>
              <a:rPr lang="en-US" sz="3200" dirty="0" smtClean="0"/>
              <a:t> </a:t>
            </a:r>
            <a:r>
              <a:rPr lang="en-US" sz="3200" dirty="0" err="1" smtClean="0"/>
              <a:t>bộ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B0F0"/>
                </a:solidFill>
              </a:rPr>
              <a:t>(local)</a:t>
            </a:r>
          </a:p>
        </p:txBody>
      </p:sp>
      <p:sp>
        <p:nvSpPr>
          <p:cNvPr id="4" name="Rectangle 3"/>
          <p:cNvSpPr/>
          <p:nvPr/>
        </p:nvSpPr>
        <p:spPr>
          <a:xfrm>
            <a:off x="2198252" y="4607987"/>
            <a:ext cx="9254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ử dụng ít bộ nhớ do không phải lưu lại các trạng 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82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</TotalTime>
  <Words>949</Words>
  <Application>Microsoft Office PowerPoint</Application>
  <PresentationFormat>Widescreen</PresentationFormat>
  <Paragraphs>102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133</cp:revision>
  <dcterms:created xsi:type="dcterms:W3CDTF">2023-05-01T11:36:29Z</dcterms:created>
  <dcterms:modified xsi:type="dcterms:W3CDTF">2023-05-09T17:27:04Z</dcterms:modified>
</cp:coreProperties>
</file>