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custDataLst>
    <p:tags r:id="rId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393939"/>
    <a:srgbClr val="3C939F"/>
    <a:srgbClr val="8B8B8B"/>
    <a:srgbClr val="EA7D00"/>
    <a:srgbClr val="5F5F5F"/>
    <a:srgbClr val="333333"/>
    <a:srgbClr val="669900"/>
    <a:srgbClr val="F2FADC"/>
    <a:srgbClr val="E7F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8" d="100"/>
          <a:sy n="28" d="100"/>
        </p:scale>
        <p:origin x="-1806" y="-96"/>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dpi="0">
          <a:blip r:embed="rId13"/>
          <a:stretch>
            <a:fillRect/>
          </a:stretch>
        </p:blipFill>
        <p:spPr>
          <a:xfrm rot="16200000">
            <a:off x="-9245600" y="16459200"/>
            <a:ext cx="15367000" cy="1562100"/>
          </a:xfrm>
          <a:prstGeom prst="rect">
            <a:avLst/>
          </a:prstGeom>
        </p:spPr>
      </p:pic>
      <p:pic>
        <p:nvPicPr>
          <p:cNvPr id="1032" name="New picture"/>
          <p:cNvPicPr/>
          <p:nvPr/>
        </p:nvPicPr>
        <p:blipFill dpi="0">
          <a:blip r:embed="rId13"/>
          <a:stretch>
            <a:fillRect/>
          </a:stretch>
        </p:blipFill>
        <p:spPr>
          <a:xfrm rot="5400000">
            <a:off x="37769800" y="16459200"/>
            <a:ext cx="15367000" cy="1562100"/>
          </a:xfrm>
          <a:prstGeom prst="rect">
            <a:avLst/>
          </a:prstGeom>
        </p:spPr>
      </p:pic>
      <p:pic>
        <p:nvPicPr>
          <p:cNvPr id="1033" name="New picture"/>
          <p:cNvPicPr/>
          <p:nvPr/>
        </p:nvPicPr>
        <p:blipFill dpi="0">
          <a:blip r:embed="rId14"/>
          <a:stretch>
            <a:fillRect/>
          </a:stretch>
        </p:blipFill>
        <p:spPr>
          <a:xfrm>
            <a:off x="57150" y="33426400"/>
            <a:ext cx="43776900" cy="2019300"/>
          </a:xfrm>
          <a:prstGeom prst="rect">
            <a:avLst/>
          </a:prstGeom>
        </p:spPr>
      </p:pic>
      <p:sp>
        <p:nvSpPr>
          <p:cNvPr id="1034"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smtId="4294967295">
                <a:solidFill>
                  <a:srgbClr val="808080"/>
                </a:solidFill>
              </a:rPr>
              <a:t>Template ID: greenapple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gif"/><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lumMod val="85000"/>
              </a:schemeClr>
            </a:gs>
            <a:gs pos="75000">
              <a:srgbClr val="F8F8F8"/>
            </a:gs>
          </a:gsLst>
          <a:lin ang="5400000" scaled="1"/>
          <a:tileRect/>
        </a:gradFill>
        <a:effectLst/>
      </p:bgPr>
    </p:bg>
    <p:spTree>
      <p:nvGrpSpPr>
        <p:cNvPr id="1" name=""/>
        <p:cNvGrpSpPr/>
        <p:nvPr/>
      </p:nvGrpSpPr>
      <p:grpSpPr>
        <a:xfrm>
          <a:off x="0" y="0"/>
          <a:ext cx="0" cy="0"/>
          <a:chOff x="0" y="0"/>
          <a:chExt cx="0" cy="0"/>
        </a:xfrm>
      </p:grpSpPr>
      <p:pic>
        <p:nvPicPr>
          <p:cNvPr id="1029" name="Picture 5" descr="C:\JMP\confCiti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2013" y="17814131"/>
            <a:ext cx="10818544" cy="6416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JMP\AttendeeClus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30935" y="11326488"/>
            <a:ext cx="12222165" cy="6489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JMP\AllAttende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3613" y="5630561"/>
            <a:ext cx="10987620" cy="5683770"/>
          </a:xfrm>
          <a:prstGeom prst="rect">
            <a:avLst/>
          </a:prstGeom>
          <a:noFill/>
          <a:extLst>
            <a:ext uri="{909E8E84-426E-40DD-AFC4-6F175D3DCCD1}">
              <a14:hiddenFill xmlns:a14="http://schemas.microsoft.com/office/drawing/2010/main">
                <a:solidFill>
                  <a:srgbClr val="FFFFFF"/>
                </a:solidFill>
              </a14:hiddenFill>
            </a:ext>
          </a:extLst>
        </p:spPr>
      </p:pic>
      <p:sp>
        <p:nvSpPr>
          <p:cNvPr id="2050" name="Rectangle 6"/>
          <p:cNvSpPr>
            <a:spLocks noChangeArrowheads="1"/>
          </p:cNvSpPr>
          <p:nvPr/>
        </p:nvSpPr>
        <p:spPr bwMode="auto">
          <a:xfrm>
            <a:off x="68263" y="76200"/>
            <a:ext cx="43730862" cy="3886200"/>
          </a:xfrm>
          <a:prstGeom prst="rect">
            <a:avLst/>
          </a:prstGeom>
          <a:solidFill>
            <a:srgbClr val="393939"/>
          </a:solidFill>
          <a:ln w="38100">
            <a:solidFill>
              <a:schemeClr val="tx1"/>
            </a:solidFill>
            <a:miter lim="800000"/>
          </a:ln>
        </p:spPr>
        <p:txBody>
          <a:bodyPr lIns="137160" tIns="68580" rIns="137160" bIns="68580" anchor="ctr"/>
          <a:lstStyle>
            <a:defPPr>
              <a:defRPr kern="1200" smtId="4294967295"/>
            </a:defPPr>
          </a:lstStyle>
          <a:p>
            <a:pPr algn="ctr" defTabSz="4703763"/>
            <a:r>
              <a:rPr lang="en-US" sz="9900" b="1" dirty="0" smtClean="0">
                <a:solidFill>
                  <a:srgbClr val="EA7D00"/>
                </a:solidFill>
                <a:latin typeface="+mj-lt"/>
              </a:rPr>
              <a:t>If You Host it, Will They Come?</a:t>
            </a:r>
            <a:endParaRPr lang="en-US" sz="9900" b="1" dirty="0">
              <a:solidFill>
                <a:srgbClr val="EA7D00"/>
              </a:solidFill>
              <a:latin typeface="+mj-lt"/>
            </a:endParaRPr>
          </a:p>
          <a:p>
            <a:pPr algn="ctr" defTabSz="4703763"/>
            <a:r>
              <a:rPr lang="en-US" sz="5400" b="1" dirty="0" smtClean="0">
                <a:solidFill>
                  <a:srgbClr val="DADADA"/>
                </a:solidFill>
                <a:latin typeface="+mj-lt"/>
              </a:rPr>
              <a:t>Steve Kientz</a:t>
            </a:r>
            <a:endParaRPr lang="en-US" sz="5400" b="1" dirty="0">
              <a:solidFill>
                <a:srgbClr val="DADADA"/>
              </a:solidFill>
              <a:latin typeface="+mj-lt"/>
            </a:endParaRPr>
          </a:p>
          <a:p>
            <a:pPr algn="ctr" defTabSz="4703763"/>
            <a:r>
              <a:rPr lang="en-US" sz="5400" b="1" dirty="0" smtClean="0">
                <a:solidFill>
                  <a:srgbClr val="DADADA"/>
                </a:solidFill>
                <a:latin typeface="+mj-lt"/>
              </a:rPr>
              <a:t>Galvanize, Denver.   Data Science, June 2017</a:t>
            </a:r>
            <a:endParaRPr lang="en-US" sz="5400" b="1" dirty="0">
              <a:solidFill>
                <a:srgbClr val="DADADA"/>
              </a:solidFill>
              <a:latin typeface="+mj-lt"/>
            </a:endParaRPr>
          </a:p>
        </p:txBody>
      </p:sp>
      <p:sp>
        <p:nvSpPr>
          <p:cNvPr id="2051" name="Rectangle 7"/>
          <p:cNvSpPr>
            <a:spLocks noChangeArrowheads="1"/>
          </p:cNvSpPr>
          <p:nvPr/>
        </p:nvSpPr>
        <p:spPr bwMode="auto">
          <a:xfrm>
            <a:off x="0" y="4343400"/>
            <a:ext cx="10358438" cy="1028700"/>
          </a:xfrm>
          <a:prstGeom prst="rect">
            <a:avLst/>
          </a:prstGeom>
          <a:solidFill>
            <a:srgbClr val="3C939F"/>
          </a:solidFill>
          <a:ln w="28575" cmpd="sng">
            <a:solidFill>
              <a:schemeClr val="tx1"/>
            </a:solidFill>
          </a:ln>
        </p:spPr>
        <p:txBody>
          <a:bodyPr wrap="none" lIns="137160" tIns="68580" rIns="137160" bIns="68580" anchor="ctr"/>
          <a:lstStyle>
            <a:defPPr>
              <a:defRPr kern="1200" smtId="4294967295"/>
            </a:defPPr>
          </a:lstStyle>
          <a:p>
            <a:pPr algn="ctr" defTabSz="4703763"/>
            <a:r>
              <a:rPr lang="en-US" sz="5700" b="1" dirty="0" smtClean="0">
                <a:solidFill>
                  <a:schemeClr val="bg1"/>
                </a:solidFill>
                <a:latin typeface="+mj-lt"/>
              </a:rPr>
              <a:t>Motivation</a:t>
            </a:r>
            <a:endParaRPr lang="en-US" sz="5700" b="1" dirty="0">
              <a:solidFill>
                <a:schemeClr val="bg1"/>
              </a:solidFill>
              <a:latin typeface="+mj-lt"/>
            </a:endParaRPr>
          </a:p>
        </p:txBody>
      </p:sp>
      <p:sp>
        <p:nvSpPr>
          <p:cNvPr id="2052" name="Rectangle 14"/>
          <p:cNvSpPr>
            <a:spLocks noChangeArrowheads="1"/>
          </p:cNvSpPr>
          <p:nvPr/>
        </p:nvSpPr>
        <p:spPr bwMode="auto">
          <a:xfrm>
            <a:off x="32657" y="14390688"/>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Objectives</a:t>
            </a:r>
          </a:p>
        </p:txBody>
      </p:sp>
      <p:sp>
        <p:nvSpPr>
          <p:cNvPr id="2053" name="Rectangle 8"/>
          <p:cNvSpPr>
            <a:spLocks noChangeArrowheads="1"/>
          </p:cNvSpPr>
          <p:nvPr/>
        </p:nvSpPr>
        <p:spPr bwMode="auto">
          <a:xfrm>
            <a:off x="11177588" y="43434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mj-lt"/>
              </a:rPr>
              <a:t>Methods</a:t>
            </a:r>
          </a:p>
        </p:txBody>
      </p:sp>
      <p:sp>
        <p:nvSpPr>
          <p:cNvPr id="2054" name="Rectangle 9"/>
          <p:cNvSpPr>
            <a:spLocks noChangeArrowheads="1"/>
          </p:cNvSpPr>
          <p:nvPr/>
        </p:nvSpPr>
        <p:spPr bwMode="auto">
          <a:xfrm>
            <a:off x="22355175" y="4343400"/>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solidFill>
                  <a:srgbClr val="FFFFFF"/>
                </a:solidFill>
                <a:latin typeface="+mj-lt"/>
              </a:rPr>
              <a:t>Observations</a:t>
            </a:r>
            <a:endParaRPr lang="en-US" sz="5700" b="1" dirty="0">
              <a:solidFill>
                <a:srgbClr val="FFFFFF"/>
              </a:solidFill>
              <a:latin typeface="+mj-lt"/>
            </a:endParaRPr>
          </a:p>
        </p:txBody>
      </p:sp>
      <p:sp>
        <p:nvSpPr>
          <p:cNvPr id="2055" name="Rectangle 16"/>
          <p:cNvSpPr>
            <a:spLocks noChangeArrowheads="1"/>
          </p:cNvSpPr>
          <p:nvPr/>
        </p:nvSpPr>
        <p:spPr bwMode="auto">
          <a:xfrm>
            <a:off x="22317075" y="21022469"/>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solidFill>
                  <a:srgbClr val="FFFFFF"/>
                </a:solidFill>
                <a:latin typeface="+mj-lt"/>
              </a:rPr>
              <a:t>Model Resu</a:t>
            </a:r>
            <a:r>
              <a:rPr lang="en-US" sz="5700" b="1" dirty="0" smtClean="0">
                <a:solidFill>
                  <a:srgbClr val="FFFFFF"/>
                </a:solidFill>
                <a:latin typeface="+mj-lt"/>
              </a:rPr>
              <a:t>lts</a:t>
            </a:r>
            <a:endParaRPr lang="en-US" sz="5700" b="1" dirty="0">
              <a:solidFill>
                <a:srgbClr val="FFFFFF"/>
              </a:solidFill>
              <a:latin typeface="+mj-lt"/>
            </a:endParaRPr>
          </a:p>
        </p:txBody>
      </p:sp>
      <p:sp>
        <p:nvSpPr>
          <p:cNvPr id="2056" name="Rectangle 10"/>
          <p:cNvSpPr>
            <a:spLocks noChangeArrowheads="1"/>
          </p:cNvSpPr>
          <p:nvPr/>
        </p:nvSpPr>
        <p:spPr bwMode="auto">
          <a:xfrm>
            <a:off x="33532762" y="43434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solidFill>
                  <a:srgbClr val="FFFFFF"/>
                </a:solidFill>
                <a:latin typeface="+mj-lt"/>
              </a:rPr>
              <a:t>Maps</a:t>
            </a:r>
            <a:endParaRPr lang="en-US" sz="5700" b="1" dirty="0">
              <a:solidFill>
                <a:srgbClr val="FFFFFF"/>
              </a:solidFill>
              <a:latin typeface="+mj-lt"/>
            </a:endParaRPr>
          </a:p>
        </p:txBody>
      </p:sp>
      <p:sp>
        <p:nvSpPr>
          <p:cNvPr id="2057" name="Rectangle 18"/>
          <p:cNvSpPr>
            <a:spLocks noChangeArrowheads="1"/>
          </p:cNvSpPr>
          <p:nvPr/>
        </p:nvSpPr>
        <p:spPr bwMode="auto">
          <a:xfrm>
            <a:off x="33395443" y="26713996"/>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solidFill>
                  <a:srgbClr val="FFFFFF"/>
                </a:solidFill>
                <a:latin typeface="+mj-lt"/>
              </a:rPr>
              <a:t>Future Work</a:t>
            </a:r>
            <a:endParaRPr lang="en-US" sz="5700" b="1" dirty="0">
              <a:solidFill>
                <a:srgbClr val="FFFFFF"/>
              </a:solidFill>
              <a:latin typeface="+mj-lt"/>
            </a:endParaRPr>
          </a:p>
        </p:txBody>
      </p:sp>
      <p:sp>
        <p:nvSpPr>
          <p:cNvPr id="2061" name="Rectangle 36"/>
          <p:cNvSpPr>
            <a:spLocks noChangeArrowheads="1"/>
          </p:cNvSpPr>
          <p:nvPr/>
        </p:nvSpPr>
        <p:spPr bwMode="auto">
          <a:xfrm>
            <a:off x="11127580" y="13181134"/>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solidFill>
                  <a:srgbClr val="FFFFFF"/>
                </a:solidFill>
                <a:latin typeface="+mj-lt"/>
              </a:rPr>
              <a:t>Visualization</a:t>
            </a:r>
            <a:endParaRPr lang="en-US" sz="5700" b="1" dirty="0">
              <a:solidFill>
                <a:srgbClr val="FFFFFF"/>
              </a:solidFill>
              <a:latin typeface="+mj-lt"/>
            </a:endParaRPr>
          </a:p>
        </p:txBody>
      </p:sp>
      <p:sp>
        <p:nvSpPr>
          <p:cNvPr id="2062" name="Text Box 402"/>
          <p:cNvSpPr txBox="1">
            <a:spLocks noChangeArrowheads="1"/>
          </p:cNvSpPr>
          <p:nvPr/>
        </p:nvSpPr>
        <p:spPr bwMode="auto">
          <a:xfrm>
            <a:off x="711200" y="5780314"/>
            <a:ext cx="9448800" cy="8217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smtClean="0">
                <a:solidFill>
                  <a:srgbClr val="393939"/>
                </a:solidFill>
                <a:latin typeface="Gill Sans" pitchFamily="34" charset="0"/>
              </a:rPr>
              <a:t>Conferences and Webcasts are common tools used by university affiliates to improve their knowledge base.  Multiple companies cater to these needs by hosting events.  Maximizing attendance is crucial for the financial viability of these companies.</a:t>
            </a:r>
          </a:p>
          <a:p>
            <a:pPr eaLnBrk="1" hangingPunct="1">
              <a:spcBef>
                <a:spcPct val="50000"/>
              </a:spcBef>
            </a:pPr>
            <a:r>
              <a:rPr lang="en-US" sz="4200" i="1" dirty="0" smtClean="0">
                <a:solidFill>
                  <a:srgbClr val="393939"/>
                </a:solidFill>
                <a:latin typeface="Gill Sans" pitchFamily="34" charset="0"/>
              </a:rPr>
              <a:t>A data set was provided from an anonymous company </a:t>
            </a:r>
            <a:r>
              <a:rPr lang="en-US" sz="4200" i="1" dirty="0" smtClean="0">
                <a:solidFill>
                  <a:srgbClr val="393939"/>
                </a:solidFill>
                <a:latin typeface="Gill Sans" pitchFamily="34" charset="0"/>
              </a:rPr>
              <a:t> with conference and attendance information from 2012 to the end of 2016.</a:t>
            </a:r>
            <a:endParaRPr lang="en-US" sz="4200" i="1" dirty="0">
              <a:solidFill>
                <a:srgbClr val="393939"/>
              </a:solidFill>
              <a:latin typeface="Gill Sans" pitchFamily="34" charset="0"/>
            </a:endParaRPr>
          </a:p>
        </p:txBody>
      </p:sp>
      <p:sp>
        <p:nvSpPr>
          <p:cNvPr id="2063" name="Text Box 403"/>
          <p:cNvSpPr txBox="1">
            <a:spLocks noChangeArrowheads="1"/>
          </p:cNvSpPr>
          <p:nvPr/>
        </p:nvSpPr>
        <p:spPr bwMode="auto">
          <a:xfrm>
            <a:off x="11277600" y="5715000"/>
            <a:ext cx="10058400" cy="6924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smtClean="0">
                <a:solidFill>
                  <a:srgbClr val="393939"/>
                </a:solidFill>
                <a:latin typeface="Gill Sans" pitchFamily="34" charset="0"/>
              </a:rPr>
              <a:t>Python package </a:t>
            </a:r>
            <a:r>
              <a:rPr lang="en-US" sz="4200" i="1" dirty="0" err="1" smtClean="0">
                <a:solidFill>
                  <a:srgbClr val="393939"/>
                </a:solidFill>
                <a:latin typeface="Gill Sans" pitchFamily="34" charset="0"/>
              </a:rPr>
              <a:t>GeoCode</a:t>
            </a:r>
            <a:r>
              <a:rPr lang="en-US" sz="4200" i="1" dirty="0" smtClean="0">
                <a:solidFill>
                  <a:srgbClr val="393939"/>
                </a:solidFill>
                <a:latin typeface="Gill Sans" pitchFamily="34" charset="0"/>
              </a:rPr>
              <a:t> was used to extract the </a:t>
            </a:r>
            <a:r>
              <a:rPr lang="en-US" sz="4200" i="1" dirty="0" err="1" smtClean="0">
                <a:solidFill>
                  <a:srgbClr val="393939"/>
                </a:solidFill>
                <a:latin typeface="Gill Sans" pitchFamily="34" charset="0"/>
              </a:rPr>
              <a:t>Lat</a:t>
            </a:r>
            <a:r>
              <a:rPr lang="en-US" sz="4200" i="1" dirty="0" smtClean="0">
                <a:solidFill>
                  <a:srgbClr val="393939"/>
                </a:solidFill>
                <a:latin typeface="Gill Sans" pitchFamily="34" charset="0"/>
              </a:rPr>
              <a:t>, Long coordinates of each attendee.</a:t>
            </a:r>
          </a:p>
          <a:p>
            <a:pPr eaLnBrk="1" hangingPunct="1">
              <a:spcBef>
                <a:spcPct val="50000"/>
              </a:spcBef>
            </a:pPr>
            <a:r>
              <a:rPr lang="en-US" sz="4200" i="1" dirty="0" smtClean="0">
                <a:solidFill>
                  <a:srgbClr val="393939"/>
                </a:solidFill>
                <a:latin typeface="Gill Sans" pitchFamily="34" charset="0"/>
              </a:rPr>
              <a:t>Data was carefully cleaned and parsed using pandas.</a:t>
            </a:r>
          </a:p>
          <a:p>
            <a:pPr eaLnBrk="1" hangingPunct="1">
              <a:spcBef>
                <a:spcPct val="50000"/>
              </a:spcBef>
            </a:pPr>
            <a:r>
              <a:rPr lang="en-US" sz="4200" i="1" dirty="0" smtClean="0">
                <a:solidFill>
                  <a:srgbClr val="393939"/>
                </a:solidFill>
                <a:latin typeface="Gill Sans" pitchFamily="34" charset="0"/>
              </a:rPr>
              <a:t>Folium was used to create interactive maps data visualization.</a:t>
            </a:r>
          </a:p>
          <a:p>
            <a:pPr eaLnBrk="1" hangingPunct="1">
              <a:spcBef>
                <a:spcPct val="50000"/>
              </a:spcBef>
            </a:pPr>
            <a:r>
              <a:rPr lang="en-US" sz="4200" i="1" dirty="0" smtClean="0">
                <a:solidFill>
                  <a:srgbClr val="393939"/>
                </a:solidFill>
                <a:latin typeface="Gill Sans" pitchFamily="34" charset="0"/>
              </a:rPr>
              <a:t>Random Forest and Linear Models were used to determine important features.</a:t>
            </a:r>
            <a:endParaRPr lang="en-US" sz="4200" i="1" dirty="0">
              <a:solidFill>
                <a:srgbClr val="393939"/>
              </a:solidFill>
              <a:latin typeface="Gill Sans" pitchFamily="34" charset="0"/>
            </a:endParaRPr>
          </a:p>
        </p:txBody>
      </p:sp>
      <p:sp>
        <p:nvSpPr>
          <p:cNvPr id="2064" name="Text Box 404"/>
          <p:cNvSpPr txBox="1">
            <a:spLocks noChangeArrowheads="1"/>
          </p:cNvSpPr>
          <p:nvPr/>
        </p:nvSpPr>
        <p:spPr bwMode="auto">
          <a:xfrm>
            <a:off x="79149" y="15525751"/>
            <a:ext cx="9956800" cy="825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lvl="1" eaLnBrk="1" hangingPunct="1">
              <a:spcBef>
                <a:spcPct val="50000"/>
              </a:spcBef>
              <a:buFontTx/>
              <a:buChar char="•"/>
            </a:pPr>
            <a:r>
              <a:rPr lang="en-US" sz="4200" i="1" dirty="0" smtClean="0">
                <a:solidFill>
                  <a:srgbClr val="393939"/>
                </a:solidFill>
                <a:latin typeface="Gill Sans" pitchFamily="34" charset="0"/>
              </a:rPr>
              <a:t>Data will be summarized to display attendance trends</a:t>
            </a:r>
          </a:p>
          <a:p>
            <a:pPr lvl="1" eaLnBrk="1" hangingPunct="1">
              <a:spcBef>
                <a:spcPct val="50000"/>
              </a:spcBef>
              <a:buFontTx/>
              <a:buChar char="•"/>
            </a:pPr>
            <a:r>
              <a:rPr lang="en-US" sz="4200" i="1" dirty="0" smtClean="0">
                <a:solidFill>
                  <a:srgbClr val="393939"/>
                </a:solidFill>
                <a:latin typeface="Gill Sans" pitchFamily="34" charset="0"/>
              </a:rPr>
              <a:t>Data will be grouped by geographic region, event year, and event topic (Domain).</a:t>
            </a:r>
          </a:p>
          <a:p>
            <a:pPr lvl="1" eaLnBrk="1" hangingPunct="1">
              <a:spcBef>
                <a:spcPct val="50000"/>
              </a:spcBef>
              <a:buFontTx/>
              <a:buChar char="•"/>
            </a:pPr>
            <a:r>
              <a:rPr lang="en-US" sz="4200" i="1" dirty="0" smtClean="0">
                <a:solidFill>
                  <a:srgbClr val="393939"/>
                </a:solidFill>
                <a:latin typeface="Gill Sans" pitchFamily="34" charset="0"/>
              </a:rPr>
              <a:t>Extensive visualization html based tools (maps) will be created to explore the data.</a:t>
            </a:r>
          </a:p>
          <a:p>
            <a:pPr lvl="1" eaLnBrk="1" hangingPunct="1">
              <a:spcBef>
                <a:spcPct val="50000"/>
              </a:spcBef>
              <a:buFontTx/>
              <a:buChar char="•"/>
            </a:pPr>
            <a:r>
              <a:rPr lang="en-US" sz="4200" i="1" dirty="0" smtClean="0">
                <a:solidFill>
                  <a:srgbClr val="393939"/>
                </a:solidFill>
                <a:latin typeface="Gill Sans" pitchFamily="34" charset="0"/>
              </a:rPr>
              <a:t>General Recommendation of domain and location region/city to maximize attendance</a:t>
            </a:r>
            <a:endParaRPr lang="en-US" sz="4200" i="1" dirty="0">
              <a:solidFill>
                <a:srgbClr val="393939"/>
              </a:solidFill>
              <a:latin typeface="Gill Sans" pitchFamily="34" charset="0"/>
            </a:endParaRPr>
          </a:p>
        </p:txBody>
      </p:sp>
      <p:sp>
        <p:nvSpPr>
          <p:cNvPr id="2066" name="Text Box 406"/>
          <p:cNvSpPr txBox="1">
            <a:spLocks noChangeArrowheads="1"/>
          </p:cNvSpPr>
          <p:nvPr/>
        </p:nvSpPr>
        <p:spPr bwMode="auto">
          <a:xfrm>
            <a:off x="22420262" y="5545983"/>
            <a:ext cx="10363200" cy="211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smtClean="0">
                <a:solidFill>
                  <a:srgbClr val="393939"/>
                </a:solidFill>
                <a:latin typeface="Gill Sans" pitchFamily="34" charset="0"/>
              </a:rPr>
              <a:t>Academic Administration stood out as a domain which generates more attendance than other domains (for conferences)</a:t>
            </a:r>
            <a:endParaRPr lang="en-US" sz="3400" i="1" dirty="0">
              <a:solidFill>
                <a:srgbClr val="393939"/>
              </a:solidFill>
              <a:latin typeface="Gill Sans" pitchFamily="34" charset="0"/>
            </a:endParaRPr>
          </a:p>
        </p:txBody>
      </p:sp>
      <p:sp>
        <p:nvSpPr>
          <p:cNvPr id="2455" name="Text Box 407"/>
          <p:cNvSpPr txBox="1">
            <a:spLocks noChangeArrowheads="1"/>
          </p:cNvSpPr>
          <p:nvPr/>
        </p:nvSpPr>
        <p:spPr bwMode="auto">
          <a:xfrm>
            <a:off x="33842592" y="24436426"/>
            <a:ext cx="9686925" cy="1514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nSpc>
                <a:spcPct val="110000"/>
              </a:lnSpc>
              <a:defRPr/>
            </a:pPr>
            <a:r>
              <a:rPr lang="en-US" sz="4200" i="1" dirty="0" smtClean="0">
                <a:solidFill>
                  <a:srgbClr val="393939"/>
                </a:solidFill>
                <a:latin typeface="Gill Sans" pitchFamily="34" charset="0"/>
              </a:rPr>
              <a:t>Interactive HTML maps provided to client  - clickable stats</a:t>
            </a:r>
            <a:endParaRPr lang="en-US" sz="4200" i="1" dirty="0" smtClean="0">
              <a:solidFill>
                <a:srgbClr val="393939"/>
              </a:solidFill>
              <a:latin typeface="Gill Sans" pitchFamily="34" charset="0"/>
            </a:endParaRPr>
          </a:p>
        </p:txBody>
      </p:sp>
      <p:sp>
        <p:nvSpPr>
          <p:cNvPr id="2081" name="Text Box 765"/>
          <p:cNvSpPr txBox="1">
            <a:spLocks noChangeArrowheads="1"/>
          </p:cNvSpPr>
          <p:nvPr/>
        </p:nvSpPr>
        <p:spPr bwMode="auto">
          <a:xfrm>
            <a:off x="11177589" y="14793425"/>
            <a:ext cx="5383212" cy="138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smtClean="0">
                <a:solidFill>
                  <a:srgbClr val="393939"/>
                </a:solidFill>
                <a:latin typeface="Gill Sans" pitchFamily="34" charset="0"/>
              </a:rPr>
              <a:t>Basic Data aggregation</a:t>
            </a:r>
            <a:endParaRPr lang="en-US" sz="4200" i="1" dirty="0">
              <a:solidFill>
                <a:srgbClr val="393939"/>
              </a:solidFill>
              <a:latin typeface="Gill Sans" pitchFamily="34" charset="0"/>
            </a:endParaRPr>
          </a:p>
        </p:txBody>
      </p:sp>
      <p:pic>
        <p:nvPicPr>
          <p:cNvPr id="3" name="Picture 2" descr="galvanize-g.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602942"/>
            <a:ext cx="1524000" cy="2826058"/>
          </a:xfrm>
          <a:prstGeom prst="rect">
            <a:avLst/>
          </a:prstGeom>
        </p:spPr>
      </p:pic>
      <p:sp>
        <p:nvSpPr>
          <p:cNvPr id="377" name="Rectangle 14"/>
          <p:cNvSpPr>
            <a:spLocks noChangeArrowheads="1"/>
          </p:cNvSpPr>
          <p:nvPr/>
        </p:nvSpPr>
        <p:spPr bwMode="auto">
          <a:xfrm>
            <a:off x="100920" y="24469725"/>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solidFill>
                  <a:srgbClr val="FFFFFF"/>
                </a:solidFill>
                <a:latin typeface="+mj-lt"/>
              </a:rPr>
              <a:t>By the numbers</a:t>
            </a:r>
            <a:endParaRPr lang="en-US" sz="5700" b="1" dirty="0">
              <a:solidFill>
                <a:srgbClr val="FFFFFF"/>
              </a:solidFill>
              <a:latin typeface="+mj-lt"/>
            </a:endParaRPr>
          </a:p>
        </p:txBody>
      </p:sp>
      <p:sp>
        <p:nvSpPr>
          <p:cNvPr id="378" name="Text Box 404"/>
          <p:cNvSpPr txBox="1">
            <a:spLocks noChangeArrowheads="1"/>
          </p:cNvSpPr>
          <p:nvPr/>
        </p:nvSpPr>
        <p:spPr bwMode="auto">
          <a:xfrm>
            <a:off x="192314" y="26121860"/>
            <a:ext cx="10267044" cy="6313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lvl="1" eaLnBrk="1" hangingPunct="1">
              <a:spcBef>
                <a:spcPct val="50000"/>
              </a:spcBef>
              <a:buFontTx/>
              <a:buChar char="•"/>
            </a:pPr>
            <a:r>
              <a:rPr lang="en-US" sz="4200" i="1" dirty="0" smtClean="0">
                <a:solidFill>
                  <a:srgbClr val="393939"/>
                </a:solidFill>
                <a:latin typeface="Gill Sans" pitchFamily="34" charset="0"/>
              </a:rPr>
              <a:t>10,648 conference attendees</a:t>
            </a:r>
          </a:p>
          <a:p>
            <a:pPr lvl="3" eaLnBrk="1" hangingPunct="1">
              <a:spcBef>
                <a:spcPct val="50000"/>
              </a:spcBef>
              <a:buFontTx/>
              <a:buChar char="•"/>
            </a:pPr>
            <a:r>
              <a:rPr lang="en-US" sz="2800" i="1" dirty="0">
                <a:solidFill>
                  <a:srgbClr val="393939"/>
                </a:solidFill>
                <a:latin typeface="Gill Sans" pitchFamily="34" charset="0"/>
              </a:rPr>
              <a:t> </a:t>
            </a:r>
            <a:r>
              <a:rPr lang="en-US" sz="2800" i="1" dirty="0" smtClean="0">
                <a:solidFill>
                  <a:srgbClr val="393939"/>
                </a:solidFill>
                <a:latin typeface="Gill Sans" pitchFamily="34" charset="0"/>
              </a:rPr>
              <a:t>85% US based, 14% Canadian, 1% international</a:t>
            </a:r>
          </a:p>
          <a:p>
            <a:pPr lvl="1" eaLnBrk="1" hangingPunct="1">
              <a:spcBef>
                <a:spcPct val="50000"/>
              </a:spcBef>
              <a:buFontTx/>
              <a:buChar char="•"/>
            </a:pPr>
            <a:r>
              <a:rPr lang="en-US" sz="4200" i="1" dirty="0" smtClean="0">
                <a:solidFill>
                  <a:srgbClr val="393939"/>
                </a:solidFill>
                <a:latin typeface="Gill Sans" pitchFamily="34" charset="0"/>
              </a:rPr>
              <a:t>325 unique conferences in 48 cities</a:t>
            </a:r>
          </a:p>
          <a:p>
            <a:pPr lvl="1" eaLnBrk="1" hangingPunct="1">
              <a:spcBef>
                <a:spcPct val="50000"/>
              </a:spcBef>
              <a:buFontTx/>
              <a:buChar char="•"/>
            </a:pPr>
            <a:r>
              <a:rPr lang="en-US" sz="4200" i="1" dirty="0">
                <a:solidFill>
                  <a:srgbClr val="393939"/>
                </a:solidFill>
                <a:latin typeface="Gill Sans" pitchFamily="34" charset="0"/>
              </a:rPr>
              <a:t>719 Webcasts, </a:t>
            </a:r>
            <a:r>
              <a:rPr lang="en-US" sz="4200" i="1" dirty="0" smtClean="0">
                <a:solidFill>
                  <a:srgbClr val="393939"/>
                </a:solidFill>
                <a:latin typeface="Gill Sans" pitchFamily="34" charset="0"/>
              </a:rPr>
              <a:t>20,100 </a:t>
            </a:r>
            <a:r>
              <a:rPr lang="en-US" sz="4200" i="1" dirty="0">
                <a:solidFill>
                  <a:srgbClr val="393939"/>
                </a:solidFill>
                <a:latin typeface="Gill Sans" pitchFamily="34" charset="0"/>
              </a:rPr>
              <a:t>total </a:t>
            </a:r>
            <a:r>
              <a:rPr lang="en-US" sz="4200" i="1" dirty="0" smtClean="0">
                <a:solidFill>
                  <a:srgbClr val="393939"/>
                </a:solidFill>
                <a:latin typeface="Gill Sans" pitchFamily="34" charset="0"/>
              </a:rPr>
              <a:t>viewers</a:t>
            </a:r>
          </a:p>
          <a:p>
            <a:pPr lvl="1" eaLnBrk="1" hangingPunct="1">
              <a:spcBef>
                <a:spcPct val="50000"/>
              </a:spcBef>
              <a:buFontTx/>
              <a:buChar char="•"/>
            </a:pPr>
            <a:r>
              <a:rPr lang="en-US" sz="4200" i="1" dirty="0" smtClean="0">
                <a:solidFill>
                  <a:srgbClr val="393939"/>
                </a:solidFill>
                <a:latin typeface="Gill Sans" pitchFamily="34" charset="0"/>
              </a:rPr>
              <a:t>14 Geographic Regions considered</a:t>
            </a:r>
          </a:p>
          <a:p>
            <a:pPr lvl="1" eaLnBrk="1" hangingPunct="1">
              <a:spcBef>
                <a:spcPct val="50000"/>
              </a:spcBef>
              <a:buFontTx/>
              <a:buChar char="•"/>
            </a:pPr>
            <a:r>
              <a:rPr lang="en-US" sz="4200" i="1" dirty="0" smtClean="0">
                <a:solidFill>
                  <a:srgbClr val="393939"/>
                </a:solidFill>
                <a:latin typeface="Gill Sans" pitchFamily="34" charset="0"/>
              </a:rPr>
              <a:t>8 Conference Domains provided</a:t>
            </a:r>
          </a:p>
          <a:p>
            <a:pPr lvl="1" eaLnBrk="1" hangingPunct="1">
              <a:spcBef>
                <a:spcPct val="50000"/>
              </a:spcBef>
              <a:buFontTx/>
              <a:buChar char="•"/>
            </a:pPr>
            <a:endParaRPr lang="en-US" sz="4200" i="1" dirty="0">
              <a:solidFill>
                <a:srgbClr val="393939"/>
              </a:solidFill>
              <a:latin typeface="Gill Sans" pitchFamily="34" charset="0"/>
            </a:endParaRPr>
          </a:p>
        </p:txBody>
      </p:sp>
      <p:pic>
        <p:nvPicPr>
          <p:cNvPr id="37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02093" y="14421341"/>
            <a:ext cx="3295806" cy="678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20400" y="17000985"/>
            <a:ext cx="6492562"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Text Box 464"/>
          <p:cNvSpPr txBox="1">
            <a:spLocks noChangeArrowheads="1"/>
          </p:cNvSpPr>
          <p:nvPr/>
        </p:nvSpPr>
        <p:spPr bwMode="auto">
          <a:xfrm>
            <a:off x="11277600" y="21211035"/>
            <a:ext cx="4829213" cy="101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dirty="0" smtClean="0">
                <a:latin typeface="Gill Sans" pitchFamily="34" charset="0"/>
              </a:rPr>
              <a:t>Average Attendance and total  events per city</a:t>
            </a:r>
            <a:endParaRPr lang="en-US" dirty="0">
              <a:latin typeface="Gill Sans" pitchFamily="34" charset="0"/>
            </a:endParaRPr>
          </a:p>
        </p:txBody>
      </p:sp>
      <p:sp>
        <p:nvSpPr>
          <p:cNvPr id="382" name="Text Box 464"/>
          <p:cNvSpPr txBox="1">
            <a:spLocks noChangeArrowheads="1"/>
          </p:cNvSpPr>
          <p:nvPr/>
        </p:nvSpPr>
        <p:spPr bwMode="auto">
          <a:xfrm>
            <a:off x="17621892" y="21211372"/>
            <a:ext cx="3881476" cy="101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dirty="0" smtClean="0">
                <a:latin typeface="Gill Sans" pitchFamily="34" charset="0"/>
              </a:rPr>
              <a:t>Total Events per city</a:t>
            </a:r>
          </a:p>
          <a:p>
            <a:pPr eaLnBrk="1" hangingPunct="1"/>
            <a:r>
              <a:rPr lang="en-US" dirty="0" smtClean="0">
                <a:latin typeface="Gill Sans" pitchFamily="34" charset="0"/>
              </a:rPr>
              <a:t>325 total</a:t>
            </a:r>
            <a:endParaRPr lang="en-US" dirty="0">
              <a:latin typeface="Gill Sans" pitchFamily="34" charset="0"/>
            </a:endParaRPr>
          </a:p>
        </p:txBody>
      </p:sp>
      <p:sp>
        <p:nvSpPr>
          <p:cNvPr id="389" name="Content Placeholder 2"/>
          <p:cNvSpPr txBox="1">
            <a:spLocks/>
          </p:cNvSpPr>
          <p:nvPr/>
        </p:nvSpPr>
        <p:spPr bwMode="auto">
          <a:xfrm>
            <a:off x="10459358" y="31753175"/>
            <a:ext cx="11977837" cy="889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noAutofit/>
          </a:bodyPr>
          <a:lstStyle>
            <a:defPPr>
              <a:defRPr kern="1200" smtId="4294967295"/>
            </a:defPPr>
            <a:lvl1pPr marL="0" indent="0" algn="ctr" defTabSz="4703763" rtl="0" eaLnBrk="0" fontAlgn="base" hangingPunct="0">
              <a:spcBef>
                <a:spcPct val="20000"/>
              </a:spcBef>
              <a:spcAft>
                <a:spcPct val="0"/>
              </a:spcAft>
              <a:buNone/>
              <a:defRPr sz="16500">
                <a:solidFill>
                  <a:schemeClr val="tx1"/>
                </a:solidFill>
                <a:latin typeface="+mn-lt"/>
                <a:ea typeface="+mn-ea"/>
                <a:cs typeface="+mn-cs"/>
              </a:defRPr>
            </a:lvl1pPr>
            <a:lvl2pPr marL="457200" indent="0" algn="ctr" defTabSz="4703763" rtl="0" eaLnBrk="0" fontAlgn="base" hangingPunct="0">
              <a:spcBef>
                <a:spcPct val="20000"/>
              </a:spcBef>
              <a:spcAft>
                <a:spcPct val="0"/>
              </a:spcAft>
              <a:buNone/>
              <a:defRPr sz="14400">
                <a:solidFill>
                  <a:schemeClr val="tx1"/>
                </a:solidFill>
                <a:latin typeface="+mn-lt"/>
              </a:defRPr>
            </a:lvl2pPr>
            <a:lvl3pPr marL="914400" indent="0" algn="ctr" defTabSz="4703763" rtl="0" eaLnBrk="0" fontAlgn="base" hangingPunct="0">
              <a:spcBef>
                <a:spcPct val="20000"/>
              </a:spcBef>
              <a:spcAft>
                <a:spcPct val="0"/>
              </a:spcAft>
              <a:buNone/>
              <a:defRPr sz="12300">
                <a:solidFill>
                  <a:schemeClr val="tx1"/>
                </a:solidFill>
                <a:latin typeface="+mn-lt"/>
              </a:defRPr>
            </a:lvl3pPr>
            <a:lvl4pPr marL="1371600" indent="0" algn="ctr" defTabSz="4703763" rtl="0" eaLnBrk="0" fontAlgn="base" hangingPunct="0">
              <a:spcBef>
                <a:spcPct val="20000"/>
              </a:spcBef>
              <a:spcAft>
                <a:spcPct val="0"/>
              </a:spcAft>
              <a:buNone/>
              <a:defRPr sz="10400">
                <a:solidFill>
                  <a:schemeClr val="tx1"/>
                </a:solidFill>
                <a:latin typeface="+mn-lt"/>
              </a:defRPr>
            </a:lvl4pPr>
            <a:lvl5pPr marL="1828800" indent="0" algn="ctr" defTabSz="4703763" rtl="0" eaLnBrk="0" fontAlgn="base" hangingPunct="0">
              <a:spcBef>
                <a:spcPct val="20000"/>
              </a:spcBef>
              <a:spcAft>
                <a:spcPct val="0"/>
              </a:spcAft>
              <a:buNone/>
              <a:defRPr sz="10400">
                <a:solidFill>
                  <a:schemeClr val="tx1"/>
                </a:solidFill>
                <a:latin typeface="+mn-lt"/>
              </a:defRPr>
            </a:lvl5pPr>
            <a:lvl6pPr marL="2286000" indent="0" algn="ctr" defTabSz="4703763" rtl="0" fontAlgn="base">
              <a:spcBef>
                <a:spcPct val="20000"/>
              </a:spcBef>
              <a:spcAft>
                <a:spcPct val="0"/>
              </a:spcAft>
              <a:buNone/>
              <a:defRPr sz="10400">
                <a:solidFill>
                  <a:schemeClr val="tx1"/>
                </a:solidFill>
                <a:latin typeface="+mn-lt"/>
              </a:defRPr>
            </a:lvl6pPr>
            <a:lvl7pPr marL="2743200" indent="0" algn="ctr" defTabSz="4703763" rtl="0" fontAlgn="base">
              <a:spcBef>
                <a:spcPct val="20000"/>
              </a:spcBef>
              <a:spcAft>
                <a:spcPct val="0"/>
              </a:spcAft>
              <a:buNone/>
              <a:defRPr sz="10400">
                <a:solidFill>
                  <a:schemeClr val="tx1"/>
                </a:solidFill>
                <a:latin typeface="+mn-lt"/>
              </a:defRPr>
            </a:lvl7pPr>
            <a:lvl8pPr marL="3200400" indent="0" algn="ctr" defTabSz="4703763" rtl="0" fontAlgn="base">
              <a:spcBef>
                <a:spcPct val="20000"/>
              </a:spcBef>
              <a:spcAft>
                <a:spcPct val="0"/>
              </a:spcAft>
              <a:buNone/>
              <a:defRPr sz="10400">
                <a:solidFill>
                  <a:schemeClr val="tx1"/>
                </a:solidFill>
                <a:latin typeface="+mn-lt"/>
              </a:defRPr>
            </a:lvl8pPr>
            <a:lvl9pPr marL="3657600" indent="0" algn="ctr" defTabSz="4703763" rtl="0" fontAlgn="base">
              <a:spcBef>
                <a:spcPct val="20000"/>
              </a:spcBef>
              <a:spcAft>
                <a:spcPct val="0"/>
              </a:spcAft>
              <a:buNone/>
              <a:defRPr sz="10400">
                <a:solidFill>
                  <a:schemeClr val="tx1"/>
                </a:solidFill>
                <a:latin typeface="+mn-lt"/>
              </a:defRPr>
            </a:lvl9pPr>
          </a:lstStyle>
          <a:p>
            <a:r>
              <a:rPr lang="en-US" sz="2400" kern="0" dirty="0" smtClean="0">
                <a:solidFill>
                  <a:srgbClr val="00B050"/>
                </a:solidFill>
              </a:rPr>
              <a:t>Conference and Web </a:t>
            </a:r>
            <a:r>
              <a:rPr lang="en-US" sz="2400" kern="0" dirty="0" smtClean="0"/>
              <a:t>Attendance Histograms by Attendee Domain and Region</a:t>
            </a:r>
          </a:p>
        </p:txBody>
      </p:sp>
      <p:pic>
        <p:nvPicPr>
          <p:cNvPr id="394" name="Picture 3" descr="C:\JMP\Region_distance_cost_coun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155195" y="22640815"/>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95" name="Picture 5" descr="C:\JMP\WEB_Domain_avg_attend_coun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583195" y="27228346"/>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96" name="Picture 7" descr="C:\JMP\WEB_Region_cost_coun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155195" y="27181175"/>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97" name="Picture 9" descr="C:\JMP\Domain_avg_attend_coun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583195" y="22637413"/>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478318" y="7543800"/>
            <a:ext cx="10571521" cy="80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2837144513"/>
              </p:ext>
            </p:extLst>
          </p:nvPr>
        </p:nvGraphicFramePr>
        <p:xfrm>
          <a:off x="22478324" y="15823601"/>
          <a:ext cx="10571515" cy="4229844"/>
        </p:xfrm>
        <a:graphic>
          <a:graphicData uri="http://schemas.openxmlformats.org/drawingml/2006/table">
            <a:tbl>
              <a:tblPr/>
              <a:tblGrid>
                <a:gridCol w="1896859"/>
                <a:gridCol w="578310"/>
                <a:gridCol w="867466"/>
                <a:gridCol w="578310"/>
                <a:gridCol w="867466"/>
                <a:gridCol w="578310"/>
                <a:gridCol w="867466"/>
                <a:gridCol w="578310"/>
                <a:gridCol w="867466"/>
                <a:gridCol w="578310"/>
                <a:gridCol w="867466"/>
                <a:gridCol w="578310"/>
                <a:gridCol w="867466"/>
              </a:tblGrid>
              <a:tr h="203923">
                <a:tc>
                  <a:txBody>
                    <a:bodyPr/>
                    <a:lstStyle/>
                    <a:p>
                      <a:pPr algn="l" fontAlgn="b"/>
                      <a:r>
                        <a:rPr lang="en-US" sz="1600" b="1" i="0" u="none" strike="noStrike" dirty="0">
                          <a:effectLst/>
                          <a:latin typeface="Arial"/>
                        </a:rPr>
                        <a:t>DOMAIN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1" i="0" u="none" strike="noStrike">
                          <a:effectLst/>
                          <a:latin typeface="Arial"/>
                        </a:rPr>
                        <a:t>Orlando, FL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600" b="1" i="0" u="none" strike="noStrike">
                          <a:effectLst/>
                          <a:latin typeface="Arial"/>
                        </a:rPr>
                        <a:t>Atlanta, GA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600" b="1" i="0" u="none" strike="noStrike">
                          <a:effectLst/>
                          <a:latin typeface="Arial"/>
                        </a:rPr>
                        <a:t>Phoenix, AZ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600" b="1" i="0" u="none" strike="noStrike">
                          <a:effectLst/>
                          <a:latin typeface="Arial"/>
                        </a:rPr>
                        <a:t>Saint Louis, MO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600" b="1" i="0" u="none" strike="noStrike">
                          <a:effectLst/>
                          <a:latin typeface="Arial"/>
                        </a:rPr>
                        <a:t>San Diego, 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600" b="1" i="0" u="none" strike="noStrike">
                          <a:effectLst/>
                          <a:latin typeface="Arial"/>
                        </a:rPr>
                        <a:t>Boston, 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80128">
                <a:tc>
                  <a:txBody>
                    <a:bodyPr/>
                    <a:lstStyle/>
                    <a:p>
                      <a:pPr algn="l" fontAlgn="b"/>
                      <a:r>
                        <a:rPr lang="en-US" sz="1600" b="0" i="0" u="none" strike="noStrike" dirty="0">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Conf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Avg Attend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Conf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Avg Attend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Conf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Avg Attend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Conf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Avg Attend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Conf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Avg Attend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Conf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Avg Attend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dirty="0">
                          <a:effectLst/>
                          <a:latin typeface="Arial"/>
                        </a:rPr>
                        <a:t>Academic 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30.7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dirty="0">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78.3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68.0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a:effectLst/>
                          <a:latin typeface="Arial"/>
                        </a:rPr>
                        <a:t>Advancement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dirty="0">
                          <a:effectLst/>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34.8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34.4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39.5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a:effectLst/>
                          <a:latin typeface="Arial"/>
                        </a:rPr>
                        <a:t>Enrollment Management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dirty="0">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39.5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a:effectLst/>
                          <a:latin typeface="Arial"/>
                        </a:rPr>
                        <a:t>Leadership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a:effectLst/>
                          <a:latin typeface="Arial"/>
                        </a:rPr>
                        <a:t>Physical Campus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dirty="0">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a:effectLst/>
                          <a:latin typeface="Arial"/>
                        </a:rPr>
                        <a:t>Planning &amp; Finance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dirty="0">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56.0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a:effectLst/>
                          <a:latin typeface="Arial"/>
                        </a:rPr>
                        <a:t>Student Affairs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39.9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37.7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18.7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a:effectLst/>
                          <a:latin typeface="Arial"/>
                        </a:rPr>
                        <a:t>Teaching &amp; Learning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dirty="0">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r h="280128">
                <a:tc>
                  <a:txBody>
                    <a:bodyPr/>
                    <a:lstStyle/>
                    <a:p>
                      <a:pPr algn="l" fontAlgn="b"/>
                      <a:r>
                        <a:rPr lang="en-US" sz="1600" b="0" i="0" u="none" strike="noStrike">
                          <a:effectLst/>
                          <a:latin typeface="Arial"/>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31.5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27.5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a:effectLst/>
                          <a:latin typeface="Arial"/>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32.8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dirty="0">
                          <a:effectLst/>
                          <a:latin typeface="Arial"/>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31.3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dirty="0">
                          <a:effectLst/>
                          <a:latin typeface="Arial"/>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b"/>
                      <a:r>
                        <a:rPr lang="en-US" sz="1600" b="0" i="0" u="none" strike="noStrike" dirty="0">
                          <a:effectLst/>
                          <a:latin typeface="Arial"/>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45.1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r>
            </a:tbl>
          </a:graphicData>
        </a:graphic>
      </p:graphicFrame>
      <p:sp>
        <p:nvSpPr>
          <p:cNvPr id="6" name="Rectangle 5"/>
          <p:cNvSpPr/>
          <p:nvPr/>
        </p:nvSpPr>
        <p:spPr>
          <a:xfrm>
            <a:off x="22355175" y="20052090"/>
            <a:ext cx="10836838" cy="584775"/>
          </a:xfrm>
          <a:prstGeom prst="rect">
            <a:avLst/>
          </a:prstGeom>
        </p:spPr>
        <p:txBody>
          <a:bodyPr wrap="square">
            <a:spAutoFit/>
          </a:bodyPr>
          <a:lstStyle/>
          <a:p>
            <a:pPr eaLnBrk="1" hangingPunct="1">
              <a:spcBef>
                <a:spcPct val="50000"/>
              </a:spcBef>
            </a:pPr>
            <a:r>
              <a:rPr lang="en-US" sz="3200" i="1" dirty="0" smtClean="0">
                <a:solidFill>
                  <a:srgbClr val="393939"/>
                </a:solidFill>
                <a:latin typeface="Gill Sans" pitchFamily="34" charset="0"/>
              </a:rPr>
              <a:t>Top 5 Cities for # of Conferences and their </a:t>
            </a:r>
            <a:r>
              <a:rPr lang="en-US" sz="3200" i="1" dirty="0" err="1" smtClean="0">
                <a:solidFill>
                  <a:srgbClr val="393939"/>
                </a:solidFill>
                <a:latin typeface="Gill Sans" pitchFamily="34" charset="0"/>
              </a:rPr>
              <a:t>avg</a:t>
            </a:r>
            <a:r>
              <a:rPr lang="en-US" sz="3200" i="1" dirty="0" smtClean="0">
                <a:solidFill>
                  <a:srgbClr val="393939"/>
                </a:solidFill>
                <a:latin typeface="Gill Sans" pitchFamily="34" charset="0"/>
              </a:rPr>
              <a:t> attendance</a:t>
            </a:r>
            <a:endParaRPr lang="en-US" sz="2400" i="1" dirty="0">
              <a:solidFill>
                <a:srgbClr val="393939"/>
              </a:solidFill>
              <a:latin typeface="Gill Sans" pitchFamily="34" charset="0"/>
            </a:endParaRPr>
          </a:p>
        </p:txBody>
      </p:sp>
      <p:sp>
        <p:nvSpPr>
          <p:cNvPr id="406" name="Text Box 403"/>
          <p:cNvSpPr txBox="1">
            <a:spLocks noChangeArrowheads="1"/>
          </p:cNvSpPr>
          <p:nvPr/>
        </p:nvSpPr>
        <p:spPr bwMode="auto">
          <a:xfrm>
            <a:off x="22317075" y="22138084"/>
            <a:ext cx="10058400" cy="854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smtClean="0">
                <a:solidFill>
                  <a:srgbClr val="393939"/>
                </a:solidFill>
                <a:latin typeface="Gill Sans" pitchFamily="34" charset="0"/>
              </a:rPr>
              <a:t>Despite 10K data pts – data was sparse and highly variable.</a:t>
            </a:r>
          </a:p>
          <a:p>
            <a:pPr eaLnBrk="1" hangingPunct="1">
              <a:spcBef>
                <a:spcPct val="50000"/>
              </a:spcBef>
            </a:pPr>
            <a:r>
              <a:rPr lang="en-US" sz="4200" i="1" dirty="0" smtClean="0">
                <a:solidFill>
                  <a:srgbClr val="393939"/>
                </a:solidFill>
                <a:latin typeface="Gill Sans" pitchFamily="34" charset="0"/>
              </a:rPr>
              <a:t>A tuned Random Forest model had the best RMSE for predicting attendance.</a:t>
            </a:r>
          </a:p>
          <a:p>
            <a:pPr eaLnBrk="1" hangingPunct="1">
              <a:spcBef>
                <a:spcPct val="50000"/>
              </a:spcBef>
            </a:pPr>
            <a:r>
              <a:rPr lang="en-US" sz="4200" i="1" dirty="0" smtClean="0">
                <a:solidFill>
                  <a:srgbClr val="393939"/>
                </a:solidFill>
                <a:latin typeface="Gill Sans" pitchFamily="34" charset="0"/>
              </a:rPr>
              <a:t>Feature Importance showed Academic Administration to be the most significant feature – the location did not significantly influence attendance.</a:t>
            </a:r>
          </a:p>
          <a:p>
            <a:pPr eaLnBrk="1" hangingPunct="1">
              <a:spcBef>
                <a:spcPct val="50000"/>
              </a:spcBef>
            </a:pPr>
            <a:r>
              <a:rPr lang="en-US" sz="4200" i="1" dirty="0" smtClean="0">
                <a:solidFill>
                  <a:srgbClr val="393939"/>
                </a:solidFill>
                <a:latin typeface="Gill Sans" pitchFamily="34" charset="0"/>
              </a:rPr>
              <a:t>Leadership had a negative affect on attendance.  Others were flat.</a:t>
            </a:r>
          </a:p>
          <a:p>
            <a:pPr eaLnBrk="1" hangingPunct="1">
              <a:spcBef>
                <a:spcPct val="50000"/>
              </a:spcBef>
            </a:pPr>
            <a:endParaRPr lang="en-US" sz="4200" i="1" dirty="0">
              <a:solidFill>
                <a:srgbClr val="393939"/>
              </a:solidFill>
              <a:latin typeface="Gill Sans" pitchFamily="34" charset="0"/>
            </a:endParaRPr>
          </a:p>
        </p:txBody>
      </p:sp>
      <p:sp>
        <p:nvSpPr>
          <p:cNvPr id="407" name="Text Box 407"/>
          <p:cNvSpPr txBox="1">
            <a:spLocks noChangeArrowheads="1"/>
          </p:cNvSpPr>
          <p:nvPr/>
        </p:nvSpPr>
        <p:spPr bwMode="auto">
          <a:xfrm>
            <a:off x="33808725" y="27742696"/>
            <a:ext cx="9686925" cy="364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nSpc>
                <a:spcPct val="110000"/>
              </a:lnSpc>
              <a:defRPr/>
            </a:pPr>
            <a:r>
              <a:rPr lang="en-US" sz="4200" i="1" dirty="0" smtClean="0">
                <a:solidFill>
                  <a:srgbClr val="393939"/>
                </a:solidFill>
                <a:latin typeface="Gill Sans" pitchFamily="34" charset="0"/>
              </a:rPr>
              <a:t>Improve app functionality</a:t>
            </a:r>
          </a:p>
          <a:p>
            <a:pPr>
              <a:lnSpc>
                <a:spcPct val="110000"/>
              </a:lnSpc>
              <a:defRPr/>
            </a:pPr>
            <a:r>
              <a:rPr lang="en-US" sz="4200" i="1" dirty="0" smtClean="0">
                <a:solidFill>
                  <a:srgbClr val="393939"/>
                </a:solidFill>
                <a:latin typeface="Gill Sans" pitchFamily="34" charset="0"/>
              </a:rPr>
              <a:t>Analyze attendance by region focusing on if more people attend conferences in home region or are they willing to travel for conferences.</a:t>
            </a:r>
            <a:endParaRPr lang="en-US" sz="4200" i="1" dirty="0" smtClean="0">
              <a:solidFill>
                <a:srgbClr val="393939"/>
              </a:solidFill>
              <a:latin typeface="Gill Sans" pitchFamily="34" charset="0"/>
            </a:endParaRPr>
          </a:p>
        </p:txBody>
      </p:sp>
      <p:pic>
        <p:nvPicPr>
          <p:cNvPr id="103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317075" y="29597350"/>
            <a:ext cx="424815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 name="Text Box 407"/>
          <p:cNvSpPr txBox="1">
            <a:spLocks noChangeArrowheads="1"/>
          </p:cNvSpPr>
          <p:nvPr/>
        </p:nvSpPr>
        <p:spPr bwMode="auto">
          <a:xfrm>
            <a:off x="26898601" y="30449043"/>
            <a:ext cx="6400800" cy="222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nSpc>
                <a:spcPct val="110000"/>
              </a:lnSpc>
              <a:defRPr/>
            </a:pPr>
            <a:r>
              <a:rPr lang="en-US" sz="4200" i="1" dirty="0" err="1" smtClean="0">
                <a:solidFill>
                  <a:srgbClr val="393939"/>
                </a:solidFill>
                <a:latin typeface="Gill Sans" pitchFamily="34" charset="0"/>
              </a:rPr>
              <a:t>Avg</a:t>
            </a:r>
            <a:r>
              <a:rPr lang="en-US" sz="4200" i="1" dirty="0" smtClean="0">
                <a:solidFill>
                  <a:srgbClr val="393939"/>
                </a:solidFill>
                <a:latin typeface="Gill Sans" pitchFamily="34" charset="0"/>
              </a:rPr>
              <a:t> attendance is</a:t>
            </a:r>
          </a:p>
          <a:p>
            <a:pPr>
              <a:lnSpc>
                <a:spcPct val="110000"/>
              </a:lnSpc>
              <a:defRPr/>
            </a:pPr>
            <a:r>
              <a:rPr lang="en-US" sz="4200" i="1" dirty="0" smtClean="0">
                <a:solidFill>
                  <a:srgbClr val="393939"/>
                </a:solidFill>
                <a:latin typeface="Gill Sans" pitchFamily="34" charset="0"/>
              </a:rPr>
              <a:t>Declining for both formats.</a:t>
            </a:r>
            <a:endParaRPr lang="en-US" sz="4200" i="1" dirty="0" smtClean="0">
              <a:solidFill>
                <a:srgbClr val="393939"/>
              </a:solidFill>
              <a:latin typeface="Gill Sans"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847</TotalTime>
  <Words>541</Words>
  <Application>Microsoft Office PowerPoint</Application>
  <PresentationFormat>Custom</PresentationFormat>
  <Paragraphs>195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Kyallee</cp:lastModifiedBy>
  <cp:revision>55</cp:revision>
  <dcterms:modified xsi:type="dcterms:W3CDTF">2017-06-15T04:40:00Z</dcterms:modified>
  <cp:category>science research poster</cp:category>
</cp:coreProperties>
</file>