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7" r:id="rId2"/>
    <p:sldId id="285" r:id="rId3"/>
    <p:sldId id="260" r:id="rId4"/>
    <p:sldId id="261" r:id="rId5"/>
    <p:sldId id="262" r:id="rId6"/>
    <p:sldId id="283" r:id="rId7"/>
    <p:sldId id="273" r:id="rId8"/>
    <p:sldId id="276" r:id="rId9"/>
    <p:sldId id="263" r:id="rId10"/>
    <p:sldId id="268" r:id="rId11"/>
    <p:sldId id="278" r:id="rId12"/>
    <p:sldId id="280" r:id="rId13"/>
    <p:sldId id="281" r:id="rId14"/>
    <p:sldId id="282" r:id="rId15"/>
    <p:sldId id="277" r:id="rId16"/>
    <p:sldId id="264" r:id="rId17"/>
    <p:sldId id="265"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30" autoAdjust="0"/>
  </p:normalViewPr>
  <p:slideViewPr>
    <p:cSldViewPr>
      <p:cViewPr varScale="1">
        <p:scale>
          <a:sx n="56" d="100"/>
          <a:sy n="56" d="100"/>
        </p:scale>
        <p:origin x="-63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362A0-96EA-41EE-9E13-F5C0633121C7}" type="datetimeFigureOut">
              <a:rPr lang="en-US" smtClean="0"/>
              <a:t>3/28/2018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94EF0-1BB0-447E-8D94-CA4F5EC7CBA3}" type="slidenum">
              <a:rPr lang="en-US" smtClean="0"/>
              <a:t>‹#›</a:t>
            </a:fld>
            <a:endParaRPr lang="en-US"/>
          </a:p>
        </p:txBody>
      </p:sp>
    </p:spTree>
    <p:extLst>
      <p:ext uri="{BB962C8B-B14F-4D97-AF65-F5344CB8AC3E}">
        <p14:creationId xmlns:p14="http://schemas.microsoft.com/office/powerpoint/2010/main" val="306431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1" kern="1200" smtClean="0">
                <a:solidFill>
                  <a:schemeClr val="tx1"/>
                </a:solidFill>
                <a:effectLst/>
                <a:latin typeface="+mn-lt"/>
                <a:ea typeface="+mn-ea"/>
                <a:cs typeface="+mn-cs"/>
              </a:rPr>
              <a:t>– Thành phần tham gia:</a:t>
            </a:r>
            <a:endParaRPr lang="vi-VN" sz="1200" b="0" i="0" kern="1200" smtClean="0">
              <a:solidFill>
                <a:schemeClr val="tx1"/>
              </a:solidFill>
              <a:effectLst/>
              <a:latin typeface="+mn-lt"/>
              <a:ea typeface="+mn-ea"/>
              <a:cs typeface="+mn-cs"/>
            </a:endParaRPr>
          </a:p>
          <a:p>
            <a:pPr fontAlgn="base"/>
            <a:r>
              <a:rPr lang="vi-VN" sz="1200" b="1" i="0" kern="1200" smtClean="0">
                <a:solidFill>
                  <a:schemeClr val="tx1"/>
                </a:solidFill>
                <a:effectLst/>
                <a:latin typeface="+mn-lt"/>
                <a:ea typeface="+mn-ea"/>
                <a:cs typeface="+mn-cs"/>
              </a:rPr>
              <a:t>Iterator</a:t>
            </a:r>
            <a:r>
              <a:rPr lang="vi-VN" sz="1200" b="0" i="0" kern="1200" smtClean="0">
                <a:solidFill>
                  <a:schemeClr val="tx1"/>
                </a:solidFill>
                <a:effectLst/>
                <a:latin typeface="+mn-lt"/>
                <a:ea typeface="+mn-ea"/>
                <a:cs typeface="+mn-cs"/>
              </a:rPr>
              <a:t>: định nghĩa interface cho việc truy cập và duyệt phần tử.</a:t>
            </a:r>
          </a:p>
          <a:p>
            <a:pPr fontAlgn="base"/>
            <a:r>
              <a:rPr lang="vi-VN" sz="1200" b="1" i="0" kern="1200" smtClean="0">
                <a:solidFill>
                  <a:schemeClr val="tx1"/>
                </a:solidFill>
                <a:effectLst/>
                <a:latin typeface="+mn-lt"/>
                <a:ea typeface="+mn-ea"/>
                <a:cs typeface="+mn-cs"/>
              </a:rPr>
              <a:t>ConcreteIterator</a:t>
            </a:r>
            <a:r>
              <a:rPr lang="vi-VN" sz="1200" b="0" i="0" kern="1200" smtClean="0">
                <a:solidFill>
                  <a:schemeClr val="tx1"/>
                </a:solidFill>
                <a:effectLst/>
                <a:latin typeface="+mn-lt"/>
                <a:ea typeface="+mn-ea"/>
                <a:cs typeface="+mn-cs"/>
              </a:rPr>
              <a:t>: thi hành interface của </a:t>
            </a:r>
            <a:r>
              <a:rPr lang="vi-VN" sz="1200" b="1" i="0" kern="1200" smtClean="0">
                <a:solidFill>
                  <a:schemeClr val="tx1"/>
                </a:solidFill>
                <a:effectLst/>
                <a:latin typeface="+mn-lt"/>
                <a:ea typeface="+mn-ea"/>
                <a:cs typeface="+mn-cs"/>
              </a:rPr>
              <a:t>Iterator</a:t>
            </a:r>
            <a:r>
              <a:rPr lang="vi-VN" sz="1200" b="0" i="0" kern="1200" smtClean="0">
                <a:solidFill>
                  <a:schemeClr val="tx1"/>
                </a:solidFill>
                <a:effectLst/>
                <a:latin typeface="+mn-lt"/>
                <a:ea typeface="+mn-ea"/>
                <a:cs typeface="+mn-cs"/>
              </a:rPr>
              <a:t>, theo dõi vị trí hiện tại của quá trình duyệt tổ hợp.</a:t>
            </a:r>
          </a:p>
          <a:p>
            <a:pPr fontAlgn="base"/>
            <a:r>
              <a:rPr lang="vi-VN" sz="1200" b="1" i="0" kern="1200" smtClean="0">
                <a:solidFill>
                  <a:schemeClr val="tx1"/>
                </a:solidFill>
                <a:effectLst/>
                <a:latin typeface="+mn-lt"/>
                <a:ea typeface="+mn-ea"/>
                <a:cs typeface="+mn-cs"/>
              </a:rPr>
              <a:t>Aggregate</a:t>
            </a:r>
            <a:r>
              <a:rPr lang="vi-VN" sz="1200" b="0" i="0" kern="1200" smtClean="0">
                <a:solidFill>
                  <a:schemeClr val="tx1"/>
                </a:solidFill>
                <a:effectLst/>
                <a:latin typeface="+mn-lt"/>
                <a:ea typeface="+mn-ea"/>
                <a:cs typeface="+mn-cs"/>
              </a:rPr>
              <a:t>: xây dựng interface cho việc tạo object </a:t>
            </a:r>
            <a:r>
              <a:rPr lang="vi-VN" sz="1200" b="1" i="0" kern="1200" smtClean="0">
                <a:solidFill>
                  <a:schemeClr val="tx1"/>
                </a:solidFill>
                <a:effectLst/>
                <a:latin typeface="+mn-lt"/>
                <a:ea typeface="+mn-ea"/>
                <a:cs typeface="+mn-cs"/>
              </a:rPr>
              <a:t>Iterator</a:t>
            </a:r>
            <a:r>
              <a:rPr lang="vi-VN" sz="1200" b="0" i="0" kern="1200" smtClean="0">
                <a:solidFill>
                  <a:schemeClr val="tx1"/>
                </a:solidFill>
                <a:effectLst/>
                <a:latin typeface="+mn-lt"/>
                <a:ea typeface="+mn-ea"/>
                <a:cs typeface="+mn-cs"/>
              </a:rPr>
              <a:t>.</a:t>
            </a:r>
          </a:p>
          <a:p>
            <a:pPr fontAlgn="base"/>
            <a:r>
              <a:rPr lang="vi-VN" sz="1200" b="1" i="0" kern="1200" smtClean="0">
                <a:solidFill>
                  <a:schemeClr val="tx1"/>
                </a:solidFill>
                <a:effectLst/>
                <a:latin typeface="+mn-lt"/>
                <a:ea typeface="+mn-ea"/>
                <a:cs typeface="+mn-cs"/>
              </a:rPr>
              <a:t>ConcreteAggregate</a:t>
            </a:r>
            <a:r>
              <a:rPr lang="vi-VN" sz="1200" b="0" i="0" kern="1200" smtClean="0">
                <a:solidFill>
                  <a:schemeClr val="tx1"/>
                </a:solidFill>
                <a:effectLst/>
                <a:latin typeface="+mn-lt"/>
                <a:ea typeface="+mn-ea"/>
                <a:cs typeface="+mn-cs"/>
              </a:rPr>
              <a:t>: thi hành interface của </a:t>
            </a:r>
            <a:r>
              <a:rPr lang="vi-VN" sz="1200" b="1" i="0" kern="1200" smtClean="0">
                <a:solidFill>
                  <a:schemeClr val="tx1"/>
                </a:solidFill>
                <a:effectLst/>
                <a:latin typeface="+mn-lt"/>
                <a:ea typeface="+mn-ea"/>
                <a:cs typeface="+mn-cs"/>
              </a:rPr>
              <a:t>Aggregate</a:t>
            </a:r>
            <a:r>
              <a:rPr lang="vi-VN" sz="1200" b="0" i="0" kern="1200" smtClean="0">
                <a:solidFill>
                  <a:schemeClr val="tx1"/>
                </a:solidFill>
                <a:effectLst/>
                <a:latin typeface="+mn-lt"/>
                <a:ea typeface="+mn-ea"/>
                <a:cs typeface="+mn-cs"/>
              </a:rPr>
              <a:t> và trả về object của </a:t>
            </a:r>
            <a:r>
              <a:rPr lang="vi-VN" sz="1200" b="1" i="0" kern="1200" smtClean="0">
                <a:solidFill>
                  <a:schemeClr val="tx1"/>
                </a:solidFill>
                <a:effectLst/>
                <a:latin typeface="+mn-lt"/>
                <a:ea typeface="+mn-ea"/>
                <a:cs typeface="+mn-cs"/>
              </a:rPr>
              <a:t>ConcreteIterator</a:t>
            </a:r>
            <a:r>
              <a:rPr lang="vi-VN" sz="1200" b="0" i="0" kern="1200" smtClean="0">
                <a:solidFill>
                  <a:schemeClr val="tx1"/>
                </a:solidFill>
                <a:effectLst/>
                <a:latin typeface="+mn-lt"/>
                <a:ea typeface="+mn-ea"/>
                <a:cs typeface="+mn-cs"/>
              </a:rPr>
              <a:t> thích hợp. </a:t>
            </a:r>
            <a:r>
              <a:rPr lang="vi-VN" sz="1200" b="1" i="0" kern="1200" smtClean="0">
                <a:solidFill>
                  <a:schemeClr val="tx1"/>
                </a:solidFill>
                <a:effectLst/>
                <a:latin typeface="+mn-lt"/>
                <a:ea typeface="+mn-ea"/>
                <a:cs typeface="+mn-cs"/>
              </a:rPr>
              <a:t>ConcreteIterator</a:t>
            </a:r>
            <a:r>
              <a:rPr lang="vi-VN" sz="1200" b="0" i="0" kern="1200" smtClean="0">
                <a:solidFill>
                  <a:schemeClr val="tx1"/>
                </a:solidFill>
                <a:effectLst/>
                <a:latin typeface="+mn-lt"/>
                <a:ea typeface="+mn-ea"/>
                <a:cs typeface="+mn-cs"/>
              </a:rPr>
              <a:t> theo dõi vị trí đang duyệt của tổ hợp và tính toán được điểm tiếp theo của quá trình duyệt.</a:t>
            </a:r>
          </a:p>
          <a:p>
            <a:endParaRPr lang="en-US"/>
          </a:p>
        </p:txBody>
      </p:sp>
      <p:sp>
        <p:nvSpPr>
          <p:cNvPr id="4" name="Slide Number Placeholder 3"/>
          <p:cNvSpPr>
            <a:spLocks noGrp="1"/>
          </p:cNvSpPr>
          <p:nvPr>
            <p:ph type="sldNum" sz="quarter" idx="10"/>
          </p:nvPr>
        </p:nvSpPr>
        <p:spPr/>
        <p:txBody>
          <a:bodyPr/>
          <a:lstStyle/>
          <a:p>
            <a:fld id="{DAA94EF0-1BB0-447E-8D94-CA4F5EC7CBA3}" type="slidenum">
              <a:rPr lang="en-US" smtClean="0"/>
              <a:t>5</a:t>
            </a:fld>
            <a:endParaRPr lang="en-US"/>
          </a:p>
        </p:txBody>
      </p:sp>
    </p:spTree>
    <p:extLst>
      <p:ext uri="{BB962C8B-B14F-4D97-AF65-F5344CB8AC3E}">
        <p14:creationId xmlns:p14="http://schemas.microsoft.com/office/powerpoint/2010/main" val="166234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A94EF0-1BB0-447E-8D94-CA4F5EC7CBA3}" type="slidenum">
              <a:rPr lang="en-US" smtClean="0"/>
              <a:t>6</a:t>
            </a:fld>
            <a:endParaRPr lang="en-US"/>
          </a:p>
        </p:txBody>
      </p:sp>
    </p:spTree>
    <p:extLst>
      <p:ext uri="{BB962C8B-B14F-4D97-AF65-F5344CB8AC3E}">
        <p14:creationId xmlns:p14="http://schemas.microsoft.com/office/powerpoint/2010/main" val="50743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20E925-198F-4060-AE96-B85F1ADDB653}"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5015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0E925-198F-4060-AE96-B85F1ADDB653}"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149735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0E925-198F-4060-AE96-B85F1ADDB653}"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170156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0E925-198F-4060-AE96-B85F1ADDB653}"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266917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0E925-198F-4060-AE96-B85F1ADDB653}"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5382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20E925-198F-4060-AE96-B85F1ADDB653}"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389072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20E925-198F-4060-AE96-B85F1ADDB653}"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263327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20E925-198F-4060-AE96-B85F1ADDB653}"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28703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E925-198F-4060-AE96-B85F1ADDB653}"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339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0E925-198F-4060-AE96-B85F1ADDB653}"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228513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0E925-198F-4060-AE96-B85F1ADDB653}"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48187-196E-444C-8C92-5B65F8E1F857}" type="slidenum">
              <a:rPr lang="en-US" smtClean="0"/>
              <a:t>‹#›</a:t>
            </a:fld>
            <a:endParaRPr lang="en-US"/>
          </a:p>
        </p:txBody>
      </p:sp>
    </p:spTree>
    <p:extLst>
      <p:ext uri="{BB962C8B-B14F-4D97-AF65-F5344CB8AC3E}">
        <p14:creationId xmlns:p14="http://schemas.microsoft.com/office/powerpoint/2010/main" val="328172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0E925-198F-4060-AE96-B85F1ADDB653}" type="datetimeFigureOut">
              <a:rPr lang="en-US" smtClean="0"/>
              <a:t>3/28/2018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48187-196E-444C-8C92-5B65F8E1F857}" type="slidenum">
              <a:rPr lang="en-US" smtClean="0"/>
              <a:t>‹#›</a:t>
            </a:fld>
            <a:endParaRPr lang="en-US"/>
          </a:p>
        </p:txBody>
      </p:sp>
    </p:spTree>
    <p:extLst>
      <p:ext uri="{BB962C8B-B14F-4D97-AF65-F5344CB8AC3E}">
        <p14:creationId xmlns:p14="http://schemas.microsoft.com/office/powerpoint/2010/main" val="213907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5105400"/>
          </a:xfrm>
        </p:spPr>
        <p:txBody>
          <a:bodyPr>
            <a:normAutofit/>
          </a:bodyPr>
          <a:lstStyle/>
          <a:p>
            <a:r>
              <a:rPr lang="en-US" smtClean="0">
                <a:latin typeface="Times New Roman" pitchFamily="18" charset="0"/>
                <a:cs typeface="Times New Roman" pitchFamily="18" charset="0"/>
              </a:rPr>
              <a:t>Iterator Pattern</a:t>
            </a:r>
            <a:r>
              <a:rPr lang="en-US" sz="4200" smtClean="0">
                <a:latin typeface="Times New Roman" pitchFamily="18" charset="0"/>
                <a:cs typeface="Times New Roman" pitchFamily="18" charset="0"/>
              </a:rPr>
              <a:t/>
            </a:r>
            <a:br>
              <a:rPr lang="en-US" sz="4200" smtClean="0">
                <a:latin typeface="Times New Roman" pitchFamily="18" charset="0"/>
                <a:cs typeface="Times New Roman" pitchFamily="18" charset="0"/>
              </a:rPr>
            </a:br>
            <a:r>
              <a:rPr lang="en-US" sz="4200" smtClean="0">
                <a:latin typeface="Times New Roman" pitchFamily="18" charset="0"/>
                <a:cs typeface="Times New Roman" pitchFamily="18" charset="0"/>
              </a:rPr>
              <a:t/>
            </a:r>
            <a:br>
              <a:rPr lang="en-US" sz="4200" smtClean="0">
                <a:latin typeface="Times New Roman" pitchFamily="18" charset="0"/>
                <a:cs typeface="Times New Roman" pitchFamily="18" charset="0"/>
              </a:rPr>
            </a:br>
            <a:r>
              <a:rPr lang="en-US" smtClean="0"/>
              <a:t/>
            </a:r>
            <a:br>
              <a:rPr lang="en-US" smtClean="0"/>
            </a:br>
            <a:r>
              <a:rPr lang="en-US" sz="4000" smtClean="0">
                <a:latin typeface="Times New Roman" pitchFamily="18" charset="0"/>
                <a:cs typeface="Times New Roman" pitchFamily="18" charset="0"/>
              </a:rPr>
              <a:t>Nhóm 11</a:t>
            </a:r>
            <a:r>
              <a:rPr lang="en-US" sz="4200" smtClean="0">
                <a:latin typeface="Times New Roman" pitchFamily="18" charset="0"/>
                <a:cs typeface="Times New Roman" pitchFamily="18" charset="0"/>
              </a:rPr>
              <a:t>: </a:t>
            </a:r>
            <a:r>
              <a:rPr lang="en-US" sz="3600" smtClean="0">
                <a:latin typeface="Times New Roman" pitchFamily="18" charset="0"/>
                <a:cs typeface="Times New Roman" pitchFamily="18" charset="0"/>
              </a:rPr>
              <a:t>Vũ Văn Kiên</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			  Nguyễn Thị Linh</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		      Thân Tài Linh</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681040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a:latin typeface="Times New Roman" pitchFamily="18" charset="0"/>
                <a:cs typeface="Times New Roman" pitchFamily="18" charset="0"/>
              </a:rPr>
              <a:t>Mã nguồn minh họa</a:t>
            </a:r>
            <a:endParaRPr lang="en-US" sz="4000"/>
          </a:p>
        </p:txBody>
      </p:sp>
      <p:sp>
        <p:nvSpPr>
          <p:cNvPr id="3" name="Content Placeholder 2"/>
          <p:cNvSpPr>
            <a:spLocks noGrp="1"/>
          </p:cNvSpPr>
          <p:nvPr>
            <p:ph idx="1"/>
          </p:nvPr>
        </p:nvSpPr>
        <p:spPr>
          <a:xfrm>
            <a:off x="0" y="1066800"/>
            <a:ext cx="9144000" cy="5059363"/>
          </a:xfrm>
        </p:spPr>
        <p:txBody>
          <a:bodyPr>
            <a:normAutofit/>
          </a:bodyPr>
          <a:lstStyle/>
          <a:p>
            <a:pPr marL="0" indent="0">
              <a:buNone/>
            </a:pPr>
            <a:endParaRPr lang="en-US" sz="2800" smtClean="0">
              <a:latin typeface="Times New Roman" pitchFamily="18" charset="0"/>
              <a:cs typeface="Times New Roman" pitchFamily="18" charset="0"/>
            </a:endParaRPr>
          </a:p>
          <a:p>
            <a:pPr marL="971550" lvl="1" indent="0">
              <a:spcBef>
                <a:spcPts val="0"/>
              </a:spcBef>
              <a:buNone/>
            </a:pPr>
            <a:r>
              <a:rPr lang="en-US">
                <a:solidFill>
                  <a:srgbClr val="0457FC"/>
                </a:solidFill>
                <a:latin typeface="Times New Roman" pitchFamily="18" charset="0"/>
                <a:ea typeface="Times New Roman"/>
                <a:cs typeface="Times New Roman" pitchFamily="18" charset="0"/>
              </a:rPr>
              <a:t>public</a:t>
            </a:r>
            <a:r>
              <a:rPr lang="en-US">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interface</a:t>
            </a:r>
            <a:r>
              <a:rPr lang="en-US">
                <a:latin typeface="Times New Roman" pitchFamily="18" charset="0"/>
                <a:ea typeface="Times New Roman"/>
                <a:cs typeface="Times New Roman" pitchFamily="18" charset="0"/>
              </a:rPr>
              <a:t> </a:t>
            </a:r>
            <a:r>
              <a:rPr lang="en-US" b="1">
                <a:latin typeface="Times New Roman" pitchFamily="18" charset="0"/>
                <a:ea typeface="Times New Roman"/>
                <a:cs typeface="Times New Roman" pitchFamily="18" charset="0"/>
              </a:rPr>
              <a:t>Iterator</a:t>
            </a:r>
            <a:r>
              <a:rPr lang="en-US">
                <a:latin typeface="Times New Roman" pitchFamily="18" charset="0"/>
                <a:ea typeface="Times New Roman"/>
                <a:cs typeface="Times New Roman" pitchFamily="18" charset="0"/>
              </a:rPr>
              <a:t> {</a:t>
            </a:r>
          </a:p>
          <a:p>
            <a:pPr marL="971550" lvl="1" indent="0">
              <a:spcBef>
                <a:spcPts val="0"/>
              </a:spcBef>
              <a:buNone/>
            </a:pPr>
            <a:r>
              <a:rPr lang="en-US">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boolean</a:t>
            </a:r>
            <a:r>
              <a:rPr lang="en-US">
                <a:latin typeface="Times New Roman" pitchFamily="18" charset="0"/>
                <a:ea typeface="Times New Roman"/>
                <a:cs typeface="Times New Roman" pitchFamily="18" charset="0"/>
              </a:rPr>
              <a:t> </a:t>
            </a:r>
            <a:r>
              <a:rPr lang="en-US" b="1">
                <a:latin typeface="Times New Roman" pitchFamily="18" charset="0"/>
                <a:ea typeface="Times New Roman"/>
                <a:cs typeface="Times New Roman" pitchFamily="18" charset="0"/>
              </a:rPr>
              <a:t>hasNext</a:t>
            </a:r>
            <a:r>
              <a:rPr lang="en-US">
                <a:latin typeface="Times New Roman" pitchFamily="18" charset="0"/>
                <a:ea typeface="Times New Roman"/>
                <a:cs typeface="Times New Roman" pitchFamily="18" charset="0"/>
              </a:rPr>
              <a:t>();</a:t>
            </a:r>
          </a:p>
          <a:p>
            <a:pPr marL="971550" lvl="1" indent="0">
              <a:spcBef>
                <a:spcPts val="0"/>
              </a:spcBef>
              <a:buNone/>
            </a:pPr>
            <a:r>
              <a:rPr lang="en-US">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Object</a:t>
            </a:r>
            <a:r>
              <a:rPr lang="en-US">
                <a:latin typeface="Times New Roman" pitchFamily="18" charset="0"/>
                <a:ea typeface="Times New Roman"/>
                <a:cs typeface="Times New Roman" pitchFamily="18" charset="0"/>
              </a:rPr>
              <a:t> </a:t>
            </a:r>
            <a:r>
              <a:rPr lang="en-US" b="1">
                <a:latin typeface="Times New Roman" pitchFamily="18" charset="0"/>
                <a:ea typeface="Times New Roman"/>
                <a:cs typeface="Times New Roman" pitchFamily="18" charset="0"/>
              </a:rPr>
              <a:t>next</a:t>
            </a:r>
            <a:r>
              <a:rPr lang="en-US">
                <a:latin typeface="Times New Roman" pitchFamily="18" charset="0"/>
                <a:ea typeface="Times New Roman"/>
                <a:cs typeface="Times New Roman" pitchFamily="18" charset="0"/>
              </a:rPr>
              <a:t>();    </a:t>
            </a:r>
            <a:endParaRPr lang="en-US" smtClean="0">
              <a:latin typeface="Times New Roman" pitchFamily="18" charset="0"/>
              <a:ea typeface="Times New Roman"/>
              <a:cs typeface="Times New Roman" pitchFamily="18" charset="0"/>
            </a:endParaRPr>
          </a:p>
          <a:p>
            <a:pPr marL="971550" lvl="1" indent="0">
              <a:spcBef>
                <a:spcPts val="0"/>
              </a:spcBef>
              <a:buNone/>
            </a:pPr>
            <a:r>
              <a:rPr lang="en-US" smtClean="0">
                <a:latin typeface="Times New Roman" pitchFamily="18" charset="0"/>
                <a:ea typeface="Times New Roman"/>
                <a:cs typeface="Times New Roman" pitchFamily="18" charset="0"/>
              </a:rPr>
              <a:t>}</a:t>
            </a:r>
            <a:endParaRPr lang="en-US">
              <a:latin typeface="Times New Roman" pitchFamily="18" charset="0"/>
              <a:ea typeface="Times New Roman"/>
              <a:cs typeface="Times New Roman" pitchFamily="18" charset="0"/>
            </a:endParaRPr>
          </a:p>
          <a:p>
            <a:pPr marL="0" indent="0">
              <a:buNone/>
            </a:pPr>
            <a:endParaRPr lang="en-US" sz="2800" smtClean="0">
              <a:latin typeface="Times New Roman" pitchFamily="18" charset="0"/>
              <a:cs typeface="Times New Roman" pitchFamily="18" charset="0"/>
            </a:endParaRPr>
          </a:p>
          <a:p>
            <a:pPr marL="0" marR="0" indent="0">
              <a:spcBef>
                <a:spcPts val="0"/>
              </a:spcBef>
              <a:spcAft>
                <a:spcPts val="0"/>
              </a:spcAft>
              <a:buNone/>
            </a:pPr>
            <a:r>
              <a:rPr lang="en-US" sz="2800" smtClean="0">
                <a:solidFill>
                  <a:srgbClr val="0457FC"/>
                </a:solidFill>
                <a:latin typeface="Times New Roman" pitchFamily="18" charset="0"/>
                <a:ea typeface="Times New Roman"/>
                <a:cs typeface="Times New Roman" pitchFamily="18" charset="0"/>
              </a:rPr>
              <a:t>	public</a:t>
            </a:r>
            <a:r>
              <a:rPr lang="en-US" sz="2800" smtClean="0">
                <a:latin typeface="Times New Roman" pitchFamily="18" charset="0"/>
                <a:ea typeface="Times New Roman"/>
                <a:cs typeface="Times New Roman" pitchFamily="18" charset="0"/>
              </a:rPr>
              <a:t> </a:t>
            </a:r>
            <a:r>
              <a:rPr lang="en-US" sz="2800">
                <a:solidFill>
                  <a:srgbClr val="0457FC"/>
                </a:solidFill>
                <a:latin typeface="Times New Roman" pitchFamily="18" charset="0"/>
                <a:ea typeface="Times New Roman"/>
                <a:cs typeface="Times New Roman" pitchFamily="18" charset="0"/>
              </a:rPr>
              <a:t>interface</a:t>
            </a:r>
            <a:r>
              <a:rPr lang="en-US" sz="2800">
                <a:latin typeface="Times New Roman" pitchFamily="18" charset="0"/>
                <a:ea typeface="Times New Roman"/>
                <a:cs typeface="Times New Roman" pitchFamily="18" charset="0"/>
              </a:rPr>
              <a:t> </a:t>
            </a:r>
            <a:r>
              <a:rPr lang="en-US" sz="2800" b="1">
                <a:latin typeface="Times New Roman" pitchFamily="18" charset="0"/>
                <a:ea typeface="Times New Roman"/>
                <a:cs typeface="Times New Roman" pitchFamily="18" charset="0"/>
              </a:rPr>
              <a:t>Container</a:t>
            </a:r>
            <a:r>
              <a:rPr lang="en-US" sz="2800">
                <a:latin typeface="Times New Roman" pitchFamily="18" charset="0"/>
                <a:ea typeface="Times New Roman"/>
                <a:cs typeface="Times New Roman" pitchFamily="18" charset="0"/>
              </a:rPr>
              <a:t> {</a:t>
            </a:r>
          </a:p>
          <a:p>
            <a:pPr marL="0" marR="0" indent="0">
              <a:spcBef>
                <a:spcPts val="0"/>
              </a:spcBef>
              <a:spcAft>
                <a:spcPts val="0"/>
              </a:spcAft>
              <a:buNone/>
            </a:pPr>
            <a:r>
              <a:rPr lang="en-US" sz="2800">
                <a:latin typeface="Times New Roman" pitchFamily="18" charset="0"/>
                <a:ea typeface="Times New Roman"/>
                <a:cs typeface="Times New Roman" pitchFamily="18" charset="0"/>
              </a:rPr>
              <a:t>    </a:t>
            </a:r>
            <a:r>
              <a:rPr lang="en-US" sz="2800" smtClean="0">
                <a:latin typeface="Times New Roman" pitchFamily="18" charset="0"/>
                <a:ea typeface="Times New Roman"/>
                <a:cs typeface="Times New Roman" pitchFamily="18" charset="0"/>
              </a:rPr>
              <a:t>	</a:t>
            </a:r>
            <a:r>
              <a:rPr lang="en-US" sz="2800" smtClean="0">
                <a:solidFill>
                  <a:srgbClr val="0457FC"/>
                </a:solidFill>
                <a:latin typeface="Times New Roman" pitchFamily="18" charset="0"/>
                <a:ea typeface="Times New Roman"/>
                <a:cs typeface="Times New Roman" pitchFamily="18" charset="0"/>
              </a:rPr>
              <a:t>public</a:t>
            </a:r>
            <a:r>
              <a:rPr lang="en-US" sz="2800" smtClean="0">
                <a:latin typeface="Times New Roman" pitchFamily="18" charset="0"/>
                <a:ea typeface="Times New Roman"/>
                <a:cs typeface="Times New Roman" pitchFamily="18" charset="0"/>
              </a:rPr>
              <a:t> </a:t>
            </a:r>
            <a:r>
              <a:rPr lang="en-US" sz="2800">
                <a:latin typeface="Times New Roman" pitchFamily="18" charset="0"/>
                <a:ea typeface="Times New Roman"/>
                <a:cs typeface="Times New Roman" pitchFamily="18" charset="0"/>
              </a:rPr>
              <a:t>Iterator </a:t>
            </a:r>
            <a:r>
              <a:rPr lang="en-US" sz="2800" b="1">
                <a:latin typeface="Times New Roman" pitchFamily="18" charset="0"/>
                <a:ea typeface="Times New Roman"/>
                <a:cs typeface="Times New Roman" pitchFamily="18" charset="0"/>
              </a:rPr>
              <a:t>createIterator</a:t>
            </a:r>
            <a:r>
              <a:rPr lang="en-US" sz="2800">
                <a:latin typeface="Times New Roman" pitchFamily="18" charset="0"/>
                <a:ea typeface="Times New Roman"/>
                <a:cs typeface="Times New Roman" pitchFamily="18" charset="0"/>
              </a:rPr>
              <a:t>(TypeBook </a:t>
            </a:r>
            <a:r>
              <a:rPr lang="en-US" sz="2800">
                <a:latin typeface="Times New Roman" pitchFamily="18" charset="0"/>
                <a:ea typeface="Times New Roman"/>
                <a:cs typeface="Times New Roman" pitchFamily="18" charset="0"/>
              </a:rPr>
              <a:t>category</a:t>
            </a:r>
            <a:r>
              <a:rPr lang="en-US" sz="2800" smtClean="0">
                <a:latin typeface="Times New Roman" pitchFamily="18" charset="0"/>
                <a:ea typeface="Times New Roman"/>
                <a:cs typeface="Times New Roman" pitchFamily="18" charset="0"/>
              </a:rPr>
              <a:t>);</a:t>
            </a:r>
          </a:p>
          <a:p>
            <a:pPr marL="0" marR="0" indent="0">
              <a:spcBef>
                <a:spcPts val="0"/>
              </a:spcBef>
              <a:spcAft>
                <a:spcPts val="0"/>
              </a:spcAft>
              <a:buNone/>
            </a:pPr>
            <a:r>
              <a:rPr lang="en-US" sz="2800" smtClean="0">
                <a:latin typeface="Times New Roman" pitchFamily="18" charset="0"/>
                <a:ea typeface="Times New Roman"/>
                <a:cs typeface="Times New Roman" pitchFamily="18" charset="0"/>
              </a:rPr>
              <a:t>	} </a:t>
            </a:r>
            <a:endParaRPr lang="en-US" sz="2800">
              <a:latin typeface="Times New Roman" pitchFamily="18" charset="0"/>
              <a:ea typeface="Times New Roman"/>
              <a:cs typeface="Times New Roman" pitchFamily="18" charset="0"/>
            </a:endParaRPr>
          </a:p>
          <a:p>
            <a:pPr marL="0" indent="0">
              <a:buNone/>
            </a:pPr>
            <a:endParaRPr lang="en-US"/>
          </a:p>
        </p:txBody>
      </p:sp>
    </p:spTree>
    <p:extLst>
      <p:ext uri="{BB962C8B-B14F-4D97-AF65-F5344CB8AC3E}">
        <p14:creationId xmlns:p14="http://schemas.microsoft.com/office/powerpoint/2010/main" val="1374626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10225289" cy="7078861"/>
          </a:xfrm>
          <a:prstGeom prst="rect">
            <a:avLst/>
          </a:prstGeom>
          <a:noFill/>
        </p:spPr>
        <p:txBody>
          <a:bodyPr wrap="square" rtlCol="0">
            <a:spAutoFit/>
          </a:bodyPr>
          <a:lstStyle/>
          <a:p>
            <a:r>
              <a:rPr lang="en-US"/>
              <a:t>	</a:t>
            </a:r>
            <a:r>
              <a:rPr lang="en-US" sz="1900" smtClean="0">
                <a:solidFill>
                  <a:srgbClr val="0457FC"/>
                </a:solidFill>
                <a:latin typeface="Times New Roman" pitchFamily="18" charset="0"/>
                <a:ea typeface="Times New Roman"/>
                <a:cs typeface="Times New Roman" pitchFamily="18" charset="0"/>
              </a:rPr>
              <a:t>public</a:t>
            </a:r>
            <a:r>
              <a:rPr lang="en-US" sz="1900" smtClean="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class</a:t>
            </a:r>
            <a:r>
              <a:rPr lang="en-US" sz="1900">
                <a:latin typeface="Times New Roman" pitchFamily="18" charset="0"/>
                <a:ea typeface="Times New Roman"/>
                <a:cs typeface="Times New Roman" pitchFamily="18" charset="0"/>
              </a:rPr>
              <a:t> BookCollection </a:t>
            </a:r>
            <a:r>
              <a:rPr lang="en-US" sz="1900">
                <a:solidFill>
                  <a:srgbClr val="0457FC"/>
                </a:solidFill>
                <a:latin typeface="Times New Roman" pitchFamily="18" charset="0"/>
                <a:ea typeface="Times New Roman"/>
                <a:cs typeface="Times New Roman" pitchFamily="18" charset="0"/>
              </a:rPr>
              <a:t>implements</a:t>
            </a:r>
            <a:r>
              <a:rPr lang="en-US" sz="1900">
                <a:latin typeface="Times New Roman" pitchFamily="18" charset="0"/>
                <a:ea typeface="Times New Roman"/>
                <a:cs typeface="Times New Roman" pitchFamily="18" charset="0"/>
              </a:rPr>
              <a:t> </a:t>
            </a:r>
            <a:r>
              <a:rPr lang="en-US" sz="1900">
                <a:latin typeface="Times New Roman" pitchFamily="18" charset="0"/>
                <a:ea typeface="Times New Roman"/>
                <a:cs typeface="Times New Roman" pitchFamily="18" charset="0"/>
              </a:rPr>
              <a:t>Container </a:t>
            </a:r>
            <a:r>
              <a:rPr lang="en-US" sz="1900" smtClean="0">
                <a:latin typeface="Times New Roman" pitchFamily="18" charset="0"/>
                <a:ea typeface="Times New Roman"/>
                <a:cs typeface="Times New Roman" pitchFamily="18" charset="0"/>
              </a:rPr>
              <a:t>{</a:t>
            </a:r>
            <a:endParaRPr lang="en-US" sz="1900">
              <a:latin typeface="Times New Roman" pitchFamily="18" charset="0"/>
              <a:ea typeface="Times New Roman"/>
              <a:cs typeface="Times New Roman" pitchFamily="18" charset="0"/>
            </a:endParaRP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private</a:t>
            </a:r>
            <a:r>
              <a:rPr lang="en-US" sz="1900">
                <a:latin typeface="Times New Roman" pitchFamily="18" charset="0"/>
                <a:ea typeface="Times New Roman"/>
                <a:cs typeface="Times New Roman" pitchFamily="18" charset="0"/>
              </a:rPr>
              <a:t> List&lt;Book&gt; </a:t>
            </a:r>
            <a:r>
              <a:rPr lang="en-US" sz="1900">
                <a:solidFill>
                  <a:srgbClr val="70AD47"/>
                </a:solidFill>
                <a:latin typeface="Times New Roman" pitchFamily="18" charset="0"/>
                <a:ea typeface="Times New Roman"/>
                <a:cs typeface="Times New Roman" pitchFamily="18" charset="0"/>
              </a:rPr>
              <a:t>list</a:t>
            </a: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BookCollection</a:t>
            </a:r>
            <a:r>
              <a:rPr lang="en-US" sz="1900">
                <a:latin typeface="Times New Roman" pitchFamily="18" charset="0"/>
                <a:ea typeface="Times New Roman"/>
                <a:cs typeface="Times New Roman" pitchFamily="18" charset="0"/>
              </a:rPr>
              <a:t>() {</a:t>
            </a:r>
          </a:p>
          <a:p>
            <a:pPr marL="1600200" marR="0" indent="228600">
              <a:spcBef>
                <a:spcPts val="0"/>
              </a:spcBef>
              <a:spcAft>
                <a:spcPts val="0"/>
              </a:spcAft>
            </a:pPr>
            <a:r>
              <a:rPr lang="en-US" sz="1900">
                <a:solidFill>
                  <a:srgbClr val="70AD47"/>
                </a:solidFill>
                <a:latin typeface="Times New Roman" pitchFamily="18" charset="0"/>
                <a:ea typeface="Times New Roman"/>
                <a:cs typeface="Times New Roman" pitchFamily="18" charset="0"/>
              </a:rPr>
              <a:t>list</a:t>
            </a:r>
            <a:r>
              <a:rPr lang="en-US" sz="1900">
                <a:latin typeface="Times New Roman" pitchFamily="18" charset="0"/>
                <a:ea typeface="Times New Roman"/>
                <a:cs typeface="Times New Roman" pitchFamily="18" charset="0"/>
              </a:rPr>
              <a:t> = new ArrayList&lt;&gt;();</a:t>
            </a:r>
          </a:p>
          <a:p>
            <a:pPr marL="1600200" marR="0">
              <a:spcBef>
                <a:spcPts val="0"/>
              </a:spcBef>
              <a:spcAft>
                <a:spcPts val="0"/>
              </a:spcAft>
            </a:pPr>
            <a:r>
              <a:rPr lang="en-US" sz="1900" smtClean="0">
                <a:latin typeface="Times New Roman" pitchFamily="18" charset="0"/>
                <a:ea typeface="Times New Roman"/>
                <a:cs typeface="Times New Roman" pitchFamily="18" charset="0"/>
              </a:rPr>
              <a:t>}</a:t>
            </a:r>
            <a:endParaRPr lang="en-US" sz="1900">
              <a:latin typeface="Times New Roman" pitchFamily="18" charset="0"/>
              <a:ea typeface="Times New Roman"/>
              <a:cs typeface="Times New Roman" pitchFamily="18" charset="0"/>
            </a:endParaRP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void</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addBook</a:t>
            </a:r>
            <a:r>
              <a:rPr lang="en-US" sz="1900">
                <a:latin typeface="Times New Roman" pitchFamily="18" charset="0"/>
                <a:ea typeface="Times New Roman"/>
                <a:cs typeface="Times New Roman" pitchFamily="18" charset="0"/>
              </a:rPr>
              <a:t>(Book book) {</a:t>
            </a:r>
          </a:p>
          <a:p>
            <a:pPr marL="1600200" marR="0" indent="228600">
              <a:spcBef>
                <a:spcPts val="0"/>
              </a:spcBef>
              <a:spcAft>
                <a:spcPts val="0"/>
              </a:spcAft>
            </a:pPr>
            <a:r>
              <a:rPr lang="en-US" sz="1900">
                <a:solidFill>
                  <a:srgbClr val="70AD47"/>
                </a:solidFill>
                <a:latin typeface="Times New Roman" pitchFamily="18" charset="0"/>
                <a:ea typeface="Times New Roman"/>
                <a:cs typeface="Times New Roman" pitchFamily="18" charset="0"/>
              </a:rPr>
              <a:t>list</a:t>
            </a:r>
            <a:r>
              <a:rPr lang="en-US" sz="1900">
                <a:latin typeface="Times New Roman" pitchFamily="18" charset="0"/>
                <a:ea typeface="Times New Roman"/>
                <a:cs typeface="Times New Roman" pitchFamily="18" charset="0"/>
              </a:rPr>
              <a:t>.add(book);</a:t>
            </a:r>
          </a:p>
          <a:p>
            <a:pPr marL="1600200" marR="0">
              <a:spcBef>
                <a:spcPts val="0"/>
              </a:spcBef>
              <a:spcAft>
                <a:spcPts val="0"/>
              </a:spcAft>
            </a:pP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void</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remove</a:t>
            </a:r>
            <a:r>
              <a:rPr lang="en-US" sz="1900">
                <a:latin typeface="Times New Roman" pitchFamily="18" charset="0"/>
                <a:ea typeface="Times New Roman"/>
                <a:cs typeface="Times New Roman" pitchFamily="18" charset="0"/>
              </a:rPr>
              <a:t>(Book book) {</a:t>
            </a:r>
          </a:p>
          <a:p>
            <a:pPr marL="1600200" marR="0" indent="228600">
              <a:spcBef>
                <a:spcPts val="0"/>
              </a:spcBef>
              <a:spcAft>
                <a:spcPts val="0"/>
              </a:spcAft>
            </a:pPr>
            <a:r>
              <a:rPr lang="en-US" sz="1900">
                <a:solidFill>
                  <a:srgbClr val="70AD47"/>
                </a:solidFill>
                <a:latin typeface="Times New Roman" pitchFamily="18" charset="0"/>
                <a:ea typeface="Times New Roman"/>
                <a:cs typeface="Times New Roman" pitchFamily="18" charset="0"/>
              </a:rPr>
              <a:t>list</a:t>
            </a:r>
            <a:r>
              <a:rPr lang="en-US" sz="1900">
                <a:latin typeface="Times New Roman" pitchFamily="18" charset="0"/>
                <a:ea typeface="Times New Roman"/>
                <a:cs typeface="Times New Roman" pitchFamily="18" charset="0"/>
              </a:rPr>
              <a:t>.remove(book);</a:t>
            </a:r>
          </a:p>
          <a:p>
            <a:pPr marL="1600200" marR="0">
              <a:spcBef>
                <a:spcPts val="0"/>
              </a:spcBef>
              <a:spcAft>
                <a:spcPts val="0"/>
              </a:spcAft>
            </a:pP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1600200" marR="0">
              <a:spcBef>
                <a:spcPts val="0"/>
              </a:spcBef>
              <a:spcAft>
                <a:spcPts val="0"/>
              </a:spcAft>
            </a:pPr>
            <a:r>
              <a:rPr lang="en-US" sz="1900">
                <a:latin typeface="Times New Roman" pitchFamily="18" charset="0"/>
                <a:ea typeface="Times New Roman"/>
                <a:cs typeface="Times New Roman" pitchFamily="18" charset="0"/>
              </a:rPr>
              <a:t>@Override</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Iterator </a:t>
            </a:r>
            <a:r>
              <a:rPr lang="en-US" sz="1900" b="1">
                <a:latin typeface="Times New Roman" pitchFamily="18" charset="0"/>
                <a:ea typeface="Times New Roman"/>
                <a:cs typeface="Times New Roman" pitchFamily="18" charset="0"/>
              </a:rPr>
              <a:t>createIterator</a:t>
            </a:r>
            <a:r>
              <a:rPr lang="en-US" sz="1900">
                <a:latin typeface="Times New Roman" pitchFamily="18" charset="0"/>
                <a:ea typeface="Times New Roman"/>
                <a:cs typeface="Times New Roman" pitchFamily="18" charset="0"/>
              </a:rPr>
              <a:t>(TypeBook type) {</a:t>
            </a:r>
          </a:p>
          <a:p>
            <a:pPr marL="1600200" marR="0" indent="228600">
              <a:spcBef>
                <a:spcPts val="0"/>
              </a:spcBef>
              <a:spcAft>
                <a:spcPts val="0"/>
              </a:spcAft>
            </a:pPr>
            <a:r>
              <a:rPr lang="en-US" sz="1900">
                <a:latin typeface="Times New Roman" pitchFamily="18" charset="0"/>
                <a:ea typeface="Times New Roman"/>
                <a:cs typeface="Times New Roman" pitchFamily="18" charset="0"/>
              </a:rPr>
              <a:t>return new BookIterator(type);</a:t>
            </a:r>
          </a:p>
          <a:p>
            <a:pPr marL="1600200" marR="0">
              <a:spcBef>
                <a:spcPts val="0"/>
              </a:spcBef>
              <a:spcAft>
                <a:spcPts val="0"/>
              </a:spcAft>
            </a:pP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class</a:t>
            </a:r>
            <a:r>
              <a:rPr lang="en-US" sz="1900">
                <a:latin typeface="Times New Roman" pitchFamily="18" charset="0"/>
                <a:ea typeface="Times New Roman"/>
                <a:cs typeface="Times New Roman" pitchFamily="18" charset="0"/>
              </a:rPr>
              <a:t> BookIterator </a:t>
            </a:r>
            <a:r>
              <a:rPr lang="en-US" sz="1900">
                <a:solidFill>
                  <a:srgbClr val="0457FC"/>
                </a:solidFill>
                <a:latin typeface="Times New Roman" pitchFamily="18" charset="0"/>
                <a:ea typeface="Times New Roman"/>
                <a:cs typeface="Times New Roman" pitchFamily="18" charset="0"/>
              </a:rPr>
              <a:t>implements</a:t>
            </a:r>
            <a:r>
              <a:rPr lang="en-US" sz="1900">
                <a:latin typeface="Times New Roman" pitchFamily="18" charset="0"/>
                <a:ea typeface="Times New Roman"/>
                <a:cs typeface="Times New Roman" pitchFamily="18" charset="0"/>
              </a:rPr>
              <a:t> </a:t>
            </a:r>
            <a:r>
              <a:rPr lang="en-US" sz="1900">
                <a:latin typeface="Times New Roman" pitchFamily="18" charset="0"/>
                <a:ea typeface="Times New Roman"/>
                <a:cs typeface="Times New Roman" pitchFamily="18" charset="0"/>
              </a:rPr>
              <a:t>Iterator </a:t>
            </a: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BookIterator</a:t>
            </a:r>
            <a:r>
              <a:rPr lang="en-US" sz="1900">
                <a:latin typeface="Times New Roman" pitchFamily="18" charset="0"/>
                <a:ea typeface="Times New Roman"/>
                <a:cs typeface="Times New Roman" pitchFamily="18" charset="0"/>
              </a:rPr>
              <a:t>(TypeBook category) {</a:t>
            </a:r>
          </a:p>
          <a:p>
            <a:pPr marL="1600200" marR="0" indent="228600">
              <a:spcBef>
                <a:spcPts val="0"/>
              </a:spcBef>
              <a:spcAft>
                <a:spcPts val="0"/>
              </a:spcAft>
            </a:pPr>
            <a:r>
              <a:rPr lang="en-US" sz="1900">
                <a:solidFill>
                  <a:srgbClr val="0457FC"/>
                </a:solidFill>
                <a:latin typeface="Times New Roman" pitchFamily="18" charset="0"/>
                <a:ea typeface="Times New Roman"/>
                <a:cs typeface="Times New Roman" pitchFamily="18" charset="0"/>
              </a:rPr>
              <a:t>this</a:t>
            </a:r>
            <a:r>
              <a:rPr lang="en-US" sz="1900">
                <a:latin typeface="Times New Roman" pitchFamily="18" charset="0"/>
                <a:ea typeface="Times New Roman"/>
                <a:cs typeface="Times New Roman" pitchFamily="18" charset="0"/>
              </a:rPr>
              <a:t>.</a:t>
            </a:r>
            <a:r>
              <a:rPr lang="en-US" sz="1900">
                <a:solidFill>
                  <a:srgbClr val="70AD47"/>
                </a:solidFill>
                <a:latin typeface="Times New Roman" pitchFamily="18" charset="0"/>
                <a:ea typeface="Times New Roman"/>
                <a:cs typeface="Times New Roman" pitchFamily="18" charset="0"/>
              </a:rPr>
              <a:t>category</a:t>
            </a:r>
            <a:r>
              <a:rPr lang="en-US" sz="1900">
                <a:latin typeface="Times New Roman" pitchFamily="18" charset="0"/>
                <a:ea typeface="Times New Roman"/>
                <a:cs typeface="Times New Roman" pitchFamily="18" charset="0"/>
              </a:rPr>
              <a:t> = category;</a:t>
            </a:r>
          </a:p>
          <a:p>
            <a:pPr marL="1600200" marR="0" indent="228600">
              <a:spcBef>
                <a:spcPts val="0"/>
              </a:spcBef>
              <a:spcAft>
                <a:spcPts val="0"/>
              </a:spcAft>
            </a:pPr>
            <a:r>
              <a:rPr lang="en-US" sz="1900">
                <a:solidFill>
                  <a:srgbClr val="70AD47"/>
                </a:solidFill>
                <a:latin typeface="Times New Roman" pitchFamily="18" charset="0"/>
                <a:ea typeface="Times New Roman"/>
                <a:cs typeface="Times New Roman" pitchFamily="18" charset="0"/>
              </a:rPr>
              <a:t>position</a:t>
            </a:r>
            <a:r>
              <a:rPr lang="en-US" sz="1900">
                <a:latin typeface="Times New Roman" pitchFamily="18" charset="0"/>
                <a:ea typeface="Times New Roman"/>
                <a:cs typeface="Times New Roman" pitchFamily="18" charset="0"/>
              </a:rPr>
              <a:t> = </a:t>
            </a:r>
            <a:r>
              <a:rPr lang="en-US" sz="1900">
                <a:latin typeface="Times New Roman" pitchFamily="18" charset="0"/>
                <a:ea typeface="Times New Roman"/>
                <a:cs typeface="Times New Roman" pitchFamily="18" charset="0"/>
              </a:rPr>
              <a:t>0</a:t>
            </a: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1600200" marR="0">
              <a:spcBef>
                <a:spcPts val="0"/>
              </a:spcBef>
              <a:spcAft>
                <a:spcPts val="0"/>
              </a:spcAft>
            </a:pPr>
            <a:r>
              <a:rPr lang="en-US" sz="1900">
                <a:latin typeface="Times New Roman" pitchFamily="18" charset="0"/>
                <a:ea typeface="Times New Roman"/>
                <a:cs typeface="Times New Roman" pitchFamily="18" charset="0"/>
              </a:rPr>
              <a:t>}</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private</a:t>
            </a:r>
            <a:r>
              <a:rPr lang="en-US" sz="1900">
                <a:latin typeface="Times New Roman" pitchFamily="18" charset="0"/>
                <a:ea typeface="Times New Roman"/>
                <a:cs typeface="Times New Roman" pitchFamily="18" charset="0"/>
              </a:rPr>
              <a:t> TypeBook category;</a:t>
            </a:r>
          </a:p>
          <a:p>
            <a:pPr marL="1600200" marR="0">
              <a:spcBef>
                <a:spcPts val="0"/>
              </a:spcBef>
              <a:spcAft>
                <a:spcPts val="0"/>
              </a:spcAft>
            </a:pPr>
            <a:r>
              <a:rPr lang="en-US" sz="1900">
                <a:solidFill>
                  <a:srgbClr val="0457FC"/>
                </a:solidFill>
                <a:latin typeface="Times New Roman" pitchFamily="18" charset="0"/>
                <a:ea typeface="Times New Roman"/>
                <a:cs typeface="Times New Roman" pitchFamily="18" charset="0"/>
              </a:rPr>
              <a:t>private</a:t>
            </a: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int</a:t>
            </a:r>
            <a:r>
              <a:rPr lang="en-US" sz="1900">
                <a:latin typeface="Times New Roman" pitchFamily="18" charset="0"/>
                <a:ea typeface="Times New Roman"/>
                <a:cs typeface="Times New Roman" pitchFamily="18" charset="0"/>
              </a:rPr>
              <a:t> </a:t>
            </a:r>
            <a:r>
              <a:rPr lang="en-US" sz="1900">
                <a:solidFill>
                  <a:srgbClr val="70AD47"/>
                </a:solidFill>
                <a:latin typeface="Times New Roman" pitchFamily="18" charset="0"/>
                <a:ea typeface="Times New Roman"/>
                <a:cs typeface="Times New Roman" pitchFamily="18" charset="0"/>
              </a:rPr>
              <a:t>position</a:t>
            </a:r>
            <a:r>
              <a:rPr lang="en-US" sz="1900">
                <a:latin typeface="Times New Roman" pitchFamily="18" charset="0"/>
                <a:ea typeface="Times New Roman"/>
                <a:cs typeface="Times New Roman" pitchFamily="18" charset="0"/>
              </a:rPr>
              <a:t>;</a:t>
            </a:r>
          </a:p>
          <a:p>
            <a:endParaRPr lang="en-US"/>
          </a:p>
          <a:p>
            <a:r>
              <a:rPr lang="en-US"/>
              <a:t> </a:t>
            </a:r>
            <a:endParaRPr lang="en-US"/>
          </a:p>
        </p:txBody>
      </p:sp>
    </p:spTree>
    <p:extLst>
      <p:ext uri="{BB962C8B-B14F-4D97-AF65-F5344CB8AC3E}">
        <p14:creationId xmlns:p14="http://schemas.microsoft.com/office/powerpoint/2010/main" val="578037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1" cy="7386638"/>
          </a:xfrm>
          <a:prstGeom prst="rect">
            <a:avLst/>
          </a:prstGeom>
          <a:noFill/>
        </p:spPr>
        <p:txBody>
          <a:bodyPr wrap="square" rtlCol="0">
            <a:spAutoFit/>
          </a:bodyPr>
          <a:lstStyle/>
          <a:p>
            <a:r>
              <a:rPr lang="en-US" sz="2400"/>
              <a:t> </a:t>
            </a:r>
            <a:r>
              <a:rPr lang="en-US" sz="2400" smtClean="0"/>
              <a:t>	</a:t>
            </a:r>
            <a:r>
              <a:rPr lang="en-US" sz="2400"/>
              <a:t> </a:t>
            </a:r>
            <a:r>
              <a:rPr lang="en-US" sz="2400">
                <a:latin typeface="Times New Roman" pitchFamily="18" charset="0"/>
                <a:ea typeface="Times New Roman"/>
                <a:cs typeface="Times New Roman" pitchFamily="18" charset="0"/>
              </a:rPr>
              <a:t>@Override</a:t>
            </a:r>
          </a:p>
          <a:p>
            <a:pPr marL="1600200" marR="0">
              <a:spcBef>
                <a:spcPts val="0"/>
              </a:spcBef>
              <a:spcAft>
                <a:spcPts val="0"/>
              </a:spcAft>
            </a:pPr>
            <a:r>
              <a:rPr lang="en-US" sz="2400">
                <a:solidFill>
                  <a:srgbClr val="0457FC"/>
                </a:solidFill>
                <a:latin typeface="Times New Roman" pitchFamily="18" charset="0"/>
                <a:ea typeface="Times New Roman"/>
                <a:cs typeface="Times New Roman" pitchFamily="18" charset="0"/>
              </a:rPr>
              <a:t>public</a:t>
            </a:r>
            <a:r>
              <a:rPr lang="en-US" sz="2400">
                <a:latin typeface="Times New Roman" pitchFamily="18" charset="0"/>
                <a:ea typeface="Times New Roman"/>
                <a:cs typeface="Times New Roman" pitchFamily="18" charset="0"/>
              </a:rPr>
              <a:t> </a:t>
            </a:r>
            <a:r>
              <a:rPr lang="en-US" sz="2400">
                <a:solidFill>
                  <a:srgbClr val="0457FC"/>
                </a:solidFill>
                <a:latin typeface="Times New Roman" pitchFamily="18" charset="0"/>
                <a:ea typeface="Times New Roman"/>
                <a:cs typeface="Times New Roman" pitchFamily="18" charset="0"/>
              </a:rPr>
              <a:t>boolean</a:t>
            </a:r>
            <a:r>
              <a:rPr lang="en-US" sz="2400">
                <a:latin typeface="Times New Roman" pitchFamily="18" charset="0"/>
                <a:ea typeface="Times New Roman"/>
                <a:cs typeface="Times New Roman" pitchFamily="18" charset="0"/>
              </a:rPr>
              <a:t> </a:t>
            </a:r>
            <a:r>
              <a:rPr lang="en-US" sz="2400" b="1">
                <a:latin typeface="Times New Roman" pitchFamily="18" charset="0"/>
                <a:ea typeface="Times New Roman"/>
                <a:cs typeface="Times New Roman" pitchFamily="18" charset="0"/>
              </a:rPr>
              <a:t>hasNext</a:t>
            </a:r>
            <a:r>
              <a:rPr lang="en-US" sz="2400">
                <a:latin typeface="Times New Roman" pitchFamily="18" charset="0"/>
                <a:ea typeface="Times New Roman"/>
                <a:cs typeface="Times New Roman" pitchFamily="18" charset="0"/>
              </a:rPr>
              <a:t>() </a:t>
            </a:r>
            <a:r>
              <a:rPr lang="en-US" sz="2400" smtClean="0">
                <a:latin typeface="Times New Roman" pitchFamily="18" charset="0"/>
                <a:ea typeface="Times New Roman"/>
                <a:cs typeface="Times New Roman" pitchFamily="18" charset="0"/>
              </a:rPr>
              <a:t>{</a:t>
            </a:r>
            <a:endParaRPr lang="en-US" sz="2400">
              <a:latin typeface="Times New Roman" pitchFamily="18" charset="0"/>
              <a:ea typeface="Times New Roman"/>
              <a:cs typeface="Times New Roman" pitchFamily="18" charset="0"/>
            </a:endParaRPr>
          </a:p>
          <a:p>
            <a:pPr marL="1600200" marR="0" indent="228600">
              <a:spcBef>
                <a:spcPts val="0"/>
              </a:spcBef>
              <a:spcAft>
                <a:spcPts val="0"/>
              </a:spcAft>
            </a:pPr>
            <a:r>
              <a:rPr lang="en-US" sz="2400">
                <a:solidFill>
                  <a:srgbClr val="0457FC"/>
                </a:solidFill>
                <a:latin typeface="Times New Roman" pitchFamily="18" charset="0"/>
                <a:ea typeface="Times New Roman"/>
                <a:cs typeface="Times New Roman" pitchFamily="18" charset="0"/>
              </a:rPr>
              <a:t>while</a:t>
            </a:r>
            <a:r>
              <a:rPr lang="en-US" sz="2400">
                <a:latin typeface="Times New Roman" pitchFamily="18" charset="0"/>
                <a:ea typeface="Times New Roman"/>
                <a:cs typeface="Times New Roman" pitchFamily="18" charset="0"/>
              </a:rPr>
              <a:t> (position &lt; list.size()) {</a:t>
            </a:r>
          </a:p>
          <a:p>
            <a:pPr marL="2057400" marR="0" indent="228600">
              <a:spcBef>
                <a:spcPts val="0"/>
              </a:spcBef>
              <a:spcAft>
                <a:spcPts val="0"/>
              </a:spcAft>
            </a:pPr>
            <a:r>
              <a:rPr lang="en-US" sz="2400">
                <a:latin typeface="Times New Roman" pitchFamily="18" charset="0"/>
                <a:ea typeface="Times New Roman"/>
                <a:cs typeface="Times New Roman" pitchFamily="18" charset="0"/>
              </a:rPr>
              <a:t>Book b = list.get(position);</a:t>
            </a:r>
          </a:p>
          <a:p>
            <a:pPr marL="2286000" marR="0">
              <a:spcBef>
                <a:spcPts val="0"/>
              </a:spcBef>
              <a:spcAft>
                <a:spcPts val="0"/>
              </a:spcAft>
            </a:pPr>
            <a:r>
              <a:rPr lang="en-US" sz="2400">
                <a:solidFill>
                  <a:srgbClr val="0457FC"/>
                </a:solidFill>
                <a:latin typeface="Times New Roman" pitchFamily="18" charset="0"/>
                <a:ea typeface="Times New Roman"/>
                <a:cs typeface="Times New Roman" pitchFamily="18" charset="0"/>
              </a:rPr>
              <a:t>if</a:t>
            </a:r>
            <a:r>
              <a:rPr lang="en-US" sz="2400">
                <a:latin typeface="Times New Roman" pitchFamily="18" charset="0"/>
                <a:ea typeface="Times New Roman"/>
                <a:cs typeface="Times New Roman" pitchFamily="18" charset="0"/>
              </a:rPr>
              <a:t> (b.getType().equals(</a:t>
            </a:r>
            <a:r>
              <a:rPr lang="en-US" sz="2400">
                <a:solidFill>
                  <a:srgbClr val="0457FC"/>
                </a:solidFill>
                <a:latin typeface="Times New Roman" pitchFamily="18" charset="0"/>
                <a:ea typeface="Times New Roman"/>
                <a:cs typeface="Times New Roman" pitchFamily="18" charset="0"/>
              </a:rPr>
              <a:t>this</a:t>
            </a:r>
            <a:r>
              <a:rPr lang="en-US" sz="2400">
                <a:latin typeface="Times New Roman" pitchFamily="18" charset="0"/>
                <a:ea typeface="Times New Roman"/>
                <a:cs typeface="Times New Roman" pitchFamily="18" charset="0"/>
              </a:rPr>
              <a:t>.category) ||     category.equals(TypeBook.ALL)) {</a:t>
            </a:r>
          </a:p>
          <a:p>
            <a:pPr marL="2514600" marR="0" indent="228600">
              <a:spcBef>
                <a:spcPts val="0"/>
              </a:spcBef>
              <a:spcAft>
                <a:spcPts val="0"/>
              </a:spcAft>
            </a:pPr>
            <a:r>
              <a:rPr lang="en-US" sz="2400">
                <a:solidFill>
                  <a:srgbClr val="0457FC"/>
                </a:solidFill>
                <a:latin typeface="Times New Roman" pitchFamily="18" charset="0"/>
                <a:ea typeface="Times New Roman"/>
                <a:cs typeface="Times New Roman" pitchFamily="18" charset="0"/>
              </a:rPr>
              <a:t>return</a:t>
            </a:r>
            <a:r>
              <a:rPr lang="en-US" sz="2400">
                <a:latin typeface="Times New Roman" pitchFamily="18" charset="0"/>
                <a:ea typeface="Times New Roman"/>
                <a:cs typeface="Times New Roman" pitchFamily="18" charset="0"/>
              </a:rPr>
              <a:t> </a:t>
            </a:r>
            <a:r>
              <a:rPr lang="en-US" sz="2400">
                <a:solidFill>
                  <a:srgbClr val="0457FC"/>
                </a:solidFill>
                <a:latin typeface="Times New Roman" pitchFamily="18" charset="0"/>
                <a:ea typeface="Times New Roman"/>
                <a:cs typeface="Times New Roman" pitchFamily="18" charset="0"/>
              </a:rPr>
              <a:t>true</a:t>
            </a:r>
            <a:r>
              <a:rPr lang="en-US" sz="2400">
                <a:latin typeface="Times New Roman" pitchFamily="18" charset="0"/>
                <a:ea typeface="Times New Roman"/>
                <a:cs typeface="Times New Roman" pitchFamily="18" charset="0"/>
              </a:rPr>
              <a:t>;</a:t>
            </a:r>
          </a:p>
          <a:p>
            <a:pPr marL="2057400" marR="0" indent="228600">
              <a:spcBef>
                <a:spcPts val="0"/>
              </a:spcBef>
              <a:spcAft>
                <a:spcPts val="0"/>
              </a:spcAft>
            </a:pPr>
            <a:r>
              <a:rPr lang="en-US" sz="2400">
                <a:latin typeface="Times New Roman" pitchFamily="18" charset="0"/>
                <a:ea typeface="Times New Roman"/>
                <a:cs typeface="Times New Roman" pitchFamily="18" charset="0"/>
              </a:rPr>
              <a:t>}</a:t>
            </a:r>
          </a:p>
          <a:p>
            <a:pPr marL="1828800" marR="0" indent="457200">
              <a:spcBef>
                <a:spcPts val="0"/>
              </a:spcBef>
              <a:spcAft>
                <a:spcPts val="0"/>
              </a:spcAft>
            </a:pPr>
            <a:r>
              <a:rPr lang="en-US" sz="2400">
                <a:solidFill>
                  <a:srgbClr val="70AD47"/>
                </a:solidFill>
                <a:latin typeface="Times New Roman" pitchFamily="18" charset="0"/>
                <a:ea typeface="Times New Roman"/>
                <a:cs typeface="Times New Roman" pitchFamily="18" charset="0"/>
              </a:rPr>
              <a:t>position</a:t>
            </a:r>
            <a:r>
              <a:rPr lang="en-US" sz="2400" smtClean="0">
                <a:latin typeface="Times New Roman" pitchFamily="18" charset="0"/>
                <a:ea typeface="Times New Roman"/>
                <a:cs typeface="Times New Roman" pitchFamily="18" charset="0"/>
              </a:rPr>
              <a:t>++;</a:t>
            </a:r>
            <a:endParaRPr lang="en-US" sz="2400">
              <a:latin typeface="Times New Roman" pitchFamily="18" charset="0"/>
              <a:ea typeface="Times New Roman"/>
              <a:cs typeface="Times New Roman" pitchFamily="18" charset="0"/>
            </a:endParaRPr>
          </a:p>
          <a:p>
            <a:pPr marL="1828800" marR="0">
              <a:spcBef>
                <a:spcPts val="0"/>
              </a:spcBef>
              <a:spcAft>
                <a:spcPts val="0"/>
              </a:spcAft>
            </a:pPr>
            <a:r>
              <a:rPr lang="en-US" sz="2400">
                <a:latin typeface="Times New Roman" pitchFamily="18" charset="0"/>
                <a:ea typeface="Times New Roman"/>
                <a:cs typeface="Times New Roman" pitchFamily="18" charset="0"/>
              </a:rPr>
              <a:t>   }</a:t>
            </a:r>
          </a:p>
          <a:p>
            <a:pPr marL="1600200" marR="0" indent="228600">
              <a:spcBef>
                <a:spcPts val="0"/>
              </a:spcBef>
              <a:spcAft>
                <a:spcPts val="0"/>
              </a:spcAft>
            </a:pPr>
            <a:r>
              <a:rPr lang="en-US" sz="2400">
                <a:solidFill>
                  <a:srgbClr val="0457FC"/>
                </a:solidFill>
                <a:latin typeface="Times New Roman" pitchFamily="18" charset="0"/>
                <a:ea typeface="Times New Roman"/>
                <a:cs typeface="Times New Roman" pitchFamily="18" charset="0"/>
              </a:rPr>
              <a:t>return</a:t>
            </a:r>
            <a:r>
              <a:rPr lang="en-US" sz="2400">
                <a:latin typeface="Times New Roman" pitchFamily="18" charset="0"/>
                <a:ea typeface="Times New Roman"/>
                <a:cs typeface="Times New Roman" pitchFamily="18" charset="0"/>
              </a:rPr>
              <a:t> </a:t>
            </a:r>
            <a:r>
              <a:rPr lang="en-US" sz="2400">
                <a:solidFill>
                  <a:srgbClr val="0457FC"/>
                </a:solidFill>
                <a:latin typeface="Times New Roman" pitchFamily="18" charset="0"/>
                <a:ea typeface="Times New Roman"/>
                <a:cs typeface="Times New Roman" pitchFamily="18" charset="0"/>
              </a:rPr>
              <a:t>false</a:t>
            </a:r>
            <a:r>
              <a:rPr lang="en-US" sz="2400">
                <a:latin typeface="Times New Roman" pitchFamily="18" charset="0"/>
                <a:ea typeface="Times New Roman"/>
                <a:cs typeface="Times New Roman" pitchFamily="18" charset="0"/>
              </a:rPr>
              <a:t>;</a:t>
            </a:r>
          </a:p>
          <a:p>
            <a:pPr marL="1600200" marR="0">
              <a:spcBef>
                <a:spcPts val="0"/>
              </a:spcBef>
              <a:spcAft>
                <a:spcPts val="0"/>
              </a:spcAft>
            </a:pPr>
            <a:r>
              <a:rPr lang="en-US" sz="2400" smtClean="0">
                <a:latin typeface="Times New Roman" pitchFamily="18" charset="0"/>
                <a:ea typeface="Times New Roman"/>
                <a:cs typeface="Times New Roman" pitchFamily="18" charset="0"/>
              </a:rPr>
              <a:t>}</a:t>
            </a:r>
            <a:r>
              <a:rPr lang="en-US" sz="2400">
                <a:latin typeface="Times New Roman" pitchFamily="18" charset="0"/>
                <a:ea typeface="Times New Roman"/>
                <a:cs typeface="Times New Roman" pitchFamily="18" charset="0"/>
              </a:rPr>
              <a:t> </a:t>
            </a:r>
          </a:p>
          <a:p>
            <a:pPr marL="1600200" marR="0">
              <a:spcBef>
                <a:spcPts val="0"/>
              </a:spcBef>
              <a:spcAft>
                <a:spcPts val="0"/>
              </a:spcAft>
            </a:pPr>
            <a:r>
              <a:rPr lang="en-US" sz="2400">
                <a:latin typeface="Times New Roman" pitchFamily="18" charset="0"/>
                <a:ea typeface="Times New Roman"/>
                <a:cs typeface="Times New Roman" pitchFamily="18" charset="0"/>
              </a:rPr>
              <a:t>@Override</a:t>
            </a:r>
          </a:p>
          <a:p>
            <a:pPr marL="1600200" marR="0">
              <a:spcBef>
                <a:spcPts val="0"/>
              </a:spcBef>
              <a:spcAft>
                <a:spcPts val="0"/>
              </a:spcAft>
            </a:pPr>
            <a:r>
              <a:rPr lang="en-US" sz="2400">
                <a:solidFill>
                  <a:srgbClr val="0457FC"/>
                </a:solidFill>
                <a:latin typeface="Times New Roman" pitchFamily="18" charset="0"/>
                <a:ea typeface="Times New Roman"/>
                <a:cs typeface="Times New Roman" pitchFamily="18" charset="0"/>
              </a:rPr>
              <a:t>public</a:t>
            </a:r>
            <a:r>
              <a:rPr lang="en-US" sz="2400">
                <a:latin typeface="Times New Roman" pitchFamily="18" charset="0"/>
                <a:ea typeface="Times New Roman"/>
                <a:cs typeface="Times New Roman" pitchFamily="18" charset="0"/>
              </a:rPr>
              <a:t> </a:t>
            </a:r>
            <a:r>
              <a:rPr lang="en-US" sz="2400">
                <a:solidFill>
                  <a:srgbClr val="0457FC"/>
                </a:solidFill>
                <a:latin typeface="Times New Roman" pitchFamily="18" charset="0"/>
                <a:ea typeface="Times New Roman"/>
                <a:cs typeface="Times New Roman" pitchFamily="18" charset="0"/>
              </a:rPr>
              <a:t>Object</a:t>
            </a:r>
            <a:r>
              <a:rPr lang="en-US" sz="2400">
                <a:latin typeface="Times New Roman" pitchFamily="18" charset="0"/>
                <a:ea typeface="Times New Roman"/>
                <a:cs typeface="Times New Roman" pitchFamily="18" charset="0"/>
              </a:rPr>
              <a:t> </a:t>
            </a:r>
            <a:r>
              <a:rPr lang="en-US" sz="2400" b="1">
                <a:latin typeface="Times New Roman" pitchFamily="18" charset="0"/>
                <a:ea typeface="Times New Roman"/>
                <a:cs typeface="Times New Roman" pitchFamily="18" charset="0"/>
              </a:rPr>
              <a:t>next</a:t>
            </a:r>
            <a:r>
              <a:rPr lang="en-US" sz="2400">
                <a:latin typeface="Times New Roman" pitchFamily="18" charset="0"/>
                <a:ea typeface="Times New Roman"/>
                <a:cs typeface="Times New Roman" pitchFamily="18" charset="0"/>
              </a:rPr>
              <a:t>() {</a:t>
            </a:r>
          </a:p>
          <a:p>
            <a:pPr marL="1600200" marR="0" indent="228600">
              <a:spcBef>
                <a:spcPts val="0"/>
              </a:spcBef>
              <a:spcAft>
                <a:spcPts val="0"/>
              </a:spcAft>
            </a:pPr>
            <a:r>
              <a:rPr lang="en-US" sz="2400">
                <a:solidFill>
                  <a:srgbClr val="0457FC"/>
                </a:solidFill>
                <a:latin typeface="Times New Roman" pitchFamily="18" charset="0"/>
                <a:ea typeface="Times New Roman"/>
                <a:cs typeface="Times New Roman" pitchFamily="18" charset="0"/>
              </a:rPr>
              <a:t>return</a:t>
            </a:r>
            <a:r>
              <a:rPr lang="en-US" sz="2400">
                <a:latin typeface="Times New Roman" pitchFamily="18" charset="0"/>
                <a:ea typeface="Times New Roman"/>
                <a:cs typeface="Times New Roman" pitchFamily="18" charset="0"/>
              </a:rPr>
              <a:t> </a:t>
            </a:r>
            <a:r>
              <a:rPr lang="en-US" sz="2400">
                <a:solidFill>
                  <a:srgbClr val="70AD47"/>
                </a:solidFill>
                <a:latin typeface="Times New Roman" pitchFamily="18" charset="0"/>
                <a:ea typeface="Times New Roman"/>
                <a:cs typeface="Times New Roman" pitchFamily="18" charset="0"/>
              </a:rPr>
              <a:t>list</a:t>
            </a:r>
            <a:r>
              <a:rPr lang="en-US" sz="2400">
                <a:latin typeface="Times New Roman" pitchFamily="18" charset="0"/>
                <a:ea typeface="Times New Roman"/>
                <a:cs typeface="Times New Roman" pitchFamily="18" charset="0"/>
              </a:rPr>
              <a:t>.get(</a:t>
            </a:r>
            <a:r>
              <a:rPr lang="en-US" sz="2400">
                <a:solidFill>
                  <a:srgbClr val="70AD47"/>
                </a:solidFill>
                <a:latin typeface="Times New Roman" pitchFamily="18" charset="0"/>
                <a:ea typeface="Times New Roman"/>
                <a:cs typeface="Times New Roman" pitchFamily="18" charset="0"/>
              </a:rPr>
              <a:t>position</a:t>
            </a:r>
            <a:r>
              <a:rPr lang="en-US" sz="2400" smtClean="0">
                <a:latin typeface="Times New Roman" pitchFamily="18" charset="0"/>
                <a:ea typeface="Times New Roman"/>
                <a:cs typeface="Times New Roman" pitchFamily="18" charset="0"/>
              </a:rPr>
              <a:t>++);</a:t>
            </a:r>
            <a:r>
              <a:rPr lang="en-US" sz="2400">
                <a:latin typeface="Times New Roman" pitchFamily="18" charset="0"/>
                <a:ea typeface="Times New Roman"/>
                <a:cs typeface="Times New Roman" pitchFamily="18" charset="0"/>
              </a:rPr>
              <a:t> </a:t>
            </a:r>
          </a:p>
          <a:p>
            <a:pPr marL="2057400" marR="0" indent="228600">
              <a:spcBef>
                <a:spcPts val="0"/>
              </a:spcBef>
              <a:spcAft>
                <a:spcPts val="0"/>
              </a:spcAft>
            </a:pPr>
            <a:r>
              <a:rPr lang="en-US" sz="2400" smtClean="0">
                <a:latin typeface="Times New Roman" pitchFamily="18" charset="0"/>
                <a:ea typeface="Times New Roman"/>
                <a:cs typeface="Times New Roman" pitchFamily="18" charset="0"/>
              </a:rPr>
              <a:t>}</a:t>
            </a:r>
            <a:r>
              <a:rPr lang="en-US" sz="2400">
                <a:latin typeface="Times New Roman" pitchFamily="18" charset="0"/>
                <a:ea typeface="Times New Roman"/>
                <a:cs typeface="Times New Roman" pitchFamily="18" charset="0"/>
              </a:rPr>
              <a:t> </a:t>
            </a:r>
          </a:p>
          <a:p>
            <a:pPr marL="1600200" marR="0" indent="228600">
              <a:spcBef>
                <a:spcPts val="0"/>
              </a:spcBef>
              <a:spcAft>
                <a:spcPts val="0"/>
              </a:spcAft>
            </a:pPr>
            <a:r>
              <a:rPr lang="en-US" sz="2400" smtClean="0">
                <a:latin typeface="Times New Roman" pitchFamily="18" charset="0"/>
                <a:ea typeface="Times New Roman"/>
                <a:cs typeface="Times New Roman" pitchFamily="18" charset="0"/>
              </a:rPr>
              <a:t>}</a:t>
            </a:r>
            <a:r>
              <a:rPr lang="en-US" sz="2400">
                <a:latin typeface="Times New Roman" pitchFamily="18" charset="0"/>
                <a:ea typeface="Times New Roman"/>
                <a:cs typeface="Times New Roman" pitchFamily="18" charset="0"/>
              </a:rPr>
              <a:t> </a:t>
            </a:r>
          </a:p>
          <a:p>
            <a:pPr marL="1600200" marR="0">
              <a:spcBef>
                <a:spcPts val="0"/>
              </a:spcBef>
              <a:spcAft>
                <a:spcPts val="0"/>
              </a:spcAft>
            </a:pPr>
            <a:r>
              <a:rPr lang="en-US" sz="2400">
                <a:latin typeface="Times New Roman" pitchFamily="18" charset="0"/>
                <a:ea typeface="Times New Roman"/>
                <a:cs typeface="Times New Roman" pitchFamily="18" charset="0"/>
              </a:rPr>
              <a:t>}</a:t>
            </a:r>
          </a:p>
          <a:p>
            <a:endParaRPr lang="en-US" sz="2400"/>
          </a:p>
          <a:p>
            <a:endParaRPr lang="en-US"/>
          </a:p>
        </p:txBody>
      </p:sp>
    </p:spTree>
    <p:extLst>
      <p:ext uri="{BB962C8B-B14F-4D97-AF65-F5344CB8AC3E}">
        <p14:creationId xmlns:p14="http://schemas.microsoft.com/office/powerpoint/2010/main" val="1308718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0"/>
            <a:ext cx="10121917" cy="6740307"/>
          </a:xfrm>
          <a:prstGeom prst="rect">
            <a:avLst/>
          </a:prstGeom>
          <a:noFill/>
        </p:spPr>
        <p:txBody>
          <a:bodyPr wrap="square" rtlCol="0">
            <a:spAutoFit/>
          </a:bodyPr>
          <a:lstStyle/>
          <a:p>
            <a:r>
              <a:rPr lang="en-US"/>
              <a:t> </a:t>
            </a:r>
            <a:r>
              <a:rPr lang="en-US" smtClean="0"/>
              <a:t>	</a:t>
            </a:r>
            <a:r>
              <a:rPr lang="en-US" smtClean="0">
                <a:solidFill>
                  <a:srgbClr val="0457FC"/>
                </a:solidFill>
                <a:latin typeface="Times New Roman" pitchFamily="18" charset="0"/>
                <a:ea typeface="Times New Roman"/>
                <a:cs typeface="Times New Roman" pitchFamily="18" charset="0"/>
              </a:rPr>
              <a:t>public</a:t>
            </a:r>
            <a:r>
              <a:rPr lang="en-US" smtClean="0">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class</a:t>
            </a:r>
            <a:r>
              <a:rPr lang="en-US">
                <a:latin typeface="Times New Roman" pitchFamily="18" charset="0"/>
                <a:ea typeface="Times New Roman"/>
                <a:cs typeface="Times New Roman" pitchFamily="18" charset="0"/>
              </a:rPr>
              <a:t> </a:t>
            </a:r>
            <a:r>
              <a:rPr lang="en-US" b="1">
                <a:latin typeface="Times New Roman" pitchFamily="18" charset="0"/>
                <a:ea typeface="Times New Roman"/>
                <a:cs typeface="Times New Roman" pitchFamily="18" charset="0"/>
              </a:rPr>
              <a:t>Main</a:t>
            </a:r>
            <a:r>
              <a:rPr lang="en-US">
                <a:latin typeface="Times New Roman" pitchFamily="18" charset="0"/>
                <a:ea typeface="Times New Roman"/>
                <a:cs typeface="Times New Roman" pitchFamily="18" charset="0"/>
              </a:rPr>
              <a:t> {</a:t>
            </a:r>
          </a:p>
          <a:p>
            <a:pPr marL="1200150" marR="0">
              <a:spcBef>
                <a:spcPts val="0"/>
              </a:spcBef>
              <a:spcAft>
                <a:spcPts val="0"/>
              </a:spcAft>
            </a:pPr>
            <a:r>
              <a:rPr lang="en-US">
                <a:latin typeface="Times New Roman" pitchFamily="18" charset="0"/>
                <a:ea typeface="Times New Roman"/>
                <a:cs typeface="Times New Roman" pitchFamily="18" charset="0"/>
              </a:rPr>
              <a:t> </a:t>
            </a:r>
            <a:r>
              <a:rPr lang="en-US" smtClean="0">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public</a:t>
            </a:r>
            <a:r>
              <a:rPr lang="en-US">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static</a:t>
            </a:r>
            <a:r>
              <a:rPr lang="en-US">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void</a:t>
            </a:r>
            <a:r>
              <a:rPr lang="en-US">
                <a:latin typeface="Times New Roman" pitchFamily="18" charset="0"/>
                <a:ea typeface="Times New Roman"/>
                <a:cs typeface="Times New Roman" pitchFamily="18" charset="0"/>
              </a:rPr>
              <a:t> </a:t>
            </a:r>
            <a:r>
              <a:rPr lang="en-US" b="1">
                <a:latin typeface="Times New Roman" pitchFamily="18" charset="0"/>
                <a:ea typeface="Times New Roman"/>
                <a:cs typeface="Times New Roman" pitchFamily="18" charset="0"/>
              </a:rPr>
              <a:t>main</a:t>
            </a:r>
            <a:r>
              <a:rPr lang="en-US">
                <a:latin typeface="Times New Roman" pitchFamily="18" charset="0"/>
                <a:ea typeface="Times New Roman"/>
                <a:cs typeface="Times New Roman" pitchFamily="18" charset="0"/>
              </a:rPr>
              <a:t>(String[] args) {</a:t>
            </a:r>
          </a:p>
          <a:p>
            <a:pPr marL="1200150" marR="0">
              <a:spcBef>
                <a:spcPts val="0"/>
              </a:spcBef>
              <a:spcAft>
                <a:spcPts val="0"/>
              </a:spcAft>
            </a:pPr>
            <a:r>
              <a:rPr lang="en-US">
                <a:latin typeface="Times New Roman" pitchFamily="18" charset="0"/>
                <a:ea typeface="Times New Roman"/>
                <a:cs typeface="Times New Roman" pitchFamily="18" charset="0"/>
              </a:rPr>
              <a:t>        // TODO code application logic here</a:t>
            </a:r>
          </a:p>
          <a:p>
            <a:pPr marL="1200150" marR="0">
              <a:spcBef>
                <a:spcPts val="0"/>
              </a:spcBef>
              <a:spcAft>
                <a:spcPts val="0"/>
              </a:spcAft>
            </a:pPr>
            <a:r>
              <a:rPr lang="en-US">
                <a:latin typeface="Times New Roman" pitchFamily="18" charset="0"/>
                <a:ea typeface="Times New Roman"/>
                <a:cs typeface="Times New Roman" pitchFamily="18" charset="0"/>
              </a:rPr>
              <a:t>        BookCollection bookCollection = </a:t>
            </a:r>
            <a:r>
              <a:rPr lang="en-US">
                <a:solidFill>
                  <a:srgbClr val="0457FC"/>
                </a:solidFill>
                <a:latin typeface="Times New Roman" pitchFamily="18" charset="0"/>
                <a:ea typeface="Times New Roman"/>
                <a:cs typeface="Times New Roman" pitchFamily="18" charset="0"/>
              </a:rPr>
              <a:t>new</a:t>
            </a:r>
            <a:r>
              <a:rPr lang="en-US">
                <a:latin typeface="Times New Roman" pitchFamily="18" charset="0"/>
                <a:ea typeface="Times New Roman"/>
                <a:cs typeface="Times New Roman" pitchFamily="18" charset="0"/>
              </a:rPr>
              <a:t> BookCollection();</a:t>
            </a:r>
          </a:p>
          <a:p>
            <a:pPr marL="1200150" marR="0">
              <a:spcBef>
                <a:spcPts val="0"/>
              </a:spcBef>
              <a:spcAft>
                <a:spcPts val="0"/>
              </a:spcAft>
            </a:pPr>
            <a:r>
              <a:rPr lang="en-US">
                <a:latin typeface="Times New Roman" pitchFamily="18" charset="0"/>
                <a:ea typeface="Times New Roman"/>
                <a:cs typeface="Times New Roman" pitchFamily="18" charset="0"/>
              </a:rPr>
              <a:t>        bookCollection.addBook(</a:t>
            </a:r>
            <a:r>
              <a:rPr lang="en-US">
                <a:solidFill>
                  <a:srgbClr val="0457FC"/>
                </a:solidFill>
                <a:latin typeface="Times New Roman" pitchFamily="18" charset="0"/>
                <a:ea typeface="Times New Roman"/>
                <a:cs typeface="Times New Roman" pitchFamily="18" charset="0"/>
              </a:rPr>
              <a:t>new</a:t>
            </a:r>
            <a:r>
              <a:rPr lang="en-US">
                <a:latin typeface="Times New Roman" pitchFamily="18" charset="0"/>
                <a:ea typeface="Times New Roman"/>
                <a:cs typeface="Times New Roman" pitchFamily="18" charset="0"/>
              </a:rPr>
              <a:t> Book("Math 9", TypeBook.</a:t>
            </a:r>
            <a:r>
              <a:rPr lang="en-US">
                <a:solidFill>
                  <a:srgbClr val="70AD47"/>
                </a:solidFill>
                <a:latin typeface="Times New Roman" pitchFamily="18" charset="0"/>
                <a:ea typeface="Times New Roman"/>
                <a:cs typeface="Times New Roman" pitchFamily="18" charset="0"/>
              </a:rPr>
              <a:t>STUDENT</a:t>
            </a:r>
            <a:r>
              <a:rPr lang="en-US">
                <a:latin typeface="Times New Roman" pitchFamily="18" charset="0"/>
                <a:ea typeface="Times New Roman"/>
                <a:cs typeface="Times New Roman" pitchFamily="18" charset="0"/>
              </a:rPr>
              <a:t>));</a:t>
            </a:r>
          </a:p>
          <a:p>
            <a:pPr marL="1200150" marR="0">
              <a:spcBef>
                <a:spcPts val="0"/>
              </a:spcBef>
              <a:spcAft>
                <a:spcPts val="0"/>
              </a:spcAft>
            </a:pPr>
            <a:r>
              <a:rPr lang="en-US">
                <a:latin typeface="Times New Roman" pitchFamily="18" charset="0"/>
                <a:ea typeface="Times New Roman"/>
                <a:cs typeface="Times New Roman" pitchFamily="18" charset="0"/>
              </a:rPr>
              <a:t>        bookCollection.addBook(</a:t>
            </a:r>
            <a:r>
              <a:rPr lang="en-US">
                <a:solidFill>
                  <a:srgbClr val="0457FC"/>
                </a:solidFill>
                <a:latin typeface="Times New Roman" pitchFamily="18" charset="0"/>
                <a:ea typeface="Times New Roman"/>
                <a:cs typeface="Times New Roman" pitchFamily="18" charset="0"/>
              </a:rPr>
              <a:t>new</a:t>
            </a:r>
            <a:r>
              <a:rPr lang="en-US">
                <a:latin typeface="Times New Roman" pitchFamily="18" charset="0"/>
                <a:ea typeface="Times New Roman"/>
                <a:cs typeface="Times New Roman" pitchFamily="18" charset="0"/>
              </a:rPr>
              <a:t> Book("Computer Network", </a:t>
            </a:r>
            <a:r>
              <a:rPr lang="en-US">
                <a:latin typeface="Times New Roman" pitchFamily="18" charset="0"/>
                <a:ea typeface="Times New Roman"/>
                <a:cs typeface="Times New Roman" pitchFamily="18" charset="0"/>
              </a:rPr>
              <a:t>TypeBook.</a:t>
            </a:r>
            <a:r>
              <a:rPr lang="en-US">
                <a:solidFill>
                  <a:srgbClr val="70AD47"/>
                </a:solidFill>
                <a:latin typeface="Times New Roman" pitchFamily="18" charset="0"/>
                <a:ea typeface="Times New Roman"/>
                <a:cs typeface="Times New Roman" pitchFamily="18" charset="0"/>
              </a:rPr>
              <a:t>TEACHER</a:t>
            </a:r>
            <a:r>
              <a:rPr lang="en-US" smtClean="0">
                <a:latin typeface="Times New Roman" pitchFamily="18" charset="0"/>
                <a:ea typeface="Times New Roman"/>
                <a:cs typeface="Times New Roman" pitchFamily="18" charset="0"/>
              </a:rPr>
              <a:t>));</a:t>
            </a:r>
            <a:endParaRPr lang="en-US">
              <a:latin typeface="Times New Roman" pitchFamily="18" charset="0"/>
              <a:ea typeface="Times New Roman"/>
              <a:cs typeface="Times New Roman" pitchFamily="18" charset="0"/>
            </a:endParaRPr>
          </a:p>
          <a:p>
            <a:pPr marL="1200150" marR="0">
              <a:spcBef>
                <a:spcPts val="0"/>
              </a:spcBef>
              <a:spcAft>
                <a:spcPts val="0"/>
              </a:spcAft>
            </a:pPr>
            <a:r>
              <a:rPr lang="en-US">
                <a:latin typeface="Times New Roman" pitchFamily="18" charset="0"/>
                <a:ea typeface="Times New Roman"/>
                <a:cs typeface="Times New Roman" pitchFamily="18" charset="0"/>
              </a:rPr>
              <a:t>        bookCollection.addBook(</a:t>
            </a:r>
            <a:r>
              <a:rPr lang="en-US">
                <a:solidFill>
                  <a:srgbClr val="0457FC"/>
                </a:solidFill>
                <a:latin typeface="Times New Roman" pitchFamily="18" charset="0"/>
                <a:ea typeface="Times New Roman"/>
                <a:cs typeface="Times New Roman" pitchFamily="18" charset="0"/>
              </a:rPr>
              <a:t>new</a:t>
            </a:r>
            <a:r>
              <a:rPr lang="en-US">
                <a:latin typeface="Times New Roman" pitchFamily="18" charset="0"/>
                <a:ea typeface="Times New Roman"/>
                <a:cs typeface="Times New Roman" pitchFamily="18" charset="0"/>
              </a:rPr>
              <a:t> Book("Math 10", TypeBook.</a:t>
            </a:r>
            <a:r>
              <a:rPr lang="en-US">
                <a:solidFill>
                  <a:srgbClr val="70AD47"/>
                </a:solidFill>
                <a:latin typeface="Times New Roman" pitchFamily="18" charset="0"/>
                <a:ea typeface="Times New Roman"/>
                <a:cs typeface="Times New Roman" pitchFamily="18" charset="0"/>
              </a:rPr>
              <a:t>STUDENT</a:t>
            </a:r>
            <a:r>
              <a:rPr lang="en-US">
                <a:latin typeface="Times New Roman" pitchFamily="18" charset="0"/>
                <a:ea typeface="Times New Roman"/>
                <a:cs typeface="Times New Roman" pitchFamily="18" charset="0"/>
              </a:rPr>
              <a:t>));</a:t>
            </a:r>
          </a:p>
          <a:p>
            <a:pPr marL="1200150" marR="0">
              <a:spcBef>
                <a:spcPts val="0"/>
              </a:spcBef>
              <a:spcAft>
                <a:spcPts val="0"/>
              </a:spcAft>
            </a:pPr>
            <a:r>
              <a:rPr lang="en-US">
                <a:latin typeface="Times New Roman" pitchFamily="18" charset="0"/>
                <a:ea typeface="Times New Roman"/>
                <a:cs typeface="Times New Roman" pitchFamily="18" charset="0"/>
              </a:rPr>
              <a:t>        bookCollection.addBook(</a:t>
            </a:r>
            <a:r>
              <a:rPr lang="en-US">
                <a:solidFill>
                  <a:srgbClr val="0457FC"/>
                </a:solidFill>
                <a:latin typeface="Times New Roman" pitchFamily="18" charset="0"/>
                <a:ea typeface="Times New Roman"/>
                <a:cs typeface="Times New Roman" pitchFamily="18" charset="0"/>
              </a:rPr>
              <a:t>new</a:t>
            </a:r>
            <a:r>
              <a:rPr lang="en-US">
                <a:latin typeface="Times New Roman" pitchFamily="18" charset="0"/>
                <a:ea typeface="Times New Roman"/>
                <a:cs typeface="Times New Roman" pitchFamily="18" charset="0"/>
              </a:rPr>
              <a:t> Book("Math 11", </a:t>
            </a:r>
            <a:r>
              <a:rPr lang="en-US">
                <a:latin typeface="Times New Roman" pitchFamily="18" charset="0"/>
                <a:ea typeface="Times New Roman"/>
                <a:cs typeface="Times New Roman" pitchFamily="18" charset="0"/>
              </a:rPr>
              <a:t>TypeBook.</a:t>
            </a:r>
            <a:r>
              <a:rPr lang="en-US">
                <a:solidFill>
                  <a:srgbClr val="70AD47"/>
                </a:solidFill>
                <a:latin typeface="Times New Roman" pitchFamily="18" charset="0"/>
                <a:ea typeface="Times New Roman"/>
                <a:cs typeface="Times New Roman" pitchFamily="18" charset="0"/>
              </a:rPr>
              <a:t>STUDENT</a:t>
            </a:r>
            <a:r>
              <a:rPr lang="en-US" smtClean="0">
                <a:latin typeface="Times New Roman" pitchFamily="18" charset="0"/>
                <a:ea typeface="Times New Roman"/>
                <a:cs typeface="Times New Roman" pitchFamily="18" charset="0"/>
              </a:rPr>
              <a:t>));</a:t>
            </a:r>
            <a:endParaRPr lang="en-US">
              <a:latin typeface="Times New Roman" pitchFamily="18" charset="0"/>
              <a:ea typeface="Times New Roman"/>
              <a:cs typeface="Times New Roman" pitchFamily="18" charset="0"/>
            </a:endParaRPr>
          </a:p>
          <a:p>
            <a:pPr marL="1200150" marR="0">
              <a:spcBef>
                <a:spcPts val="0"/>
              </a:spcBef>
              <a:spcAft>
                <a:spcPts val="0"/>
              </a:spcAft>
            </a:pPr>
            <a:r>
              <a:rPr lang="en-US">
                <a:latin typeface="Times New Roman" pitchFamily="18" charset="0"/>
                <a:ea typeface="Times New Roman"/>
                <a:cs typeface="Times New Roman" pitchFamily="18" charset="0"/>
              </a:rPr>
              <a:t>        bookCollection.addBook(</a:t>
            </a:r>
            <a:r>
              <a:rPr lang="en-US">
                <a:solidFill>
                  <a:srgbClr val="0457FC"/>
                </a:solidFill>
                <a:latin typeface="Times New Roman" pitchFamily="18" charset="0"/>
                <a:ea typeface="Times New Roman"/>
                <a:cs typeface="Times New Roman" pitchFamily="18" charset="0"/>
              </a:rPr>
              <a:t>new</a:t>
            </a:r>
            <a:r>
              <a:rPr lang="en-US">
                <a:latin typeface="Times New Roman" pitchFamily="18" charset="0"/>
                <a:ea typeface="Times New Roman"/>
                <a:cs typeface="Times New Roman" pitchFamily="18" charset="0"/>
              </a:rPr>
              <a:t> Book("Design Pattern", TypeBook.</a:t>
            </a:r>
            <a:r>
              <a:rPr lang="en-US">
                <a:solidFill>
                  <a:srgbClr val="70AD47"/>
                </a:solidFill>
                <a:latin typeface="Times New Roman" pitchFamily="18" charset="0"/>
                <a:ea typeface="Times New Roman"/>
                <a:cs typeface="Times New Roman" pitchFamily="18" charset="0"/>
              </a:rPr>
              <a:t>ALL</a:t>
            </a:r>
            <a:r>
              <a:rPr lang="en-US">
                <a:latin typeface="Times New Roman" pitchFamily="18" charset="0"/>
                <a:ea typeface="Times New Roman"/>
                <a:cs typeface="Times New Roman" pitchFamily="18" charset="0"/>
              </a:rPr>
              <a:t>));</a:t>
            </a:r>
          </a:p>
          <a:p>
            <a:pPr marL="1200150" marR="0">
              <a:spcBef>
                <a:spcPts val="0"/>
              </a:spcBef>
              <a:spcAft>
                <a:spcPts val="0"/>
              </a:spcAft>
            </a:pPr>
            <a:r>
              <a:rPr lang="en-US">
                <a:latin typeface="Times New Roman" pitchFamily="18" charset="0"/>
                <a:ea typeface="Times New Roman"/>
                <a:cs typeface="Times New Roman" pitchFamily="18" charset="0"/>
              </a:rPr>
              <a:t>        System.</a:t>
            </a:r>
            <a:r>
              <a:rPr lang="en-US">
                <a:solidFill>
                  <a:srgbClr val="70AD47"/>
                </a:solidFill>
                <a:latin typeface="Times New Roman" pitchFamily="18" charset="0"/>
                <a:ea typeface="Times New Roman"/>
                <a:cs typeface="Times New Roman" pitchFamily="18" charset="0"/>
              </a:rPr>
              <a:t>out</a:t>
            </a:r>
            <a:r>
              <a:rPr lang="en-US">
                <a:latin typeface="Times New Roman" pitchFamily="18" charset="0"/>
                <a:ea typeface="Times New Roman"/>
                <a:cs typeface="Times New Roman" pitchFamily="18" charset="0"/>
              </a:rPr>
              <a:t>.println("TypeBook Student");</a:t>
            </a:r>
          </a:p>
          <a:p>
            <a:pPr marL="1200150" marR="0">
              <a:spcBef>
                <a:spcPts val="0"/>
              </a:spcBef>
              <a:spcAft>
                <a:spcPts val="0"/>
              </a:spcAft>
            </a:pPr>
            <a:r>
              <a:rPr lang="en-US">
                <a:latin typeface="Times New Roman" pitchFamily="18" charset="0"/>
                <a:ea typeface="Times New Roman"/>
                <a:cs typeface="Times New Roman" pitchFamily="18" charset="0"/>
              </a:rPr>
              <a:t>        Iterator it = bookCollection.createIterator(TypeBook.</a:t>
            </a:r>
            <a:r>
              <a:rPr lang="en-US">
                <a:solidFill>
                  <a:srgbClr val="70AD47"/>
                </a:solidFill>
                <a:latin typeface="Times New Roman" pitchFamily="18" charset="0"/>
                <a:ea typeface="Times New Roman"/>
                <a:cs typeface="Times New Roman" pitchFamily="18" charset="0"/>
              </a:rPr>
              <a:t>STUDENT</a:t>
            </a:r>
            <a:r>
              <a:rPr lang="en-US">
                <a:latin typeface="Times New Roman" pitchFamily="18" charset="0"/>
                <a:ea typeface="Times New Roman"/>
                <a:cs typeface="Times New Roman" pitchFamily="18" charset="0"/>
              </a:rPr>
              <a:t>);</a:t>
            </a:r>
          </a:p>
          <a:p>
            <a:pPr marL="1200150" marR="0">
              <a:spcBef>
                <a:spcPts val="0"/>
              </a:spcBef>
              <a:spcAft>
                <a:spcPts val="0"/>
              </a:spcAft>
            </a:pPr>
            <a:r>
              <a:rPr lang="en-US">
                <a:latin typeface="Times New Roman" pitchFamily="18" charset="0"/>
                <a:ea typeface="Times New Roman"/>
                <a:cs typeface="Times New Roman" pitchFamily="18" charset="0"/>
              </a:rPr>
              <a:t>        </a:t>
            </a:r>
            <a:r>
              <a:rPr lang="en-US">
                <a:solidFill>
                  <a:srgbClr val="0457FC"/>
                </a:solidFill>
                <a:latin typeface="Times New Roman" pitchFamily="18" charset="0"/>
                <a:ea typeface="Times New Roman"/>
                <a:cs typeface="Times New Roman" pitchFamily="18" charset="0"/>
              </a:rPr>
              <a:t>while</a:t>
            </a:r>
            <a:r>
              <a:rPr lang="en-US">
                <a:latin typeface="Times New Roman" pitchFamily="18" charset="0"/>
                <a:ea typeface="Times New Roman"/>
                <a:cs typeface="Times New Roman" pitchFamily="18" charset="0"/>
              </a:rPr>
              <a:t> (it.hasNext()) {</a:t>
            </a:r>
          </a:p>
          <a:p>
            <a:pPr marL="1200150" marR="0">
              <a:spcBef>
                <a:spcPts val="0"/>
              </a:spcBef>
              <a:spcAft>
                <a:spcPts val="0"/>
              </a:spcAft>
            </a:pPr>
            <a:r>
              <a:rPr lang="en-US">
                <a:latin typeface="Times New Roman" pitchFamily="18" charset="0"/>
                <a:ea typeface="Times New Roman"/>
                <a:cs typeface="Times New Roman" pitchFamily="18" charset="0"/>
              </a:rPr>
              <a:t>            Book book = (Book) it.next();</a:t>
            </a:r>
          </a:p>
          <a:p>
            <a:pPr marL="1200150" marR="0">
              <a:spcBef>
                <a:spcPts val="0"/>
              </a:spcBef>
              <a:spcAft>
                <a:spcPts val="0"/>
              </a:spcAft>
            </a:pPr>
            <a:r>
              <a:rPr lang="en-US">
                <a:latin typeface="Times New Roman" pitchFamily="18" charset="0"/>
                <a:ea typeface="Times New Roman"/>
                <a:cs typeface="Times New Roman" pitchFamily="18" charset="0"/>
              </a:rPr>
              <a:t>            System.out.println("name:" + book.getName() + " type: " + book.getType());</a:t>
            </a:r>
          </a:p>
          <a:p>
            <a:pPr marL="1200150" marR="0">
              <a:spcBef>
                <a:spcPts val="0"/>
              </a:spcBef>
              <a:spcAft>
                <a:spcPts val="0"/>
              </a:spcAft>
            </a:pPr>
            <a:r>
              <a:rPr lang="en-US">
                <a:latin typeface="Times New Roman" pitchFamily="18" charset="0"/>
                <a:ea typeface="Times New Roman"/>
                <a:cs typeface="Times New Roman" pitchFamily="18" charset="0"/>
              </a:rPr>
              <a:t>        }</a:t>
            </a:r>
          </a:p>
          <a:p>
            <a:pPr marL="1200150" marR="0">
              <a:spcBef>
                <a:spcPts val="0"/>
              </a:spcBef>
              <a:spcAft>
                <a:spcPts val="0"/>
              </a:spcAft>
            </a:pPr>
            <a:r>
              <a:rPr lang="en-US">
                <a:latin typeface="Times New Roman" pitchFamily="18" charset="0"/>
                <a:ea typeface="Times New Roman"/>
                <a:cs typeface="Times New Roman" pitchFamily="18" charset="0"/>
              </a:rPr>
              <a:t>        System.out.println("TypeBook Teacher");</a:t>
            </a:r>
          </a:p>
          <a:p>
            <a:pPr marL="1200150" marR="0">
              <a:spcBef>
                <a:spcPts val="0"/>
              </a:spcBef>
              <a:spcAft>
                <a:spcPts val="0"/>
              </a:spcAft>
            </a:pPr>
            <a:r>
              <a:rPr lang="en-US">
                <a:latin typeface="Times New Roman" pitchFamily="18" charset="0"/>
                <a:ea typeface="Times New Roman"/>
                <a:cs typeface="Times New Roman" pitchFamily="18" charset="0"/>
              </a:rPr>
              <a:t>        Iterator it2 = bookCollection.createIterator(TypeBook.</a:t>
            </a:r>
            <a:r>
              <a:rPr lang="en-US">
                <a:solidFill>
                  <a:srgbClr val="70AD47"/>
                </a:solidFill>
                <a:latin typeface="Times New Roman" pitchFamily="18" charset="0"/>
                <a:ea typeface="Times New Roman"/>
                <a:cs typeface="Times New Roman" pitchFamily="18" charset="0"/>
              </a:rPr>
              <a:t>TEACHER</a:t>
            </a:r>
            <a:r>
              <a:rPr lang="en-US">
                <a:latin typeface="Times New Roman" pitchFamily="18" charset="0"/>
                <a:ea typeface="Times New Roman"/>
                <a:cs typeface="Times New Roman" pitchFamily="18" charset="0"/>
              </a:rPr>
              <a:t>);</a:t>
            </a:r>
          </a:p>
          <a:p>
            <a:pPr marL="1200150" marR="0">
              <a:spcBef>
                <a:spcPts val="0"/>
              </a:spcBef>
              <a:spcAft>
                <a:spcPts val="0"/>
              </a:spcAft>
            </a:pPr>
            <a:r>
              <a:rPr lang="en-US">
                <a:latin typeface="Times New Roman" pitchFamily="18" charset="0"/>
                <a:ea typeface="Times New Roman"/>
                <a:cs typeface="Times New Roman" pitchFamily="18" charset="0"/>
              </a:rPr>
              <a:t>        while (it2.hasNext()) {</a:t>
            </a:r>
          </a:p>
          <a:p>
            <a:pPr marL="1200150" marR="0">
              <a:spcBef>
                <a:spcPts val="0"/>
              </a:spcBef>
              <a:spcAft>
                <a:spcPts val="0"/>
              </a:spcAft>
            </a:pPr>
            <a:r>
              <a:rPr lang="en-US">
                <a:latin typeface="Times New Roman" pitchFamily="18" charset="0"/>
                <a:ea typeface="Times New Roman"/>
                <a:cs typeface="Times New Roman" pitchFamily="18" charset="0"/>
              </a:rPr>
              <a:t>            Book book = (Book) it2.next();</a:t>
            </a:r>
          </a:p>
          <a:p>
            <a:pPr marL="1200150" marR="0">
              <a:spcBef>
                <a:spcPts val="0"/>
              </a:spcBef>
              <a:spcAft>
                <a:spcPts val="0"/>
              </a:spcAft>
            </a:pPr>
            <a:r>
              <a:rPr lang="en-US">
                <a:latin typeface="Times New Roman" pitchFamily="18" charset="0"/>
                <a:ea typeface="Times New Roman"/>
                <a:cs typeface="Times New Roman" pitchFamily="18" charset="0"/>
              </a:rPr>
              <a:t>            System.</a:t>
            </a:r>
            <a:r>
              <a:rPr lang="en-US">
                <a:solidFill>
                  <a:srgbClr val="70AD47"/>
                </a:solidFill>
                <a:latin typeface="Times New Roman" pitchFamily="18" charset="0"/>
                <a:ea typeface="Times New Roman"/>
                <a:cs typeface="Times New Roman" pitchFamily="18" charset="0"/>
              </a:rPr>
              <a:t>out</a:t>
            </a:r>
            <a:r>
              <a:rPr lang="en-US">
                <a:latin typeface="Times New Roman" pitchFamily="18" charset="0"/>
                <a:ea typeface="Times New Roman"/>
                <a:cs typeface="Times New Roman" pitchFamily="18" charset="0"/>
              </a:rPr>
              <a:t>.println("name:" + book.getName() + " type: " + book.getType());</a:t>
            </a:r>
          </a:p>
          <a:p>
            <a:pPr marL="1200150" marR="0">
              <a:spcBef>
                <a:spcPts val="0"/>
              </a:spcBef>
              <a:spcAft>
                <a:spcPts val="0"/>
              </a:spcAft>
            </a:pPr>
            <a:r>
              <a:rPr lang="en-US">
                <a:latin typeface="Times New Roman" pitchFamily="18" charset="0"/>
                <a:ea typeface="Times New Roman"/>
                <a:cs typeface="Times New Roman" pitchFamily="18" charset="0"/>
              </a:rPr>
              <a:t>        }</a:t>
            </a:r>
          </a:p>
          <a:p>
            <a:pPr marL="1200150" marR="0">
              <a:spcBef>
                <a:spcPts val="0"/>
              </a:spcBef>
              <a:spcAft>
                <a:spcPts val="0"/>
              </a:spcAft>
            </a:pPr>
            <a:r>
              <a:rPr lang="en-US">
                <a:latin typeface="Times New Roman" pitchFamily="18" charset="0"/>
                <a:ea typeface="Times New Roman"/>
                <a:cs typeface="Times New Roman" pitchFamily="18" charset="0"/>
              </a:rPr>
              <a:t>    }</a:t>
            </a:r>
          </a:p>
          <a:p>
            <a:pPr marL="1200150" marR="0">
              <a:spcBef>
                <a:spcPts val="0"/>
              </a:spcBef>
              <a:spcAft>
                <a:spcPts val="0"/>
              </a:spcAft>
            </a:pPr>
            <a:r>
              <a:rPr lang="en-US">
                <a:latin typeface="Times New Roman" pitchFamily="18" charset="0"/>
                <a:ea typeface="Times New Roman"/>
                <a:cs typeface="Times New Roman" pitchFamily="18" charset="0"/>
              </a:rPr>
              <a:t> </a:t>
            </a:r>
          </a:p>
          <a:p>
            <a:pPr marL="1200150" marR="0">
              <a:spcBef>
                <a:spcPts val="0"/>
              </a:spcBef>
              <a:spcAft>
                <a:spcPts val="0"/>
              </a:spcAft>
            </a:pPr>
            <a:r>
              <a:rPr lang="en-US" smtClean="0">
                <a:latin typeface="Times New Roman" pitchFamily="18" charset="0"/>
                <a:ea typeface="Times New Roman"/>
                <a:cs typeface="Times New Roman" pitchFamily="18" charset="0"/>
              </a:rPr>
              <a:t>}</a:t>
            </a:r>
            <a:endParaRPr lang="en-US">
              <a:latin typeface="Times New Roman" pitchFamily="18" charset="0"/>
              <a:ea typeface="Times New Roman"/>
              <a:cs typeface="Times New Roman" pitchFamily="18" charset="0"/>
            </a:endParaRPr>
          </a:p>
        </p:txBody>
      </p:sp>
    </p:spTree>
    <p:extLst>
      <p:ext uri="{BB962C8B-B14F-4D97-AF65-F5344CB8AC3E}">
        <p14:creationId xmlns:p14="http://schemas.microsoft.com/office/powerpoint/2010/main" val="2190061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7315200" cy="2092881"/>
          </a:xfrm>
          <a:prstGeom prst="rect">
            <a:avLst/>
          </a:prstGeom>
          <a:noFill/>
        </p:spPr>
        <p:txBody>
          <a:bodyPr wrap="square" rtlCol="0">
            <a:spAutoFit/>
          </a:bodyPr>
          <a:lstStyle/>
          <a:p>
            <a:pPr marL="1371600" marR="0">
              <a:spcBef>
                <a:spcPts val="0"/>
              </a:spcBef>
              <a:spcAft>
                <a:spcPts val="0"/>
              </a:spcAft>
            </a:pPr>
            <a:r>
              <a:rPr lang="en-US" sz="2800" smtClean="0">
                <a:solidFill>
                  <a:srgbClr val="0457FC"/>
                </a:solidFill>
                <a:latin typeface="Times New Roman" pitchFamily="18" charset="0"/>
                <a:ea typeface="Times New Roman"/>
                <a:cs typeface="Times New Roman" pitchFamily="18" charset="0"/>
              </a:rPr>
              <a:t>public</a:t>
            </a:r>
            <a:r>
              <a:rPr lang="en-US" sz="2800" smtClean="0">
                <a:latin typeface="Times New Roman" pitchFamily="18" charset="0"/>
                <a:ea typeface="Times New Roman"/>
                <a:cs typeface="Times New Roman" pitchFamily="18" charset="0"/>
              </a:rPr>
              <a:t> </a:t>
            </a:r>
            <a:r>
              <a:rPr lang="en-US" sz="2800">
                <a:solidFill>
                  <a:srgbClr val="0457FC"/>
                </a:solidFill>
                <a:latin typeface="Times New Roman" pitchFamily="18" charset="0"/>
                <a:ea typeface="Times New Roman"/>
                <a:cs typeface="Times New Roman" pitchFamily="18" charset="0"/>
              </a:rPr>
              <a:t>enum</a:t>
            </a:r>
            <a:r>
              <a:rPr lang="en-US" sz="2800">
                <a:latin typeface="Times New Roman" pitchFamily="18" charset="0"/>
                <a:ea typeface="Times New Roman"/>
                <a:cs typeface="Times New Roman" pitchFamily="18" charset="0"/>
              </a:rPr>
              <a:t> </a:t>
            </a:r>
            <a:r>
              <a:rPr lang="en-US" sz="2800" b="1">
                <a:latin typeface="Times New Roman" pitchFamily="18" charset="0"/>
                <a:ea typeface="Times New Roman"/>
                <a:cs typeface="Times New Roman" pitchFamily="18" charset="0"/>
              </a:rPr>
              <a:t>TypeBook</a:t>
            </a:r>
            <a:r>
              <a:rPr lang="en-US" sz="2800">
                <a:latin typeface="Times New Roman" pitchFamily="18" charset="0"/>
                <a:ea typeface="Times New Roman"/>
                <a:cs typeface="Times New Roman" pitchFamily="18" charset="0"/>
              </a:rPr>
              <a:t> {</a:t>
            </a:r>
          </a:p>
          <a:p>
            <a:pPr marL="1371600" marR="0">
              <a:spcBef>
                <a:spcPts val="0"/>
              </a:spcBef>
              <a:spcAft>
                <a:spcPts val="0"/>
              </a:spcAft>
            </a:pPr>
            <a:r>
              <a:rPr lang="en-US" sz="2800">
                <a:latin typeface="Times New Roman" pitchFamily="18" charset="0"/>
                <a:ea typeface="Times New Roman"/>
                <a:cs typeface="Times New Roman" pitchFamily="18" charset="0"/>
              </a:rPr>
              <a:t>    STUDENT</a:t>
            </a:r>
            <a:r>
              <a:rPr lang="en-US" sz="2800">
                <a:latin typeface="Times New Roman" pitchFamily="18" charset="0"/>
                <a:ea typeface="Times New Roman"/>
                <a:cs typeface="Times New Roman" pitchFamily="18" charset="0"/>
              </a:rPr>
              <a:t>, </a:t>
            </a:r>
            <a:r>
              <a:rPr lang="en-US" sz="2800" smtClean="0">
                <a:latin typeface="Times New Roman" pitchFamily="18" charset="0"/>
                <a:ea typeface="Times New Roman"/>
                <a:cs typeface="Times New Roman" pitchFamily="18" charset="0"/>
              </a:rPr>
              <a:t>TEACHER, ALL</a:t>
            </a:r>
            <a:r>
              <a:rPr lang="en-US" sz="2800">
                <a:latin typeface="Times New Roman" pitchFamily="18" charset="0"/>
                <a:ea typeface="Times New Roman"/>
                <a:cs typeface="Times New Roman" pitchFamily="18" charset="0"/>
              </a:rPr>
              <a:t>;</a:t>
            </a:r>
          </a:p>
          <a:p>
            <a:pPr marL="1371600" marR="0">
              <a:spcBef>
                <a:spcPts val="0"/>
              </a:spcBef>
              <a:spcAft>
                <a:spcPts val="0"/>
              </a:spcAft>
            </a:pPr>
            <a:r>
              <a:rPr lang="en-US" sz="2800">
                <a:latin typeface="Times New Roman" pitchFamily="18" charset="0"/>
                <a:ea typeface="Times New Roman"/>
                <a:cs typeface="Times New Roman" pitchFamily="18" charset="0"/>
              </a:rPr>
              <a:t>}</a:t>
            </a:r>
          </a:p>
          <a:p>
            <a:endParaRPr lang="en-US" sz="2800">
              <a:latin typeface="Times New Roman" pitchFamily="18" charset="0"/>
              <a:cs typeface="Times New Roman" pitchFamily="18" charset="0"/>
            </a:endParaRPr>
          </a:p>
          <a:p>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239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376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4000" smtClean="0">
                <a:latin typeface="Times New Roman" pitchFamily="18" charset="0"/>
                <a:cs typeface="Times New Roman" pitchFamily="18" charset="0"/>
              </a:rPr>
              <a:t>Mục đích</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US" smtClean="0">
                <a:latin typeface="Times New Roman" pitchFamily="18" charset="0"/>
                <a:cs typeface="Times New Roman" pitchFamily="18" charset="0"/>
              </a:rPr>
              <a:t>Cung </a:t>
            </a:r>
            <a:r>
              <a:rPr lang="en-US" smtClean="0">
                <a:latin typeface="Times New Roman" pitchFamily="18" charset="0"/>
                <a:cs typeface="Times New Roman" pitchFamily="18" charset="0"/>
              </a:rPr>
              <a:t>cấp cách thức truy cập những phần tử của một tập các đối tượng một cách tuần tự mà không làm lộ cách thức thể hiện của nó.</a:t>
            </a:r>
          </a:p>
          <a:p>
            <a:pPr lvl="0">
              <a:buFont typeface="Wingdings" pitchFamily="2" charset="2"/>
              <a:buChar char="§"/>
            </a:pPr>
            <a:r>
              <a:rPr lang="en-US" smtClean="0">
                <a:latin typeface="Times New Roman" pitchFamily="18" charset="0"/>
                <a:cs typeface="Times New Roman" pitchFamily="18" charset="0"/>
              </a:rPr>
              <a:t>Nói </a:t>
            </a:r>
            <a:r>
              <a:rPr lang="en-US">
                <a:latin typeface="Times New Roman" pitchFamily="18" charset="0"/>
                <a:cs typeface="Times New Roman" pitchFamily="18" charset="0"/>
              </a:rPr>
              <a:t>cách khác Iterator Pattern dùng để truy cập và duyệt các thành phần của một tập hợp các đối tượng mà không cần quan tâm đến cách thức biểu diễn bên trong.</a:t>
            </a:r>
          </a:p>
        </p:txBody>
      </p:sp>
    </p:spTree>
    <p:extLst>
      <p:ext uri="{BB962C8B-B14F-4D97-AF65-F5344CB8AC3E}">
        <p14:creationId xmlns:p14="http://schemas.microsoft.com/office/powerpoint/2010/main" val="4277407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4000" smtClean="0">
                <a:latin typeface="Times New Roman" pitchFamily="18" charset="0"/>
                <a:cs typeface="Times New Roman" pitchFamily="18" charset="0"/>
              </a:rPr>
              <a:t>Ưu điểm</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fontAlgn="base">
              <a:lnSpc>
                <a:spcPct val="120000"/>
              </a:lnSpc>
              <a:buFont typeface="Wingdings" pitchFamily="2" charset="2"/>
              <a:buChar char="§"/>
            </a:pPr>
            <a:r>
              <a:rPr lang="vi-VN" smtClean="0">
                <a:latin typeface="Times New Roman" pitchFamily="18" charset="0"/>
                <a:cs typeface="Times New Roman" pitchFamily="18" charset="0"/>
              </a:rPr>
              <a:t>Hỗ </a:t>
            </a:r>
            <a:r>
              <a:rPr lang="vi-VN">
                <a:latin typeface="Times New Roman" pitchFamily="18" charset="0"/>
                <a:cs typeface="Times New Roman" pitchFamily="18" charset="0"/>
              </a:rPr>
              <a:t>trợ sự đa dạng trong việc duyệt một tổ hợp: Tổ hợp phức tạp có thể được duyệt bằng nhiều cách. Iterator giúp việc thay đổi thuật toán duyệt dễ dàng. Chỉ cần thay object Iterator này bằng object Iterator khác. Xây dựng tiếp được các class Iterator hỗ trợ các phương thức duyệt mới.</a:t>
            </a:r>
          </a:p>
          <a:p>
            <a:pPr fontAlgn="base">
              <a:lnSpc>
                <a:spcPct val="120000"/>
              </a:lnSpc>
              <a:buFont typeface="Wingdings" pitchFamily="2" charset="2"/>
              <a:buChar char="§"/>
            </a:pPr>
            <a:r>
              <a:rPr lang="vi-VN" smtClean="0">
                <a:latin typeface="Times New Roman" pitchFamily="18" charset="0"/>
                <a:cs typeface="Times New Roman" pitchFamily="18" charset="0"/>
              </a:rPr>
              <a:t>Nhiều </a:t>
            </a:r>
            <a:r>
              <a:rPr lang="vi-VN">
                <a:latin typeface="Times New Roman" pitchFamily="18" charset="0"/>
                <a:cs typeface="Times New Roman" pitchFamily="18" charset="0"/>
              </a:rPr>
              <a:t>phương pháp duyệt cùng trong quá trình đang giải quyết trên cùng </a:t>
            </a:r>
            <a:r>
              <a:rPr lang="vi-VN" smtClean="0">
                <a:latin typeface="Times New Roman" pitchFamily="18" charset="0"/>
                <a:cs typeface="Times New Roman" pitchFamily="18" charset="0"/>
              </a:rPr>
              <a:t>một</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tổ hợp</a:t>
            </a:r>
            <a:r>
              <a:rPr lang="vi-VN" smtClean="0">
                <a:latin typeface="Times New Roman" pitchFamily="18" charset="0"/>
                <a:cs typeface="Times New Roman" pitchFamily="18" charset="0"/>
              </a:rPr>
              <a:t>:</a:t>
            </a:r>
            <a:r>
              <a:rPr lang="en-US">
                <a:latin typeface="Times New Roman" pitchFamily="18" charset="0"/>
                <a:cs typeface="Times New Roman" pitchFamily="18" charset="0"/>
              </a:rPr>
              <a:t> </a:t>
            </a:r>
            <a:r>
              <a:rPr lang="vi-VN" smtClean="0">
                <a:latin typeface="Times New Roman" pitchFamily="18" charset="0"/>
                <a:cs typeface="Times New Roman" pitchFamily="18" charset="0"/>
              </a:rPr>
              <a:t>Iterator</a:t>
            </a:r>
            <a:r>
              <a:rPr lang="vi-VN">
                <a:latin typeface="Times New Roman" pitchFamily="18" charset="0"/>
                <a:cs typeface="Times New Roman" pitchFamily="18" charset="0"/>
              </a:rPr>
              <a:t> tự quản lý tr</a:t>
            </a:r>
            <a:r>
              <a:rPr lang="en-US">
                <a:latin typeface="Times New Roman" pitchFamily="18" charset="0"/>
                <a:cs typeface="Times New Roman" pitchFamily="18" charset="0"/>
              </a:rPr>
              <a:t>ạng</a:t>
            </a:r>
            <a:r>
              <a:rPr lang="vi-VN">
                <a:latin typeface="Times New Roman" pitchFamily="18" charset="0"/>
                <a:cs typeface="Times New Roman" pitchFamily="18" charset="0"/>
              </a:rPr>
              <a:t> thái quá trình duyệt</a:t>
            </a:r>
            <a:r>
              <a:rPr lang="en-US">
                <a:latin typeface="Times New Roman" pitchFamily="18" charset="0"/>
                <a:cs typeface="Times New Roman" pitchFamily="18" charset="0"/>
              </a:rPr>
              <a:t> (vị trí duyệt, các đối tượng đã duyệt và chưa duyệt)</a:t>
            </a:r>
            <a:r>
              <a:rPr lang="vi-VN">
                <a:latin typeface="Times New Roman" pitchFamily="18" charset="0"/>
                <a:cs typeface="Times New Roman" pitchFamily="18" charset="0"/>
              </a:rPr>
              <a:t> của nó. Do vậy, nhiều phương thức duyệt có thể xử lý cùng lúc được.</a:t>
            </a:r>
          </a:p>
          <a:p>
            <a:pPr marL="0" indent="0">
              <a:buNone/>
            </a:pPr>
            <a:endParaRPr lang="en-US"/>
          </a:p>
        </p:txBody>
      </p:sp>
    </p:spTree>
    <p:extLst>
      <p:ext uri="{BB962C8B-B14F-4D97-AF65-F5344CB8AC3E}">
        <p14:creationId xmlns:p14="http://schemas.microsoft.com/office/powerpoint/2010/main" val="1584937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a:bodyPr>
          <a:lstStyle/>
          <a:p>
            <a:r>
              <a:rPr lang="en-US" sz="4000">
                <a:latin typeface="Times New Roman" pitchFamily="18" charset="0"/>
                <a:cs typeface="Times New Roman" pitchFamily="18" charset="0"/>
              </a:rPr>
              <a:t>N</a:t>
            </a:r>
            <a:r>
              <a:rPr lang="en-US" sz="4000" smtClean="0">
                <a:latin typeface="Times New Roman" pitchFamily="18" charset="0"/>
                <a:cs typeface="Times New Roman" pitchFamily="18" charset="0"/>
              </a:rPr>
              <a:t>hược </a:t>
            </a:r>
            <a:r>
              <a:rPr lang="en-US" sz="4000">
                <a:latin typeface="Times New Roman" pitchFamily="18" charset="0"/>
                <a:cs typeface="Times New Roman" pitchFamily="18" charset="0"/>
              </a:rPr>
              <a:t>điểm</a:t>
            </a:r>
          </a:p>
        </p:txBody>
      </p:sp>
      <p:sp>
        <p:nvSpPr>
          <p:cNvPr id="3" name="Content Placeholder 2"/>
          <p:cNvSpPr>
            <a:spLocks noGrp="1"/>
          </p:cNvSpPr>
          <p:nvPr>
            <p:ph idx="1"/>
          </p:nvPr>
        </p:nvSpPr>
        <p:spPr/>
        <p:txBody>
          <a:bodyPr/>
          <a:lstStyle/>
          <a:p>
            <a:pPr lvl="0">
              <a:buFont typeface="Wingdings" pitchFamily="2" charset="2"/>
              <a:buChar char="§"/>
            </a:pPr>
            <a:r>
              <a:rPr lang="en-US" smtClean="0">
                <a:latin typeface="Times New Roman" pitchFamily="18" charset="0"/>
                <a:cs typeface="Times New Roman" pitchFamily="18" charset="0"/>
              </a:rPr>
              <a:t>Dài </a:t>
            </a:r>
            <a:r>
              <a:rPr lang="en-US">
                <a:latin typeface="Times New Roman" pitchFamily="18" charset="0"/>
                <a:cs typeface="Times New Roman" pitchFamily="18" charset="0"/>
              </a:rPr>
              <a:t>dòng khi ta cố tình lạm dụng xử lý những tổ hợp có cấu trúc đơn giản </a:t>
            </a:r>
          </a:p>
        </p:txBody>
      </p:sp>
    </p:spTree>
    <p:extLst>
      <p:ext uri="{BB962C8B-B14F-4D97-AF65-F5344CB8AC3E}">
        <p14:creationId xmlns:p14="http://schemas.microsoft.com/office/powerpoint/2010/main" val="143601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Ứng dụng trong thực tế</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228600" y="1752600"/>
            <a:ext cx="8458200" cy="4373563"/>
          </a:xfrm>
        </p:spPr>
        <p:txBody>
          <a:bodyPr/>
          <a:lstStyle/>
          <a:p>
            <a:pPr lvl="1">
              <a:buFont typeface="Wingdings" pitchFamily="2" charset="2"/>
              <a:buChar char="§"/>
            </a:pPr>
            <a:r>
              <a:rPr lang="en-US" sz="3200">
                <a:latin typeface="Times New Roman" pitchFamily="18" charset="0"/>
                <a:cs typeface="Times New Roman" pitchFamily="18" charset="0"/>
              </a:rPr>
              <a:t>Cung cấp việc duyệt HashMap List từ </a:t>
            </a:r>
            <a:r>
              <a:rPr lang="en-US" sz="3200">
                <a:latin typeface="Times New Roman" pitchFamily="18" charset="0"/>
                <a:cs typeface="Times New Roman" pitchFamily="18" charset="0"/>
              </a:rPr>
              <a:t>cuối </a:t>
            </a:r>
            <a:r>
              <a:rPr lang="en-US" sz="3200" smtClean="0">
                <a:latin typeface="Times New Roman" pitchFamily="18" charset="0"/>
                <a:cs typeface="Times New Roman" pitchFamily="18" charset="0"/>
              </a:rPr>
              <a:t>lên  đầu</a:t>
            </a:r>
            <a:r>
              <a:rPr lang="en-US" sz="3200">
                <a:latin typeface="Times New Roman" pitchFamily="18" charset="0"/>
                <a:cs typeface="Times New Roman" pitchFamily="18" charset="0"/>
              </a:rPr>
              <a:t>, theo điều kiện nào </a:t>
            </a:r>
            <a:r>
              <a:rPr lang="en-US" sz="3200">
                <a:latin typeface="Times New Roman" pitchFamily="18" charset="0"/>
                <a:cs typeface="Times New Roman" pitchFamily="18" charset="0"/>
              </a:rPr>
              <a:t>đó</a:t>
            </a:r>
            <a:r>
              <a:rPr lang="en-US" sz="3200" smtClean="0">
                <a:latin typeface="Times New Roman" pitchFamily="18" charset="0"/>
                <a:cs typeface="Times New Roman" pitchFamily="18" charset="0"/>
              </a:rPr>
              <a:t>….</a:t>
            </a:r>
            <a:endParaRPr lang="en-US" smtClean="0"/>
          </a:p>
          <a:p>
            <a:pPr lvl="1">
              <a:buFont typeface="Wingdings" pitchFamily="2" charset="2"/>
              <a:buChar char="§"/>
            </a:pPr>
            <a:r>
              <a:rPr lang="en-US" sz="3200">
                <a:latin typeface="Times New Roman" pitchFamily="18" charset="0"/>
                <a:cs typeface="Times New Roman" pitchFamily="18" charset="0"/>
              </a:rPr>
              <a:t>Có nhiều cấu trúc tập hợp Map, Tree , Array nh</a:t>
            </a:r>
            <a:r>
              <a:rPr lang="vi-VN" sz="3200">
                <a:latin typeface="Times New Roman" pitchFamily="18" charset="0"/>
                <a:cs typeface="Times New Roman" pitchFamily="18" charset="0"/>
              </a:rPr>
              <a:t>ư</a:t>
            </a:r>
            <a:r>
              <a:rPr lang="en-US" sz="3200">
                <a:latin typeface="Times New Roman" pitchFamily="18" charset="0"/>
                <a:cs typeface="Times New Roman" pitchFamily="18" charset="0"/>
              </a:rPr>
              <a:t>ng ta muốn có một cách thức chung duyệt chúng.</a:t>
            </a:r>
          </a:p>
          <a:p>
            <a:pPr marL="457200" lvl="1" indent="0">
              <a:buNone/>
            </a:pPr>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21130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447800"/>
            <a:ext cx="8763000" cy="2062103"/>
          </a:xfrm>
          <a:prstGeom prst="rect">
            <a:avLst/>
          </a:prstGeom>
          <a:noFill/>
        </p:spPr>
        <p:txBody>
          <a:bodyPr wrap="square" rtlCol="0">
            <a:spAutoFit/>
          </a:bodyPr>
          <a:lstStyle/>
          <a:p>
            <a:pPr marL="457200" indent="-457200">
              <a:buFont typeface="Arial" pitchFamily="34" charset="0"/>
              <a:buChar char="•"/>
            </a:pPr>
            <a:endParaRPr lang="en-US" sz="3200" smtClean="0">
              <a:latin typeface="Times New Roman" pitchFamily="18" charset="0"/>
              <a:cs typeface="Times New Roman" pitchFamily="18" charset="0"/>
            </a:endParaRPr>
          </a:p>
          <a:p>
            <a:pPr marL="457200" indent="-457200">
              <a:buFont typeface="Wingdings" pitchFamily="2" charset="2"/>
              <a:buChar char="§"/>
            </a:pPr>
            <a:r>
              <a:rPr lang="en-US" sz="3200" smtClean="0">
                <a:latin typeface="Times New Roman" pitchFamily="18" charset="0"/>
                <a:cs typeface="Times New Roman" pitchFamily="18" charset="0"/>
              </a:rPr>
              <a:t>Mẫu thiết kế: Iterator.</a:t>
            </a:r>
          </a:p>
          <a:p>
            <a:pPr marL="457200" indent="-457200">
              <a:buFont typeface="Wingdings" pitchFamily="2" charset="2"/>
              <a:buChar char="§"/>
            </a:pPr>
            <a:r>
              <a:rPr lang="en-US" sz="3200" b="1" smtClean="0">
                <a:latin typeface="Times New Roman" pitchFamily="18" charset="0"/>
                <a:cs typeface="Times New Roman" pitchFamily="18" charset="0"/>
              </a:rPr>
              <a:t>Iterator </a:t>
            </a:r>
            <a:r>
              <a:rPr lang="en-US" sz="3200" b="1">
                <a:latin typeface="Times New Roman" pitchFamily="18" charset="0"/>
                <a:cs typeface="Times New Roman" pitchFamily="18" charset="0"/>
              </a:rPr>
              <a:t>pattern</a:t>
            </a:r>
            <a:r>
              <a:rPr lang="en-US" sz="3200">
                <a:latin typeface="Times New Roman" pitchFamily="18" charset="0"/>
                <a:cs typeface="Times New Roman" pitchFamily="18" charset="0"/>
              </a:rPr>
              <a:t> thuộc nhóm các mẫu thiết kế hành vi. </a:t>
            </a:r>
            <a:endParaRPr lang="en-US" sz="3200">
              <a:latin typeface="Times New Roman" pitchFamily="18" charset="0"/>
              <a:cs typeface="Times New Roman" pitchFamily="18" charset="0"/>
            </a:endParaRPr>
          </a:p>
        </p:txBody>
      </p:sp>
      <p:sp>
        <p:nvSpPr>
          <p:cNvPr id="3" name="TextBox 2"/>
          <p:cNvSpPr txBox="1"/>
          <p:nvPr/>
        </p:nvSpPr>
        <p:spPr>
          <a:xfrm>
            <a:off x="3276600" y="609600"/>
            <a:ext cx="3146616" cy="769441"/>
          </a:xfrm>
          <a:prstGeom prst="rect">
            <a:avLst/>
          </a:prstGeom>
          <a:noFill/>
        </p:spPr>
        <p:txBody>
          <a:bodyPr wrap="square" rtlCol="0">
            <a:spAutoFit/>
          </a:bodyPr>
          <a:lstStyle/>
          <a:p>
            <a:r>
              <a:rPr lang="en-US" sz="4400" smtClean="0">
                <a:latin typeface="Times New Roman" pitchFamily="18" charset="0"/>
                <a:cs typeface="Times New Roman" pitchFamily="18" charset="0"/>
              </a:rPr>
              <a:t>Tổng quan</a:t>
            </a:r>
            <a:endParaRPr lang="en-US" sz="4400">
              <a:latin typeface="Times New Roman" pitchFamily="18" charset="0"/>
              <a:cs typeface="Times New Roman" pitchFamily="18" charset="0"/>
            </a:endParaRPr>
          </a:p>
        </p:txBody>
      </p:sp>
    </p:spTree>
    <p:extLst>
      <p:ext uri="{BB962C8B-B14F-4D97-AF65-F5344CB8AC3E}">
        <p14:creationId xmlns:p14="http://schemas.microsoft.com/office/powerpoint/2010/main" val="36612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rmAutofit/>
          </a:bodyPr>
          <a:lstStyle/>
          <a:p>
            <a:r>
              <a:rPr lang="en-US" sz="4000" smtClean="0">
                <a:latin typeface="Times New Roman" pitchFamily="18" charset="0"/>
                <a:cs typeface="Times New Roman" pitchFamily="18" charset="0"/>
              </a:rPr>
              <a:t>Bài toán</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US" smtClean="0">
                <a:latin typeface="Times New Roman" pitchFamily="18" charset="0"/>
                <a:cs typeface="Times New Roman" pitchFamily="18" charset="0"/>
              </a:rPr>
              <a:t>Duyệt tập hợp đối tượng mà không làm lộ bản chất biểu diễn bên dưới</a:t>
            </a:r>
            <a:r>
              <a:rPr lang="en-US" smtClean="0">
                <a:latin typeface="Times New Roman" pitchFamily="18" charset="0"/>
                <a:cs typeface="Times New Roman" pitchFamily="18" charset="0"/>
              </a:rPr>
              <a:t>.</a:t>
            </a:r>
          </a:p>
          <a:p>
            <a:pPr>
              <a:buFont typeface="Wingdings" pitchFamily="2" charset="2"/>
              <a:buChar char="§"/>
            </a:pPr>
            <a:r>
              <a:rPr lang="en-US">
                <a:latin typeface="Times New Roman" pitchFamily="18" charset="0"/>
                <a:cs typeface="Times New Roman" pitchFamily="18" charset="0"/>
              </a:rPr>
              <a:t>Đồng nhất việc duyệt các cấu trúc tập hợp khác nhau theo nhiều cách (duyệt từ đầu đến cuối, từ cuối lên đầu, duyệt theo lệnh…)</a:t>
            </a:r>
          </a:p>
          <a:p>
            <a:pPr>
              <a:buFont typeface="Wingdings" pitchFamily="2" charset="2"/>
              <a:buChar char="§"/>
            </a:pP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054659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a:bodyPr>
          <a:lstStyle/>
          <a:p>
            <a:r>
              <a:rPr lang="en-US" sz="4000" smtClean="0">
                <a:latin typeface="Times New Roman" pitchFamily="18" charset="0"/>
                <a:cs typeface="Times New Roman" pitchFamily="18" charset="0"/>
              </a:rPr>
              <a:t>Giải pháp</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mtClean="0">
                <a:latin typeface="Times New Roman" pitchFamily="18" charset="0"/>
                <a:cs typeface="Times New Roman" pitchFamily="18" charset="0"/>
              </a:rPr>
              <a:t>Khi không sử dụng Iterator </a:t>
            </a:r>
            <a:r>
              <a:rPr lang="en-US" smtClean="0">
                <a:latin typeface="Times New Roman" pitchFamily="18" charset="0"/>
                <a:cs typeface="Times New Roman" pitchFamily="18" charset="0"/>
              </a:rPr>
              <a:t>pattern</a:t>
            </a:r>
            <a:r>
              <a:rPr lang="en-US" smtClean="0">
                <a:latin typeface="Times New Roman" pitchFamily="18" charset="0"/>
                <a:cs typeface="Times New Roman" pitchFamily="18" charset="0"/>
              </a:rPr>
              <a:t>:</a:t>
            </a:r>
          </a:p>
          <a:p>
            <a:pPr lvl="0"/>
            <a:r>
              <a:rPr lang="en-US">
                <a:latin typeface="Times New Roman" pitchFamily="18" charset="0"/>
                <a:cs typeface="Times New Roman" pitchFamily="18" charset="0"/>
              </a:rPr>
              <a:t>Không thể che giấu biểu diễn bên </a:t>
            </a:r>
            <a:r>
              <a:rPr lang="en-US" smtClean="0">
                <a:latin typeface="Times New Roman" pitchFamily="18" charset="0"/>
                <a:cs typeface="Times New Roman" pitchFamily="18" charset="0"/>
              </a:rPr>
              <a:t>dưới.</a:t>
            </a:r>
            <a:endParaRPr lang="en-US">
              <a:latin typeface="Times New Roman" pitchFamily="18" charset="0"/>
              <a:cs typeface="Times New Roman" pitchFamily="18" charset="0"/>
            </a:endParaRPr>
          </a:p>
          <a:p>
            <a:pPr lvl="0"/>
            <a:r>
              <a:rPr lang="en-US">
                <a:latin typeface="Times New Roman" pitchFamily="18" charset="0"/>
                <a:cs typeface="Times New Roman" pitchFamily="18" charset="0"/>
              </a:rPr>
              <a:t>Các cấu trúc tập hợp khác </a:t>
            </a:r>
            <a:r>
              <a:rPr lang="en-US" smtClean="0">
                <a:latin typeface="Times New Roman" pitchFamily="18" charset="0"/>
                <a:cs typeface="Times New Roman" pitchFamily="18" charset="0"/>
              </a:rPr>
              <a:t>nhau thì </a:t>
            </a:r>
            <a:r>
              <a:rPr lang="en-US">
                <a:latin typeface="Times New Roman" pitchFamily="18" charset="0"/>
                <a:cs typeface="Times New Roman" pitchFamily="18" charset="0"/>
              </a:rPr>
              <a:t>kiểu duyệt khác nhau</a:t>
            </a:r>
            <a:r>
              <a:rPr lang="en-US"/>
              <a:t>.</a:t>
            </a:r>
          </a:p>
          <a:p>
            <a:pPr marL="0" indent="0">
              <a:buNone/>
            </a:pPr>
            <a:r>
              <a:rPr lang="en-US">
                <a:latin typeface="Times New Roman" pitchFamily="18" charset="0"/>
                <a:cs typeface="Times New Roman" pitchFamily="18" charset="0"/>
              </a:rPr>
              <a:t>Khi </a:t>
            </a:r>
            <a:r>
              <a:rPr lang="en-US" smtClean="0">
                <a:latin typeface="Times New Roman" pitchFamily="18" charset="0"/>
                <a:cs typeface="Times New Roman" pitchFamily="18" charset="0"/>
              </a:rPr>
              <a:t>sử </a:t>
            </a:r>
            <a:r>
              <a:rPr lang="en-US">
                <a:latin typeface="Times New Roman" pitchFamily="18" charset="0"/>
                <a:cs typeface="Times New Roman" pitchFamily="18" charset="0"/>
              </a:rPr>
              <a:t>dụng Iterator </a:t>
            </a:r>
            <a:r>
              <a:rPr lang="en-US" smtClean="0">
                <a:latin typeface="Times New Roman" pitchFamily="18" charset="0"/>
                <a:cs typeface="Times New Roman" pitchFamily="18" charset="0"/>
              </a:rPr>
              <a:t>pattern</a:t>
            </a:r>
            <a:r>
              <a:rPr lang="en-US" smtClean="0">
                <a:latin typeface="Times New Roman" pitchFamily="18" charset="0"/>
                <a:cs typeface="Times New Roman" pitchFamily="18" charset="0"/>
              </a:rPr>
              <a:t>:</a:t>
            </a:r>
          </a:p>
          <a:p>
            <a:pPr lvl="0"/>
            <a:r>
              <a:rPr lang="en-US">
                <a:latin typeface="Times New Roman" pitchFamily="18" charset="0"/>
                <a:cs typeface="Times New Roman" pitchFamily="18" charset="0"/>
              </a:rPr>
              <a:t>Class Iterator định nghĩa interface cho việc truy cập và duyệt tập </a:t>
            </a:r>
            <a:r>
              <a:rPr lang="en-US" smtClean="0">
                <a:latin typeface="Times New Roman" pitchFamily="18" charset="0"/>
                <a:cs typeface="Times New Roman" pitchFamily="18" charset="0"/>
              </a:rPr>
              <a:t>hợp, </a:t>
            </a:r>
            <a:r>
              <a:rPr lang="en-US">
                <a:latin typeface="Times New Roman" pitchFamily="18" charset="0"/>
                <a:cs typeface="Times New Roman" pitchFamily="18" charset="0"/>
              </a:rPr>
              <a:t>kiểm soát được phần tử nào đang được duyệt và phần tử nào đã được </a:t>
            </a:r>
            <a:r>
              <a:rPr lang="en-US" smtClean="0">
                <a:latin typeface="Times New Roman" pitchFamily="18" charset="0"/>
                <a:cs typeface="Times New Roman" pitchFamily="18" charset="0"/>
              </a:rPr>
              <a:t>duyệt.</a:t>
            </a: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40963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sz="4000" smtClean="0">
                <a:latin typeface="Times New Roman" pitchFamily="18" charset="0"/>
                <a:cs typeface="Times New Roman" pitchFamily="18" charset="0"/>
              </a:rPr>
              <a:t>Mô hình tổng </a:t>
            </a:r>
            <a:r>
              <a:rPr lang="en-US" sz="4000" smtClean="0">
                <a:latin typeface="Times New Roman" pitchFamily="18" charset="0"/>
                <a:cs typeface="Times New Roman" pitchFamily="18" charset="0"/>
              </a:rPr>
              <a:t>quát</a:t>
            </a:r>
            <a:endParaRPr lang="en-US" sz="400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143000"/>
            <a:ext cx="8686800" cy="5257800"/>
          </a:xfrm>
        </p:spPr>
      </p:pic>
    </p:spTree>
    <p:extLst>
      <p:ext uri="{BB962C8B-B14F-4D97-AF65-F5344CB8AC3E}">
        <p14:creationId xmlns:p14="http://schemas.microsoft.com/office/powerpoint/2010/main" val="3006570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494085"/>
          </a:xfrm>
          <a:prstGeom prst="rect">
            <a:avLst/>
          </a:prstGeom>
          <a:noFill/>
        </p:spPr>
        <p:txBody>
          <a:bodyPr wrap="square" rtlCol="0">
            <a:spAutoFit/>
          </a:bodyPr>
          <a:lstStyle/>
          <a:p>
            <a:pPr marL="457200" indent="-457200" fontAlgn="base">
              <a:buFont typeface="Arial" pitchFamily="34" charset="0"/>
              <a:buChar char="•"/>
            </a:pPr>
            <a:endParaRPr lang="en-US" sz="3200" smtClean="0">
              <a:latin typeface="Times New Roman" pitchFamily="18" charset="0"/>
              <a:cs typeface="Times New Roman" pitchFamily="18" charset="0"/>
            </a:endParaRPr>
          </a:p>
          <a:p>
            <a:pPr marL="457200" indent="-457200" fontAlgn="base">
              <a:buFont typeface="Wingdings" pitchFamily="2" charset="2"/>
              <a:buChar char="§"/>
            </a:pPr>
            <a:r>
              <a:rPr lang="vi-VN" sz="3200" smtClean="0">
                <a:latin typeface="Times New Roman" pitchFamily="18" charset="0"/>
                <a:cs typeface="Times New Roman" pitchFamily="18" charset="0"/>
              </a:rPr>
              <a:t>Iterator</a:t>
            </a:r>
            <a:r>
              <a:rPr lang="vi-VN" sz="3200">
                <a:latin typeface="Times New Roman" pitchFamily="18" charset="0"/>
                <a:cs typeface="Times New Roman" pitchFamily="18" charset="0"/>
              </a:rPr>
              <a:t>: định nghĩa interface cho việc truy cập và duyệt phần tử.</a:t>
            </a:r>
          </a:p>
          <a:p>
            <a:pPr marL="457200" indent="-457200" fontAlgn="base">
              <a:buFont typeface="Wingdings" pitchFamily="2" charset="2"/>
              <a:buChar char="§"/>
            </a:pPr>
            <a:r>
              <a:rPr lang="vi-VN" sz="3200">
                <a:latin typeface="Times New Roman" pitchFamily="18" charset="0"/>
                <a:cs typeface="Times New Roman" pitchFamily="18" charset="0"/>
              </a:rPr>
              <a:t>ConcreteIterator: thi hành interface của Iterator, theo dõi vị trí hiện tại của quá trình duyệt tổ hợp.</a:t>
            </a:r>
          </a:p>
          <a:p>
            <a:pPr marL="457200" indent="-457200" fontAlgn="base">
              <a:buFont typeface="Wingdings" pitchFamily="2" charset="2"/>
              <a:buChar char="§"/>
            </a:pPr>
            <a:r>
              <a:rPr lang="vi-VN" sz="3200">
                <a:latin typeface="Times New Roman" pitchFamily="18" charset="0"/>
                <a:cs typeface="Times New Roman" pitchFamily="18" charset="0"/>
              </a:rPr>
              <a:t>Aggregate: xây dựng interface cho việc </a:t>
            </a:r>
            <a:r>
              <a:rPr lang="vi-VN" sz="3200">
                <a:latin typeface="Times New Roman" pitchFamily="18" charset="0"/>
                <a:cs typeface="Times New Roman" pitchFamily="18" charset="0"/>
              </a:rPr>
              <a:t>tạo </a:t>
            </a:r>
            <a:r>
              <a:rPr lang="en-US" sz="3200" smtClean="0">
                <a:latin typeface="Times New Roman" pitchFamily="18" charset="0"/>
                <a:cs typeface="Times New Roman" pitchFamily="18" charset="0"/>
              </a:rPr>
              <a:t>object </a:t>
            </a:r>
            <a:r>
              <a:rPr lang="vi-VN" sz="3200" smtClean="0">
                <a:latin typeface="Times New Roman" pitchFamily="18" charset="0"/>
                <a:cs typeface="Times New Roman" pitchFamily="18" charset="0"/>
              </a:rPr>
              <a:t>Iterator</a:t>
            </a:r>
            <a:r>
              <a:rPr lang="vi-VN" sz="3200">
                <a:latin typeface="Times New Roman" pitchFamily="18" charset="0"/>
                <a:cs typeface="Times New Roman" pitchFamily="18" charset="0"/>
              </a:rPr>
              <a:t>.</a:t>
            </a:r>
          </a:p>
          <a:p>
            <a:pPr marL="457200" indent="-457200" fontAlgn="base">
              <a:buFont typeface="Wingdings" pitchFamily="2" charset="2"/>
              <a:buChar char="§"/>
            </a:pPr>
            <a:r>
              <a:rPr lang="vi-VN" sz="3200">
                <a:latin typeface="Times New Roman" pitchFamily="18" charset="0"/>
                <a:cs typeface="Times New Roman" pitchFamily="18" charset="0"/>
              </a:rPr>
              <a:t>ConcreteAggregate: </a:t>
            </a:r>
            <a:r>
              <a:rPr lang="vi-VN" sz="3200">
                <a:latin typeface="Times New Roman" pitchFamily="18" charset="0"/>
                <a:cs typeface="Times New Roman" pitchFamily="18" charset="0"/>
              </a:rPr>
              <a:t>thi </a:t>
            </a:r>
            <a:r>
              <a:rPr lang="vi-VN" sz="3200" smtClean="0">
                <a:latin typeface="Times New Roman" pitchFamily="18" charset="0"/>
                <a:cs typeface="Times New Roman" pitchFamily="18" charset="0"/>
              </a:rPr>
              <a:t>hành</a:t>
            </a:r>
            <a:r>
              <a:rPr lang="en-US" sz="3200" smtClean="0">
                <a:latin typeface="Times New Roman" pitchFamily="18" charset="0"/>
                <a:cs typeface="Times New Roman" pitchFamily="18" charset="0"/>
              </a:rPr>
              <a:t> </a:t>
            </a:r>
            <a:r>
              <a:rPr lang="vi-VN" sz="3200" smtClean="0">
                <a:latin typeface="Times New Roman" pitchFamily="18" charset="0"/>
                <a:cs typeface="Times New Roman" pitchFamily="18" charset="0"/>
              </a:rPr>
              <a:t>interface</a:t>
            </a:r>
            <a:r>
              <a:rPr lang="en-US" sz="3200" smtClean="0">
                <a:latin typeface="Times New Roman" pitchFamily="18" charset="0"/>
                <a:cs typeface="Times New Roman" pitchFamily="18" charset="0"/>
              </a:rPr>
              <a:t> của Aggregate </a:t>
            </a:r>
            <a:r>
              <a:rPr lang="vi-VN" sz="3200" smtClean="0">
                <a:latin typeface="Times New Roman" pitchFamily="18" charset="0"/>
                <a:cs typeface="Times New Roman" pitchFamily="18" charset="0"/>
              </a:rPr>
              <a:t>và </a:t>
            </a:r>
            <a:r>
              <a:rPr lang="vi-VN" sz="3200">
                <a:latin typeface="Times New Roman" pitchFamily="18" charset="0"/>
                <a:cs typeface="Times New Roman" pitchFamily="18" charset="0"/>
              </a:rPr>
              <a:t>trả </a:t>
            </a:r>
            <a:r>
              <a:rPr lang="vi-VN" sz="3200">
                <a:latin typeface="Times New Roman" pitchFamily="18" charset="0"/>
                <a:cs typeface="Times New Roman" pitchFamily="18" charset="0"/>
              </a:rPr>
              <a:t>về </a:t>
            </a:r>
            <a:r>
              <a:rPr lang="vi-VN" sz="3200" smtClean="0">
                <a:latin typeface="Times New Roman" pitchFamily="18" charset="0"/>
                <a:cs typeface="Times New Roman" pitchFamily="18" charset="0"/>
              </a:rPr>
              <a:t>object</a:t>
            </a:r>
            <a:r>
              <a:rPr lang="en-US" sz="3200">
                <a:latin typeface="Times New Roman" pitchFamily="18" charset="0"/>
                <a:cs typeface="Times New Roman" pitchFamily="18" charset="0"/>
              </a:rPr>
              <a:t> </a:t>
            </a:r>
            <a:r>
              <a:rPr lang="en-US" sz="3200" smtClean="0">
                <a:latin typeface="Times New Roman" pitchFamily="18" charset="0"/>
                <a:cs typeface="Times New Roman" pitchFamily="18" charset="0"/>
              </a:rPr>
              <a:t>của ConcreteIterator</a:t>
            </a:r>
            <a:r>
              <a:rPr lang="vi-VN" sz="3200">
                <a:latin typeface="Times New Roman" pitchFamily="18" charset="0"/>
                <a:cs typeface="Times New Roman" pitchFamily="18" charset="0"/>
              </a:rPr>
              <a:t> </a:t>
            </a:r>
            <a:r>
              <a:rPr lang="vi-VN" sz="3200" smtClean="0">
                <a:latin typeface="Times New Roman" pitchFamily="18" charset="0"/>
                <a:cs typeface="Times New Roman" pitchFamily="18" charset="0"/>
              </a:rPr>
              <a:t>thích</a:t>
            </a:r>
            <a:r>
              <a:rPr lang="en-US" sz="3200" smtClean="0">
                <a:latin typeface="Times New Roman" pitchFamily="18" charset="0"/>
                <a:cs typeface="Times New Roman" pitchFamily="18" charset="0"/>
              </a:rPr>
              <a:t> hợp.  </a:t>
            </a:r>
            <a:r>
              <a:rPr lang="vi-VN" sz="3200" smtClean="0">
                <a:latin typeface="Times New Roman" pitchFamily="18" charset="0"/>
                <a:cs typeface="Times New Roman" pitchFamily="18" charset="0"/>
              </a:rPr>
              <a:t>ConcreteIterator</a:t>
            </a:r>
            <a:r>
              <a:rPr lang="vi-VN" sz="3200">
                <a:latin typeface="Times New Roman" pitchFamily="18" charset="0"/>
                <a:cs typeface="Times New Roman" pitchFamily="18" charset="0"/>
              </a:rPr>
              <a:t> theo dõi vị trí đang duyệt của tổ hợp và tính toán được điểm tiếp theo của quá trình duyệt.</a:t>
            </a:r>
          </a:p>
          <a:p>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155912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smtClean="0">
                <a:latin typeface="Times New Roman" pitchFamily="18" charset="0"/>
                <a:cs typeface="Times New Roman" pitchFamily="18" charset="0"/>
              </a:rPr>
              <a:t>Ví dụ</a:t>
            </a:r>
            <a:endParaRPr lang="en-US">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572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42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4000" smtClean="0">
                <a:latin typeface="Times New Roman" pitchFamily="18" charset="0"/>
                <a:cs typeface="Times New Roman" pitchFamily="18" charset="0"/>
              </a:rPr>
              <a:t>Mã nguồn minh họa</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1219200" y="685800"/>
            <a:ext cx="7772400" cy="6172200"/>
          </a:xfrm>
        </p:spPr>
        <p:txBody>
          <a:bodyPr>
            <a:noAutofit/>
          </a:bodyPr>
          <a:lstStyle/>
          <a:p>
            <a:pPr marL="571500" marR="0" indent="0">
              <a:spcBef>
                <a:spcPts val="0"/>
              </a:spcBef>
              <a:spcAft>
                <a:spcPts val="0"/>
              </a:spcAft>
              <a:buNone/>
            </a:pPr>
            <a:r>
              <a:rPr lang="en-US" sz="1600"/>
              <a:t> </a:t>
            </a:r>
            <a:r>
              <a:rPr lang="en-US" sz="1900">
                <a:solidFill>
                  <a:srgbClr val="0457FC"/>
                </a:solidFill>
                <a:latin typeface="Times New Roman" pitchFamily="18" charset="0"/>
                <a:ea typeface="Times New Roman"/>
                <a:cs typeface="Times New Roman" pitchFamily="18" charset="0"/>
              </a:rPr>
              <a:t>public class</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Book</a:t>
            </a: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070C0"/>
                </a:solidFill>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private</a:t>
            </a:r>
            <a:r>
              <a:rPr lang="en-US" sz="1900">
                <a:latin typeface="Times New Roman" pitchFamily="18" charset="0"/>
                <a:ea typeface="Times New Roman"/>
                <a:cs typeface="Times New Roman" pitchFamily="18" charset="0"/>
              </a:rPr>
              <a:t> TypeBook type;</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private</a:t>
            </a:r>
            <a:r>
              <a:rPr lang="en-US" sz="1900">
                <a:latin typeface="Times New Roman" pitchFamily="18" charset="0"/>
                <a:ea typeface="Times New Roman"/>
                <a:cs typeface="Times New Roman" pitchFamily="18" charset="0"/>
              </a:rPr>
              <a:t> String </a:t>
            </a:r>
            <a:r>
              <a:rPr lang="en-US" sz="1900">
                <a:solidFill>
                  <a:srgbClr val="70AD47"/>
                </a:solidFill>
                <a:latin typeface="Times New Roman" pitchFamily="18" charset="0"/>
                <a:ea typeface="Times New Roman"/>
                <a:cs typeface="Times New Roman" pitchFamily="18" charset="0"/>
              </a:rPr>
              <a:t>name</a:t>
            </a:r>
            <a:r>
              <a:rPr lang="en-US" sz="1900">
                <a:latin typeface="Times New Roman" pitchFamily="18" charset="0"/>
                <a:ea typeface="Times New Roman"/>
                <a:cs typeface="Times New Roman" pitchFamily="18" charset="0"/>
              </a:rPr>
              <a:t>;</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String </a:t>
            </a:r>
            <a:r>
              <a:rPr lang="en-US" sz="1900" b="1">
                <a:latin typeface="Times New Roman" pitchFamily="18" charset="0"/>
                <a:ea typeface="Times New Roman"/>
                <a:cs typeface="Times New Roman" pitchFamily="18" charset="0"/>
              </a:rPr>
              <a:t>getName</a:t>
            </a: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return </a:t>
            </a:r>
            <a:r>
              <a:rPr lang="en-US" sz="1900">
                <a:solidFill>
                  <a:srgbClr val="70AD47"/>
                </a:solidFill>
                <a:latin typeface="Times New Roman" pitchFamily="18" charset="0"/>
                <a:ea typeface="Times New Roman"/>
                <a:cs typeface="Times New Roman" pitchFamily="18" charset="0"/>
              </a:rPr>
              <a:t>name</a:t>
            </a:r>
            <a:r>
              <a:rPr lang="en-US" sz="1900">
                <a:latin typeface="Times New Roman" pitchFamily="18" charset="0"/>
                <a:ea typeface="Times New Roman"/>
                <a:cs typeface="Times New Roman" pitchFamily="18" charset="0"/>
              </a:rPr>
              <a:t>;</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void</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setName</a:t>
            </a:r>
            <a:r>
              <a:rPr lang="en-US" sz="1900">
                <a:latin typeface="Times New Roman" pitchFamily="18" charset="0"/>
                <a:ea typeface="Times New Roman"/>
                <a:cs typeface="Times New Roman" pitchFamily="18" charset="0"/>
              </a:rPr>
              <a:t>(String name)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this</a:t>
            </a:r>
            <a:r>
              <a:rPr lang="en-US" sz="1900">
                <a:latin typeface="Times New Roman" pitchFamily="18" charset="0"/>
                <a:ea typeface="Times New Roman"/>
                <a:cs typeface="Times New Roman" pitchFamily="18" charset="0"/>
              </a:rPr>
              <a:t>.</a:t>
            </a:r>
            <a:r>
              <a:rPr lang="en-US" sz="1900">
                <a:solidFill>
                  <a:srgbClr val="70AD47"/>
                </a:solidFill>
                <a:latin typeface="Times New Roman" pitchFamily="18" charset="0"/>
                <a:ea typeface="Times New Roman"/>
                <a:cs typeface="Times New Roman" pitchFamily="18" charset="0"/>
              </a:rPr>
              <a:t>name</a:t>
            </a:r>
            <a:r>
              <a:rPr lang="en-US" sz="1900">
                <a:latin typeface="Times New Roman" pitchFamily="18" charset="0"/>
                <a:ea typeface="Times New Roman"/>
                <a:cs typeface="Times New Roman" pitchFamily="18" charset="0"/>
              </a:rPr>
              <a:t> = name;</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smtClean="0">
                <a:latin typeface="Times New Roman" pitchFamily="18" charset="0"/>
                <a:ea typeface="Times New Roman"/>
                <a:cs typeface="Times New Roman" pitchFamily="18" charset="0"/>
              </a:rPr>
              <a:t>}</a:t>
            </a: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TypeBook </a:t>
            </a:r>
            <a:r>
              <a:rPr lang="en-US" sz="1900" b="1">
                <a:latin typeface="Times New Roman" pitchFamily="18" charset="0"/>
                <a:ea typeface="Times New Roman"/>
                <a:cs typeface="Times New Roman" pitchFamily="18" charset="0"/>
              </a:rPr>
              <a:t>getType</a:t>
            </a: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return</a:t>
            </a:r>
            <a:r>
              <a:rPr lang="en-US" sz="1900">
                <a:latin typeface="Times New Roman" pitchFamily="18" charset="0"/>
                <a:ea typeface="Times New Roman"/>
                <a:cs typeface="Times New Roman" pitchFamily="18" charset="0"/>
              </a:rPr>
              <a:t> </a:t>
            </a:r>
            <a:r>
              <a:rPr lang="en-US" sz="1900">
                <a:solidFill>
                  <a:srgbClr val="70AD47"/>
                </a:solidFill>
                <a:latin typeface="Times New Roman" pitchFamily="18" charset="0"/>
                <a:ea typeface="Times New Roman"/>
                <a:cs typeface="Times New Roman" pitchFamily="18" charset="0"/>
              </a:rPr>
              <a:t>type</a:t>
            </a:r>
            <a:r>
              <a:rPr lang="en-US" sz="1900">
                <a:latin typeface="Times New Roman" pitchFamily="18" charset="0"/>
                <a:ea typeface="Times New Roman"/>
                <a:cs typeface="Times New Roman" pitchFamily="18" charset="0"/>
              </a:rPr>
              <a:t>;</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void </a:t>
            </a:r>
            <a:r>
              <a:rPr lang="en-US" sz="1900" b="1">
                <a:latin typeface="Times New Roman" pitchFamily="18" charset="0"/>
                <a:ea typeface="Times New Roman"/>
                <a:cs typeface="Times New Roman" pitchFamily="18" charset="0"/>
              </a:rPr>
              <a:t>setType</a:t>
            </a:r>
            <a:r>
              <a:rPr lang="en-US" sz="1900">
                <a:latin typeface="Times New Roman" pitchFamily="18" charset="0"/>
                <a:ea typeface="Times New Roman"/>
                <a:cs typeface="Times New Roman" pitchFamily="18" charset="0"/>
              </a:rPr>
              <a:t>(TypeBook type)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this</a:t>
            </a:r>
            <a:r>
              <a:rPr lang="en-US" sz="1900">
                <a:latin typeface="Times New Roman" pitchFamily="18" charset="0"/>
                <a:ea typeface="Times New Roman"/>
                <a:cs typeface="Times New Roman" pitchFamily="18" charset="0"/>
              </a:rPr>
              <a:t>.</a:t>
            </a:r>
            <a:r>
              <a:rPr lang="en-US" sz="1900">
                <a:solidFill>
                  <a:srgbClr val="70AD47"/>
                </a:solidFill>
                <a:latin typeface="Times New Roman" pitchFamily="18" charset="0"/>
                <a:ea typeface="Times New Roman"/>
                <a:cs typeface="Times New Roman" pitchFamily="18" charset="0"/>
              </a:rPr>
              <a:t>type</a:t>
            </a:r>
            <a:r>
              <a:rPr lang="en-US" sz="1900">
                <a:latin typeface="Times New Roman" pitchFamily="18" charset="0"/>
                <a:ea typeface="Times New Roman"/>
                <a:cs typeface="Times New Roman" pitchFamily="18" charset="0"/>
              </a:rPr>
              <a:t> = type;</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public</a:t>
            </a:r>
            <a:r>
              <a:rPr lang="en-US" sz="1900">
                <a:latin typeface="Times New Roman" pitchFamily="18" charset="0"/>
                <a:ea typeface="Times New Roman"/>
                <a:cs typeface="Times New Roman" pitchFamily="18" charset="0"/>
              </a:rPr>
              <a:t> </a:t>
            </a:r>
            <a:r>
              <a:rPr lang="en-US" sz="1900" b="1">
                <a:latin typeface="Times New Roman" pitchFamily="18" charset="0"/>
                <a:ea typeface="Times New Roman"/>
                <a:cs typeface="Times New Roman" pitchFamily="18" charset="0"/>
              </a:rPr>
              <a:t>Book</a:t>
            </a:r>
            <a:r>
              <a:rPr lang="en-US" sz="1900">
                <a:latin typeface="Times New Roman" pitchFamily="18" charset="0"/>
                <a:ea typeface="Times New Roman"/>
                <a:cs typeface="Times New Roman" pitchFamily="18" charset="0"/>
              </a:rPr>
              <a:t>(String name,TypeBook type) {</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this</a:t>
            </a:r>
            <a:r>
              <a:rPr lang="en-US" sz="1900">
                <a:latin typeface="Times New Roman" pitchFamily="18" charset="0"/>
                <a:ea typeface="Times New Roman"/>
                <a:cs typeface="Times New Roman" pitchFamily="18" charset="0"/>
              </a:rPr>
              <a:t>.</a:t>
            </a:r>
            <a:r>
              <a:rPr lang="en-US" sz="1900">
                <a:solidFill>
                  <a:srgbClr val="70AD47"/>
                </a:solidFill>
                <a:latin typeface="Times New Roman" pitchFamily="18" charset="0"/>
                <a:ea typeface="Times New Roman"/>
                <a:cs typeface="Times New Roman" pitchFamily="18" charset="0"/>
              </a:rPr>
              <a:t>type</a:t>
            </a:r>
            <a:r>
              <a:rPr lang="en-US" sz="1900">
                <a:latin typeface="Times New Roman" pitchFamily="18" charset="0"/>
                <a:ea typeface="Times New Roman"/>
                <a:cs typeface="Times New Roman" pitchFamily="18" charset="0"/>
              </a:rPr>
              <a:t> = type;</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a:solidFill>
                  <a:srgbClr val="0457FC"/>
                </a:solidFill>
                <a:latin typeface="Times New Roman" pitchFamily="18" charset="0"/>
                <a:ea typeface="Times New Roman"/>
                <a:cs typeface="Times New Roman" pitchFamily="18" charset="0"/>
              </a:rPr>
              <a:t>this</a:t>
            </a:r>
            <a:r>
              <a:rPr lang="en-US" sz="1900">
                <a:latin typeface="Times New Roman" pitchFamily="18" charset="0"/>
                <a:ea typeface="Times New Roman"/>
                <a:cs typeface="Times New Roman" pitchFamily="18" charset="0"/>
              </a:rPr>
              <a:t>.</a:t>
            </a:r>
            <a:r>
              <a:rPr lang="en-US" sz="1900">
                <a:solidFill>
                  <a:srgbClr val="70AD47"/>
                </a:solidFill>
                <a:latin typeface="Times New Roman" pitchFamily="18" charset="0"/>
                <a:ea typeface="Times New Roman"/>
                <a:cs typeface="Times New Roman" pitchFamily="18" charset="0"/>
              </a:rPr>
              <a:t>name</a:t>
            </a:r>
            <a:r>
              <a:rPr lang="en-US" sz="1900">
                <a:latin typeface="Times New Roman" pitchFamily="18" charset="0"/>
                <a:ea typeface="Times New Roman"/>
                <a:cs typeface="Times New Roman" pitchFamily="18" charset="0"/>
              </a:rPr>
              <a:t> = name;</a:t>
            </a:r>
          </a:p>
          <a:p>
            <a:pPr marL="571500" marR="0" indent="0">
              <a:spcBef>
                <a:spcPts val="0"/>
              </a:spcBef>
              <a:spcAft>
                <a:spcPts val="0"/>
              </a:spcAft>
              <a:buNone/>
            </a:pPr>
            <a:r>
              <a:rPr lang="en-US" sz="1900">
                <a:latin typeface="Times New Roman" pitchFamily="18" charset="0"/>
                <a:ea typeface="Times New Roman"/>
                <a:cs typeface="Times New Roman" pitchFamily="18" charset="0"/>
              </a:rPr>
              <a:t>    </a:t>
            </a:r>
            <a:r>
              <a:rPr lang="en-US" sz="1900" smtClean="0">
                <a:latin typeface="Times New Roman" pitchFamily="18" charset="0"/>
                <a:ea typeface="Times New Roman"/>
                <a:cs typeface="Times New Roman" pitchFamily="18" charset="0"/>
              </a:rPr>
              <a:t>}</a:t>
            </a:r>
          </a:p>
          <a:p>
            <a:pPr marL="571500" marR="0" indent="0">
              <a:spcBef>
                <a:spcPts val="0"/>
              </a:spcBef>
              <a:spcAft>
                <a:spcPts val="0"/>
              </a:spcAft>
              <a:buNone/>
            </a:pPr>
            <a:r>
              <a:rPr lang="en-US" sz="1900" smtClean="0">
                <a:latin typeface="Times New Roman" pitchFamily="18" charset="0"/>
                <a:ea typeface="Times New Roman"/>
                <a:cs typeface="Times New Roman" pitchFamily="18" charset="0"/>
              </a:rPr>
              <a:t>}</a:t>
            </a:r>
            <a:endParaRPr lang="en-US" sz="1900">
              <a:latin typeface="Times New Roman" pitchFamily="18" charset="0"/>
              <a:ea typeface="Times New Roman"/>
              <a:cs typeface="Times New Roman" pitchFamily="18" charset="0"/>
            </a:endParaRPr>
          </a:p>
          <a:p>
            <a:pPr marL="0" indent="0">
              <a:buNone/>
            </a:pPr>
            <a:endParaRPr lang="en-US" sz="1600"/>
          </a:p>
        </p:txBody>
      </p:sp>
    </p:spTree>
    <p:extLst>
      <p:ext uri="{BB962C8B-B14F-4D97-AF65-F5344CB8AC3E}">
        <p14:creationId xmlns:p14="http://schemas.microsoft.com/office/powerpoint/2010/main" val="168007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584</TotalTime>
  <Words>373</Words>
  <Application>Microsoft Office PowerPoint</Application>
  <PresentationFormat>On-screen Show (4:3)</PresentationFormat>
  <Paragraphs>139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vt:lpstr>
      <vt:lpstr>Iterator Pattern   Nhóm 11: Vũ Văn Kiên      Nguyễn Thị Linh         Thân Tài Linh </vt:lpstr>
      <vt:lpstr>PowerPoint Presentation</vt:lpstr>
      <vt:lpstr>Bài toán</vt:lpstr>
      <vt:lpstr>Giải pháp</vt:lpstr>
      <vt:lpstr>Mô hình tổng quát</vt:lpstr>
      <vt:lpstr>PowerPoint Presentation</vt:lpstr>
      <vt:lpstr>Ví dụ</vt:lpstr>
      <vt:lpstr>PowerPoint Presentation</vt:lpstr>
      <vt:lpstr>Mã nguồn minh họa</vt:lpstr>
      <vt:lpstr>Mã nguồn minh họa</vt:lpstr>
      <vt:lpstr>PowerPoint Presentation</vt:lpstr>
      <vt:lpstr>PowerPoint Presentation</vt:lpstr>
      <vt:lpstr>PowerPoint Presentation</vt:lpstr>
      <vt:lpstr>PowerPoint Presentation</vt:lpstr>
      <vt:lpstr>Mục đích</vt:lpstr>
      <vt:lpstr>Ưu điểm</vt:lpstr>
      <vt:lpstr>Nhược điểm</vt:lpstr>
      <vt:lpstr>Ứng dụng trong thực tế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dc:creator>
  <cp:lastModifiedBy>Linh</cp:lastModifiedBy>
  <cp:revision>50</cp:revision>
  <dcterms:created xsi:type="dcterms:W3CDTF">2018-03-18T22:50:10Z</dcterms:created>
  <dcterms:modified xsi:type="dcterms:W3CDTF">2018-03-28T03:09:53Z</dcterms:modified>
</cp:coreProperties>
</file>