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CCFFCC"/>
    <a:srgbClr val="CCFFFF"/>
    <a:srgbClr val="99FF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 autoAdjust="0"/>
    <p:restoredTop sz="94660"/>
  </p:normalViewPr>
  <p:slideViewPr>
    <p:cSldViewPr>
      <p:cViewPr>
        <p:scale>
          <a:sx n="100" d="100"/>
          <a:sy n="100" d="100"/>
        </p:scale>
        <p:origin x="-124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CF7B2-D6D3-4680-BC26-DF97F09DC18C}" type="datetimeFigureOut">
              <a:rPr lang="de-AT" smtClean="0"/>
              <a:t>29.02.2016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1B61-697E-4026-A95E-AF4FC8C920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582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1043608"/>
          </a:xfrm>
          <a:solidFill>
            <a:srgbClr val="66FF66"/>
          </a:solidFill>
        </p:spPr>
        <p:txBody>
          <a:bodyPr>
            <a:normAutofit fontScale="90000"/>
          </a:bodyPr>
          <a:lstStyle/>
          <a:p>
            <a:r>
              <a:rPr lang="de-AT" sz="1800" b="1" dirty="0"/>
              <a:t>IMPLEMENTATION AND VALIDATION OF CASSETTES FOR PARTIAL TABLETS IN A BLISTER MACHINE FOR IMPROVEMENT OF MULTI-DOSE BLISTER PACKAGING IN A GOOD MANUFACTURING PRACTICE CONFORM SETTING</a:t>
            </a:r>
            <a:endParaRPr lang="en-GB" sz="1800" b="1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44624" y="1561719"/>
            <a:ext cx="3312368" cy="279425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1000" b="1" dirty="0" smtClean="0"/>
              <a:t>OBJECTIVES</a:t>
            </a:r>
          </a:p>
          <a:p>
            <a:pPr marL="0" indent="0" algn="just">
              <a:buNone/>
            </a:pPr>
            <a:r>
              <a:rPr lang="en-GB" sz="900" dirty="0" smtClean="0"/>
              <a:t>Blister packaging often involves partial tablets. In our setting partial  tablets are inserted manually into the blister machine (Proud model, Baxter) in a personnel- and time-consuming manner via a tray adapter; Dispensing them through cassettes is not intended by the machine manufacturer. Our aim was  to</a:t>
            </a:r>
          </a:p>
          <a:p>
            <a:pPr algn="just"/>
            <a:r>
              <a:rPr lang="en-GB" sz="900" dirty="0" smtClean="0"/>
              <a:t>increase productivity by implementing cassettes for the most frequently repackaged partial tablets and</a:t>
            </a:r>
          </a:p>
          <a:p>
            <a:pPr algn="just"/>
            <a:r>
              <a:rPr lang="en-GB" sz="900" dirty="0" smtClean="0"/>
              <a:t>validate this  change regarding consistent product quality. 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3501008" y="5450151"/>
            <a:ext cx="3312368" cy="279425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1000" b="1" dirty="0" smtClean="0"/>
              <a:t>DISCUSSION</a:t>
            </a:r>
          </a:p>
          <a:p>
            <a:pPr marL="0" indent="0" algn="just">
              <a:buNone/>
            </a:pPr>
            <a:r>
              <a:rPr lang="en-GB" sz="900" dirty="0" smtClean="0"/>
              <a:t>The selected partial tablets constituted almost ⅓ of the workload associated with tray filling. Cassette dispensation brought considerable savings in time and personnel resources.</a:t>
            </a:r>
            <a:r>
              <a:rPr lang="en-GB" sz="900" dirty="0"/>
              <a:t> </a:t>
            </a:r>
            <a:r>
              <a:rPr lang="en-GB" sz="900" dirty="0" smtClean="0"/>
              <a:t>It is, however, not a regular feature in the machine and its software  (due to difficulties handling </a:t>
            </a:r>
            <a:r>
              <a:rPr lang="en-GB" sz="900" dirty="0"/>
              <a:t>asymmetric parts </a:t>
            </a:r>
            <a:r>
              <a:rPr lang="en-GB" sz="900" dirty="0" smtClean="0"/>
              <a:t>by cassette rotors, danger of grinding </a:t>
            </a:r>
            <a:r>
              <a:rPr lang="en-GB" sz="900" dirty="0"/>
              <a:t>and </a:t>
            </a:r>
            <a:r>
              <a:rPr lang="en-GB" sz="900" dirty="0" smtClean="0"/>
              <a:t>increased dust</a:t>
            </a:r>
            <a:r>
              <a:rPr lang="en-GB" sz="900" dirty="0"/>
              <a:t>). </a:t>
            </a:r>
            <a:r>
              <a:rPr lang="en-GB" sz="900" dirty="0" smtClean="0"/>
              <a:t>Necessary customisations required </a:t>
            </a:r>
            <a:r>
              <a:rPr lang="en-GB" sz="900" dirty="0"/>
              <a:t>change control and extensive </a:t>
            </a:r>
            <a:r>
              <a:rPr lang="en-GB" sz="900" dirty="0" smtClean="0"/>
              <a:t>validation focussing on </a:t>
            </a:r>
          </a:p>
          <a:p>
            <a:pPr algn="just"/>
            <a:r>
              <a:rPr lang="en-GB" sz="900" dirty="0" smtClean="0"/>
              <a:t>impact of software interferences </a:t>
            </a:r>
          </a:p>
          <a:p>
            <a:pPr algn="just"/>
            <a:r>
              <a:rPr lang="en-GB" sz="900" dirty="0" smtClean="0"/>
              <a:t>ability </a:t>
            </a:r>
            <a:r>
              <a:rPr lang="en-GB" sz="900" dirty="0" smtClean="0"/>
              <a:t>of the machine to </a:t>
            </a:r>
            <a:r>
              <a:rPr lang="en-GB" sz="900" dirty="0"/>
              <a:t>handle tablets with </a:t>
            </a:r>
            <a:r>
              <a:rPr lang="en-GB" sz="900" dirty="0" smtClean="0"/>
              <a:t>only one </a:t>
            </a:r>
            <a:r>
              <a:rPr lang="en-GB" sz="900" dirty="0"/>
              <a:t>symmetry </a:t>
            </a:r>
            <a:r>
              <a:rPr lang="en-GB" sz="900" dirty="0" smtClean="0"/>
              <a:t>axis</a:t>
            </a:r>
          </a:p>
          <a:p>
            <a:pPr algn="just"/>
            <a:r>
              <a:rPr lang="en-GB" sz="900" dirty="0" smtClean="0"/>
              <a:t>error rates (</a:t>
            </a:r>
            <a:r>
              <a:rPr lang="en-GB" sz="900" dirty="0" smtClean="0"/>
              <a:t>in-process and </a:t>
            </a:r>
            <a:r>
              <a:rPr lang="en-GB" sz="900" dirty="0" smtClean="0"/>
              <a:t>end </a:t>
            </a:r>
            <a:r>
              <a:rPr lang="en-GB" sz="900" dirty="0" smtClean="0"/>
              <a:t>product controls</a:t>
            </a:r>
            <a:r>
              <a:rPr lang="en-GB" sz="900" dirty="0"/>
              <a:t>)</a:t>
            </a:r>
            <a:endParaRPr lang="en-GB" sz="900" dirty="0" smtClean="0"/>
          </a:p>
          <a:p>
            <a:pPr algn="just"/>
            <a:r>
              <a:rPr lang="en-GB" sz="900" dirty="0" smtClean="0"/>
              <a:t>machine pollution.</a:t>
            </a:r>
          </a:p>
          <a:p>
            <a:pPr marL="0" indent="0" algn="just">
              <a:buNone/>
            </a:pPr>
            <a:r>
              <a:rPr lang="en-GB" sz="900" dirty="0"/>
              <a:t>Consistent </a:t>
            </a:r>
            <a:r>
              <a:rPr lang="en-GB" sz="900" dirty="0" smtClean="0"/>
              <a:t>product quality was thereby established. </a:t>
            </a:r>
            <a:r>
              <a:rPr lang="en-GB" sz="900" dirty="0"/>
              <a:t>H</a:t>
            </a:r>
            <a:r>
              <a:rPr lang="en-GB" sz="900" dirty="0" smtClean="0"/>
              <a:t>igher productivity compensates the slightly increased but still </a:t>
            </a:r>
            <a:r>
              <a:rPr lang="en-GB" sz="900" dirty="0"/>
              <a:t>extremely </a:t>
            </a:r>
            <a:r>
              <a:rPr lang="en-GB" sz="900" dirty="0" smtClean="0"/>
              <a:t>low </a:t>
            </a:r>
            <a:r>
              <a:rPr lang="en-GB" sz="900" dirty="0" err="1" smtClean="0"/>
              <a:t>misfillings</a:t>
            </a:r>
            <a:r>
              <a:rPr lang="en-GB" sz="900" dirty="0" smtClean="0"/>
              <a:t> by the machine, which are corrected in </a:t>
            </a:r>
            <a:r>
              <a:rPr lang="en-GB" sz="900" dirty="0"/>
              <a:t>our final </a:t>
            </a:r>
            <a:r>
              <a:rPr lang="en-GB" sz="900" dirty="0" smtClean="0"/>
              <a:t>blister controls</a:t>
            </a:r>
            <a:r>
              <a:rPr lang="en-GB" sz="900" dirty="0"/>
              <a:t>. S</a:t>
            </a:r>
            <a:r>
              <a:rPr lang="en-GB" sz="900" dirty="0" smtClean="0"/>
              <a:t>uccessful implementation and validation led to expansion of the usage of cassettes  also for other partial tablets.</a:t>
            </a:r>
          </a:p>
        </p:txBody>
      </p:sp>
      <p:sp>
        <p:nvSpPr>
          <p:cNvPr id="8" name="Titel 3"/>
          <p:cNvSpPr txBox="1">
            <a:spLocks/>
          </p:cNvSpPr>
          <p:nvPr/>
        </p:nvSpPr>
        <p:spPr>
          <a:xfrm>
            <a:off x="0" y="1043608"/>
            <a:ext cx="6858000" cy="504056"/>
          </a:xfrm>
          <a:prstGeom prst="rect">
            <a:avLst/>
          </a:prstGeom>
          <a:solidFill>
            <a:srgbClr val="CCFFCC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200" dirty="0" smtClean="0"/>
              <a:t>T. </a:t>
            </a:r>
            <a:r>
              <a:rPr lang="en-GB" sz="1200" dirty="0" err="1" smtClean="0"/>
              <a:t>Steindl-Schönhuber</a:t>
            </a:r>
            <a:r>
              <a:rPr lang="en-GB" sz="1200" dirty="0" smtClean="0"/>
              <a:t> , A. </a:t>
            </a:r>
            <a:r>
              <a:rPr lang="en-GB" sz="1200" dirty="0" err="1" smtClean="0"/>
              <a:t>Trzaskowski</a:t>
            </a:r>
            <a:r>
              <a:rPr lang="en-GB" sz="1200" dirty="0" smtClean="0"/>
              <a:t>, G. Gittler		</a:t>
            </a:r>
          </a:p>
          <a:p>
            <a:pPr algn="l"/>
            <a:r>
              <a:rPr lang="en-GB" sz="1200" dirty="0" err="1" smtClean="0"/>
              <a:t>Barmherzige</a:t>
            </a:r>
            <a:r>
              <a:rPr lang="en-GB" sz="1200" dirty="0" smtClean="0"/>
              <a:t> </a:t>
            </a:r>
            <a:r>
              <a:rPr lang="en-GB" sz="1200" dirty="0" err="1" smtClean="0"/>
              <a:t>Brüder</a:t>
            </a:r>
            <a:r>
              <a:rPr lang="en-GB" sz="1200" dirty="0" smtClean="0"/>
              <a:t> </a:t>
            </a:r>
            <a:r>
              <a:rPr lang="en-GB" sz="1200" dirty="0"/>
              <a:t>Linz, Hospital </a:t>
            </a:r>
            <a:r>
              <a:rPr lang="en-GB" sz="1200" dirty="0" smtClean="0"/>
              <a:t>Pharmacy, Austria; </a:t>
            </a:r>
            <a:r>
              <a:rPr lang="en-GB" sz="1200" dirty="0"/>
              <a:t>	</a:t>
            </a:r>
            <a:endParaRPr lang="en-GB" sz="1200" dirty="0" smtClean="0"/>
          </a:p>
          <a:p>
            <a:pPr algn="l"/>
            <a:r>
              <a:rPr lang="en-GB" sz="1200" dirty="0"/>
              <a:t>theodora.steindl@bblinz.at </a:t>
            </a:r>
            <a:r>
              <a:rPr lang="en-GB" sz="1200" dirty="0" smtClean="0"/>
              <a:t>			abstract number </a:t>
            </a:r>
            <a:r>
              <a:rPr lang="de-AT" sz="1200" dirty="0" smtClean="0"/>
              <a:t>DD-005</a:t>
            </a:r>
            <a:endParaRPr lang="en-GB" sz="1200" dirty="0"/>
          </a:p>
        </p:txBody>
      </p:sp>
      <p:sp>
        <p:nvSpPr>
          <p:cNvPr id="11" name="Inhaltsplatzhalter 4"/>
          <p:cNvSpPr txBox="1">
            <a:spLocks/>
          </p:cNvSpPr>
          <p:nvPr/>
        </p:nvSpPr>
        <p:spPr>
          <a:xfrm>
            <a:off x="5445224" y="4211960"/>
            <a:ext cx="1368152" cy="693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b="1" dirty="0" smtClean="0"/>
              <a:t>Figure 5 </a:t>
            </a:r>
            <a:r>
              <a:rPr lang="en-GB" sz="900" dirty="0" smtClean="0"/>
              <a:t>Customer-reported blister </a:t>
            </a:r>
            <a:r>
              <a:rPr lang="en-GB" sz="900" dirty="0" err="1" smtClean="0"/>
              <a:t>misfillings</a:t>
            </a:r>
            <a:r>
              <a:rPr lang="en-GB" sz="900" dirty="0" smtClean="0"/>
              <a:t>  </a:t>
            </a:r>
            <a:r>
              <a:rPr lang="en-GB" sz="900" dirty="0" smtClean="0"/>
              <a:t>(for 2015</a:t>
            </a:r>
            <a:r>
              <a:rPr lang="en-GB" sz="900" dirty="0" smtClean="0"/>
              <a:t>; whole production site)</a:t>
            </a:r>
            <a:endParaRPr lang="en-GB" sz="1000" b="1" dirty="0"/>
          </a:p>
        </p:txBody>
      </p:sp>
      <p:sp>
        <p:nvSpPr>
          <p:cNvPr id="14" name="Inhaltsplatzhalter 4"/>
          <p:cNvSpPr txBox="1">
            <a:spLocks/>
          </p:cNvSpPr>
          <p:nvPr/>
        </p:nvSpPr>
        <p:spPr>
          <a:xfrm>
            <a:off x="1236564" y="6943501"/>
            <a:ext cx="2408460" cy="306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900" b="1" dirty="0" smtClean="0"/>
              <a:t>Figure 3 </a:t>
            </a:r>
            <a:r>
              <a:rPr lang="en-GB" sz="900" dirty="0" smtClean="0"/>
              <a:t>Blisters </a:t>
            </a:r>
            <a:r>
              <a:rPr lang="en-GB" sz="900" dirty="0" smtClean="0"/>
              <a:t>with partial </a:t>
            </a:r>
            <a:r>
              <a:rPr lang="en-GB" sz="900" dirty="0" smtClean="0"/>
              <a:t>tablets (left: front view; right: back view</a:t>
            </a:r>
            <a:endParaRPr lang="en-GB" sz="900" dirty="0" smtClean="0"/>
          </a:p>
          <a:p>
            <a:pPr marL="0" indent="0">
              <a:buFont typeface="Arial" pitchFamily="34" charset="0"/>
              <a:buNone/>
            </a:pPr>
            <a:endParaRPr lang="en-GB" sz="900" dirty="0" smtClean="0"/>
          </a:p>
          <a:p>
            <a:pPr marL="0" indent="0">
              <a:buFont typeface="Arial" pitchFamily="34" charset="0"/>
              <a:buNone/>
            </a:pPr>
            <a:endParaRPr lang="en-GB" sz="900" dirty="0" smtClean="0"/>
          </a:p>
          <a:p>
            <a:pPr marL="0" indent="0">
              <a:buFont typeface="Arial" pitchFamily="34" charset="0"/>
              <a:buNone/>
            </a:pPr>
            <a:endParaRPr lang="en-GB" sz="1000" b="1" dirty="0"/>
          </a:p>
        </p:txBody>
      </p:sp>
      <p:sp>
        <p:nvSpPr>
          <p:cNvPr id="15" name="Inhaltsplatzhalter 4"/>
          <p:cNvSpPr txBox="1">
            <a:spLocks/>
          </p:cNvSpPr>
          <p:nvPr/>
        </p:nvSpPr>
        <p:spPr>
          <a:xfrm>
            <a:off x="61510" y="6947400"/>
            <a:ext cx="1175054" cy="360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900" b="1" dirty="0" smtClean="0"/>
              <a:t>Figure 2 </a:t>
            </a:r>
            <a:r>
              <a:rPr lang="en-GB" sz="900" dirty="0" smtClean="0"/>
              <a:t>Cassette with partial  tablets</a:t>
            </a:r>
          </a:p>
          <a:p>
            <a:pPr marL="0" indent="0">
              <a:buFont typeface="Arial" pitchFamily="34" charset="0"/>
              <a:buNone/>
            </a:pPr>
            <a:endParaRPr lang="en-GB" sz="900" dirty="0" smtClean="0"/>
          </a:p>
          <a:p>
            <a:pPr marL="0" indent="0">
              <a:buFont typeface="Arial" pitchFamily="34" charset="0"/>
              <a:buNone/>
            </a:pPr>
            <a:endParaRPr lang="en-GB" sz="900" dirty="0" smtClean="0"/>
          </a:p>
          <a:p>
            <a:pPr marL="0" indent="0">
              <a:buFont typeface="Arial" pitchFamily="34" charset="0"/>
              <a:buNone/>
            </a:pPr>
            <a:endParaRPr lang="en-GB" sz="1000" b="1" dirty="0"/>
          </a:p>
        </p:txBody>
      </p:sp>
      <p:sp>
        <p:nvSpPr>
          <p:cNvPr id="17" name="Inhaltsplatzhalter 4"/>
          <p:cNvSpPr txBox="1">
            <a:spLocks/>
          </p:cNvSpPr>
          <p:nvPr/>
        </p:nvSpPr>
        <p:spPr>
          <a:xfrm>
            <a:off x="5465418" y="1619672"/>
            <a:ext cx="1347958" cy="259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b="1" dirty="0" smtClean="0"/>
              <a:t>Figure 4 </a:t>
            </a:r>
            <a:r>
              <a:rPr lang="en-GB" sz="900" dirty="0" smtClean="0"/>
              <a:t>Increased productivity </a:t>
            </a:r>
            <a:r>
              <a:rPr lang="en-GB" sz="900" dirty="0"/>
              <a:t>for </a:t>
            </a:r>
            <a:r>
              <a:rPr lang="en-GB" sz="900" dirty="0" err="1"/>
              <a:t>appr</a:t>
            </a:r>
            <a:r>
              <a:rPr lang="en-GB" sz="900" dirty="0"/>
              <a:t>. 78000 blisters (175000 tablets) due </a:t>
            </a:r>
            <a:r>
              <a:rPr lang="en-GB" sz="900" dirty="0" smtClean="0"/>
              <a:t>to automatic dispensing of partial  tablets from cassettes (Oct 2014 – Jan 2015 versus Jul – Oct 2015):</a:t>
            </a:r>
          </a:p>
          <a:p>
            <a:pPr marL="0" indent="0">
              <a:buNone/>
            </a:pPr>
            <a:r>
              <a:rPr lang="en-GB" sz="900" u="sng" dirty="0" smtClean="0"/>
              <a:t>Top</a:t>
            </a:r>
            <a:r>
              <a:rPr lang="en-GB" sz="900" dirty="0" smtClean="0"/>
              <a:t>: </a:t>
            </a:r>
            <a:r>
              <a:rPr lang="en-GB" sz="900" dirty="0"/>
              <a:t>The average monthly repackaging time </a:t>
            </a:r>
            <a:r>
              <a:rPr lang="en-GB" sz="900" dirty="0" smtClean="0"/>
              <a:t>receded </a:t>
            </a:r>
            <a:r>
              <a:rPr lang="en-GB" sz="900" dirty="0"/>
              <a:t>from 78 to 64 hours saving 14 working </a:t>
            </a:r>
            <a:r>
              <a:rPr lang="en-GB" sz="900" dirty="0" smtClean="0"/>
              <a:t>hours</a:t>
            </a:r>
          </a:p>
          <a:p>
            <a:pPr marL="0" indent="0">
              <a:buNone/>
            </a:pPr>
            <a:r>
              <a:rPr lang="en-GB" sz="900" u="sng" dirty="0" smtClean="0"/>
              <a:t>Bottom</a:t>
            </a:r>
            <a:r>
              <a:rPr lang="en-GB" sz="900" dirty="0" smtClean="0"/>
              <a:t>: Blisters </a:t>
            </a:r>
            <a:r>
              <a:rPr lang="en-GB" sz="900" dirty="0"/>
              <a:t>produced per hour accelerated from 1098 to 1329 bags</a:t>
            </a:r>
            <a:endParaRPr lang="en-GB" sz="900" dirty="0" smtClean="0"/>
          </a:p>
          <a:p>
            <a:pPr marL="0" indent="0">
              <a:buFont typeface="Arial" pitchFamily="34" charset="0"/>
              <a:buNone/>
            </a:pPr>
            <a:endParaRPr lang="en-GB" sz="900" dirty="0" smtClean="0"/>
          </a:p>
          <a:p>
            <a:pPr marL="0" indent="0">
              <a:buFont typeface="Arial" pitchFamily="34" charset="0"/>
              <a:buNone/>
            </a:pPr>
            <a:endParaRPr lang="en-GB" sz="1000" b="1" dirty="0"/>
          </a:p>
        </p:txBody>
      </p:sp>
      <p:sp>
        <p:nvSpPr>
          <p:cNvPr id="22" name="Inhaltsplatzhalter 5"/>
          <p:cNvSpPr txBox="1">
            <a:spLocks/>
          </p:cNvSpPr>
          <p:nvPr/>
        </p:nvSpPr>
        <p:spPr>
          <a:xfrm>
            <a:off x="3501008" y="8172400"/>
            <a:ext cx="331236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GB" sz="1000" b="1" dirty="0" smtClean="0"/>
              <a:t>CONCLUSIONS</a:t>
            </a:r>
          </a:p>
          <a:p>
            <a:pPr marL="0" indent="0" algn="just">
              <a:buNone/>
            </a:pPr>
            <a:r>
              <a:rPr lang="en-GB" sz="900" dirty="0" smtClean="0"/>
              <a:t>Introducing cassettes </a:t>
            </a:r>
            <a:r>
              <a:rPr lang="en-GB" sz="900" dirty="0" smtClean="0"/>
              <a:t>for partial tablets </a:t>
            </a:r>
            <a:r>
              <a:rPr lang="en-GB" sz="900" dirty="0" smtClean="0"/>
              <a:t>presented </a:t>
            </a:r>
            <a:r>
              <a:rPr lang="en-GB" sz="900" dirty="0" smtClean="0"/>
              <a:t>a major improvement in our blister setting. Its impacts have </a:t>
            </a:r>
            <a:r>
              <a:rPr lang="en-GB" sz="900" dirty="0"/>
              <a:t>been extensively </a:t>
            </a:r>
            <a:r>
              <a:rPr lang="en-GB" sz="900" dirty="0" smtClean="0"/>
              <a:t>validated.</a:t>
            </a:r>
            <a:endParaRPr lang="en-GB" dirty="0"/>
          </a:p>
        </p:txBody>
      </p:sp>
      <p:sp>
        <p:nvSpPr>
          <p:cNvPr id="25" name="Inhaltsplatzhalter 4"/>
          <p:cNvSpPr txBox="1">
            <a:spLocks/>
          </p:cNvSpPr>
          <p:nvPr/>
        </p:nvSpPr>
        <p:spPr>
          <a:xfrm>
            <a:off x="44624" y="7250351"/>
            <a:ext cx="3312368" cy="1714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GB" sz="1050" b="1" dirty="0" smtClean="0"/>
              <a:t>RESULTS</a:t>
            </a:r>
          </a:p>
          <a:p>
            <a:pPr algn="just"/>
            <a:r>
              <a:rPr lang="en-GB" sz="900" dirty="0" smtClean="0"/>
              <a:t>Partial tablets in the trial order matched the data from the prescription software and were correctly dispensed (Fig 3).</a:t>
            </a:r>
          </a:p>
          <a:p>
            <a:pPr algn="just"/>
            <a:r>
              <a:rPr lang="en-GB" sz="900" dirty="0" smtClean="0"/>
              <a:t>No raise in dust formation was observed.</a:t>
            </a:r>
          </a:p>
          <a:p>
            <a:pPr algn="just"/>
            <a:r>
              <a:rPr lang="en-GB" sz="900" dirty="0" smtClean="0"/>
              <a:t>Productivity increased by approximately 20% (Fig 4).</a:t>
            </a:r>
          </a:p>
          <a:p>
            <a:pPr algn="just"/>
            <a:r>
              <a:rPr lang="en-GB" sz="900" dirty="0" smtClean="0"/>
              <a:t>Inaccurate fillings corrected in internal visual blister controls increased  from 0,11% to 0,21%.</a:t>
            </a:r>
          </a:p>
          <a:p>
            <a:pPr algn="just"/>
            <a:r>
              <a:rPr lang="en-GB" sz="900" dirty="0" err="1" smtClean="0"/>
              <a:t>Misfillings</a:t>
            </a:r>
            <a:r>
              <a:rPr lang="en-GB" sz="900" dirty="0" smtClean="0"/>
              <a:t> reported by customers were unchanged (0,003% average for the whole setting) (Fig 5).</a:t>
            </a:r>
          </a:p>
          <a:p>
            <a:pPr marL="0" indent="0" algn="just">
              <a:buFont typeface="Arial" pitchFamily="34" charset="0"/>
              <a:buNone/>
            </a:pPr>
            <a:endParaRPr lang="en-GB" sz="900" dirty="0" smtClean="0"/>
          </a:p>
          <a:p>
            <a:pPr marL="0" indent="0" algn="just">
              <a:buFont typeface="Arial" pitchFamily="34" charset="0"/>
              <a:buNone/>
            </a:pPr>
            <a:endParaRPr lang="en-GB" sz="900" dirty="0" smtClean="0"/>
          </a:p>
          <a:p>
            <a:pPr marL="0" indent="0" algn="just">
              <a:buFont typeface="Arial" pitchFamily="34" charset="0"/>
              <a:buNone/>
            </a:pPr>
            <a:endParaRPr lang="en-GB" sz="1000" b="1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91387"/>
              </p:ext>
            </p:extLst>
          </p:nvPr>
        </p:nvGraphicFramePr>
        <p:xfrm>
          <a:off x="44624" y="4482402"/>
          <a:ext cx="3312368" cy="131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842"/>
                <a:gridCol w="1080120"/>
                <a:gridCol w="720080"/>
                <a:gridCol w="589326"/>
              </a:tblGrid>
              <a:tr h="219472">
                <a:tc>
                  <a:txBody>
                    <a:bodyPr/>
                    <a:lstStyle/>
                    <a:p>
                      <a:r>
                        <a:rPr lang="en-GB" sz="800" b="1" noProof="0" dirty="0" smtClean="0">
                          <a:solidFill>
                            <a:schemeClr val="tx1"/>
                          </a:solidFill>
                        </a:rPr>
                        <a:t>trade name</a:t>
                      </a:r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66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noProof="0" dirty="0" smtClean="0">
                          <a:solidFill>
                            <a:schemeClr val="tx1"/>
                          </a:solidFill>
                        </a:rPr>
                        <a:t>active substance</a:t>
                      </a:r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66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noProof="0" dirty="0" smtClean="0">
                          <a:solidFill>
                            <a:schemeClr val="tx1"/>
                          </a:solidFill>
                        </a:rPr>
                        <a:t>dosing</a:t>
                      </a:r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66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noProof="0" dirty="0" smtClean="0">
                          <a:solidFill>
                            <a:schemeClr val="tx1"/>
                          </a:solidFill>
                        </a:rPr>
                        <a:t>partition</a:t>
                      </a:r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66FF66">
                        <a:alpha val="61000"/>
                      </a:srgbClr>
                    </a:solidFill>
                  </a:tcPr>
                </a:tc>
              </a:tr>
              <a:tr h="222514">
                <a:tc>
                  <a:txBody>
                    <a:bodyPr/>
                    <a:lstStyle/>
                    <a:p>
                      <a:r>
                        <a:rPr lang="en-GB" sz="800" noProof="0" dirty="0" err="1" smtClean="0"/>
                        <a:t>Trittico</a:t>
                      </a:r>
                      <a:r>
                        <a:rPr lang="en-GB" sz="800" noProof="0" dirty="0" smtClean="0"/>
                        <a:t> ret</a:t>
                      </a:r>
                      <a:endParaRPr lang="en-GB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0" noProof="0" dirty="0" err="1" smtClean="0">
                          <a:solidFill>
                            <a:schemeClr val="tx1"/>
                          </a:solidFill>
                        </a:rPr>
                        <a:t>Trazodon</a:t>
                      </a:r>
                      <a:endParaRPr lang="en-GB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0" noProof="0" dirty="0" smtClean="0">
                          <a:solidFill>
                            <a:schemeClr val="tx1"/>
                          </a:solidFill>
                        </a:rPr>
                        <a:t>150mg</a:t>
                      </a:r>
                      <a:endParaRPr lang="en-GB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0" noProof="0" dirty="0" smtClean="0">
                          <a:solidFill>
                            <a:schemeClr val="tx1"/>
                          </a:solidFill>
                        </a:rPr>
                        <a:t>⅓</a:t>
                      </a:r>
                      <a:endParaRPr lang="en-GB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</a:tr>
              <a:tr h="222514">
                <a:tc>
                  <a:txBody>
                    <a:bodyPr/>
                    <a:lstStyle/>
                    <a:p>
                      <a:r>
                        <a:rPr lang="en-GB" sz="800" b="0" noProof="0" dirty="0" err="1" smtClean="0">
                          <a:solidFill>
                            <a:schemeClr val="tx1"/>
                          </a:solidFill>
                        </a:rPr>
                        <a:t>Dominal</a:t>
                      </a:r>
                      <a:endParaRPr lang="en-GB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0" noProof="0" dirty="0" err="1" smtClean="0">
                          <a:solidFill>
                            <a:schemeClr val="tx1"/>
                          </a:solidFill>
                        </a:rPr>
                        <a:t>Prothipendyl</a:t>
                      </a:r>
                      <a:endParaRPr lang="en-GB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0" noProof="0" dirty="0" smtClean="0">
                          <a:solidFill>
                            <a:schemeClr val="tx1"/>
                          </a:solidFill>
                        </a:rPr>
                        <a:t>80mg</a:t>
                      </a:r>
                      <a:endParaRPr lang="en-GB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0" noProof="0" dirty="0" smtClean="0">
                          <a:solidFill>
                            <a:schemeClr val="tx1"/>
                          </a:solidFill>
                        </a:rPr>
                        <a:t>½</a:t>
                      </a:r>
                      <a:endParaRPr lang="en-GB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</a:tr>
              <a:tr h="222514">
                <a:tc>
                  <a:txBody>
                    <a:bodyPr/>
                    <a:lstStyle/>
                    <a:p>
                      <a:r>
                        <a:rPr lang="en-GB" sz="800" b="0" noProof="0" dirty="0" err="1" smtClean="0">
                          <a:solidFill>
                            <a:schemeClr val="tx1"/>
                          </a:solidFill>
                        </a:rPr>
                        <a:t>Concor</a:t>
                      </a:r>
                      <a:endParaRPr lang="en-GB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0" noProof="0" dirty="0" err="1" smtClean="0">
                          <a:solidFill>
                            <a:schemeClr val="tx1"/>
                          </a:solidFill>
                        </a:rPr>
                        <a:t>Bisoprolol</a:t>
                      </a:r>
                      <a:endParaRPr lang="en-GB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0" noProof="0" dirty="0" smtClean="0">
                          <a:solidFill>
                            <a:schemeClr val="tx1"/>
                          </a:solidFill>
                        </a:rPr>
                        <a:t>5mg</a:t>
                      </a:r>
                      <a:endParaRPr lang="en-GB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noProof="0" dirty="0" smtClean="0">
                          <a:solidFill>
                            <a:schemeClr val="tx1"/>
                          </a:solidFill>
                        </a:rPr>
                        <a:t>½</a:t>
                      </a: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</a:tr>
              <a:tr h="197754">
                <a:tc>
                  <a:txBody>
                    <a:bodyPr/>
                    <a:lstStyle/>
                    <a:p>
                      <a:r>
                        <a:rPr lang="en-GB" sz="800" b="0" noProof="0" dirty="0" smtClean="0">
                          <a:solidFill>
                            <a:schemeClr val="tx1"/>
                          </a:solidFill>
                        </a:rPr>
                        <a:t>Lasix</a:t>
                      </a:r>
                      <a:endParaRPr lang="en-GB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0" noProof="0" dirty="0" smtClean="0">
                          <a:solidFill>
                            <a:schemeClr val="tx1"/>
                          </a:solidFill>
                        </a:rPr>
                        <a:t>Furosemide</a:t>
                      </a:r>
                      <a:endParaRPr lang="en-GB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0" noProof="0" dirty="0" smtClean="0">
                          <a:solidFill>
                            <a:schemeClr val="tx1"/>
                          </a:solidFill>
                        </a:rPr>
                        <a:t>40mg</a:t>
                      </a:r>
                      <a:endParaRPr lang="en-GB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noProof="0" dirty="0" smtClean="0">
                          <a:solidFill>
                            <a:schemeClr val="tx1"/>
                          </a:solidFill>
                        </a:rPr>
                        <a:t>½</a:t>
                      </a: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</a:tr>
              <a:tr h="190064">
                <a:tc>
                  <a:txBody>
                    <a:bodyPr/>
                    <a:lstStyle/>
                    <a:p>
                      <a:r>
                        <a:rPr lang="en-GB" sz="800" b="0" noProof="0" dirty="0" err="1" smtClean="0">
                          <a:solidFill>
                            <a:schemeClr val="tx1"/>
                          </a:solidFill>
                        </a:rPr>
                        <a:t>Furosemid</a:t>
                      </a:r>
                      <a:r>
                        <a:rPr lang="en-GB" sz="800" b="0" noProof="0" dirty="0" smtClean="0">
                          <a:solidFill>
                            <a:schemeClr val="tx1"/>
                          </a:solidFill>
                        </a:rPr>
                        <a:t> 1A</a:t>
                      </a:r>
                      <a:endParaRPr lang="en-GB" sz="8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noProof="0" dirty="0" smtClean="0">
                          <a:solidFill>
                            <a:schemeClr val="tx1"/>
                          </a:solidFill>
                        </a:rPr>
                        <a:t>Furosemide</a:t>
                      </a: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noProof="0" dirty="0" smtClean="0">
                          <a:solidFill>
                            <a:schemeClr val="tx1"/>
                          </a:solidFill>
                        </a:rPr>
                        <a:t>40mg</a:t>
                      </a: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noProof="0" dirty="0" smtClean="0">
                          <a:solidFill>
                            <a:schemeClr val="tx1"/>
                          </a:solidFill>
                        </a:rPr>
                        <a:t>½</a:t>
                      </a:r>
                    </a:p>
                  </a:txBody>
                  <a:tcPr>
                    <a:solidFill>
                      <a:srgbClr val="CCFFCC">
                        <a:alpha val="61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7" name="Inhaltsplatzhalter 4"/>
          <p:cNvSpPr txBox="1">
            <a:spLocks/>
          </p:cNvSpPr>
          <p:nvPr/>
        </p:nvSpPr>
        <p:spPr>
          <a:xfrm>
            <a:off x="44624" y="4271026"/>
            <a:ext cx="1800200" cy="187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900" b="1" dirty="0"/>
              <a:t>Table 1 </a:t>
            </a:r>
            <a:r>
              <a:rPr lang="en-GB" sz="900" dirty="0"/>
              <a:t>Partial tables  </a:t>
            </a:r>
            <a:r>
              <a:rPr lang="en-GB" sz="900" dirty="0" smtClean="0"/>
              <a:t>in cassettes</a:t>
            </a:r>
            <a:endParaRPr lang="en-GB" sz="900" dirty="0"/>
          </a:p>
        </p:txBody>
      </p:sp>
      <p:pic>
        <p:nvPicPr>
          <p:cNvPr id="23" name="Picture 521"/>
          <p:cNvPicPr>
            <a:picLocks noChangeAspect="1" noChangeArrowheads="1"/>
          </p:cNvPicPr>
          <p:nvPr/>
        </p:nvPicPr>
        <p:blipFill>
          <a:blip r:embed="rId2" cstate="print"/>
          <a:srcRect l="892" t="3528"/>
          <a:stretch>
            <a:fillRect/>
          </a:stretch>
        </p:blipFill>
        <p:spPr bwMode="auto">
          <a:xfrm>
            <a:off x="5336140" y="1036453"/>
            <a:ext cx="1521859" cy="511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" t="29006" r="36485" b="31189"/>
          <a:stretch/>
        </p:blipFill>
        <p:spPr bwMode="auto">
          <a:xfrm>
            <a:off x="3501008" y="4268994"/>
            <a:ext cx="1965352" cy="112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54346" r="42109" b="9180"/>
          <a:stretch/>
        </p:blipFill>
        <p:spPr bwMode="auto">
          <a:xfrm>
            <a:off x="3501008" y="3138702"/>
            <a:ext cx="1945372" cy="107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2" t="17871" r="32188" b="48828"/>
          <a:stretch/>
        </p:blipFill>
        <p:spPr bwMode="auto">
          <a:xfrm>
            <a:off x="3520988" y="1735736"/>
            <a:ext cx="1945372" cy="13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Inhaltsplatzhalter 4"/>
          <p:cNvSpPr txBox="1">
            <a:spLocks/>
          </p:cNvSpPr>
          <p:nvPr/>
        </p:nvSpPr>
        <p:spPr>
          <a:xfrm>
            <a:off x="44624" y="2891433"/>
            <a:ext cx="3312368" cy="1449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GB" sz="1000" b="1" dirty="0" smtClean="0"/>
              <a:t>METHODS</a:t>
            </a:r>
          </a:p>
          <a:p>
            <a:pPr algn="just"/>
            <a:r>
              <a:rPr lang="en-GB" sz="900" dirty="0" smtClean="0"/>
              <a:t>Cassettes for five partial tablets (Tab 1, Fig 2) were ordered from Baxter in March 2015. </a:t>
            </a:r>
          </a:p>
          <a:p>
            <a:pPr algn="just"/>
            <a:r>
              <a:rPr lang="en-GB" sz="900" dirty="0" smtClean="0"/>
              <a:t>We programmed a workaround for the </a:t>
            </a:r>
            <a:r>
              <a:rPr lang="en-GB" sz="900" dirty="0" smtClean="0"/>
              <a:t>resulting software </a:t>
            </a:r>
            <a:r>
              <a:rPr lang="en-GB" sz="900" dirty="0" smtClean="0"/>
              <a:t>limitations.</a:t>
            </a:r>
          </a:p>
          <a:p>
            <a:pPr algn="just"/>
            <a:r>
              <a:rPr lang="en-GB" sz="900" dirty="0" smtClean="0"/>
              <a:t>A trial order was  generated to test the software adaptation and functionality of the new cassettes.</a:t>
            </a:r>
          </a:p>
          <a:p>
            <a:pPr algn="just"/>
            <a:r>
              <a:rPr lang="en-GB" sz="900" dirty="0" smtClean="0"/>
              <a:t>We evaluated alterations in production time, visible dust formation and error rates .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3" t="20948" r="16250" b="19483"/>
          <a:stretch/>
        </p:blipFill>
        <p:spPr>
          <a:xfrm rot="5400000">
            <a:off x="1279525" y="5950055"/>
            <a:ext cx="1079254" cy="91543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3674" r="4505" b="20101"/>
          <a:stretch/>
        </p:blipFill>
        <p:spPr>
          <a:xfrm rot="5400000">
            <a:off x="2373424" y="5964697"/>
            <a:ext cx="1080117" cy="88701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5997" r="40833" b="16766"/>
          <a:stretch/>
        </p:blipFill>
        <p:spPr>
          <a:xfrm>
            <a:off x="188640" y="5868147"/>
            <a:ext cx="871749" cy="107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Bildschirmpräsentation (4:3)</PresentationFormat>
  <Paragraphs>62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IMPLEMENTATION AND VALIDATION OF CASSETTES FOR PARTIAL TABLETS IN A BLISTER MACHINE FOR IMPROVEMENT OF MULTI-DOSE BLISTER PACKAGING IN A GOOD MANUFACTURING PRACTICE CONFORM SETTING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and validation of cassettes for partial tablets in a blister machine for improvement of multi-dose blister packaging in a GMP-conform setting</dc:title>
  <dc:creator>Apotheke Linz</dc:creator>
  <cp:lastModifiedBy>Apotheke Linz</cp:lastModifiedBy>
  <cp:revision>74</cp:revision>
  <dcterms:created xsi:type="dcterms:W3CDTF">2015-12-07T16:01:15Z</dcterms:created>
  <dcterms:modified xsi:type="dcterms:W3CDTF">2016-02-29T15:58:36Z</dcterms:modified>
</cp:coreProperties>
</file>