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70" r:id="rId7"/>
    <p:sldId id="271" r:id="rId8"/>
    <p:sldId id="272" r:id="rId9"/>
    <p:sldId id="262" r:id="rId10"/>
    <p:sldId id="263" r:id="rId11"/>
    <p:sldId id="266"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A39A6-4A91-40DF-B7DD-D2F146CA0E33}"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DC9D7A2E-763E-4B88-BC4E-A0618E18DB3E}">
      <dgm:prSet/>
      <dgm:spPr/>
      <dgm:t>
        <a:bodyPr/>
        <a:lstStyle/>
        <a:p>
          <a:r>
            <a:rPr lang="en-US" dirty="0" err="1"/>
            <a:t>NetBox</a:t>
          </a:r>
          <a:r>
            <a:rPr lang="en-US" dirty="0"/>
            <a:t> CSV Files</a:t>
          </a:r>
        </a:p>
      </dgm:t>
    </dgm:pt>
    <dgm:pt modelId="{65D95BF0-4D83-4919-833E-5F8A0F36326A}" type="parTrans" cxnId="{7EAAE508-8698-4E71-B9B4-B92E8F581DF7}">
      <dgm:prSet/>
      <dgm:spPr/>
      <dgm:t>
        <a:bodyPr/>
        <a:lstStyle/>
        <a:p>
          <a:endParaRPr lang="en-US"/>
        </a:p>
      </dgm:t>
    </dgm:pt>
    <dgm:pt modelId="{FA3F8514-66F5-4529-87FC-962E100D986E}" type="sibTrans" cxnId="{7EAAE508-8698-4E71-B9B4-B92E8F581DF7}">
      <dgm:prSet/>
      <dgm:spPr/>
      <dgm:t>
        <a:bodyPr/>
        <a:lstStyle/>
        <a:p>
          <a:endParaRPr lang="en-US"/>
        </a:p>
      </dgm:t>
    </dgm:pt>
    <dgm:pt modelId="{3957F597-CD03-4552-9904-AA39FE4B47D5}">
      <dgm:prSet/>
      <dgm:spPr/>
      <dgm:t>
        <a:bodyPr/>
        <a:lstStyle/>
        <a:p>
          <a:r>
            <a:rPr lang="en-US" dirty="0"/>
            <a:t>Cron Jobs</a:t>
          </a:r>
        </a:p>
      </dgm:t>
    </dgm:pt>
    <dgm:pt modelId="{503BC509-7064-403F-B09D-9A13E4EEF048}" type="parTrans" cxnId="{64A9A61C-32FE-4DB2-A3D9-890691D76909}">
      <dgm:prSet/>
      <dgm:spPr/>
      <dgm:t>
        <a:bodyPr/>
        <a:lstStyle/>
        <a:p>
          <a:endParaRPr lang="en-US"/>
        </a:p>
      </dgm:t>
    </dgm:pt>
    <dgm:pt modelId="{0FF7F961-BCB6-4EA2-AE97-5BD97754729B}" type="sibTrans" cxnId="{64A9A61C-32FE-4DB2-A3D9-890691D76909}">
      <dgm:prSet/>
      <dgm:spPr/>
      <dgm:t>
        <a:bodyPr/>
        <a:lstStyle/>
        <a:p>
          <a:endParaRPr lang="en-US"/>
        </a:p>
      </dgm:t>
    </dgm:pt>
    <dgm:pt modelId="{22EB81E4-6C04-4040-A5B4-062782B26373}">
      <dgm:prSet/>
      <dgm:spPr/>
      <dgm:t>
        <a:bodyPr/>
        <a:lstStyle/>
        <a:p>
          <a:r>
            <a:rPr lang="en-US" dirty="0" err="1"/>
            <a:t>Auvik</a:t>
          </a:r>
          <a:r>
            <a:rPr lang="en-US" dirty="0"/>
            <a:t> Errors</a:t>
          </a:r>
        </a:p>
      </dgm:t>
    </dgm:pt>
    <dgm:pt modelId="{3FD44566-A15C-47EB-9854-E89541F33FD1}" type="parTrans" cxnId="{237862F8-C4DD-4F5C-A470-F6F8950333CF}">
      <dgm:prSet/>
      <dgm:spPr/>
      <dgm:t>
        <a:bodyPr/>
        <a:lstStyle/>
        <a:p>
          <a:endParaRPr lang="en-US"/>
        </a:p>
      </dgm:t>
    </dgm:pt>
    <dgm:pt modelId="{73916B05-AB4C-4BEA-AAEE-506E677568AF}" type="sibTrans" cxnId="{237862F8-C4DD-4F5C-A470-F6F8950333CF}">
      <dgm:prSet/>
      <dgm:spPr/>
      <dgm:t>
        <a:bodyPr/>
        <a:lstStyle/>
        <a:p>
          <a:endParaRPr lang="en-US"/>
        </a:p>
      </dgm:t>
    </dgm:pt>
    <dgm:pt modelId="{2B11DB25-28E7-417A-8E0E-92E313C1459E}">
      <dgm:prSet/>
      <dgm:spPr/>
      <dgm:t>
        <a:bodyPr/>
        <a:lstStyle/>
        <a:p>
          <a:r>
            <a:rPr lang="en-US" dirty="0"/>
            <a:t>Modified Scripts</a:t>
          </a:r>
        </a:p>
      </dgm:t>
    </dgm:pt>
    <dgm:pt modelId="{281A206F-953B-4B7A-AFB7-2F7F4643B059}" type="parTrans" cxnId="{930EDAAD-C506-4AB1-8F2B-24420242D485}">
      <dgm:prSet/>
      <dgm:spPr/>
      <dgm:t>
        <a:bodyPr/>
        <a:lstStyle/>
        <a:p>
          <a:endParaRPr lang="en-US"/>
        </a:p>
      </dgm:t>
    </dgm:pt>
    <dgm:pt modelId="{A0503B76-DA79-4047-9179-2BAAFD03D85B}" type="sibTrans" cxnId="{930EDAAD-C506-4AB1-8F2B-24420242D485}">
      <dgm:prSet/>
      <dgm:spPr/>
      <dgm:t>
        <a:bodyPr/>
        <a:lstStyle/>
        <a:p>
          <a:endParaRPr lang="en-US"/>
        </a:p>
      </dgm:t>
    </dgm:pt>
    <dgm:pt modelId="{1A38E603-8D9C-46EE-85BE-A443E20125E7}">
      <dgm:prSet/>
      <dgm:spPr/>
      <dgm:t>
        <a:bodyPr/>
        <a:lstStyle/>
        <a:p>
          <a:r>
            <a:rPr lang="en-US" dirty="0"/>
            <a:t>Phase 2 of Project </a:t>
          </a:r>
        </a:p>
      </dgm:t>
    </dgm:pt>
    <dgm:pt modelId="{A307F63A-CF77-4FF0-8F5F-58AAFB7BA842}" type="parTrans" cxnId="{38381F09-4836-4469-BDAC-563657910786}">
      <dgm:prSet/>
      <dgm:spPr/>
      <dgm:t>
        <a:bodyPr/>
        <a:lstStyle/>
        <a:p>
          <a:endParaRPr lang="en-US"/>
        </a:p>
      </dgm:t>
    </dgm:pt>
    <dgm:pt modelId="{B3DBDA28-5C70-4327-AC8E-B2ED879F481E}" type="sibTrans" cxnId="{38381F09-4836-4469-BDAC-563657910786}">
      <dgm:prSet/>
      <dgm:spPr/>
      <dgm:t>
        <a:bodyPr/>
        <a:lstStyle/>
        <a:p>
          <a:endParaRPr lang="en-US"/>
        </a:p>
      </dgm:t>
    </dgm:pt>
    <dgm:pt modelId="{BE70CA31-67D3-4E60-890C-E9CA4C505F47}">
      <dgm:prSet/>
      <dgm:spPr/>
      <dgm:t>
        <a:bodyPr/>
        <a:lstStyle/>
        <a:p>
          <a:r>
            <a:rPr lang="en-US" dirty="0"/>
            <a:t>Install.sh</a:t>
          </a:r>
        </a:p>
      </dgm:t>
    </dgm:pt>
    <dgm:pt modelId="{5EE7DE33-450E-4D31-98E2-35188C9E3272}" type="parTrans" cxnId="{9FEE965F-CFCF-426A-AA72-DD867B109A5F}">
      <dgm:prSet/>
      <dgm:spPr/>
      <dgm:t>
        <a:bodyPr/>
        <a:lstStyle/>
        <a:p>
          <a:endParaRPr lang="en-CA"/>
        </a:p>
      </dgm:t>
    </dgm:pt>
    <dgm:pt modelId="{4C229F3C-72AC-4251-9940-374B8C6D0150}" type="sibTrans" cxnId="{9FEE965F-CFCF-426A-AA72-DD867B109A5F}">
      <dgm:prSet/>
      <dgm:spPr/>
      <dgm:t>
        <a:bodyPr/>
        <a:lstStyle/>
        <a:p>
          <a:endParaRPr lang="en-CA"/>
        </a:p>
      </dgm:t>
    </dgm:pt>
    <dgm:pt modelId="{22FC40EE-7BDA-47BF-9E6D-00B26E8129C6}">
      <dgm:prSet/>
      <dgm:spPr/>
      <dgm:t>
        <a:bodyPr/>
        <a:lstStyle/>
        <a:p>
          <a:r>
            <a:rPr lang="en-US" dirty="0" err="1"/>
            <a:t>NetBox</a:t>
          </a:r>
          <a:r>
            <a:rPr lang="en-US" dirty="0"/>
            <a:t> Reports</a:t>
          </a:r>
        </a:p>
      </dgm:t>
    </dgm:pt>
    <dgm:pt modelId="{A65275CA-CAC3-45F5-9766-C03A20560102}" type="parTrans" cxnId="{13564B0E-A8B7-411A-8AA7-14DDB8C383A7}">
      <dgm:prSet/>
      <dgm:spPr/>
      <dgm:t>
        <a:bodyPr/>
        <a:lstStyle/>
        <a:p>
          <a:endParaRPr lang="en-CA"/>
        </a:p>
      </dgm:t>
    </dgm:pt>
    <dgm:pt modelId="{F6A6C156-B0C3-4308-AD34-B6994BAB032C}" type="sibTrans" cxnId="{13564B0E-A8B7-411A-8AA7-14DDB8C383A7}">
      <dgm:prSet/>
      <dgm:spPr/>
      <dgm:t>
        <a:bodyPr/>
        <a:lstStyle/>
        <a:p>
          <a:endParaRPr lang="en-CA"/>
        </a:p>
      </dgm:t>
    </dgm:pt>
    <dgm:pt modelId="{94578A65-3D30-42B9-94C7-D5F64A42C07B}">
      <dgm:prSet/>
      <dgm:spPr/>
      <dgm:t>
        <a:bodyPr/>
        <a:lstStyle/>
        <a:p>
          <a:r>
            <a:rPr lang="en-US" dirty="0"/>
            <a:t>.env Files</a:t>
          </a:r>
        </a:p>
      </dgm:t>
    </dgm:pt>
    <dgm:pt modelId="{629AF722-E19A-4410-8FD5-08B77681A9B0}" type="parTrans" cxnId="{9754DD26-7408-4748-BBFF-929ECA0B161E}">
      <dgm:prSet/>
      <dgm:spPr/>
      <dgm:t>
        <a:bodyPr/>
        <a:lstStyle/>
        <a:p>
          <a:endParaRPr lang="en-CA"/>
        </a:p>
      </dgm:t>
    </dgm:pt>
    <dgm:pt modelId="{CFEB4845-EA10-4D44-AF06-0663DB61A303}" type="sibTrans" cxnId="{9754DD26-7408-4748-BBFF-929ECA0B161E}">
      <dgm:prSet/>
      <dgm:spPr/>
      <dgm:t>
        <a:bodyPr/>
        <a:lstStyle/>
        <a:p>
          <a:endParaRPr lang="en-CA"/>
        </a:p>
      </dgm:t>
    </dgm:pt>
    <dgm:pt modelId="{89ADC91B-2CFA-42DE-AD7A-8AD0CC8058D8}" type="pres">
      <dgm:prSet presAssocID="{267A39A6-4A91-40DF-B7DD-D2F146CA0E33}" presName="vert0" presStyleCnt="0">
        <dgm:presLayoutVars>
          <dgm:dir/>
          <dgm:animOne val="branch"/>
          <dgm:animLvl val="lvl"/>
        </dgm:presLayoutVars>
      </dgm:prSet>
      <dgm:spPr/>
    </dgm:pt>
    <dgm:pt modelId="{6F990E5E-328E-4E6D-94DE-A4BE7E8652B3}" type="pres">
      <dgm:prSet presAssocID="{DC9D7A2E-763E-4B88-BC4E-A0618E18DB3E}" presName="thickLine" presStyleLbl="alignNode1" presStyleIdx="0" presStyleCnt="8"/>
      <dgm:spPr/>
    </dgm:pt>
    <dgm:pt modelId="{20A06C16-E379-48C4-A75F-3EEBBEA8C974}" type="pres">
      <dgm:prSet presAssocID="{DC9D7A2E-763E-4B88-BC4E-A0618E18DB3E}" presName="horz1" presStyleCnt="0"/>
      <dgm:spPr/>
    </dgm:pt>
    <dgm:pt modelId="{7B3A2954-088F-413C-999A-643C09741F29}" type="pres">
      <dgm:prSet presAssocID="{DC9D7A2E-763E-4B88-BC4E-A0618E18DB3E}" presName="tx1" presStyleLbl="revTx" presStyleIdx="0" presStyleCnt="8"/>
      <dgm:spPr/>
    </dgm:pt>
    <dgm:pt modelId="{3ED2C50D-5CCD-421E-A6A0-CC9F0F5C0EF0}" type="pres">
      <dgm:prSet presAssocID="{DC9D7A2E-763E-4B88-BC4E-A0618E18DB3E}" presName="vert1" presStyleCnt="0"/>
      <dgm:spPr/>
    </dgm:pt>
    <dgm:pt modelId="{7FD8C06D-3C13-4887-B646-E9A28D21F02F}" type="pres">
      <dgm:prSet presAssocID="{3957F597-CD03-4552-9904-AA39FE4B47D5}" presName="thickLine" presStyleLbl="alignNode1" presStyleIdx="1" presStyleCnt="8"/>
      <dgm:spPr/>
    </dgm:pt>
    <dgm:pt modelId="{06F0FC85-DEC6-437F-897F-83088509465D}" type="pres">
      <dgm:prSet presAssocID="{3957F597-CD03-4552-9904-AA39FE4B47D5}" presName="horz1" presStyleCnt="0"/>
      <dgm:spPr/>
    </dgm:pt>
    <dgm:pt modelId="{32061F90-7200-4C7B-8593-2CC38D3C50A4}" type="pres">
      <dgm:prSet presAssocID="{3957F597-CD03-4552-9904-AA39FE4B47D5}" presName="tx1" presStyleLbl="revTx" presStyleIdx="1" presStyleCnt="8"/>
      <dgm:spPr/>
    </dgm:pt>
    <dgm:pt modelId="{13C22CB7-D97B-4F66-A434-4D31073372B5}" type="pres">
      <dgm:prSet presAssocID="{3957F597-CD03-4552-9904-AA39FE4B47D5}" presName="vert1" presStyleCnt="0"/>
      <dgm:spPr/>
    </dgm:pt>
    <dgm:pt modelId="{B55BC8EE-FD2A-4395-8AB5-BDD70E5E5E5D}" type="pres">
      <dgm:prSet presAssocID="{BE70CA31-67D3-4E60-890C-E9CA4C505F47}" presName="thickLine" presStyleLbl="alignNode1" presStyleIdx="2" presStyleCnt="8"/>
      <dgm:spPr/>
    </dgm:pt>
    <dgm:pt modelId="{0D01D751-738A-4D5A-8ED5-342DAEF20280}" type="pres">
      <dgm:prSet presAssocID="{BE70CA31-67D3-4E60-890C-E9CA4C505F47}" presName="horz1" presStyleCnt="0"/>
      <dgm:spPr/>
    </dgm:pt>
    <dgm:pt modelId="{09FCF9DC-A1D5-48BF-976D-B4F49B253D42}" type="pres">
      <dgm:prSet presAssocID="{BE70CA31-67D3-4E60-890C-E9CA4C505F47}" presName="tx1" presStyleLbl="revTx" presStyleIdx="2" presStyleCnt="8"/>
      <dgm:spPr/>
    </dgm:pt>
    <dgm:pt modelId="{1342B13F-CF4E-495B-AF44-5A645F0E6BDD}" type="pres">
      <dgm:prSet presAssocID="{BE70CA31-67D3-4E60-890C-E9CA4C505F47}" presName="vert1" presStyleCnt="0"/>
      <dgm:spPr/>
    </dgm:pt>
    <dgm:pt modelId="{1D9AD157-E7E6-4AB6-97A5-FDEAC8FB39A6}" type="pres">
      <dgm:prSet presAssocID="{94578A65-3D30-42B9-94C7-D5F64A42C07B}" presName="thickLine" presStyleLbl="alignNode1" presStyleIdx="3" presStyleCnt="8"/>
      <dgm:spPr/>
    </dgm:pt>
    <dgm:pt modelId="{90AEDE20-D094-4B61-A08E-82C4A2896FE9}" type="pres">
      <dgm:prSet presAssocID="{94578A65-3D30-42B9-94C7-D5F64A42C07B}" presName="horz1" presStyleCnt="0"/>
      <dgm:spPr/>
    </dgm:pt>
    <dgm:pt modelId="{CC0A0817-7E12-4281-A15D-80BBF4CD9AAE}" type="pres">
      <dgm:prSet presAssocID="{94578A65-3D30-42B9-94C7-D5F64A42C07B}" presName="tx1" presStyleLbl="revTx" presStyleIdx="3" presStyleCnt="8"/>
      <dgm:spPr/>
    </dgm:pt>
    <dgm:pt modelId="{6A067419-03E1-4DD6-8CB1-E332EC120C12}" type="pres">
      <dgm:prSet presAssocID="{94578A65-3D30-42B9-94C7-D5F64A42C07B}" presName="vert1" presStyleCnt="0"/>
      <dgm:spPr/>
    </dgm:pt>
    <dgm:pt modelId="{55ACCC72-E447-465F-8C1C-41A0233A5FDF}" type="pres">
      <dgm:prSet presAssocID="{22EB81E4-6C04-4040-A5B4-062782B26373}" presName="thickLine" presStyleLbl="alignNode1" presStyleIdx="4" presStyleCnt="8"/>
      <dgm:spPr/>
    </dgm:pt>
    <dgm:pt modelId="{602563BF-73FD-4873-BD75-EAC404016D20}" type="pres">
      <dgm:prSet presAssocID="{22EB81E4-6C04-4040-A5B4-062782B26373}" presName="horz1" presStyleCnt="0"/>
      <dgm:spPr/>
    </dgm:pt>
    <dgm:pt modelId="{CD3E90C7-7C13-4AF4-89B6-C72A7CE817F1}" type="pres">
      <dgm:prSet presAssocID="{22EB81E4-6C04-4040-A5B4-062782B26373}" presName="tx1" presStyleLbl="revTx" presStyleIdx="4" presStyleCnt="8"/>
      <dgm:spPr/>
    </dgm:pt>
    <dgm:pt modelId="{F09C91C3-2BAF-4309-A56B-CF1659BFE2C5}" type="pres">
      <dgm:prSet presAssocID="{22EB81E4-6C04-4040-A5B4-062782B26373}" presName="vert1" presStyleCnt="0"/>
      <dgm:spPr/>
    </dgm:pt>
    <dgm:pt modelId="{B79D17FF-0397-4A8C-B825-7F76DC1280F4}" type="pres">
      <dgm:prSet presAssocID="{2B11DB25-28E7-417A-8E0E-92E313C1459E}" presName="thickLine" presStyleLbl="alignNode1" presStyleIdx="5" presStyleCnt="8"/>
      <dgm:spPr/>
    </dgm:pt>
    <dgm:pt modelId="{BBC1CE44-A6D9-4EE3-9876-98BF70677966}" type="pres">
      <dgm:prSet presAssocID="{2B11DB25-28E7-417A-8E0E-92E313C1459E}" presName="horz1" presStyleCnt="0"/>
      <dgm:spPr/>
    </dgm:pt>
    <dgm:pt modelId="{6C0DBBCF-93F2-4DC0-A790-D92DC2FAC83F}" type="pres">
      <dgm:prSet presAssocID="{2B11DB25-28E7-417A-8E0E-92E313C1459E}" presName="tx1" presStyleLbl="revTx" presStyleIdx="5" presStyleCnt="8"/>
      <dgm:spPr/>
    </dgm:pt>
    <dgm:pt modelId="{3873A8AF-BE1A-4937-B6C9-DE96F0591425}" type="pres">
      <dgm:prSet presAssocID="{2B11DB25-28E7-417A-8E0E-92E313C1459E}" presName="vert1" presStyleCnt="0"/>
      <dgm:spPr/>
    </dgm:pt>
    <dgm:pt modelId="{02D47700-DA40-4FAD-9866-BF10DD8C7B5E}" type="pres">
      <dgm:prSet presAssocID="{1A38E603-8D9C-46EE-85BE-A443E20125E7}" presName="thickLine" presStyleLbl="alignNode1" presStyleIdx="6" presStyleCnt="8"/>
      <dgm:spPr/>
    </dgm:pt>
    <dgm:pt modelId="{96853C3C-5F9A-4A9C-A7DC-94662888BFA1}" type="pres">
      <dgm:prSet presAssocID="{1A38E603-8D9C-46EE-85BE-A443E20125E7}" presName="horz1" presStyleCnt="0"/>
      <dgm:spPr/>
    </dgm:pt>
    <dgm:pt modelId="{1ED2FCD0-B321-477A-B2C2-A174DC5CA68C}" type="pres">
      <dgm:prSet presAssocID="{1A38E603-8D9C-46EE-85BE-A443E20125E7}" presName="tx1" presStyleLbl="revTx" presStyleIdx="6" presStyleCnt="8"/>
      <dgm:spPr/>
    </dgm:pt>
    <dgm:pt modelId="{85E111F5-0814-4DA2-8B23-9CA8925CB389}" type="pres">
      <dgm:prSet presAssocID="{1A38E603-8D9C-46EE-85BE-A443E20125E7}" presName="vert1" presStyleCnt="0"/>
      <dgm:spPr/>
    </dgm:pt>
    <dgm:pt modelId="{6B96A7C4-203B-449A-9A6C-E2B9FC9F34A7}" type="pres">
      <dgm:prSet presAssocID="{22FC40EE-7BDA-47BF-9E6D-00B26E8129C6}" presName="thickLine" presStyleLbl="alignNode1" presStyleIdx="7" presStyleCnt="8"/>
      <dgm:spPr/>
    </dgm:pt>
    <dgm:pt modelId="{350F8610-6CC8-45B5-B8C7-A7BB2DDE8FFC}" type="pres">
      <dgm:prSet presAssocID="{22FC40EE-7BDA-47BF-9E6D-00B26E8129C6}" presName="horz1" presStyleCnt="0"/>
      <dgm:spPr/>
    </dgm:pt>
    <dgm:pt modelId="{82300D57-35FC-431A-AFA8-C4F5E0681F94}" type="pres">
      <dgm:prSet presAssocID="{22FC40EE-7BDA-47BF-9E6D-00B26E8129C6}" presName="tx1" presStyleLbl="revTx" presStyleIdx="7" presStyleCnt="8"/>
      <dgm:spPr/>
    </dgm:pt>
    <dgm:pt modelId="{C04A0C39-B3AF-4485-B06F-D7D28C913600}" type="pres">
      <dgm:prSet presAssocID="{22FC40EE-7BDA-47BF-9E6D-00B26E8129C6}" presName="vert1" presStyleCnt="0"/>
      <dgm:spPr/>
    </dgm:pt>
  </dgm:ptLst>
  <dgm:cxnLst>
    <dgm:cxn modelId="{7EAAE508-8698-4E71-B9B4-B92E8F581DF7}" srcId="{267A39A6-4A91-40DF-B7DD-D2F146CA0E33}" destId="{DC9D7A2E-763E-4B88-BC4E-A0618E18DB3E}" srcOrd="0" destOrd="0" parTransId="{65D95BF0-4D83-4919-833E-5F8A0F36326A}" sibTransId="{FA3F8514-66F5-4529-87FC-962E100D986E}"/>
    <dgm:cxn modelId="{38381F09-4836-4469-BDAC-563657910786}" srcId="{267A39A6-4A91-40DF-B7DD-D2F146CA0E33}" destId="{1A38E603-8D9C-46EE-85BE-A443E20125E7}" srcOrd="6" destOrd="0" parTransId="{A307F63A-CF77-4FF0-8F5F-58AAFB7BA842}" sibTransId="{B3DBDA28-5C70-4327-AC8E-B2ED879F481E}"/>
    <dgm:cxn modelId="{13564B0E-A8B7-411A-8AA7-14DDB8C383A7}" srcId="{267A39A6-4A91-40DF-B7DD-D2F146CA0E33}" destId="{22FC40EE-7BDA-47BF-9E6D-00B26E8129C6}" srcOrd="7" destOrd="0" parTransId="{A65275CA-CAC3-45F5-9766-C03A20560102}" sibTransId="{F6A6C156-B0C3-4308-AD34-B6994BAB032C}"/>
    <dgm:cxn modelId="{11316515-395F-4620-BB9C-5EDF42C987D5}" type="presOf" srcId="{BE70CA31-67D3-4E60-890C-E9CA4C505F47}" destId="{09FCF9DC-A1D5-48BF-976D-B4F49B253D42}" srcOrd="0" destOrd="0" presId="urn:microsoft.com/office/officeart/2008/layout/LinedList"/>
    <dgm:cxn modelId="{64A9A61C-32FE-4DB2-A3D9-890691D76909}" srcId="{267A39A6-4A91-40DF-B7DD-D2F146CA0E33}" destId="{3957F597-CD03-4552-9904-AA39FE4B47D5}" srcOrd="1" destOrd="0" parTransId="{503BC509-7064-403F-B09D-9A13E4EEF048}" sibTransId="{0FF7F961-BCB6-4EA2-AE97-5BD97754729B}"/>
    <dgm:cxn modelId="{7E9FF21E-E7CC-4BB4-A7DE-F55C4388486B}" type="presOf" srcId="{3957F597-CD03-4552-9904-AA39FE4B47D5}" destId="{32061F90-7200-4C7B-8593-2CC38D3C50A4}" srcOrd="0" destOrd="0" presId="urn:microsoft.com/office/officeart/2008/layout/LinedList"/>
    <dgm:cxn modelId="{9754DD26-7408-4748-BBFF-929ECA0B161E}" srcId="{267A39A6-4A91-40DF-B7DD-D2F146CA0E33}" destId="{94578A65-3D30-42B9-94C7-D5F64A42C07B}" srcOrd="3" destOrd="0" parTransId="{629AF722-E19A-4410-8FD5-08B77681A9B0}" sibTransId="{CFEB4845-EA10-4D44-AF06-0663DB61A303}"/>
    <dgm:cxn modelId="{9E76863B-9022-41AD-81FC-5C8B52E6F9B0}" type="presOf" srcId="{1A38E603-8D9C-46EE-85BE-A443E20125E7}" destId="{1ED2FCD0-B321-477A-B2C2-A174DC5CA68C}" srcOrd="0" destOrd="0" presId="urn:microsoft.com/office/officeart/2008/layout/LinedList"/>
    <dgm:cxn modelId="{9FEE965F-CFCF-426A-AA72-DD867B109A5F}" srcId="{267A39A6-4A91-40DF-B7DD-D2F146CA0E33}" destId="{BE70CA31-67D3-4E60-890C-E9CA4C505F47}" srcOrd="2" destOrd="0" parTransId="{5EE7DE33-450E-4D31-98E2-35188C9E3272}" sibTransId="{4C229F3C-72AC-4251-9940-374B8C6D0150}"/>
    <dgm:cxn modelId="{8AF10761-497C-4D98-A4B8-4FCDE4B19282}" type="presOf" srcId="{2B11DB25-28E7-417A-8E0E-92E313C1459E}" destId="{6C0DBBCF-93F2-4DC0-A790-D92DC2FAC83F}" srcOrd="0" destOrd="0" presId="urn:microsoft.com/office/officeart/2008/layout/LinedList"/>
    <dgm:cxn modelId="{8176C058-C078-409B-97B7-E45D8EB41119}" type="presOf" srcId="{267A39A6-4A91-40DF-B7DD-D2F146CA0E33}" destId="{89ADC91B-2CFA-42DE-AD7A-8AD0CC8058D8}" srcOrd="0" destOrd="0" presId="urn:microsoft.com/office/officeart/2008/layout/LinedList"/>
    <dgm:cxn modelId="{8030AB7E-E109-4039-AA10-91C19D8D7F34}" type="presOf" srcId="{22FC40EE-7BDA-47BF-9E6D-00B26E8129C6}" destId="{82300D57-35FC-431A-AFA8-C4F5E0681F94}" srcOrd="0" destOrd="0" presId="urn:microsoft.com/office/officeart/2008/layout/LinedList"/>
    <dgm:cxn modelId="{930EDAAD-C506-4AB1-8F2B-24420242D485}" srcId="{267A39A6-4A91-40DF-B7DD-D2F146CA0E33}" destId="{2B11DB25-28E7-417A-8E0E-92E313C1459E}" srcOrd="5" destOrd="0" parTransId="{281A206F-953B-4B7A-AFB7-2F7F4643B059}" sibTransId="{A0503B76-DA79-4047-9179-2BAAFD03D85B}"/>
    <dgm:cxn modelId="{3DE36CBF-54E5-41DC-8CF0-EA0509346E3A}" type="presOf" srcId="{DC9D7A2E-763E-4B88-BC4E-A0618E18DB3E}" destId="{7B3A2954-088F-413C-999A-643C09741F29}" srcOrd="0" destOrd="0" presId="urn:microsoft.com/office/officeart/2008/layout/LinedList"/>
    <dgm:cxn modelId="{00F40AD4-4DCC-4124-8DFE-2ACEC384FD0B}" type="presOf" srcId="{22EB81E4-6C04-4040-A5B4-062782B26373}" destId="{CD3E90C7-7C13-4AF4-89B6-C72A7CE817F1}" srcOrd="0" destOrd="0" presId="urn:microsoft.com/office/officeart/2008/layout/LinedList"/>
    <dgm:cxn modelId="{DA9486F0-3A22-466E-8C70-99830C87AD8A}" type="presOf" srcId="{94578A65-3D30-42B9-94C7-D5F64A42C07B}" destId="{CC0A0817-7E12-4281-A15D-80BBF4CD9AAE}" srcOrd="0" destOrd="0" presId="urn:microsoft.com/office/officeart/2008/layout/LinedList"/>
    <dgm:cxn modelId="{237862F8-C4DD-4F5C-A470-F6F8950333CF}" srcId="{267A39A6-4A91-40DF-B7DD-D2F146CA0E33}" destId="{22EB81E4-6C04-4040-A5B4-062782B26373}" srcOrd="4" destOrd="0" parTransId="{3FD44566-A15C-47EB-9854-E89541F33FD1}" sibTransId="{73916B05-AB4C-4BEA-AAEE-506E677568AF}"/>
    <dgm:cxn modelId="{41ED7C70-DB75-4800-B286-00F781FF3223}" type="presParOf" srcId="{89ADC91B-2CFA-42DE-AD7A-8AD0CC8058D8}" destId="{6F990E5E-328E-4E6D-94DE-A4BE7E8652B3}" srcOrd="0" destOrd="0" presId="urn:microsoft.com/office/officeart/2008/layout/LinedList"/>
    <dgm:cxn modelId="{9A2253B9-AE81-43C3-9A6F-78815610C6B7}" type="presParOf" srcId="{89ADC91B-2CFA-42DE-AD7A-8AD0CC8058D8}" destId="{20A06C16-E379-48C4-A75F-3EEBBEA8C974}" srcOrd="1" destOrd="0" presId="urn:microsoft.com/office/officeart/2008/layout/LinedList"/>
    <dgm:cxn modelId="{D5F32008-F544-46F1-AFE7-0E03BEF99048}" type="presParOf" srcId="{20A06C16-E379-48C4-A75F-3EEBBEA8C974}" destId="{7B3A2954-088F-413C-999A-643C09741F29}" srcOrd="0" destOrd="0" presId="urn:microsoft.com/office/officeart/2008/layout/LinedList"/>
    <dgm:cxn modelId="{0606410A-C22B-494A-A3ED-4098034E9AAD}" type="presParOf" srcId="{20A06C16-E379-48C4-A75F-3EEBBEA8C974}" destId="{3ED2C50D-5CCD-421E-A6A0-CC9F0F5C0EF0}" srcOrd="1" destOrd="0" presId="urn:microsoft.com/office/officeart/2008/layout/LinedList"/>
    <dgm:cxn modelId="{46EE0CDE-7D97-46DE-A69D-8C6FFCFD6757}" type="presParOf" srcId="{89ADC91B-2CFA-42DE-AD7A-8AD0CC8058D8}" destId="{7FD8C06D-3C13-4887-B646-E9A28D21F02F}" srcOrd="2" destOrd="0" presId="urn:microsoft.com/office/officeart/2008/layout/LinedList"/>
    <dgm:cxn modelId="{05D0A7D7-57E2-46E8-84A3-EB1A78C989D9}" type="presParOf" srcId="{89ADC91B-2CFA-42DE-AD7A-8AD0CC8058D8}" destId="{06F0FC85-DEC6-437F-897F-83088509465D}" srcOrd="3" destOrd="0" presId="urn:microsoft.com/office/officeart/2008/layout/LinedList"/>
    <dgm:cxn modelId="{42E8CA13-BF21-4EE8-BCCA-9C1CA7941110}" type="presParOf" srcId="{06F0FC85-DEC6-437F-897F-83088509465D}" destId="{32061F90-7200-4C7B-8593-2CC38D3C50A4}" srcOrd="0" destOrd="0" presId="urn:microsoft.com/office/officeart/2008/layout/LinedList"/>
    <dgm:cxn modelId="{541CD4AF-B7EA-4242-8993-81CB2B6AC35F}" type="presParOf" srcId="{06F0FC85-DEC6-437F-897F-83088509465D}" destId="{13C22CB7-D97B-4F66-A434-4D31073372B5}" srcOrd="1" destOrd="0" presId="urn:microsoft.com/office/officeart/2008/layout/LinedList"/>
    <dgm:cxn modelId="{A0478C9C-E4B4-4493-9051-00859D3B7933}" type="presParOf" srcId="{89ADC91B-2CFA-42DE-AD7A-8AD0CC8058D8}" destId="{B55BC8EE-FD2A-4395-8AB5-BDD70E5E5E5D}" srcOrd="4" destOrd="0" presId="urn:microsoft.com/office/officeart/2008/layout/LinedList"/>
    <dgm:cxn modelId="{5372FB52-24ED-4406-A15B-C4BEF27B771F}" type="presParOf" srcId="{89ADC91B-2CFA-42DE-AD7A-8AD0CC8058D8}" destId="{0D01D751-738A-4D5A-8ED5-342DAEF20280}" srcOrd="5" destOrd="0" presId="urn:microsoft.com/office/officeart/2008/layout/LinedList"/>
    <dgm:cxn modelId="{6EBF4516-CE2F-4715-A5C3-2817521FAF72}" type="presParOf" srcId="{0D01D751-738A-4D5A-8ED5-342DAEF20280}" destId="{09FCF9DC-A1D5-48BF-976D-B4F49B253D42}" srcOrd="0" destOrd="0" presId="urn:microsoft.com/office/officeart/2008/layout/LinedList"/>
    <dgm:cxn modelId="{1050F8F1-C54E-46A2-AEF8-69D0F552463C}" type="presParOf" srcId="{0D01D751-738A-4D5A-8ED5-342DAEF20280}" destId="{1342B13F-CF4E-495B-AF44-5A645F0E6BDD}" srcOrd="1" destOrd="0" presId="urn:microsoft.com/office/officeart/2008/layout/LinedList"/>
    <dgm:cxn modelId="{DFC022D4-BFF0-48D4-A786-5A6EAFC3C380}" type="presParOf" srcId="{89ADC91B-2CFA-42DE-AD7A-8AD0CC8058D8}" destId="{1D9AD157-E7E6-4AB6-97A5-FDEAC8FB39A6}" srcOrd="6" destOrd="0" presId="urn:microsoft.com/office/officeart/2008/layout/LinedList"/>
    <dgm:cxn modelId="{C9EFAD25-2D37-490B-BCC8-0B9644FE7AF4}" type="presParOf" srcId="{89ADC91B-2CFA-42DE-AD7A-8AD0CC8058D8}" destId="{90AEDE20-D094-4B61-A08E-82C4A2896FE9}" srcOrd="7" destOrd="0" presId="urn:microsoft.com/office/officeart/2008/layout/LinedList"/>
    <dgm:cxn modelId="{19416F4F-CDC0-41C9-A2F4-1E8E1140B02E}" type="presParOf" srcId="{90AEDE20-D094-4B61-A08E-82C4A2896FE9}" destId="{CC0A0817-7E12-4281-A15D-80BBF4CD9AAE}" srcOrd="0" destOrd="0" presId="urn:microsoft.com/office/officeart/2008/layout/LinedList"/>
    <dgm:cxn modelId="{9EFB92F3-35C1-4597-9343-876E3FE57D3C}" type="presParOf" srcId="{90AEDE20-D094-4B61-A08E-82C4A2896FE9}" destId="{6A067419-03E1-4DD6-8CB1-E332EC120C12}" srcOrd="1" destOrd="0" presId="urn:microsoft.com/office/officeart/2008/layout/LinedList"/>
    <dgm:cxn modelId="{5BC4D7F9-7D8A-4C70-BD08-4EE8EB442362}" type="presParOf" srcId="{89ADC91B-2CFA-42DE-AD7A-8AD0CC8058D8}" destId="{55ACCC72-E447-465F-8C1C-41A0233A5FDF}" srcOrd="8" destOrd="0" presId="urn:microsoft.com/office/officeart/2008/layout/LinedList"/>
    <dgm:cxn modelId="{3001C9ED-9A7C-4986-808F-8F090627D3B5}" type="presParOf" srcId="{89ADC91B-2CFA-42DE-AD7A-8AD0CC8058D8}" destId="{602563BF-73FD-4873-BD75-EAC404016D20}" srcOrd="9" destOrd="0" presId="urn:microsoft.com/office/officeart/2008/layout/LinedList"/>
    <dgm:cxn modelId="{B994CE04-3901-45BC-A3CE-81A7484DE2B6}" type="presParOf" srcId="{602563BF-73FD-4873-BD75-EAC404016D20}" destId="{CD3E90C7-7C13-4AF4-89B6-C72A7CE817F1}" srcOrd="0" destOrd="0" presId="urn:microsoft.com/office/officeart/2008/layout/LinedList"/>
    <dgm:cxn modelId="{A2961F83-57D2-4083-A8AE-81E1374B3332}" type="presParOf" srcId="{602563BF-73FD-4873-BD75-EAC404016D20}" destId="{F09C91C3-2BAF-4309-A56B-CF1659BFE2C5}" srcOrd="1" destOrd="0" presId="urn:microsoft.com/office/officeart/2008/layout/LinedList"/>
    <dgm:cxn modelId="{D5F772AE-CD2B-49F8-88CC-E7381CFF7892}" type="presParOf" srcId="{89ADC91B-2CFA-42DE-AD7A-8AD0CC8058D8}" destId="{B79D17FF-0397-4A8C-B825-7F76DC1280F4}" srcOrd="10" destOrd="0" presId="urn:microsoft.com/office/officeart/2008/layout/LinedList"/>
    <dgm:cxn modelId="{B0A5194A-D709-4711-9176-586DAB759707}" type="presParOf" srcId="{89ADC91B-2CFA-42DE-AD7A-8AD0CC8058D8}" destId="{BBC1CE44-A6D9-4EE3-9876-98BF70677966}" srcOrd="11" destOrd="0" presId="urn:microsoft.com/office/officeart/2008/layout/LinedList"/>
    <dgm:cxn modelId="{A5EA9BFA-7459-41BC-9FF5-C6378235F237}" type="presParOf" srcId="{BBC1CE44-A6D9-4EE3-9876-98BF70677966}" destId="{6C0DBBCF-93F2-4DC0-A790-D92DC2FAC83F}" srcOrd="0" destOrd="0" presId="urn:microsoft.com/office/officeart/2008/layout/LinedList"/>
    <dgm:cxn modelId="{6D0ABF79-8651-4EFF-A338-9C553B618DC6}" type="presParOf" srcId="{BBC1CE44-A6D9-4EE3-9876-98BF70677966}" destId="{3873A8AF-BE1A-4937-B6C9-DE96F0591425}" srcOrd="1" destOrd="0" presId="urn:microsoft.com/office/officeart/2008/layout/LinedList"/>
    <dgm:cxn modelId="{76BED28A-81AB-4536-9A7D-5631743770D7}" type="presParOf" srcId="{89ADC91B-2CFA-42DE-AD7A-8AD0CC8058D8}" destId="{02D47700-DA40-4FAD-9866-BF10DD8C7B5E}" srcOrd="12" destOrd="0" presId="urn:microsoft.com/office/officeart/2008/layout/LinedList"/>
    <dgm:cxn modelId="{5AC38FD1-ECC0-43FC-B5C5-CCC9EE92D59A}" type="presParOf" srcId="{89ADC91B-2CFA-42DE-AD7A-8AD0CC8058D8}" destId="{96853C3C-5F9A-4A9C-A7DC-94662888BFA1}" srcOrd="13" destOrd="0" presId="urn:microsoft.com/office/officeart/2008/layout/LinedList"/>
    <dgm:cxn modelId="{11F1BCF7-ACAC-406D-ADFF-27FD6ED5B5E7}" type="presParOf" srcId="{96853C3C-5F9A-4A9C-A7DC-94662888BFA1}" destId="{1ED2FCD0-B321-477A-B2C2-A174DC5CA68C}" srcOrd="0" destOrd="0" presId="urn:microsoft.com/office/officeart/2008/layout/LinedList"/>
    <dgm:cxn modelId="{706A71B4-D3E2-4CD0-AD99-68B8F660B030}" type="presParOf" srcId="{96853C3C-5F9A-4A9C-A7DC-94662888BFA1}" destId="{85E111F5-0814-4DA2-8B23-9CA8925CB389}" srcOrd="1" destOrd="0" presId="urn:microsoft.com/office/officeart/2008/layout/LinedList"/>
    <dgm:cxn modelId="{18D631B0-4BB9-4498-B270-CA2382A2ECF5}" type="presParOf" srcId="{89ADC91B-2CFA-42DE-AD7A-8AD0CC8058D8}" destId="{6B96A7C4-203B-449A-9A6C-E2B9FC9F34A7}" srcOrd="14" destOrd="0" presId="urn:microsoft.com/office/officeart/2008/layout/LinedList"/>
    <dgm:cxn modelId="{B016C387-E39E-44EB-9D73-1171770D40F6}" type="presParOf" srcId="{89ADC91B-2CFA-42DE-AD7A-8AD0CC8058D8}" destId="{350F8610-6CC8-45B5-B8C7-A7BB2DDE8FFC}" srcOrd="15" destOrd="0" presId="urn:microsoft.com/office/officeart/2008/layout/LinedList"/>
    <dgm:cxn modelId="{61BBB6A2-675E-4917-AD73-5CC932859FF9}" type="presParOf" srcId="{350F8610-6CC8-45B5-B8C7-A7BB2DDE8FFC}" destId="{82300D57-35FC-431A-AFA8-C4F5E0681F94}" srcOrd="0" destOrd="0" presId="urn:microsoft.com/office/officeart/2008/layout/LinedList"/>
    <dgm:cxn modelId="{F5106D03-8D35-41AF-8E70-CF9197284FE9}" type="presParOf" srcId="{350F8610-6CC8-45B5-B8C7-A7BB2DDE8FFC}" destId="{C04A0C39-B3AF-4485-B06F-D7D28C91360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1385EB-F4B8-4F65-8536-E6B1249E6E2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CEB0989-84E3-4D77-88C6-A3C3E155BFDB}">
      <dgm:prSet/>
      <dgm:spPr/>
      <dgm:t>
        <a:bodyPr/>
        <a:lstStyle/>
        <a:p>
          <a:pPr>
            <a:lnSpc>
              <a:spcPct val="100000"/>
            </a:lnSpc>
          </a:pPr>
          <a:r>
            <a:rPr lang="en-US"/>
            <a:t>A matching algorithm is used to leverage the MAC addresses as a comparison point to match the IP of the discovered device to its associated MAC address and ONT in NetBox</a:t>
          </a:r>
        </a:p>
      </dgm:t>
    </dgm:pt>
    <dgm:pt modelId="{CFEF36A3-B86F-459E-90C0-65828D6A939B}" type="parTrans" cxnId="{FEAEC05A-A855-4021-B48F-4F03A8596909}">
      <dgm:prSet/>
      <dgm:spPr/>
      <dgm:t>
        <a:bodyPr/>
        <a:lstStyle/>
        <a:p>
          <a:endParaRPr lang="en-US"/>
        </a:p>
      </dgm:t>
    </dgm:pt>
    <dgm:pt modelId="{612C79D3-3DDB-471C-8AD0-6464E2BED3BD}" type="sibTrans" cxnId="{FEAEC05A-A855-4021-B48F-4F03A8596909}">
      <dgm:prSet/>
      <dgm:spPr/>
      <dgm:t>
        <a:bodyPr/>
        <a:lstStyle/>
        <a:p>
          <a:endParaRPr lang="en-US"/>
        </a:p>
      </dgm:t>
    </dgm:pt>
    <dgm:pt modelId="{5603D1A8-EE9A-497C-B7EA-ECCF8E60C540}">
      <dgm:prSet/>
      <dgm:spPr/>
      <dgm:t>
        <a:bodyPr/>
        <a:lstStyle/>
        <a:p>
          <a:pPr>
            <a:lnSpc>
              <a:spcPct val="100000"/>
            </a:lnSpc>
          </a:pPr>
          <a:r>
            <a:rPr lang="en-CA"/>
            <a:t>The result of the scans are collected which will provide the MAC and IP addresses of the discovered devices on each VLAN, using the MAC addresses as a comparison point </a:t>
          </a:r>
          <a:endParaRPr lang="en-US"/>
        </a:p>
      </dgm:t>
    </dgm:pt>
    <dgm:pt modelId="{1424D38E-BD25-4CAF-970B-43F3F43E4FA8}" type="parTrans" cxnId="{A50EE856-EBAC-44F6-949D-CF25C438D8B1}">
      <dgm:prSet/>
      <dgm:spPr/>
      <dgm:t>
        <a:bodyPr/>
        <a:lstStyle/>
        <a:p>
          <a:endParaRPr lang="en-US"/>
        </a:p>
      </dgm:t>
    </dgm:pt>
    <dgm:pt modelId="{04A82BFA-C255-4F7C-A02C-08A823524B0A}" type="sibTrans" cxnId="{A50EE856-EBAC-44F6-949D-CF25C438D8B1}">
      <dgm:prSet/>
      <dgm:spPr/>
      <dgm:t>
        <a:bodyPr/>
        <a:lstStyle/>
        <a:p>
          <a:endParaRPr lang="en-US"/>
        </a:p>
      </dgm:t>
    </dgm:pt>
    <dgm:pt modelId="{FD4D656B-AA98-4E09-98F5-6EAD2D54CAEF}">
      <dgm:prSet/>
      <dgm:spPr/>
      <dgm:t>
        <a:bodyPr/>
        <a:lstStyle/>
        <a:p>
          <a:pPr>
            <a:lnSpc>
              <a:spcPct val="100000"/>
            </a:lnSpc>
          </a:pPr>
          <a:r>
            <a:rPr lang="en-CA" dirty="0"/>
            <a:t>Aim is to enhance the system’s functionality by providing a solution that integrates with the existing infrastructure</a:t>
          </a:r>
          <a:endParaRPr lang="en-US" dirty="0"/>
        </a:p>
      </dgm:t>
    </dgm:pt>
    <dgm:pt modelId="{E9A65EAB-FAE5-4547-933B-8C4734151309}" type="parTrans" cxnId="{9C1E1DD5-FD5D-49FC-9B08-12C060A1C395}">
      <dgm:prSet/>
      <dgm:spPr/>
      <dgm:t>
        <a:bodyPr/>
        <a:lstStyle/>
        <a:p>
          <a:endParaRPr lang="en-US"/>
        </a:p>
      </dgm:t>
    </dgm:pt>
    <dgm:pt modelId="{BA20E837-B97E-4A22-9FB9-53873AA10861}" type="sibTrans" cxnId="{9C1E1DD5-FD5D-49FC-9B08-12C060A1C395}">
      <dgm:prSet/>
      <dgm:spPr/>
      <dgm:t>
        <a:bodyPr/>
        <a:lstStyle/>
        <a:p>
          <a:endParaRPr lang="en-US"/>
        </a:p>
      </dgm:t>
    </dgm:pt>
    <dgm:pt modelId="{B5F61037-DF64-427D-8DB7-6E71C796BFDF}">
      <dgm:prSet/>
      <dgm:spPr/>
      <dgm:t>
        <a:bodyPr/>
        <a:lstStyle/>
        <a:p>
          <a:pPr>
            <a:lnSpc>
              <a:spcPct val="100000"/>
            </a:lnSpc>
          </a:pPr>
          <a:r>
            <a:rPr lang="en-CA"/>
            <a:t>Enriches the data available in the NetBox database</a:t>
          </a:r>
          <a:endParaRPr lang="en-US"/>
        </a:p>
      </dgm:t>
    </dgm:pt>
    <dgm:pt modelId="{CE996B7A-EEB5-4C91-9CA6-24EDE39CF978}" type="parTrans" cxnId="{8AB54025-5348-492F-A463-B378752FE0D6}">
      <dgm:prSet/>
      <dgm:spPr/>
      <dgm:t>
        <a:bodyPr/>
        <a:lstStyle/>
        <a:p>
          <a:endParaRPr lang="en-US"/>
        </a:p>
      </dgm:t>
    </dgm:pt>
    <dgm:pt modelId="{1E0502F3-D03A-4CCC-8B37-02549108EF73}" type="sibTrans" cxnId="{8AB54025-5348-492F-A463-B378752FE0D6}">
      <dgm:prSet/>
      <dgm:spPr/>
      <dgm:t>
        <a:bodyPr/>
        <a:lstStyle/>
        <a:p>
          <a:endParaRPr lang="en-US"/>
        </a:p>
      </dgm:t>
    </dgm:pt>
    <dgm:pt modelId="{BEC19C42-6562-4F95-9520-4A5D1A96CAA6}" type="pres">
      <dgm:prSet presAssocID="{3E1385EB-F4B8-4F65-8536-E6B1249E6E21}" presName="root" presStyleCnt="0">
        <dgm:presLayoutVars>
          <dgm:dir/>
          <dgm:resizeHandles val="exact"/>
        </dgm:presLayoutVars>
      </dgm:prSet>
      <dgm:spPr/>
    </dgm:pt>
    <dgm:pt modelId="{78B2A5F2-AF45-4EA6-856D-4D5A186791F8}" type="pres">
      <dgm:prSet presAssocID="{7CEB0989-84E3-4D77-88C6-A3C3E155BFDB}" presName="compNode" presStyleCnt="0"/>
      <dgm:spPr/>
    </dgm:pt>
    <dgm:pt modelId="{A62884DC-2085-4C97-A044-18B450B125BA}" type="pres">
      <dgm:prSet presAssocID="{7CEB0989-84E3-4D77-88C6-A3C3E155BFDB}" presName="bgRect" presStyleLbl="bgShp" presStyleIdx="0" presStyleCnt="4"/>
      <dgm:spPr/>
    </dgm:pt>
    <dgm:pt modelId="{6A306853-0EF3-4116-9DB8-EC869A6B9332}" type="pres">
      <dgm:prSet presAssocID="{7CEB0989-84E3-4D77-88C6-A3C3E155BF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2BFF9296-6D84-4C42-9046-F3625B075D9C}" type="pres">
      <dgm:prSet presAssocID="{7CEB0989-84E3-4D77-88C6-A3C3E155BFDB}" presName="spaceRect" presStyleCnt="0"/>
      <dgm:spPr/>
    </dgm:pt>
    <dgm:pt modelId="{C8F7AA26-A29E-403C-8FA8-5B7F6E83CE6B}" type="pres">
      <dgm:prSet presAssocID="{7CEB0989-84E3-4D77-88C6-A3C3E155BFDB}" presName="parTx" presStyleLbl="revTx" presStyleIdx="0" presStyleCnt="4">
        <dgm:presLayoutVars>
          <dgm:chMax val="0"/>
          <dgm:chPref val="0"/>
        </dgm:presLayoutVars>
      </dgm:prSet>
      <dgm:spPr/>
    </dgm:pt>
    <dgm:pt modelId="{B0863B52-6A50-406B-8548-97584578D2BB}" type="pres">
      <dgm:prSet presAssocID="{612C79D3-3DDB-471C-8AD0-6464E2BED3BD}" presName="sibTrans" presStyleCnt="0"/>
      <dgm:spPr/>
    </dgm:pt>
    <dgm:pt modelId="{4A74B8CE-05E1-44A4-B107-BE73F6E1042D}" type="pres">
      <dgm:prSet presAssocID="{5603D1A8-EE9A-497C-B7EA-ECCF8E60C540}" presName="compNode" presStyleCnt="0"/>
      <dgm:spPr/>
    </dgm:pt>
    <dgm:pt modelId="{E5C90735-C0B1-4DE8-99FA-0CFA6D74B2D3}" type="pres">
      <dgm:prSet presAssocID="{5603D1A8-EE9A-497C-B7EA-ECCF8E60C540}" presName="bgRect" presStyleLbl="bgShp" presStyleIdx="1" presStyleCnt="4"/>
      <dgm:spPr/>
    </dgm:pt>
    <dgm:pt modelId="{4FF28C2B-262F-4C4F-81B9-EACC72C0F7F1}" type="pres">
      <dgm:prSet presAssocID="{5603D1A8-EE9A-497C-B7EA-ECCF8E60C5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26D7E4CD-5EEA-4E1C-BBBF-F0AD062B956E}" type="pres">
      <dgm:prSet presAssocID="{5603D1A8-EE9A-497C-B7EA-ECCF8E60C540}" presName="spaceRect" presStyleCnt="0"/>
      <dgm:spPr/>
    </dgm:pt>
    <dgm:pt modelId="{6E2AA620-B801-4552-88B8-CEA0BAA5EFA6}" type="pres">
      <dgm:prSet presAssocID="{5603D1A8-EE9A-497C-B7EA-ECCF8E60C540}" presName="parTx" presStyleLbl="revTx" presStyleIdx="1" presStyleCnt="4">
        <dgm:presLayoutVars>
          <dgm:chMax val="0"/>
          <dgm:chPref val="0"/>
        </dgm:presLayoutVars>
      </dgm:prSet>
      <dgm:spPr/>
    </dgm:pt>
    <dgm:pt modelId="{0C207F8E-ACF0-4B42-9C9C-DA920DA7BC64}" type="pres">
      <dgm:prSet presAssocID="{04A82BFA-C255-4F7C-A02C-08A823524B0A}" presName="sibTrans" presStyleCnt="0"/>
      <dgm:spPr/>
    </dgm:pt>
    <dgm:pt modelId="{FA6627A3-34E1-45B8-A30B-A34189BBB305}" type="pres">
      <dgm:prSet presAssocID="{FD4D656B-AA98-4E09-98F5-6EAD2D54CAEF}" presName="compNode" presStyleCnt="0"/>
      <dgm:spPr/>
    </dgm:pt>
    <dgm:pt modelId="{A41E6601-2AD2-421B-B5F2-1EEE30C80F7A}" type="pres">
      <dgm:prSet presAssocID="{FD4D656B-AA98-4E09-98F5-6EAD2D54CAEF}" presName="bgRect" presStyleLbl="bgShp" presStyleIdx="2" presStyleCnt="4"/>
      <dgm:spPr/>
    </dgm:pt>
    <dgm:pt modelId="{311B4ED3-E518-49C1-B740-52504BD96C39}" type="pres">
      <dgm:prSet presAssocID="{FD4D656B-AA98-4E09-98F5-6EAD2D54CA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48F4C33F-CD26-4B1E-8E04-BB34E7E92476}" type="pres">
      <dgm:prSet presAssocID="{FD4D656B-AA98-4E09-98F5-6EAD2D54CAEF}" presName="spaceRect" presStyleCnt="0"/>
      <dgm:spPr/>
    </dgm:pt>
    <dgm:pt modelId="{D546A0C1-45A3-4008-A123-D85949AC946E}" type="pres">
      <dgm:prSet presAssocID="{FD4D656B-AA98-4E09-98F5-6EAD2D54CAEF}" presName="parTx" presStyleLbl="revTx" presStyleIdx="2" presStyleCnt="4">
        <dgm:presLayoutVars>
          <dgm:chMax val="0"/>
          <dgm:chPref val="0"/>
        </dgm:presLayoutVars>
      </dgm:prSet>
      <dgm:spPr/>
    </dgm:pt>
    <dgm:pt modelId="{7D563C78-3A5A-49AA-A494-61F0D9467807}" type="pres">
      <dgm:prSet presAssocID="{BA20E837-B97E-4A22-9FB9-53873AA10861}" presName="sibTrans" presStyleCnt="0"/>
      <dgm:spPr/>
    </dgm:pt>
    <dgm:pt modelId="{904EF4B4-85AB-4317-B1D6-0C0A413B2227}" type="pres">
      <dgm:prSet presAssocID="{B5F61037-DF64-427D-8DB7-6E71C796BFDF}" presName="compNode" presStyleCnt="0"/>
      <dgm:spPr/>
    </dgm:pt>
    <dgm:pt modelId="{7775184B-1878-46DC-92E5-2FC2A7EF8443}" type="pres">
      <dgm:prSet presAssocID="{B5F61037-DF64-427D-8DB7-6E71C796BFDF}" presName="bgRect" presStyleLbl="bgShp" presStyleIdx="3" presStyleCnt="4"/>
      <dgm:spPr/>
    </dgm:pt>
    <dgm:pt modelId="{6163B439-CC5F-4788-9735-D3B6CAEA723D}" type="pres">
      <dgm:prSet presAssocID="{B5F61037-DF64-427D-8DB7-6E71C796BF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2F51022C-6B56-4747-87AB-E5A26206B5F3}" type="pres">
      <dgm:prSet presAssocID="{B5F61037-DF64-427D-8DB7-6E71C796BFDF}" presName="spaceRect" presStyleCnt="0"/>
      <dgm:spPr/>
    </dgm:pt>
    <dgm:pt modelId="{6C17FF8D-EE7E-4B0D-A9C3-D9A364AD8530}" type="pres">
      <dgm:prSet presAssocID="{B5F61037-DF64-427D-8DB7-6E71C796BFDF}" presName="parTx" presStyleLbl="revTx" presStyleIdx="3" presStyleCnt="4">
        <dgm:presLayoutVars>
          <dgm:chMax val="0"/>
          <dgm:chPref val="0"/>
        </dgm:presLayoutVars>
      </dgm:prSet>
      <dgm:spPr/>
    </dgm:pt>
  </dgm:ptLst>
  <dgm:cxnLst>
    <dgm:cxn modelId="{2272E50E-ADBF-4F77-80D0-FC867ADAEFAF}" type="presOf" srcId="{B5F61037-DF64-427D-8DB7-6E71C796BFDF}" destId="{6C17FF8D-EE7E-4B0D-A9C3-D9A364AD8530}" srcOrd="0" destOrd="0" presId="urn:microsoft.com/office/officeart/2018/2/layout/IconVerticalSolidList"/>
    <dgm:cxn modelId="{13E6510F-A475-4C66-8E00-A375F9F0DFDA}" type="presOf" srcId="{7CEB0989-84E3-4D77-88C6-A3C3E155BFDB}" destId="{C8F7AA26-A29E-403C-8FA8-5B7F6E83CE6B}" srcOrd="0" destOrd="0" presId="urn:microsoft.com/office/officeart/2018/2/layout/IconVerticalSolidList"/>
    <dgm:cxn modelId="{8AB54025-5348-492F-A463-B378752FE0D6}" srcId="{3E1385EB-F4B8-4F65-8536-E6B1249E6E21}" destId="{B5F61037-DF64-427D-8DB7-6E71C796BFDF}" srcOrd="3" destOrd="0" parTransId="{CE996B7A-EEB5-4C91-9CA6-24EDE39CF978}" sibTransId="{1E0502F3-D03A-4CCC-8B37-02549108EF73}"/>
    <dgm:cxn modelId="{1AB3EE25-6A61-4129-B4DA-EC581BC11508}" type="presOf" srcId="{5603D1A8-EE9A-497C-B7EA-ECCF8E60C540}" destId="{6E2AA620-B801-4552-88B8-CEA0BAA5EFA6}" srcOrd="0" destOrd="0" presId="urn:microsoft.com/office/officeart/2018/2/layout/IconVerticalSolidList"/>
    <dgm:cxn modelId="{A74B0A4D-E2E5-4EF8-B7CC-690F2D8D5888}" type="presOf" srcId="{3E1385EB-F4B8-4F65-8536-E6B1249E6E21}" destId="{BEC19C42-6562-4F95-9520-4A5D1A96CAA6}" srcOrd="0" destOrd="0" presId="urn:microsoft.com/office/officeart/2018/2/layout/IconVerticalSolidList"/>
    <dgm:cxn modelId="{A50EE856-EBAC-44F6-949D-CF25C438D8B1}" srcId="{3E1385EB-F4B8-4F65-8536-E6B1249E6E21}" destId="{5603D1A8-EE9A-497C-B7EA-ECCF8E60C540}" srcOrd="1" destOrd="0" parTransId="{1424D38E-BD25-4CAF-970B-43F3F43E4FA8}" sibTransId="{04A82BFA-C255-4F7C-A02C-08A823524B0A}"/>
    <dgm:cxn modelId="{FEAEC05A-A855-4021-B48F-4F03A8596909}" srcId="{3E1385EB-F4B8-4F65-8536-E6B1249E6E21}" destId="{7CEB0989-84E3-4D77-88C6-A3C3E155BFDB}" srcOrd="0" destOrd="0" parTransId="{CFEF36A3-B86F-459E-90C0-65828D6A939B}" sibTransId="{612C79D3-3DDB-471C-8AD0-6464E2BED3BD}"/>
    <dgm:cxn modelId="{E8A6F193-5B39-47B0-AB11-6BE1F6D8143F}" type="presOf" srcId="{FD4D656B-AA98-4E09-98F5-6EAD2D54CAEF}" destId="{D546A0C1-45A3-4008-A123-D85949AC946E}" srcOrd="0" destOrd="0" presId="urn:microsoft.com/office/officeart/2018/2/layout/IconVerticalSolidList"/>
    <dgm:cxn modelId="{9C1E1DD5-FD5D-49FC-9B08-12C060A1C395}" srcId="{3E1385EB-F4B8-4F65-8536-E6B1249E6E21}" destId="{FD4D656B-AA98-4E09-98F5-6EAD2D54CAEF}" srcOrd="2" destOrd="0" parTransId="{E9A65EAB-FAE5-4547-933B-8C4734151309}" sibTransId="{BA20E837-B97E-4A22-9FB9-53873AA10861}"/>
    <dgm:cxn modelId="{D3FC5842-9383-4984-B2FA-C2C7BB4C7819}" type="presParOf" srcId="{BEC19C42-6562-4F95-9520-4A5D1A96CAA6}" destId="{78B2A5F2-AF45-4EA6-856D-4D5A186791F8}" srcOrd="0" destOrd="0" presId="urn:microsoft.com/office/officeart/2018/2/layout/IconVerticalSolidList"/>
    <dgm:cxn modelId="{685A1F41-B1EC-4017-A6C0-B75507FF9F81}" type="presParOf" srcId="{78B2A5F2-AF45-4EA6-856D-4D5A186791F8}" destId="{A62884DC-2085-4C97-A044-18B450B125BA}" srcOrd="0" destOrd="0" presId="urn:microsoft.com/office/officeart/2018/2/layout/IconVerticalSolidList"/>
    <dgm:cxn modelId="{D20833F8-52E1-408F-858A-BDAA9BB7F04C}" type="presParOf" srcId="{78B2A5F2-AF45-4EA6-856D-4D5A186791F8}" destId="{6A306853-0EF3-4116-9DB8-EC869A6B9332}" srcOrd="1" destOrd="0" presId="urn:microsoft.com/office/officeart/2018/2/layout/IconVerticalSolidList"/>
    <dgm:cxn modelId="{68B34ED7-B210-4F45-B9B7-6F4F91D94C3A}" type="presParOf" srcId="{78B2A5F2-AF45-4EA6-856D-4D5A186791F8}" destId="{2BFF9296-6D84-4C42-9046-F3625B075D9C}" srcOrd="2" destOrd="0" presId="urn:microsoft.com/office/officeart/2018/2/layout/IconVerticalSolidList"/>
    <dgm:cxn modelId="{6AE9FC78-B232-47E3-8B27-80E24922A5F4}" type="presParOf" srcId="{78B2A5F2-AF45-4EA6-856D-4D5A186791F8}" destId="{C8F7AA26-A29E-403C-8FA8-5B7F6E83CE6B}" srcOrd="3" destOrd="0" presId="urn:microsoft.com/office/officeart/2018/2/layout/IconVerticalSolidList"/>
    <dgm:cxn modelId="{665D4EFF-3625-4DF3-8B01-488ED2A8B4ED}" type="presParOf" srcId="{BEC19C42-6562-4F95-9520-4A5D1A96CAA6}" destId="{B0863B52-6A50-406B-8548-97584578D2BB}" srcOrd="1" destOrd="0" presId="urn:microsoft.com/office/officeart/2018/2/layout/IconVerticalSolidList"/>
    <dgm:cxn modelId="{B6777EF2-5222-4879-9C25-08650C8FBA7A}" type="presParOf" srcId="{BEC19C42-6562-4F95-9520-4A5D1A96CAA6}" destId="{4A74B8CE-05E1-44A4-B107-BE73F6E1042D}" srcOrd="2" destOrd="0" presId="urn:microsoft.com/office/officeart/2018/2/layout/IconVerticalSolidList"/>
    <dgm:cxn modelId="{78187129-9BFD-471A-B8A7-3F7DC3FF0150}" type="presParOf" srcId="{4A74B8CE-05E1-44A4-B107-BE73F6E1042D}" destId="{E5C90735-C0B1-4DE8-99FA-0CFA6D74B2D3}" srcOrd="0" destOrd="0" presId="urn:microsoft.com/office/officeart/2018/2/layout/IconVerticalSolidList"/>
    <dgm:cxn modelId="{2C24FB21-C907-47E4-B284-8D6DCEF48809}" type="presParOf" srcId="{4A74B8CE-05E1-44A4-B107-BE73F6E1042D}" destId="{4FF28C2B-262F-4C4F-81B9-EACC72C0F7F1}" srcOrd="1" destOrd="0" presId="urn:microsoft.com/office/officeart/2018/2/layout/IconVerticalSolidList"/>
    <dgm:cxn modelId="{0B577B43-51E0-491D-A7AB-8D3B523052A3}" type="presParOf" srcId="{4A74B8CE-05E1-44A4-B107-BE73F6E1042D}" destId="{26D7E4CD-5EEA-4E1C-BBBF-F0AD062B956E}" srcOrd="2" destOrd="0" presId="urn:microsoft.com/office/officeart/2018/2/layout/IconVerticalSolidList"/>
    <dgm:cxn modelId="{222F2698-23CE-4CCF-8E08-A9E01C06F610}" type="presParOf" srcId="{4A74B8CE-05E1-44A4-B107-BE73F6E1042D}" destId="{6E2AA620-B801-4552-88B8-CEA0BAA5EFA6}" srcOrd="3" destOrd="0" presId="urn:microsoft.com/office/officeart/2018/2/layout/IconVerticalSolidList"/>
    <dgm:cxn modelId="{B2C402A2-879D-4EEF-AED5-9EDE78886EE1}" type="presParOf" srcId="{BEC19C42-6562-4F95-9520-4A5D1A96CAA6}" destId="{0C207F8E-ACF0-4B42-9C9C-DA920DA7BC64}" srcOrd="3" destOrd="0" presId="urn:microsoft.com/office/officeart/2018/2/layout/IconVerticalSolidList"/>
    <dgm:cxn modelId="{B301C12A-2E13-49A7-911C-604780C6539E}" type="presParOf" srcId="{BEC19C42-6562-4F95-9520-4A5D1A96CAA6}" destId="{FA6627A3-34E1-45B8-A30B-A34189BBB305}" srcOrd="4" destOrd="0" presId="urn:microsoft.com/office/officeart/2018/2/layout/IconVerticalSolidList"/>
    <dgm:cxn modelId="{4C129B0F-A232-4E73-B639-E586872A961D}" type="presParOf" srcId="{FA6627A3-34E1-45B8-A30B-A34189BBB305}" destId="{A41E6601-2AD2-421B-B5F2-1EEE30C80F7A}" srcOrd="0" destOrd="0" presId="urn:microsoft.com/office/officeart/2018/2/layout/IconVerticalSolidList"/>
    <dgm:cxn modelId="{28690DD0-9C03-4C8E-B63F-E5BA4E1C58F7}" type="presParOf" srcId="{FA6627A3-34E1-45B8-A30B-A34189BBB305}" destId="{311B4ED3-E518-49C1-B740-52504BD96C39}" srcOrd="1" destOrd="0" presId="urn:microsoft.com/office/officeart/2018/2/layout/IconVerticalSolidList"/>
    <dgm:cxn modelId="{A7A4843B-E918-4276-9EA0-87EBC1B974A5}" type="presParOf" srcId="{FA6627A3-34E1-45B8-A30B-A34189BBB305}" destId="{48F4C33F-CD26-4B1E-8E04-BB34E7E92476}" srcOrd="2" destOrd="0" presId="urn:microsoft.com/office/officeart/2018/2/layout/IconVerticalSolidList"/>
    <dgm:cxn modelId="{9CF68EF6-98A4-43FE-8ADB-AB58D2C0263A}" type="presParOf" srcId="{FA6627A3-34E1-45B8-A30B-A34189BBB305}" destId="{D546A0C1-45A3-4008-A123-D85949AC946E}" srcOrd="3" destOrd="0" presId="urn:microsoft.com/office/officeart/2018/2/layout/IconVerticalSolidList"/>
    <dgm:cxn modelId="{0DA2DC31-5C15-49A0-A884-9AB28E72AFE0}" type="presParOf" srcId="{BEC19C42-6562-4F95-9520-4A5D1A96CAA6}" destId="{7D563C78-3A5A-49AA-A494-61F0D9467807}" srcOrd="5" destOrd="0" presId="urn:microsoft.com/office/officeart/2018/2/layout/IconVerticalSolidList"/>
    <dgm:cxn modelId="{F49AEACE-4F77-4131-9336-6D372C85EC63}" type="presParOf" srcId="{BEC19C42-6562-4F95-9520-4A5D1A96CAA6}" destId="{904EF4B4-85AB-4317-B1D6-0C0A413B2227}" srcOrd="6" destOrd="0" presId="urn:microsoft.com/office/officeart/2018/2/layout/IconVerticalSolidList"/>
    <dgm:cxn modelId="{A676CBAF-ECFB-4CFF-BFA2-B1C3C1BF8C18}" type="presParOf" srcId="{904EF4B4-85AB-4317-B1D6-0C0A413B2227}" destId="{7775184B-1878-46DC-92E5-2FC2A7EF8443}" srcOrd="0" destOrd="0" presId="urn:microsoft.com/office/officeart/2018/2/layout/IconVerticalSolidList"/>
    <dgm:cxn modelId="{153FA799-622D-4664-9755-E61F86ACDD71}" type="presParOf" srcId="{904EF4B4-85AB-4317-B1D6-0C0A413B2227}" destId="{6163B439-CC5F-4788-9735-D3B6CAEA723D}" srcOrd="1" destOrd="0" presId="urn:microsoft.com/office/officeart/2018/2/layout/IconVerticalSolidList"/>
    <dgm:cxn modelId="{0883BF01-B373-4771-A670-5E3F06E3EA91}" type="presParOf" srcId="{904EF4B4-85AB-4317-B1D6-0C0A413B2227}" destId="{2F51022C-6B56-4747-87AB-E5A26206B5F3}" srcOrd="2" destOrd="0" presId="urn:microsoft.com/office/officeart/2018/2/layout/IconVerticalSolidList"/>
    <dgm:cxn modelId="{6F2DDB97-AF8E-4907-B227-BD27A2B7DED5}" type="presParOf" srcId="{904EF4B4-85AB-4317-B1D6-0C0A413B2227}" destId="{6C17FF8D-EE7E-4B0D-A9C3-D9A364AD85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90E5E-328E-4E6D-94DE-A4BE7E8652B3}">
      <dsp:nvSpPr>
        <dsp:cNvPr id="0" name=""/>
        <dsp:cNvSpPr/>
      </dsp:nvSpPr>
      <dsp:spPr>
        <a:xfrm>
          <a:off x="0" y="0"/>
          <a:ext cx="51053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B3A2954-088F-413C-999A-643C09741F29}">
      <dsp:nvSpPr>
        <dsp:cNvPr id="0" name=""/>
        <dsp:cNvSpPr/>
      </dsp:nvSpPr>
      <dsp:spPr>
        <a:xfrm>
          <a:off x="0" y="0"/>
          <a:ext cx="5105398" cy="45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err="1"/>
            <a:t>NetBox</a:t>
          </a:r>
          <a:r>
            <a:rPr lang="en-US" sz="2100" kern="1200" dirty="0"/>
            <a:t> CSV Files</a:t>
          </a:r>
        </a:p>
      </dsp:txBody>
      <dsp:txXfrm>
        <a:off x="0" y="0"/>
        <a:ext cx="5105398" cy="459963"/>
      </dsp:txXfrm>
    </dsp:sp>
    <dsp:sp modelId="{7FD8C06D-3C13-4887-B646-E9A28D21F02F}">
      <dsp:nvSpPr>
        <dsp:cNvPr id="0" name=""/>
        <dsp:cNvSpPr/>
      </dsp:nvSpPr>
      <dsp:spPr>
        <a:xfrm>
          <a:off x="0" y="459963"/>
          <a:ext cx="51053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2061F90-7200-4C7B-8593-2CC38D3C50A4}">
      <dsp:nvSpPr>
        <dsp:cNvPr id="0" name=""/>
        <dsp:cNvSpPr/>
      </dsp:nvSpPr>
      <dsp:spPr>
        <a:xfrm>
          <a:off x="0" y="459963"/>
          <a:ext cx="5105398" cy="45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Cron Jobs</a:t>
          </a:r>
        </a:p>
      </dsp:txBody>
      <dsp:txXfrm>
        <a:off x="0" y="459963"/>
        <a:ext cx="5105398" cy="459963"/>
      </dsp:txXfrm>
    </dsp:sp>
    <dsp:sp modelId="{B55BC8EE-FD2A-4395-8AB5-BDD70E5E5E5D}">
      <dsp:nvSpPr>
        <dsp:cNvPr id="0" name=""/>
        <dsp:cNvSpPr/>
      </dsp:nvSpPr>
      <dsp:spPr>
        <a:xfrm>
          <a:off x="0" y="919926"/>
          <a:ext cx="51053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9FCF9DC-A1D5-48BF-976D-B4F49B253D42}">
      <dsp:nvSpPr>
        <dsp:cNvPr id="0" name=""/>
        <dsp:cNvSpPr/>
      </dsp:nvSpPr>
      <dsp:spPr>
        <a:xfrm>
          <a:off x="0" y="919926"/>
          <a:ext cx="5105398" cy="45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Install.sh</a:t>
          </a:r>
        </a:p>
      </dsp:txBody>
      <dsp:txXfrm>
        <a:off x="0" y="919926"/>
        <a:ext cx="5105398" cy="459963"/>
      </dsp:txXfrm>
    </dsp:sp>
    <dsp:sp modelId="{1D9AD157-E7E6-4AB6-97A5-FDEAC8FB39A6}">
      <dsp:nvSpPr>
        <dsp:cNvPr id="0" name=""/>
        <dsp:cNvSpPr/>
      </dsp:nvSpPr>
      <dsp:spPr>
        <a:xfrm>
          <a:off x="0" y="1379889"/>
          <a:ext cx="51053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C0A0817-7E12-4281-A15D-80BBF4CD9AAE}">
      <dsp:nvSpPr>
        <dsp:cNvPr id="0" name=""/>
        <dsp:cNvSpPr/>
      </dsp:nvSpPr>
      <dsp:spPr>
        <a:xfrm>
          <a:off x="0" y="1379889"/>
          <a:ext cx="5105398" cy="45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.env Files</a:t>
          </a:r>
        </a:p>
      </dsp:txBody>
      <dsp:txXfrm>
        <a:off x="0" y="1379889"/>
        <a:ext cx="5105398" cy="459963"/>
      </dsp:txXfrm>
    </dsp:sp>
    <dsp:sp modelId="{55ACCC72-E447-465F-8C1C-41A0233A5FDF}">
      <dsp:nvSpPr>
        <dsp:cNvPr id="0" name=""/>
        <dsp:cNvSpPr/>
      </dsp:nvSpPr>
      <dsp:spPr>
        <a:xfrm>
          <a:off x="0" y="1839852"/>
          <a:ext cx="51053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D3E90C7-7C13-4AF4-89B6-C72A7CE817F1}">
      <dsp:nvSpPr>
        <dsp:cNvPr id="0" name=""/>
        <dsp:cNvSpPr/>
      </dsp:nvSpPr>
      <dsp:spPr>
        <a:xfrm>
          <a:off x="0" y="1839852"/>
          <a:ext cx="5105398" cy="45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err="1"/>
            <a:t>Auvik</a:t>
          </a:r>
          <a:r>
            <a:rPr lang="en-US" sz="2100" kern="1200" dirty="0"/>
            <a:t> Errors</a:t>
          </a:r>
        </a:p>
      </dsp:txBody>
      <dsp:txXfrm>
        <a:off x="0" y="1839852"/>
        <a:ext cx="5105398" cy="459963"/>
      </dsp:txXfrm>
    </dsp:sp>
    <dsp:sp modelId="{B79D17FF-0397-4A8C-B825-7F76DC1280F4}">
      <dsp:nvSpPr>
        <dsp:cNvPr id="0" name=""/>
        <dsp:cNvSpPr/>
      </dsp:nvSpPr>
      <dsp:spPr>
        <a:xfrm>
          <a:off x="0" y="2299815"/>
          <a:ext cx="51053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C0DBBCF-93F2-4DC0-A790-D92DC2FAC83F}">
      <dsp:nvSpPr>
        <dsp:cNvPr id="0" name=""/>
        <dsp:cNvSpPr/>
      </dsp:nvSpPr>
      <dsp:spPr>
        <a:xfrm>
          <a:off x="0" y="2299815"/>
          <a:ext cx="5105398" cy="45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Modified Scripts</a:t>
          </a:r>
        </a:p>
      </dsp:txBody>
      <dsp:txXfrm>
        <a:off x="0" y="2299815"/>
        <a:ext cx="5105398" cy="459963"/>
      </dsp:txXfrm>
    </dsp:sp>
    <dsp:sp modelId="{02D47700-DA40-4FAD-9866-BF10DD8C7B5E}">
      <dsp:nvSpPr>
        <dsp:cNvPr id="0" name=""/>
        <dsp:cNvSpPr/>
      </dsp:nvSpPr>
      <dsp:spPr>
        <a:xfrm>
          <a:off x="0" y="2759778"/>
          <a:ext cx="51053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ED2FCD0-B321-477A-B2C2-A174DC5CA68C}">
      <dsp:nvSpPr>
        <dsp:cNvPr id="0" name=""/>
        <dsp:cNvSpPr/>
      </dsp:nvSpPr>
      <dsp:spPr>
        <a:xfrm>
          <a:off x="0" y="2759778"/>
          <a:ext cx="5105398" cy="45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Phase 2 of Project </a:t>
          </a:r>
        </a:p>
      </dsp:txBody>
      <dsp:txXfrm>
        <a:off x="0" y="2759778"/>
        <a:ext cx="5105398" cy="459963"/>
      </dsp:txXfrm>
    </dsp:sp>
    <dsp:sp modelId="{6B96A7C4-203B-449A-9A6C-E2B9FC9F34A7}">
      <dsp:nvSpPr>
        <dsp:cNvPr id="0" name=""/>
        <dsp:cNvSpPr/>
      </dsp:nvSpPr>
      <dsp:spPr>
        <a:xfrm>
          <a:off x="0" y="3219741"/>
          <a:ext cx="51053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2300D57-35FC-431A-AFA8-C4F5E0681F94}">
      <dsp:nvSpPr>
        <dsp:cNvPr id="0" name=""/>
        <dsp:cNvSpPr/>
      </dsp:nvSpPr>
      <dsp:spPr>
        <a:xfrm>
          <a:off x="0" y="3219741"/>
          <a:ext cx="5105398" cy="45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err="1"/>
            <a:t>NetBox</a:t>
          </a:r>
          <a:r>
            <a:rPr lang="en-US" sz="2100" kern="1200" dirty="0"/>
            <a:t> Reports</a:t>
          </a:r>
        </a:p>
      </dsp:txBody>
      <dsp:txXfrm>
        <a:off x="0" y="3219741"/>
        <a:ext cx="5105398" cy="459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884DC-2085-4C97-A044-18B450B125BA}">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06853-0EF3-4116-9DB8-EC869A6B9332}">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F7AA26-A29E-403C-8FA8-5B7F6E83CE6B}">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A matching algorithm is used to leverage the MAC addresses as a comparison point to match the IP of the discovered device to its associated MAC address and ONT in NetBox</a:t>
          </a:r>
        </a:p>
      </dsp:txBody>
      <dsp:txXfrm>
        <a:off x="1057183" y="1805"/>
        <a:ext cx="9458416" cy="915310"/>
      </dsp:txXfrm>
    </dsp:sp>
    <dsp:sp modelId="{E5C90735-C0B1-4DE8-99FA-0CFA6D74B2D3}">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28C2B-262F-4C4F-81B9-EACC72C0F7F1}">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2AA620-B801-4552-88B8-CEA0BAA5EFA6}">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CA" sz="2000" kern="1200"/>
            <a:t>The result of the scans are collected which will provide the MAC and IP addresses of the discovered devices on each VLAN, using the MAC addresses as a comparison point </a:t>
          </a:r>
          <a:endParaRPr lang="en-US" sz="2000" kern="1200"/>
        </a:p>
      </dsp:txBody>
      <dsp:txXfrm>
        <a:off x="1057183" y="1145944"/>
        <a:ext cx="9458416" cy="915310"/>
      </dsp:txXfrm>
    </dsp:sp>
    <dsp:sp modelId="{A41E6601-2AD2-421B-B5F2-1EEE30C80F7A}">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B4ED3-E518-49C1-B740-52504BD96C3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46A0C1-45A3-4008-A123-D85949AC946E}">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CA" sz="2000" kern="1200" dirty="0"/>
            <a:t>Aim is to enhance the system’s functionality by providing a solution that integrates with the existing infrastructure</a:t>
          </a:r>
          <a:endParaRPr lang="en-US" sz="2000" kern="1200" dirty="0"/>
        </a:p>
      </dsp:txBody>
      <dsp:txXfrm>
        <a:off x="1057183" y="2290082"/>
        <a:ext cx="9458416" cy="915310"/>
      </dsp:txXfrm>
    </dsp:sp>
    <dsp:sp modelId="{7775184B-1878-46DC-92E5-2FC2A7EF8443}">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3B439-CC5F-4788-9735-D3B6CAEA723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7FF8D-EE7E-4B0D-A9C3-D9A364AD8530}">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CA" sz="2000" kern="1200"/>
            <a:t>Enriches the data available in the NetBox database</a:t>
          </a:r>
          <a:endParaRPr lang="en-US" sz="2000" kern="120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2EE8-BF82-25C1-5D36-F712428368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6283091-7393-8AF5-887A-05B495CC9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7EE9C6E-CA09-0C37-5D73-5066EC58EF73}"/>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5" name="Footer Placeholder 4">
            <a:extLst>
              <a:ext uri="{FF2B5EF4-FFF2-40B4-BE49-F238E27FC236}">
                <a16:creationId xmlns:a16="http://schemas.microsoft.com/office/drawing/2014/main" id="{050FAC9A-DA68-59AD-4EBC-21B29893210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3B14A5-78D2-A02B-C4E7-034298D8AAF2}"/>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237616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F0FA-1F91-D425-A03A-12B607F7D3D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82B4D2D-F910-AFE4-159C-6A8AF80252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A833C1-81F2-8CBE-4F7B-AF497CE6A5D5}"/>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5" name="Footer Placeholder 4">
            <a:extLst>
              <a:ext uri="{FF2B5EF4-FFF2-40B4-BE49-F238E27FC236}">
                <a16:creationId xmlns:a16="http://schemas.microsoft.com/office/drawing/2014/main" id="{5AEE38B1-ACF3-DD4B-1ACD-39EC3E6BB6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1A5819-494A-C299-8AE2-4F2EAC83B872}"/>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339457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4783EE-1197-3CEF-1510-60C0EA21A1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779544-B80B-67DC-51E1-66F38071D1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13CC95-FA61-39E7-E477-9FAFCD814DC1}"/>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5" name="Footer Placeholder 4">
            <a:extLst>
              <a:ext uri="{FF2B5EF4-FFF2-40B4-BE49-F238E27FC236}">
                <a16:creationId xmlns:a16="http://schemas.microsoft.com/office/drawing/2014/main" id="{1D980F85-1B19-F941-7DC9-C589395CA5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DB06B4-A8D5-9106-3CC4-07AF425A5BE7}"/>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272931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D3E8-79B0-4206-5B30-11CB99185D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7BE2145-465F-8933-796D-EA55C6D18D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D08AB05-EEB8-F8F0-3C0A-661937A729EB}"/>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5" name="Footer Placeholder 4">
            <a:extLst>
              <a:ext uri="{FF2B5EF4-FFF2-40B4-BE49-F238E27FC236}">
                <a16:creationId xmlns:a16="http://schemas.microsoft.com/office/drawing/2014/main" id="{6C021C81-5B58-2E97-6575-7C39BB6057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8E49A10-809F-CEC3-8F55-ABEA1E4E99CB}"/>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20924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257C-6B3E-A667-258D-7E3073868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A0B4982-4011-4EFF-701D-DBB83D67A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C3BE9D-964A-D5DE-478A-592F07C696E6}"/>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5" name="Footer Placeholder 4">
            <a:extLst>
              <a:ext uri="{FF2B5EF4-FFF2-40B4-BE49-F238E27FC236}">
                <a16:creationId xmlns:a16="http://schemas.microsoft.com/office/drawing/2014/main" id="{2807E580-15B3-F2CA-1A41-110145EB125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B33BEB-69BC-03C7-88B1-B5F23BE78D05}"/>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217475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DF38-1800-5571-6629-97CE0090066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DE1BA38-9CA4-EA35-58B2-9EA86B8B54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26A846B-B756-6001-8B7A-4D5E26C5E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D6AF39E-BD42-4DB0-8464-38F2F9326AFC}"/>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6" name="Footer Placeholder 5">
            <a:extLst>
              <a:ext uri="{FF2B5EF4-FFF2-40B4-BE49-F238E27FC236}">
                <a16:creationId xmlns:a16="http://schemas.microsoft.com/office/drawing/2014/main" id="{127E07A2-4CCB-7394-DC15-731DA8BC6A0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09F7B57-42FA-C007-6371-6C2BF7573B60}"/>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388419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9C2C-9F0F-A1CB-19B5-F7496A397F3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4A5298-0330-C8DE-4941-ED5636CE3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768A27-793B-4533-551E-568D83315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E461A99-BB0F-8084-98DC-F7794E9A1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94D45-7BEC-A0A5-F70D-E64482E2A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80A6A65-2748-E31A-10AF-5C23E56AB4CE}"/>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8" name="Footer Placeholder 7">
            <a:extLst>
              <a:ext uri="{FF2B5EF4-FFF2-40B4-BE49-F238E27FC236}">
                <a16:creationId xmlns:a16="http://schemas.microsoft.com/office/drawing/2014/main" id="{0F4421E7-01A6-0523-0D57-1A4CA2C4E64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EFFD953-114D-C8AD-AC00-6335AA18BE68}"/>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39553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1E7E-0FCD-C3C6-797E-604034FF2B0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5DB4865-5647-6C91-B343-5DF0AE50D58F}"/>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4" name="Footer Placeholder 3">
            <a:extLst>
              <a:ext uri="{FF2B5EF4-FFF2-40B4-BE49-F238E27FC236}">
                <a16:creationId xmlns:a16="http://schemas.microsoft.com/office/drawing/2014/main" id="{EB321BAB-859E-0423-68D1-560346E811B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30390DD-E7F3-EFB1-EF9E-0166BC330BB4}"/>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88795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4C5B5-768A-94D9-EC58-F9DCA02A7A0E}"/>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3" name="Footer Placeholder 2">
            <a:extLst>
              <a:ext uri="{FF2B5EF4-FFF2-40B4-BE49-F238E27FC236}">
                <a16:creationId xmlns:a16="http://schemas.microsoft.com/office/drawing/2014/main" id="{3388B37A-D4D3-7050-38C8-BBA6C1F23EF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CC49421-72E2-B05A-286C-BCCC5F49BEF6}"/>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581858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2977-69A6-91CB-6C60-25A1FF892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FA8DBB2-7860-2798-6368-DEDB2B705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A9CBF1F-4C4B-92A2-3E6F-433A6EAA8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0059A-F8ED-859B-0DF6-43F8BBCD44C9}"/>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6" name="Footer Placeholder 5">
            <a:extLst>
              <a:ext uri="{FF2B5EF4-FFF2-40B4-BE49-F238E27FC236}">
                <a16:creationId xmlns:a16="http://schemas.microsoft.com/office/drawing/2014/main" id="{464DCF67-6DE3-99BF-10CA-36CB314543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C9D2A7D-79F7-FAED-3F8E-7C2F1F75F20F}"/>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57575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F137-B47A-AB65-6E4C-DF9DB372E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EEA6B4-C7E4-B5E9-AFE1-994416FAD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395A1F4-D498-724A-1D59-A2835303E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18AA3-46B5-550A-D922-DE361E3E73D1}"/>
              </a:ext>
            </a:extLst>
          </p:cNvPr>
          <p:cNvSpPr>
            <a:spLocks noGrp="1"/>
          </p:cNvSpPr>
          <p:nvPr>
            <p:ph type="dt" sz="half" idx="10"/>
          </p:nvPr>
        </p:nvSpPr>
        <p:spPr/>
        <p:txBody>
          <a:bodyPr/>
          <a:lstStyle/>
          <a:p>
            <a:fld id="{8A9D4AE2-E7D5-432A-8610-39DF20342582}" type="datetimeFigureOut">
              <a:rPr lang="en-CA" smtClean="0"/>
              <a:t>2023-08-24</a:t>
            </a:fld>
            <a:endParaRPr lang="en-CA"/>
          </a:p>
        </p:txBody>
      </p:sp>
      <p:sp>
        <p:nvSpPr>
          <p:cNvPr id="6" name="Footer Placeholder 5">
            <a:extLst>
              <a:ext uri="{FF2B5EF4-FFF2-40B4-BE49-F238E27FC236}">
                <a16:creationId xmlns:a16="http://schemas.microsoft.com/office/drawing/2014/main" id="{27075DDD-E1F3-C372-8998-22D6CB4812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CAE0F99-EE29-E2EC-5AF6-5635057FA7AA}"/>
              </a:ext>
            </a:extLst>
          </p:cNvPr>
          <p:cNvSpPr>
            <a:spLocks noGrp="1"/>
          </p:cNvSpPr>
          <p:nvPr>
            <p:ph type="sldNum" sz="quarter" idx="12"/>
          </p:nvPr>
        </p:nvSpPr>
        <p:spPr/>
        <p:txBody>
          <a:bodyPr/>
          <a:lstStyle/>
          <a:p>
            <a:fld id="{05209AC3-8A02-4F6D-84E0-50D61189B805}" type="slidenum">
              <a:rPr lang="en-CA" smtClean="0"/>
              <a:t>‹#›</a:t>
            </a:fld>
            <a:endParaRPr lang="en-CA"/>
          </a:p>
        </p:txBody>
      </p:sp>
    </p:spTree>
    <p:extLst>
      <p:ext uri="{BB962C8B-B14F-4D97-AF65-F5344CB8AC3E}">
        <p14:creationId xmlns:p14="http://schemas.microsoft.com/office/powerpoint/2010/main" val="84865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F909A-312D-F4DA-4B20-245077103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7BE3F5-42B1-E3B1-915B-E4A16A6024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C28F317-31D3-5D7A-8F2A-265FE67BF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D4AE2-E7D5-432A-8610-39DF20342582}" type="datetimeFigureOut">
              <a:rPr lang="en-CA" smtClean="0"/>
              <a:t>2023-08-24</a:t>
            </a:fld>
            <a:endParaRPr lang="en-CA"/>
          </a:p>
        </p:txBody>
      </p:sp>
      <p:sp>
        <p:nvSpPr>
          <p:cNvPr id="5" name="Footer Placeholder 4">
            <a:extLst>
              <a:ext uri="{FF2B5EF4-FFF2-40B4-BE49-F238E27FC236}">
                <a16:creationId xmlns:a16="http://schemas.microsoft.com/office/drawing/2014/main" id="{AFC8718D-9EE1-6A2A-53E1-B266D22D7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851FDA7-5210-8D41-2696-2286D2480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09AC3-8A02-4F6D-84E0-50D61189B805}" type="slidenum">
              <a:rPr lang="en-CA" smtClean="0"/>
              <a:t>‹#›</a:t>
            </a:fld>
            <a:endParaRPr lang="en-CA"/>
          </a:p>
        </p:txBody>
      </p:sp>
    </p:spTree>
    <p:extLst>
      <p:ext uri="{BB962C8B-B14F-4D97-AF65-F5344CB8AC3E}">
        <p14:creationId xmlns:p14="http://schemas.microsoft.com/office/powerpoint/2010/main" val="7187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42000"/>
          </a:schemeClr>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1D63188B-C92D-4606-95DB-0601ED0EC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2927A7B7-1B6D-432E-B2C4-E71C6C361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E27DBEE0-99A4-4464-9371-C89D97E7A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custGeom>
            <a:avLst/>
            <a:gdLst>
              <a:gd name="connsiteX0" fmla="*/ 0 w 12192000"/>
              <a:gd name="connsiteY0" fmla="*/ 0 h 6858000"/>
              <a:gd name="connsiteX1" fmla="*/ 7136182 w 12192000"/>
              <a:gd name="connsiteY1" fmla="*/ 0 h 6858000"/>
              <a:gd name="connsiteX2" fmla="*/ 7136182 w 12192000"/>
              <a:gd name="connsiteY2" fmla="*/ 335 h 6858000"/>
              <a:gd name="connsiteX3" fmla="*/ 7215619 w 12192000"/>
              <a:gd name="connsiteY3" fmla="*/ 2368586 h 6858000"/>
              <a:gd name="connsiteX4" fmla="*/ 7295436 w 12192000"/>
              <a:gd name="connsiteY4" fmla="*/ 3753611 h 6858000"/>
              <a:gd name="connsiteX5" fmla="*/ 7397299 w 12192000"/>
              <a:gd name="connsiteY5" fmla="*/ 4072305 h 6858000"/>
              <a:gd name="connsiteX6" fmla="*/ 7445569 w 12192000"/>
              <a:gd name="connsiteY6" fmla="*/ 4526719 h 6858000"/>
              <a:gd name="connsiteX7" fmla="*/ 7531468 w 12192000"/>
              <a:gd name="connsiteY7" fmla="*/ 5116854 h 6858000"/>
              <a:gd name="connsiteX8" fmla="*/ 7590760 w 12192000"/>
              <a:gd name="connsiteY8" fmla="*/ 5630249 h 6858000"/>
              <a:gd name="connsiteX9" fmla="*/ 7884185 w 12192000"/>
              <a:gd name="connsiteY9" fmla="*/ 5724081 h 6858000"/>
              <a:gd name="connsiteX10" fmla="*/ 8115655 w 12192000"/>
              <a:gd name="connsiteY10" fmla="*/ 5424488 h 6858000"/>
              <a:gd name="connsiteX11" fmla="*/ 8264267 w 12192000"/>
              <a:gd name="connsiteY11" fmla="*/ 5616845 h 6858000"/>
              <a:gd name="connsiteX12" fmla="*/ 8453928 w 12192000"/>
              <a:gd name="connsiteY12" fmla="*/ 5348754 h 6858000"/>
              <a:gd name="connsiteX13" fmla="*/ 8615844 w 12192000"/>
              <a:gd name="connsiteY13" fmla="*/ 5190580 h 6858000"/>
              <a:gd name="connsiteX14" fmla="*/ 8701363 w 12192000"/>
              <a:gd name="connsiteY14" fmla="*/ 4645684 h 6858000"/>
              <a:gd name="connsiteX15" fmla="*/ 8801704 w 12192000"/>
              <a:gd name="connsiteY15" fmla="*/ 4490862 h 6858000"/>
              <a:gd name="connsiteX16" fmla="*/ 8859097 w 12192000"/>
              <a:gd name="connsiteY16" fmla="*/ 4649036 h 6858000"/>
              <a:gd name="connsiteX17" fmla="*/ 8816528 w 12192000"/>
              <a:gd name="connsiteY17" fmla="*/ 5258608 h 6858000"/>
              <a:gd name="connsiteX18" fmla="*/ 8908507 w 12192000"/>
              <a:gd name="connsiteY18" fmla="*/ 5148354 h 6858000"/>
              <a:gd name="connsiteX19" fmla="*/ 9112612 w 12192000"/>
              <a:gd name="connsiteY19" fmla="*/ 4460032 h 6858000"/>
              <a:gd name="connsiteX20" fmla="*/ 9242220 w 12192000"/>
              <a:gd name="connsiteY20" fmla="*/ 4342071 h 6858000"/>
              <a:gd name="connsiteX21" fmla="*/ 9341422 w 12192000"/>
              <a:gd name="connsiteY21" fmla="*/ 4562911 h 6858000"/>
              <a:gd name="connsiteX22" fmla="*/ 9480152 w 12192000"/>
              <a:gd name="connsiteY22" fmla="*/ 5150031 h 6858000"/>
              <a:gd name="connsiteX23" fmla="*/ 9561110 w 12192000"/>
              <a:gd name="connsiteY23" fmla="*/ 4866524 h 6858000"/>
              <a:gd name="connsiteX24" fmla="*/ 9881520 w 12192000"/>
              <a:gd name="connsiteY24" fmla="*/ 4313922 h 6858000"/>
              <a:gd name="connsiteX25" fmla="*/ 10094366 w 12192000"/>
              <a:gd name="connsiteY25" fmla="*/ 4813241 h 6858000"/>
              <a:gd name="connsiteX26" fmla="*/ 10237276 w 12192000"/>
              <a:gd name="connsiteY26" fmla="*/ 4416132 h 6858000"/>
              <a:gd name="connsiteX27" fmla="*/ 10324315 w 12192000"/>
              <a:gd name="connsiteY27" fmla="*/ 4322299 h 6858000"/>
              <a:gd name="connsiteX28" fmla="*/ 10344080 w 12192000"/>
              <a:gd name="connsiteY28" fmla="*/ 4373907 h 6858000"/>
              <a:gd name="connsiteX29" fmla="*/ 10527280 w 12192000"/>
              <a:gd name="connsiteY29" fmla="*/ 3490211 h 6858000"/>
              <a:gd name="connsiteX30" fmla="*/ 10594174 w 12192000"/>
              <a:gd name="connsiteY30" fmla="*/ 3861183 h 6858000"/>
              <a:gd name="connsiteX31" fmla="*/ 11258180 w 12192000"/>
              <a:gd name="connsiteY31" fmla="*/ 1488576 h 6858000"/>
              <a:gd name="connsiteX32" fmla="*/ 11362322 w 12192000"/>
              <a:gd name="connsiteY32" fmla="*/ 0 h 6858000"/>
              <a:gd name="connsiteX33" fmla="*/ 12192000 w 12192000"/>
              <a:gd name="connsiteY33" fmla="*/ 0 h 6858000"/>
              <a:gd name="connsiteX34" fmla="*/ 12192000 w 12192000"/>
              <a:gd name="connsiteY34" fmla="*/ 6858000 h 6858000"/>
              <a:gd name="connsiteX35" fmla="*/ 0 w 12192000"/>
              <a:gd name="connsiteY3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6858000">
                <a:moveTo>
                  <a:pt x="0" y="0"/>
                </a:moveTo>
                <a:lnTo>
                  <a:pt x="7136182" y="0"/>
                </a:lnTo>
                <a:lnTo>
                  <a:pt x="7136182" y="335"/>
                </a:lnTo>
                <a:cubicBezTo>
                  <a:pt x="7149485" y="1194346"/>
                  <a:pt x="7215999" y="2368586"/>
                  <a:pt x="7215619" y="2368586"/>
                </a:cubicBezTo>
                <a:cubicBezTo>
                  <a:pt x="7215999" y="2370261"/>
                  <a:pt x="7261609" y="3524058"/>
                  <a:pt x="7295436" y="3753611"/>
                </a:cubicBezTo>
                <a:cubicBezTo>
                  <a:pt x="7329643" y="3986516"/>
                  <a:pt x="7366892" y="3841746"/>
                  <a:pt x="7397299" y="4072305"/>
                </a:cubicBezTo>
                <a:cubicBezTo>
                  <a:pt x="7410602" y="4226792"/>
                  <a:pt x="7396538" y="4381615"/>
                  <a:pt x="7445569" y="4526719"/>
                </a:cubicBezTo>
                <a:cubicBezTo>
                  <a:pt x="7442148" y="4749905"/>
                  <a:pt x="7507522" y="4896349"/>
                  <a:pt x="7531468" y="5116854"/>
                </a:cubicBezTo>
                <a:cubicBezTo>
                  <a:pt x="7542490" y="5292454"/>
                  <a:pt x="7518165" y="5467049"/>
                  <a:pt x="7590760" y="5630249"/>
                </a:cubicBezTo>
                <a:cubicBezTo>
                  <a:pt x="7648913" y="5755916"/>
                  <a:pt x="7723029" y="5854440"/>
                  <a:pt x="7884185" y="5724081"/>
                </a:cubicBezTo>
                <a:cubicBezTo>
                  <a:pt x="7883045" y="5562555"/>
                  <a:pt x="8152523" y="5586684"/>
                  <a:pt x="8115655" y="5424488"/>
                </a:cubicBezTo>
                <a:cubicBezTo>
                  <a:pt x="8237281" y="5459341"/>
                  <a:pt x="8173428" y="5573280"/>
                  <a:pt x="8264267" y="5616845"/>
                </a:cubicBezTo>
                <a:cubicBezTo>
                  <a:pt x="8342565" y="5535411"/>
                  <a:pt x="8290493" y="5372882"/>
                  <a:pt x="8453928" y="5348754"/>
                </a:cubicBezTo>
                <a:cubicBezTo>
                  <a:pt x="8621165" y="5384611"/>
                  <a:pt x="8603300" y="5278045"/>
                  <a:pt x="8615844" y="5190580"/>
                </a:cubicBezTo>
                <a:cubicBezTo>
                  <a:pt x="8640930" y="4983479"/>
                  <a:pt x="8661074" y="4848093"/>
                  <a:pt x="8701363" y="4645684"/>
                </a:cubicBezTo>
                <a:cubicBezTo>
                  <a:pt x="8712764" y="4595082"/>
                  <a:pt x="8689960" y="4479468"/>
                  <a:pt x="8801704" y="4490862"/>
                </a:cubicBezTo>
                <a:cubicBezTo>
                  <a:pt x="8887983" y="4501920"/>
                  <a:pt x="8855296" y="4593407"/>
                  <a:pt x="8859097" y="4649036"/>
                </a:cubicBezTo>
                <a:cubicBezTo>
                  <a:pt x="8892544" y="4963372"/>
                  <a:pt x="8818808" y="4944941"/>
                  <a:pt x="8816528" y="5258608"/>
                </a:cubicBezTo>
                <a:cubicBezTo>
                  <a:pt x="8816147" y="5271006"/>
                  <a:pt x="8871260" y="5282066"/>
                  <a:pt x="8908507" y="5148354"/>
                </a:cubicBezTo>
                <a:cubicBezTo>
                  <a:pt x="8981484" y="4884620"/>
                  <a:pt x="9068522" y="4676850"/>
                  <a:pt x="9112612" y="4460032"/>
                </a:cubicBezTo>
                <a:cubicBezTo>
                  <a:pt x="9165063" y="4506612"/>
                  <a:pt x="9210294" y="4296495"/>
                  <a:pt x="9242220" y="4342071"/>
                </a:cubicBezTo>
                <a:cubicBezTo>
                  <a:pt x="9257044" y="4418812"/>
                  <a:pt x="9283648" y="4492872"/>
                  <a:pt x="9341422" y="4562911"/>
                </a:cubicBezTo>
                <a:cubicBezTo>
                  <a:pt x="9391213" y="4774703"/>
                  <a:pt x="9336860" y="4972085"/>
                  <a:pt x="9480152" y="5150031"/>
                </a:cubicBezTo>
                <a:cubicBezTo>
                  <a:pt x="9480152" y="5150031"/>
                  <a:pt x="9482432" y="5095407"/>
                  <a:pt x="9561110" y="4866524"/>
                </a:cubicBezTo>
                <a:cubicBezTo>
                  <a:pt x="9624583" y="4682212"/>
                  <a:pt x="9705921" y="4777385"/>
                  <a:pt x="9881520" y="4313922"/>
                </a:cubicBezTo>
                <a:cubicBezTo>
                  <a:pt x="9929790" y="4492202"/>
                  <a:pt x="9821466" y="4720414"/>
                  <a:pt x="10094366" y="4813241"/>
                </a:cubicBezTo>
                <a:cubicBezTo>
                  <a:pt x="10147197" y="4677855"/>
                  <a:pt x="10106528" y="4511974"/>
                  <a:pt x="10237276" y="4416132"/>
                </a:cubicBezTo>
                <a:cubicBezTo>
                  <a:pt x="10275285" y="4388317"/>
                  <a:pt x="10302651" y="4356481"/>
                  <a:pt x="10324315" y="4322299"/>
                </a:cubicBezTo>
                <a:cubicBezTo>
                  <a:pt x="10330777" y="4339726"/>
                  <a:pt x="10337619" y="4357821"/>
                  <a:pt x="10344080" y="4373907"/>
                </a:cubicBezTo>
                <a:cubicBezTo>
                  <a:pt x="10370306" y="4346763"/>
                  <a:pt x="10519678" y="3662796"/>
                  <a:pt x="10527280" y="3490211"/>
                </a:cubicBezTo>
                <a:cubicBezTo>
                  <a:pt x="10565288" y="3612863"/>
                  <a:pt x="10594174" y="3861183"/>
                  <a:pt x="10594174" y="3861183"/>
                </a:cubicBezTo>
                <a:cubicBezTo>
                  <a:pt x="10594174" y="3861183"/>
                  <a:pt x="10758371" y="3809910"/>
                  <a:pt x="11258180" y="1488576"/>
                </a:cubicBezTo>
                <a:cubicBezTo>
                  <a:pt x="11297708" y="1305268"/>
                  <a:pt x="11334195" y="675255"/>
                  <a:pt x="11362322" y="0"/>
                </a:cubicBez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234810-6122-2AED-2350-F30C0D58338B}"/>
              </a:ext>
            </a:extLst>
          </p:cNvPr>
          <p:cNvSpPr>
            <a:spLocks noGrp="1"/>
          </p:cNvSpPr>
          <p:nvPr>
            <p:ph type="ctrTitle"/>
          </p:nvPr>
        </p:nvSpPr>
        <p:spPr>
          <a:xfrm>
            <a:off x="6096000" y="1406005"/>
            <a:ext cx="5257800" cy="2806704"/>
          </a:xfrm>
        </p:spPr>
        <p:txBody>
          <a:bodyPr anchor="b">
            <a:normAutofit/>
          </a:bodyPr>
          <a:lstStyle/>
          <a:p>
            <a:pPr algn="l"/>
            <a:r>
              <a:rPr lang="en-US" sz="4400"/>
              <a:t>Co-op Progress Report</a:t>
            </a:r>
            <a:endParaRPr lang="en-CA" sz="4400"/>
          </a:p>
        </p:txBody>
      </p:sp>
      <p:sp>
        <p:nvSpPr>
          <p:cNvPr id="3" name="Subtitle 2">
            <a:extLst>
              <a:ext uri="{FF2B5EF4-FFF2-40B4-BE49-F238E27FC236}">
                <a16:creationId xmlns:a16="http://schemas.microsoft.com/office/drawing/2014/main" id="{F5BE304E-1A1F-6B59-EFF7-98DF547DE9A9}"/>
              </a:ext>
            </a:extLst>
          </p:cNvPr>
          <p:cNvSpPr>
            <a:spLocks noGrp="1"/>
          </p:cNvSpPr>
          <p:nvPr>
            <p:ph type="subTitle" idx="1"/>
          </p:nvPr>
        </p:nvSpPr>
        <p:spPr>
          <a:xfrm>
            <a:off x="6096001" y="4279787"/>
            <a:ext cx="5257800" cy="1467873"/>
          </a:xfrm>
        </p:spPr>
        <p:txBody>
          <a:bodyPr>
            <a:normAutofit/>
          </a:bodyPr>
          <a:lstStyle/>
          <a:p>
            <a:pPr algn="l"/>
            <a:r>
              <a:rPr lang="en-US" dirty="0"/>
              <a:t>Kiera Foster</a:t>
            </a:r>
            <a:endParaRPr lang="en-US"/>
          </a:p>
          <a:p>
            <a:pPr algn="l"/>
            <a:r>
              <a:rPr lang="en-US" dirty="0"/>
              <a:t>Network Analyst</a:t>
            </a:r>
            <a:endParaRPr lang="en-US"/>
          </a:p>
          <a:p>
            <a:pPr algn="l"/>
            <a:r>
              <a:rPr lang="en-US" dirty="0"/>
              <a:t>May-Aug 2023</a:t>
            </a:r>
            <a:endParaRPr lang="en-CA"/>
          </a:p>
        </p:txBody>
      </p:sp>
      <p:pic>
        <p:nvPicPr>
          <p:cNvPr id="1028" name="Picture 4" descr="Andorix | LinkedIn">
            <a:extLst>
              <a:ext uri="{FF2B5EF4-FFF2-40B4-BE49-F238E27FC236}">
                <a16:creationId xmlns:a16="http://schemas.microsoft.com/office/drawing/2014/main" id="{DA64F926-7F97-1448-9633-7A02CBA476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46791" y="676274"/>
            <a:ext cx="2743201"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7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FF5D-C7F4-97F2-39A6-A7F351C4C2C8}"/>
              </a:ext>
            </a:extLst>
          </p:cNvPr>
          <p:cNvSpPr>
            <a:spLocks noGrp="1"/>
          </p:cNvSpPr>
          <p:nvPr>
            <p:ph type="title"/>
          </p:nvPr>
        </p:nvSpPr>
        <p:spPr/>
        <p:txBody>
          <a:bodyPr/>
          <a:lstStyle/>
          <a:p>
            <a:r>
              <a:rPr lang="en-US" dirty="0"/>
              <a:t>Phase 2 Code</a:t>
            </a:r>
            <a:endParaRPr lang="en-CA" dirty="0"/>
          </a:p>
        </p:txBody>
      </p:sp>
      <p:graphicFrame>
        <p:nvGraphicFramePr>
          <p:cNvPr id="5" name="Content Placeholder 2">
            <a:extLst>
              <a:ext uri="{FF2B5EF4-FFF2-40B4-BE49-F238E27FC236}">
                <a16:creationId xmlns:a16="http://schemas.microsoft.com/office/drawing/2014/main" id="{AE39CC9E-0401-A349-2994-B949551B9529}"/>
              </a:ext>
            </a:extLst>
          </p:cNvPr>
          <p:cNvGraphicFramePr>
            <a:graphicFrameLocks noGrp="1"/>
          </p:cNvGraphicFramePr>
          <p:nvPr>
            <p:ph idx="1"/>
            <p:extLst>
              <p:ext uri="{D42A27DB-BD31-4B8C-83A1-F6EECF244321}">
                <p14:modId xmlns:p14="http://schemas.microsoft.com/office/powerpoint/2010/main" val="739759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932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36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C7355C1-DB0D-2C9D-6666-71108D86063E}"/>
              </a:ext>
            </a:extLst>
          </p:cNvPr>
          <p:cNvSpPr>
            <a:spLocks noGrp="1"/>
          </p:cNvSpPr>
          <p:nvPr>
            <p:ph type="title"/>
          </p:nvPr>
        </p:nvSpPr>
        <p:spPr>
          <a:xfrm>
            <a:off x="1139044" y="2090114"/>
            <a:ext cx="3382890" cy="2481886"/>
          </a:xfrm>
        </p:spPr>
        <p:txBody>
          <a:bodyPr>
            <a:normAutofit/>
          </a:bodyPr>
          <a:lstStyle/>
          <a:p>
            <a:pPr algn="ctr"/>
            <a:r>
              <a:rPr lang="en-US" dirty="0" err="1"/>
              <a:t>NetBox</a:t>
            </a:r>
            <a:r>
              <a:rPr lang="en-US" dirty="0"/>
              <a:t> Reports</a:t>
            </a:r>
            <a:endParaRPr lang="en-CA" dirty="0"/>
          </a:p>
        </p:txBody>
      </p:sp>
      <p:sp>
        <p:nvSpPr>
          <p:cNvPr id="3" name="Content Placeholder 2">
            <a:extLst>
              <a:ext uri="{FF2B5EF4-FFF2-40B4-BE49-F238E27FC236}">
                <a16:creationId xmlns:a16="http://schemas.microsoft.com/office/drawing/2014/main" id="{446DA22F-96DA-8562-085B-119F0FFF90CF}"/>
              </a:ext>
            </a:extLst>
          </p:cNvPr>
          <p:cNvSpPr>
            <a:spLocks noGrp="1"/>
          </p:cNvSpPr>
          <p:nvPr>
            <p:ph idx="1"/>
          </p:nvPr>
        </p:nvSpPr>
        <p:spPr>
          <a:xfrm>
            <a:off x="5301214" y="-714374"/>
            <a:ext cx="6706961" cy="5893150"/>
          </a:xfrm>
        </p:spPr>
        <p:txBody>
          <a:bodyPr anchor="ctr">
            <a:normAutofit/>
          </a:bodyPr>
          <a:lstStyle/>
          <a:p>
            <a:r>
              <a:rPr lang="en-US" sz="2000" dirty="0"/>
              <a:t>Wrote various scripts that would generate a report in </a:t>
            </a:r>
            <a:r>
              <a:rPr lang="en-US" sz="2000" dirty="0" err="1"/>
              <a:t>NetBox</a:t>
            </a:r>
            <a:endParaRPr lang="en-US" sz="2000" dirty="0"/>
          </a:p>
          <a:p>
            <a:r>
              <a:rPr lang="en-US" sz="2000" dirty="0"/>
              <a:t>“ONT_Script.py” </a:t>
            </a:r>
            <a:r>
              <a:rPr lang="en-US" sz="2000" dirty="0">
                <a:sym typeface="Wingdings" panose="05000000000000000000" pitchFamily="2" charset="2"/>
              </a:rPr>
              <a:t> generates an inventory report of all ONTs at a site</a:t>
            </a:r>
          </a:p>
          <a:p>
            <a:r>
              <a:rPr lang="en-US" sz="2000" dirty="0">
                <a:sym typeface="Wingdings" panose="05000000000000000000" pitchFamily="2" charset="2"/>
              </a:rPr>
              <a:t>“port_script.py”  generates a full site-level report, including all systems and ports</a:t>
            </a:r>
          </a:p>
          <a:p>
            <a:r>
              <a:rPr lang="en-US" sz="2000" dirty="0">
                <a:sym typeface="Wingdings" panose="05000000000000000000" pitchFamily="2" charset="2"/>
              </a:rPr>
              <a:t>“vlan_script.py”  generates a system-level report that would display the VLANs per system port map</a:t>
            </a:r>
          </a:p>
          <a:p>
            <a:r>
              <a:rPr lang="en-CA" sz="2000" dirty="0">
                <a:sym typeface="Wingdings" panose="05000000000000000000" pitchFamily="2" charset="2"/>
              </a:rPr>
              <a:t>These scripts have been uploaded to </a:t>
            </a:r>
            <a:r>
              <a:rPr lang="en-CA" sz="2000" dirty="0" err="1">
                <a:sym typeface="Wingdings" panose="05000000000000000000" pitchFamily="2" charset="2"/>
              </a:rPr>
              <a:t>NetBox</a:t>
            </a:r>
            <a:r>
              <a:rPr lang="en-CA" sz="2000" dirty="0">
                <a:sym typeface="Wingdings" panose="05000000000000000000" pitchFamily="2" charset="2"/>
              </a:rPr>
              <a:t> but not tested </a:t>
            </a:r>
            <a:r>
              <a:rPr lang="en-CA" sz="2000" dirty="0" err="1">
                <a:sym typeface="Wingdings" panose="05000000000000000000" pitchFamily="2" charset="2"/>
              </a:rPr>
              <a:t>throughly</a:t>
            </a:r>
            <a:r>
              <a:rPr lang="en-CA" sz="2000" dirty="0">
                <a:sym typeface="Wingdings" panose="05000000000000000000" pitchFamily="2" charset="2"/>
              </a:rPr>
              <a:t>, as some internal issues are preventing them from running all the way through</a:t>
            </a:r>
            <a:endParaRPr lang="en-US" sz="2000" dirty="0">
              <a:sym typeface="Wingdings" panose="05000000000000000000" pitchFamily="2" charset="2"/>
            </a:endParaRPr>
          </a:p>
        </p:txBody>
      </p:sp>
      <p:pic>
        <p:nvPicPr>
          <p:cNvPr id="5" name="Picture 4">
            <a:extLst>
              <a:ext uri="{FF2B5EF4-FFF2-40B4-BE49-F238E27FC236}">
                <a16:creationId xmlns:a16="http://schemas.microsoft.com/office/drawing/2014/main" id="{15815787-D690-D944-1A13-A1928B8B333F}"/>
              </a:ext>
            </a:extLst>
          </p:cNvPr>
          <p:cNvPicPr>
            <a:picLocks noChangeAspect="1"/>
          </p:cNvPicPr>
          <p:nvPr/>
        </p:nvPicPr>
        <p:blipFill>
          <a:blip r:embed="rId2"/>
          <a:stretch>
            <a:fillRect/>
          </a:stretch>
        </p:blipFill>
        <p:spPr>
          <a:xfrm>
            <a:off x="6377417" y="4073305"/>
            <a:ext cx="4554553" cy="2506704"/>
          </a:xfrm>
          <a:prstGeom prst="rect">
            <a:avLst/>
          </a:prstGeom>
        </p:spPr>
      </p:pic>
    </p:spTree>
    <p:extLst>
      <p:ext uri="{BB962C8B-B14F-4D97-AF65-F5344CB8AC3E}">
        <p14:creationId xmlns:p14="http://schemas.microsoft.com/office/powerpoint/2010/main" val="26326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alpha val="41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AA829A1-7DFF-7AF6-36E7-375D19D8637D}"/>
              </a:ext>
            </a:extLst>
          </p:cNvPr>
          <p:cNvSpPr>
            <a:spLocks noGrp="1"/>
          </p:cNvSpPr>
          <p:nvPr>
            <p:ph type="title"/>
          </p:nvPr>
        </p:nvSpPr>
        <p:spPr>
          <a:xfrm>
            <a:off x="3325473" y="1998925"/>
            <a:ext cx="5541054" cy="2149412"/>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Thank you!</a:t>
            </a:r>
            <a:br>
              <a:rPr lang="en-US" sz="5200" kern="1200" dirty="0">
                <a:solidFill>
                  <a:schemeClr val="tx1"/>
                </a:solidFill>
                <a:latin typeface="+mj-lt"/>
                <a:ea typeface="+mj-ea"/>
                <a:cs typeface="+mj-cs"/>
              </a:rPr>
            </a:br>
            <a:endParaRPr lang="en-US" sz="52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EC84927D-4EE0-1A4D-A75D-F84DAFCCD24D}"/>
              </a:ext>
            </a:extLst>
          </p:cNvPr>
          <p:cNvSpPr>
            <a:spLocks noGrp="1"/>
          </p:cNvSpPr>
          <p:nvPr>
            <p:ph type="body" idx="1"/>
          </p:nvPr>
        </p:nvSpPr>
        <p:spPr>
          <a:xfrm>
            <a:off x="3880419" y="4300833"/>
            <a:ext cx="4431162" cy="1191873"/>
          </a:xfrm>
        </p:spPr>
        <p:txBody>
          <a:bodyPr vert="horz" lIns="91440" tIns="45720" rIns="91440" bIns="45720" rtlCol="0">
            <a:normAutofit/>
          </a:bodyPr>
          <a:lstStyle/>
          <a:p>
            <a:pPr algn="ctr"/>
            <a:r>
              <a:rPr lang="en-US" sz="3600" kern="1200" dirty="0">
                <a:solidFill>
                  <a:schemeClr val="tx1"/>
                </a:solidFill>
                <a:latin typeface="+mj-lt"/>
                <a:ea typeface="+mj-ea"/>
                <a:cs typeface="+mj-cs"/>
              </a:rPr>
              <a:t>Questions?</a:t>
            </a:r>
            <a:endParaRPr lang="en-US" sz="3600" kern="1200" dirty="0">
              <a:solidFill>
                <a:schemeClr val="tx1"/>
              </a:solidFill>
              <a:latin typeface="+mn-lt"/>
              <a:ea typeface="+mn-ea"/>
              <a:cs typeface="+mn-cs"/>
            </a:endParaRPr>
          </a:p>
        </p:txBody>
      </p:sp>
    </p:spTree>
    <p:extLst>
      <p:ext uri="{BB962C8B-B14F-4D97-AF65-F5344CB8AC3E}">
        <p14:creationId xmlns:p14="http://schemas.microsoft.com/office/powerpoint/2010/main" val="420446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4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F202B-B458-EECF-CA21-CE9B0C9239DF}"/>
              </a:ext>
            </a:extLst>
          </p:cNvPr>
          <p:cNvSpPr>
            <a:spLocks noGrp="1"/>
          </p:cNvSpPr>
          <p:nvPr>
            <p:ph type="title"/>
          </p:nvPr>
        </p:nvSpPr>
        <p:spPr>
          <a:xfrm>
            <a:off x="6248400" y="365125"/>
            <a:ext cx="5105398" cy="1952744"/>
          </a:xfrm>
        </p:spPr>
        <p:txBody>
          <a:bodyPr>
            <a:normAutofit/>
          </a:bodyPr>
          <a:lstStyle/>
          <a:p>
            <a:r>
              <a:rPr lang="en-US"/>
              <a:t>Overview</a:t>
            </a:r>
            <a:endParaRPr lang="en-CA"/>
          </a:p>
        </p:txBody>
      </p:sp>
      <p:sp>
        <p:nvSpPr>
          <p:cNvPr id="18" name="Freeform: Shape 17">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F7B773C1-C974-F59D-5C4E-8788719745D4}"/>
              </a:ext>
            </a:extLst>
          </p:cNvPr>
          <p:cNvGraphicFramePr>
            <a:graphicFrameLocks noGrp="1"/>
          </p:cNvGraphicFramePr>
          <p:nvPr>
            <p:ph idx="1"/>
            <p:extLst>
              <p:ext uri="{D42A27DB-BD31-4B8C-83A1-F6EECF244321}">
                <p14:modId xmlns:p14="http://schemas.microsoft.com/office/powerpoint/2010/main" val="762768334"/>
              </p:ext>
            </p:extLst>
          </p:nvPr>
        </p:nvGraphicFramePr>
        <p:xfrm>
          <a:off x="6248400" y="2497257"/>
          <a:ext cx="5105398" cy="3679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Technical Overview – How Boxcryptor's Encryption Works">
            <a:extLst>
              <a:ext uri="{FF2B5EF4-FFF2-40B4-BE49-F238E27FC236}">
                <a16:creationId xmlns:a16="http://schemas.microsoft.com/office/drawing/2014/main" id="{761E862A-19BF-99D6-7298-888DDE50D8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011" y="2388810"/>
            <a:ext cx="4160759" cy="208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8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6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E70627-477D-0CC9-8634-B90C844F79A1}"/>
              </a:ext>
            </a:extLst>
          </p:cNvPr>
          <p:cNvSpPr>
            <a:spLocks noGrp="1"/>
          </p:cNvSpPr>
          <p:nvPr>
            <p:ph type="title"/>
          </p:nvPr>
        </p:nvSpPr>
        <p:spPr>
          <a:xfrm>
            <a:off x="838201" y="643467"/>
            <a:ext cx="3888526" cy="1800526"/>
          </a:xfrm>
        </p:spPr>
        <p:txBody>
          <a:bodyPr>
            <a:normAutofit/>
          </a:bodyPr>
          <a:lstStyle/>
          <a:p>
            <a:r>
              <a:rPr lang="en-US" dirty="0" err="1"/>
              <a:t>NetBox</a:t>
            </a:r>
            <a:r>
              <a:rPr lang="en-US" dirty="0"/>
              <a:t> Files</a:t>
            </a:r>
            <a:endParaRPr lang="en-CA" dirty="0"/>
          </a:p>
        </p:txBody>
      </p:sp>
      <p:sp>
        <p:nvSpPr>
          <p:cNvPr id="3" name="Content Placeholder 2">
            <a:extLst>
              <a:ext uri="{FF2B5EF4-FFF2-40B4-BE49-F238E27FC236}">
                <a16:creationId xmlns:a16="http://schemas.microsoft.com/office/drawing/2014/main" id="{19194CA5-4225-AF40-94FE-C1B9D2D80077}"/>
              </a:ext>
            </a:extLst>
          </p:cNvPr>
          <p:cNvSpPr>
            <a:spLocks noGrp="1"/>
          </p:cNvSpPr>
          <p:nvPr>
            <p:ph idx="1"/>
          </p:nvPr>
        </p:nvSpPr>
        <p:spPr>
          <a:xfrm>
            <a:off x="838201" y="2623381"/>
            <a:ext cx="3888528" cy="3553581"/>
          </a:xfrm>
        </p:spPr>
        <p:txBody>
          <a:bodyPr>
            <a:normAutofit/>
          </a:bodyPr>
          <a:lstStyle/>
          <a:p>
            <a:r>
              <a:rPr lang="en-US" sz="1700" dirty="0"/>
              <a:t>Updated all files to reflect the most up-to-date devices/locations</a:t>
            </a:r>
          </a:p>
          <a:p>
            <a:r>
              <a:rPr lang="en-US" sz="1700" dirty="0"/>
              <a:t>Ensured all correct information was included in the csv files (such as the corresponding FSAN number or rack position)</a:t>
            </a:r>
          </a:p>
          <a:p>
            <a:r>
              <a:rPr lang="en-US" sz="1700" dirty="0"/>
              <a:t>Created consistent naming conventions across all sites</a:t>
            </a:r>
          </a:p>
          <a:p>
            <a:r>
              <a:rPr lang="en-US" sz="1700" dirty="0"/>
              <a:t>Imported files to prod </a:t>
            </a:r>
            <a:r>
              <a:rPr lang="en-US" sz="1700" dirty="0" err="1"/>
              <a:t>NetBox</a:t>
            </a:r>
            <a:r>
              <a:rPr lang="en-US" sz="1700" dirty="0"/>
              <a:t> site and sorted through any errors that </a:t>
            </a:r>
            <a:r>
              <a:rPr lang="en-US" sz="1700" dirty="0" err="1"/>
              <a:t>occured</a:t>
            </a:r>
            <a:endParaRPr lang="en-US" sz="1700" dirty="0"/>
          </a:p>
          <a:p>
            <a:pPr marL="0" indent="0">
              <a:buNone/>
            </a:pPr>
            <a:r>
              <a:rPr lang="en-US" sz="1700" dirty="0"/>
              <a:t> </a:t>
            </a:r>
            <a:endParaRPr lang="en-CA" sz="1700" dirty="0"/>
          </a:p>
        </p:txBody>
      </p:sp>
      <p:pic>
        <p:nvPicPr>
          <p:cNvPr id="7" name="Graphic 6" descr="Laptop Secure">
            <a:extLst>
              <a:ext uri="{FF2B5EF4-FFF2-40B4-BE49-F238E27FC236}">
                <a16:creationId xmlns:a16="http://schemas.microsoft.com/office/drawing/2014/main" id="{F8F64D67-3DBE-E840-2CC2-1C7FE27877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0986" y="1069398"/>
            <a:ext cx="4747547" cy="4747547"/>
          </a:xfrm>
          <a:prstGeom prst="rect">
            <a:avLst/>
          </a:prstGeom>
        </p:spPr>
      </p:pic>
    </p:spTree>
    <p:extLst>
      <p:ext uri="{BB962C8B-B14F-4D97-AF65-F5344CB8AC3E}">
        <p14:creationId xmlns:p14="http://schemas.microsoft.com/office/powerpoint/2010/main" val="70169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51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2CCA540-B327-B741-63D1-388AE094C60E}"/>
              </a:ext>
            </a:extLst>
          </p:cNvPr>
          <p:cNvSpPr>
            <a:spLocks noGrp="1"/>
          </p:cNvSpPr>
          <p:nvPr>
            <p:ph type="title"/>
          </p:nvPr>
        </p:nvSpPr>
        <p:spPr>
          <a:xfrm>
            <a:off x="1139044" y="2090114"/>
            <a:ext cx="3382890" cy="2481886"/>
          </a:xfrm>
        </p:spPr>
        <p:txBody>
          <a:bodyPr>
            <a:normAutofit/>
          </a:bodyPr>
          <a:lstStyle/>
          <a:p>
            <a:pPr algn="ctr"/>
            <a:r>
              <a:rPr lang="en-US" dirty="0" err="1"/>
              <a:t>Auvik</a:t>
            </a:r>
            <a:r>
              <a:rPr lang="en-US" dirty="0"/>
              <a:t> Scripts</a:t>
            </a:r>
            <a:endParaRPr lang="en-CA"/>
          </a:p>
        </p:txBody>
      </p:sp>
      <p:pic>
        <p:nvPicPr>
          <p:cNvPr id="2050" name="Picture 2" descr="Text&#10;&#10;Description automatically generated">
            <a:extLst>
              <a:ext uri="{FF2B5EF4-FFF2-40B4-BE49-F238E27FC236}">
                <a16:creationId xmlns:a16="http://schemas.microsoft.com/office/drawing/2014/main" id="{89202C80-1659-7422-1572-B4AF48661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06" y="5288416"/>
            <a:ext cx="4911931" cy="13049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4469A8C-660D-A73A-1795-71FEB9588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182" y="5288416"/>
            <a:ext cx="492442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4238B0-2E25-717F-D0E4-DF5BA3AE81CA}"/>
              </a:ext>
            </a:extLst>
          </p:cNvPr>
          <p:cNvSpPr txBox="1"/>
          <p:nvPr/>
        </p:nvSpPr>
        <p:spPr>
          <a:xfrm>
            <a:off x="5398798" y="1003177"/>
            <a:ext cx="1771595" cy="3847207"/>
          </a:xfrm>
          <a:prstGeom prst="rect">
            <a:avLst/>
          </a:prstGeom>
          <a:noFill/>
        </p:spPr>
        <p:txBody>
          <a:bodyPr wrap="square" rtlCol="0">
            <a:spAutoFit/>
          </a:bodyPr>
          <a:lstStyle/>
          <a:p>
            <a:r>
              <a:rPr lang="en-US" sz="2000" dirty="0"/>
              <a:t>Issue:</a:t>
            </a:r>
          </a:p>
          <a:p>
            <a:endParaRPr lang="en-US" dirty="0"/>
          </a:p>
          <a:p>
            <a:pPr marL="285750" indent="-285750">
              <a:buFont typeface="Arial" panose="020B0604020202020204" pitchFamily="34" charset="0"/>
              <a:buChar char="•"/>
            </a:pPr>
            <a:r>
              <a:rPr lang="en-CA" sz="1600" dirty="0"/>
              <a:t>Many errors occurred in the </a:t>
            </a:r>
            <a:r>
              <a:rPr lang="en-CA" sz="1600" dirty="0" err="1"/>
              <a:t>Auvik</a:t>
            </a:r>
            <a:r>
              <a:rPr lang="en-CA" sz="1600" dirty="0"/>
              <a:t> terminal originally</a:t>
            </a:r>
          </a:p>
          <a:p>
            <a:pPr marL="285750" indent="-285750">
              <a:buFont typeface="Arial" panose="020B0604020202020204" pitchFamily="34" charset="0"/>
              <a:buChar char="•"/>
            </a:pPr>
            <a:r>
              <a:rPr lang="en-CA" sz="1600" dirty="0"/>
              <a:t>Scripts were not running all the way through</a:t>
            </a:r>
          </a:p>
          <a:p>
            <a:pPr marL="285750" indent="-285750">
              <a:buFont typeface="Arial" panose="020B0604020202020204" pitchFamily="34" charset="0"/>
              <a:buChar char="•"/>
            </a:pPr>
            <a:r>
              <a:rPr lang="en-CA" sz="1600" dirty="0"/>
              <a:t>Some sites were running to dev instead of prod </a:t>
            </a:r>
            <a:r>
              <a:rPr lang="en-CA" sz="1600" dirty="0" err="1"/>
              <a:t>NetBox</a:t>
            </a:r>
            <a:endParaRPr lang="en-CA" sz="1600" dirty="0"/>
          </a:p>
          <a:p>
            <a:pPr marL="285750" indent="-285750">
              <a:buFont typeface="Arial" panose="020B0604020202020204" pitchFamily="34" charset="0"/>
              <a:buChar char="•"/>
            </a:pPr>
            <a:endParaRPr lang="en-CA" sz="1600" dirty="0"/>
          </a:p>
        </p:txBody>
      </p:sp>
      <p:sp>
        <p:nvSpPr>
          <p:cNvPr id="7" name="TextBox 6">
            <a:extLst>
              <a:ext uri="{FF2B5EF4-FFF2-40B4-BE49-F238E27FC236}">
                <a16:creationId xmlns:a16="http://schemas.microsoft.com/office/drawing/2014/main" id="{505FDDA9-6AF9-D5F1-FC67-C99ACE091AB0}"/>
              </a:ext>
            </a:extLst>
          </p:cNvPr>
          <p:cNvSpPr txBox="1"/>
          <p:nvPr/>
        </p:nvSpPr>
        <p:spPr>
          <a:xfrm>
            <a:off x="7768897" y="1003177"/>
            <a:ext cx="1771595" cy="3600986"/>
          </a:xfrm>
          <a:prstGeom prst="rect">
            <a:avLst/>
          </a:prstGeom>
          <a:noFill/>
        </p:spPr>
        <p:txBody>
          <a:bodyPr wrap="square" rtlCol="0">
            <a:spAutoFit/>
          </a:bodyPr>
          <a:lstStyle/>
          <a:p>
            <a:r>
              <a:rPr lang="en-US" sz="2000" dirty="0"/>
              <a:t>Action:</a:t>
            </a:r>
          </a:p>
          <a:p>
            <a:endParaRPr lang="en-US" dirty="0"/>
          </a:p>
          <a:p>
            <a:pPr marL="285750" indent="-285750">
              <a:buFont typeface="Arial" panose="020B0604020202020204" pitchFamily="34" charset="0"/>
              <a:buChar char="•"/>
            </a:pPr>
            <a:r>
              <a:rPr lang="en-US" sz="1600" dirty="0"/>
              <a:t>Added code to the scripts to catch and fix errors</a:t>
            </a:r>
          </a:p>
          <a:p>
            <a:pPr marL="285750" indent="-285750">
              <a:buFont typeface="Arial" panose="020B0604020202020204" pitchFamily="34" charset="0"/>
              <a:buChar char="•"/>
            </a:pPr>
            <a:r>
              <a:rPr lang="en-US" sz="1600" dirty="0"/>
              <a:t>Edited some sites to start scanning to the prod </a:t>
            </a:r>
            <a:r>
              <a:rPr lang="en-US" sz="1600" dirty="0" err="1"/>
              <a:t>NetBox</a:t>
            </a:r>
            <a:r>
              <a:rPr lang="en-US" sz="1600" dirty="0"/>
              <a:t> instead of the dev </a:t>
            </a:r>
            <a:r>
              <a:rPr lang="en-US" sz="1600" dirty="0" err="1"/>
              <a:t>NetBox</a:t>
            </a:r>
            <a:endParaRPr lang="en-US" sz="1600" dirty="0"/>
          </a:p>
          <a:p>
            <a:endParaRPr lang="en-US" sz="1600" dirty="0"/>
          </a:p>
          <a:p>
            <a:pPr marL="285750" indent="-285750">
              <a:buFont typeface="Arial" panose="020B0604020202020204" pitchFamily="34" charset="0"/>
              <a:buChar char="•"/>
            </a:pPr>
            <a:endParaRPr lang="en-CA" sz="1600" dirty="0"/>
          </a:p>
        </p:txBody>
      </p:sp>
      <p:sp>
        <p:nvSpPr>
          <p:cNvPr id="9" name="TextBox 8">
            <a:extLst>
              <a:ext uri="{FF2B5EF4-FFF2-40B4-BE49-F238E27FC236}">
                <a16:creationId xmlns:a16="http://schemas.microsoft.com/office/drawing/2014/main" id="{3CC4BB8B-4281-4D22-BB49-E9889B780F6F}"/>
              </a:ext>
            </a:extLst>
          </p:cNvPr>
          <p:cNvSpPr txBox="1"/>
          <p:nvPr/>
        </p:nvSpPr>
        <p:spPr>
          <a:xfrm>
            <a:off x="9799950" y="994299"/>
            <a:ext cx="1771595" cy="3139321"/>
          </a:xfrm>
          <a:prstGeom prst="rect">
            <a:avLst/>
          </a:prstGeom>
          <a:noFill/>
        </p:spPr>
        <p:txBody>
          <a:bodyPr wrap="square" rtlCol="0">
            <a:spAutoFit/>
          </a:bodyPr>
          <a:lstStyle/>
          <a:p>
            <a:r>
              <a:rPr lang="en-US" sz="2000" dirty="0"/>
              <a:t>Impact:</a:t>
            </a:r>
          </a:p>
          <a:p>
            <a:endParaRPr lang="en-US" dirty="0"/>
          </a:p>
          <a:p>
            <a:pPr marL="285750" indent="-285750">
              <a:buFont typeface="Arial" panose="020B0604020202020204" pitchFamily="34" charset="0"/>
              <a:buChar char="•"/>
            </a:pPr>
            <a:r>
              <a:rPr lang="en-US" sz="1600" dirty="0"/>
              <a:t>All sites now scan properly all the way through</a:t>
            </a:r>
          </a:p>
          <a:p>
            <a:pPr marL="285750" indent="-285750">
              <a:buFont typeface="Arial" panose="020B0604020202020204" pitchFamily="34" charset="0"/>
              <a:buChar char="•"/>
            </a:pPr>
            <a:r>
              <a:rPr lang="en-US" sz="1600" dirty="0"/>
              <a:t>If an error occurs, the rest of the code can still run and </a:t>
            </a:r>
            <a:r>
              <a:rPr lang="en-US" sz="1600" dirty="0" err="1"/>
              <a:t>NetBox</a:t>
            </a:r>
            <a:r>
              <a:rPr lang="en-US" sz="1600" dirty="0"/>
              <a:t> will still be populated</a:t>
            </a:r>
            <a:endParaRPr lang="en-CA" sz="1600" dirty="0"/>
          </a:p>
        </p:txBody>
      </p:sp>
    </p:spTree>
    <p:extLst>
      <p:ext uri="{BB962C8B-B14F-4D97-AF65-F5344CB8AC3E}">
        <p14:creationId xmlns:p14="http://schemas.microsoft.com/office/powerpoint/2010/main" val="340716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F4B83-0339-9897-5AAB-B5A414462344}"/>
              </a:ext>
            </a:extLst>
          </p:cNvPr>
          <p:cNvSpPr>
            <a:spLocks noGrp="1"/>
          </p:cNvSpPr>
          <p:nvPr>
            <p:ph type="title"/>
          </p:nvPr>
        </p:nvSpPr>
        <p:spPr>
          <a:xfrm>
            <a:off x="6015359" y="-381030"/>
            <a:ext cx="5105398" cy="1952744"/>
          </a:xfrm>
        </p:spPr>
        <p:txBody>
          <a:bodyPr>
            <a:normAutofit/>
          </a:bodyPr>
          <a:lstStyle/>
          <a:p>
            <a:r>
              <a:rPr lang="en-US" dirty="0"/>
              <a:t>Cron Jobs</a:t>
            </a:r>
            <a:endParaRPr lang="en-CA" dirty="0"/>
          </a:p>
        </p:txBody>
      </p:sp>
      <p:sp>
        <p:nvSpPr>
          <p:cNvPr id="12" name="Freeform: Shape 11">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7" name="Graphic 6" descr="Hourglass">
            <a:extLst>
              <a:ext uri="{FF2B5EF4-FFF2-40B4-BE49-F238E27FC236}">
                <a16:creationId xmlns:a16="http://schemas.microsoft.com/office/drawing/2014/main" id="{50E60639-E607-611D-6363-F3437D8BD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134" y="1918107"/>
            <a:ext cx="3195204" cy="3195204"/>
          </a:xfrm>
          <a:prstGeom prst="rect">
            <a:avLst/>
          </a:prstGeom>
        </p:spPr>
      </p:pic>
      <p:pic>
        <p:nvPicPr>
          <p:cNvPr id="5" name="Picture 4">
            <a:extLst>
              <a:ext uri="{FF2B5EF4-FFF2-40B4-BE49-F238E27FC236}">
                <a16:creationId xmlns:a16="http://schemas.microsoft.com/office/drawing/2014/main" id="{9143CA04-D3EF-E021-BF0B-A4FD4147E45A}"/>
              </a:ext>
            </a:extLst>
          </p:cNvPr>
          <p:cNvPicPr>
            <a:picLocks noChangeAspect="1"/>
          </p:cNvPicPr>
          <p:nvPr/>
        </p:nvPicPr>
        <p:blipFill>
          <a:blip r:embed="rId4"/>
          <a:stretch>
            <a:fillRect/>
          </a:stretch>
        </p:blipFill>
        <p:spPr>
          <a:xfrm>
            <a:off x="5766963" y="5510065"/>
            <a:ext cx="6068272" cy="685896"/>
          </a:xfrm>
          <a:prstGeom prst="rect">
            <a:avLst/>
          </a:prstGeom>
        </p:spPr>
      </p:pic>
      <p:sp>
        <p:nvSpPr>
          <p:cNvPr id="8" name="TextBox 7">
            <a:extLst>
              <a:ext uri="{FF2B5EF4-FFF2-40B4-BE49-F238E27FC236}">
                <a16:creationId xmlns:a16="http://schemas.microsoft.com/office/drawing/2014/main" id="{FD8F8127-BA0F-3030-7205-8467F04FDDC9}"/>
              </a:ext>
            </a:extLst>
          </p:cNvPr>
          <p:cNvSpPr txBox="1"/>
          <p:nvPr/>
        </p:nvSpPr>
        <p:spPr>
          <a:xfrm>
            <a:off x="6015359" y="1248520"/>
            <a:ext cx="1819922" cy="3600986"/>
          </a:xfrm>
          <a:prstGeom prst="rect">
            <a:avLst/>
          </a:prstGeom>
          <a:noFill/>
        </p:spPr>
        <p:txBody>
          <a:bodyPr wrap="square" rtlCol="0">
            <a:spAutoFit/>
          </a:bodyPr>
          <a:lstStyle/>
          <a:p>
            <a:r>
              <a:rPr lang="en-US" sz="2000" dirty="0"/>
              <a:t>Issue:</a:t>
            </a:r>
          </a:p>
          <a:p>
            <a:endParaRPr lang="en-US" dirty="0"/>
          </a:p>
          <a:p>
            <a:pPr marL="285750" indent="-285750">
              <a:buFont typeface="Arial" panose="020B0604020202020204" pitchFamily="34" charset="0"/>
              <a:buChar char="•"/>
            </a:pPr>
            <a:r>
              <a:rPr lang="en-US" sz="1600" dirty="0"/>
              <a:t>Cron jobs were being created multiple times</a:t>
            </a:r>
          </a:p>
          <a:p>
            <a:pPr marL="285750" indent="-285750">
              <a:buFont typeface="Arial" panose="020B0604020202020204" pitchFamily="34" charset="0"/>
              <a:buChar char="•"/>
            </a:pPr>
            <a:r>
              <a:rPr lang="en-US" sz="1600" dirty="0" err="1"/>
              <a:t>NetBox</a:t>
            </a:r>
            <a:r>
              <a:rPr lang="en-US" sz="1600" dirty="0"/>
              <a:t> was being overpopulated which caused errors and would stop the scripts from running</a:t>
            </a:r>
          </a:p>
          <a:p>
            <a:pPr marL="285750" indent="-285750">
              <a:buFont typeface="Arial" panose="020B0604020202020204" pitchFamily="34" charset="0"/>
              <a:buChar char="•"/>
            </a:pPr>
            <a:endParaRPr lang="en-CA" sz="1600" dirty="0"/>
          </a:p>
        </p:txBody>
      </p:sp>
      <p:sp>
        <p:nvSpPr>
          <p:cNvPr id="9" name="TextBox 8">
            <a:extLst>
              <a:ext uri="{FF2B5EF4-FFF2-40B4-BE49-F238E27FC236}">
                <a16:creationId xmlns:a16="http://schemas.microsoft.com/office/drawing/2014/main" id="{9543C778-C011-EA68-A60B-C0FAA96649D6}"/>
              </a:ext>
            </a:extLst>
          </p:cNvPr>
          <p:cNvSpPr txBox="1"/>
          <p:nvPr/>
        </p:nvSpPr>
        <p:spPr>
          <a:xfrm>
            <a:off x="7914398" y="1226598"/>
            <a:ext cx="1819922" cy="3600986"/>
          </a:xfrm>
          <a:prstGeom prst="rect">
            <a:avLst/>
          </a:prstGeom>
          <a:noFill/>
        </p:spPr>
        <p:txBody>
          <a:bodyPr wrap="square" rtlCol="0">
            <a:spAutoFit/>
          </a:bodyPr>
          <a:lstStyle/>
          <a:p>
            <a:r>
              <a:rPr lang="en-US" sz="2000" dirty="0"/>
              <a:t>Action:</a:t>
            </a:r>
          </a:p>
          <a:p>
            <a:endParaRPr lang="en-US" dirty="0"/>
          </a:p>
          <a:p>
            <a:pPr marL="285750" indent="-285750">
              <a:buFont typeface="Arial" panose="020B0604020202020204" pitchFamily="34" charset="0"/>
              <a:buChar char="•"/>
            </a:pPr>
            <a:r>
              <a:rPr lang="en-US" sz="1600" dirty="0"/>
              <a:t>Changed </a:t>
            </a:r>
            <a:r>
              <a:rPr lang="en-US" sz="1600" dirty="0" err="1"/>
              <a:t>cron</a:t>
            </a:r>
            <a:r>
              <a:rPr lang="en-US" sz="1600" dirty="0"/>
              <a:t> job schedule to run once a day</a:t>
            </a:r>
          </a:p>
          <a:p>
            <a:pPr marL="285750" indent="-285750">
              <a:buFont typeface="Arial" panose="020B0604020202020204" pitchFamily="34" charset="0"/>
              <a:buChar char="•"/>
            </a:pPr>
            <a:r>
              <a:rPr lang="en-CA" sz="1600" dirty="0"/>
              <a:t>Manually deleted all duplicate </a:t>
            </a:r>
            <a:r>
              <a:rPr lang="en-CA" sz="1600" dirty="0" err="1"/>
              <a:t>cron</a:t>
            </a:r>
            <a:r>
              <a:rPr lang="en-CA" sz="1600" dirty="0"/>
              <a:t> job entries</a:t>
            </a:r>
          </a:p>
          <a:p>
            <a:pPr marL="285750" indent="-285750">
              <a:buFont typeface="Arial" panose="020B0604020202020204" pitchFamily="34" charset="0"/>
              <a:buChar char="•"/>
            </a:pPr>
            <a:r>
              <a:rPr lang="en-CA" sz="1600" dirty="0"/>
              <a:t>Edited and updated the install shell script </a:t>
            </a:r>
          </a:p>
          <a:p>
            <a:pPr marL="285750" indent="-285750">
              <a:buFont typeface="Arial" panose="020B0604020202020204" pitchFamily="34" charset="0"/>
              <a:buChar char="•"/>
            </a:pPr>
            <a:endParaRPr lang="en-CA" sz="1600" dirty="0"/>
          </a:p>
        </p:txBody>
      </p:sp>
      <p:sp>
        <p:nvSpPr>
          <p:cNvPr id="11" name="TextBox 10">
            <a:extLst>
              <a:ext uri="{FF2B5EF4-FFF2-40B4-BE49-F238E27FC236}">
                <a16:creationId xmlns:a16="http://schemas.microsoft.com/office/drawing/2014/main" id="{670F88C2-4AEF-B716-41B1-800C25AD0D45}"/>
              </a:ext>
            </a:extLst>
          </p:cNvPr>
          <p:cNvSpPr txBox="1"/>
          <p:nvPr/>
        </p:nvSpPr>
        <p:spPr>
          <a:xfrm>
            <a:off x="9829894" y="1190684"/>
            <a:ext cx="2185825" cy="3847207"/>
          </a:xfrm>
          <a:prstGeom prst="rect">
            <a:avLst/>
          </a:prstGeom>
          <a:noFill/>
        </p:spPr>
        <p:txBody>
          <a:bodyPr wrap="square" rtlCol="0">
            <a:spAutoFit/>
          </a:bodyPr>
          <a:lstStyle/>
          <a:p>
            <a:r>
              <a:rPr lang="en-US" sz="2000" dirty="0"/>
              <a:t>Impact:</a:t>
            </a:r>
          </a:p>
          <a:p>
            <a:endParaRPr lang="en-US" dirty="0"/>
          </a:p>
          <a:p>
            <a:pPr marL="285750" indent="-285750">
              <a:buFont typeface="Arial" panose="020B0604020202020204" pitchFamily="34" charset="0"/>
              <a:buChar char="•"/>
            </a:pPr>
            <a:r>
              <a:rPr lang="en-US" sz="1600" dirty="0"/>
              <a:t>Each site now only has one </a:t>
            </a:r>
            <a:r>
              <a:rPr lang="en-US" sz="1600" dirty="0" err="1"/>
              <a:t>cron</a:t>
            </a:r>
            <a:r>
              <a:rPr lang="en-US" sz="1600" dirty="0"/>
              <a:t> job running once per day</a:t>
            </a:r>
          </a:p>
          <a:p>
            <a:pPr marL="285750" indent="-285750">
              <a:buFont typeface="Arial" panose="020B0604020202020204" pitchFamily="34" charset="0"/>
              <a:buChar char="•"/>
            </a:pPr>
            <a:r>
              <a:rPr lang="en-US" sz="1600" dirty="0" err="1"/>
              <a:t>NetBox</a:t>
            </a:r>
            <a:r>
              <a:rPr lang="en-US" sz="1600" dirty="0"/>
              <a:t> is able to handle the imports without causing errors</a:t>
            </a:r>
          </a:p>
          <a:p>
            <a:pPr marL="285750" indent="-285750">
              <a:buFont typeface="Arial" panose="020B0604020202020204" pitchFamily="34" charset="0"/>
              <a:buChar char="•"/>
            </a:pPr>
            <a:r>
              <a:rPr lang="en-US" sz="1600" dirty="0" err="1"/>
              <a:t>Auvik</a:t>
            </a:r>
            <a:r>
              <a:rPr lang="en-US" sz="1600" dirty="0"/>
              <a:t> and </a:t>
            </a:r>
            <a:r>
              <a:rPr lang="en-US" sz="1600" dirty="0" err="1"/>
              <a:t>NetBox</a:t>
            </a:r>
            <a:r>
              <a:rPr lang="en-US" sz="1600" dirty="0"/>
              <a:t> are not being overpopulated, scripts can run smoothly</a:t>
            </a:r>
            <a:endParaRPr lang="en-CA" sz="1600" dirty="0"/>
          </a:p>
        </p:txBody>
      </p:sp>
    </p:spTree>
    <p:extLst>
      <p:ext uri="{BB962C8B-B14F-4D97-AF65-F5344CB8AC3E}">
        <p14:creationId xmlns:p14="http://schemas.microsoft.com/office/powerpoint/2010/main" val="306363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67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FFD3DBD-0D43-715F-F61C-A938F4D8FB2C}"/>
              </a:ext>
            </a:extLst>
          </p:cNvPr>
          <p:cNvSpPr>
            <a:spLocks noGrp="1"/>
          </p:cNvSpPr>
          <p:nvPr>
            <p:ph type="title"/>
          </p:nvPr>
        </p:nvSpPr>
        <p:spPr>
          <a:xfrm>
            <a:off x="838200" y="713312"/>
            <a:ext cx="4038600" cy="2021010"/>
          </a:xfrm>
        </p:spPr>
        <p:txBody>
          <a:bodyPr>
            <a:normAutofit/>
          </a:bodyPr>
          <a:lstStyle/>
          <a:p>
            <a:r>
              <a:rPr lang="en-US" dirty="0"/>
              <a:t>Install.sh</a:t>
            </a:r>
            <a:endParaRPr lang="en-CA" dirty="0"/>
          </a:p>
        </p:txBody>
      </p:sp>
      <p:pic>
        <p:nvPicPr>
          <p:cNvPr id="5" name="Picture 4">
            <a:extLst>
              <a:ext uri="{FF2B5EF4-FFF2-40B4-BE49-F238E27FC236}">
                <a16:creationId xmlns:a16="http://schemas.microsoft.com/office/drawing/2014/main" id="{6FF1111F-E878-E953-85BF-E992ECE0221D}"/>
              </a:ext>
            </a:extLst>
          </p:cNvPr>
          <p:cNvPicPr>
            <a:picLocks noChangeAspect="1"/>
          </p:cNvPicPr>
          <p:nvPr/>
        </p:nvPicPr>
        <p:blipFill>
          <a:blip r:embed="rId2"/>
          <a:stretch>
            <a:fillRect/>
          </a:stretch>
        </p:blipFill>
        <p:spPr>
          <a:xfrm>
            <a:off x="380814" y="2802466"/>
            <a:ext cx="2981512" cy="585654"/>
          </a:xfrm>
          <a:prstGeom prst="rect">
            <a:avLst/>
          </a:prstGeom>
        </p:spPr>
      </p:pic>
      <p:pic>
        <p:nvPicPr>
          <p:cNvPr id="7" name="Picture 6">
            <a:extLst>
              <a:ext uri="{FF2B5EF4-FFF2-40B4-BE49-F238E27FC236}">
                <a16:creationId xmlns:a16="http://schemas.microsoft.com/office/drawing/2014/main" id="{AF2805B9-497A-474F-1C44-76E07AD07D43}"/>
              </a:ext>
            </a:extLst>
          </p:cNvPr>
          <p:cNvPicPr>
            <a:picLocks noChangeAspect="1"/>
          </p:cNvPicPr>
          <p:nvPr/>
        </p:nvPicPr>
        <p:blipFill>
          <a:blip r:embed="rId3"/>
          <a:stretch>
            <a:fillRect/>
          </a:stretch>
        </p:blipFill>
        <p:spPr>
          <a:xfrm>
            <a:off x="157259" y="4160947"/>
            <a:ext cx="6391454" cy="1338571"/>
          </a:xfrm>
          <a:prstGeom prst="rect">
            <a:avLst/>
          </a:prstGeom>
        </p:spPr>
      </p:pic>
      <p:sp>
        <p:nvSpPr>
          <p:cNvPr id="9" name="TextBox 8">
            <a:extLst>
              <a:ext uri="{FF2B5EF4-FFF2-40B4-BE49-F238E27FC236}">
                <a16:creationId xmlns:a16="http://schemas.microsoft.com/office/drawing/2014/main" id="{25E1B205-A3FB-802C-13D6-EB1BD9F2A0C9}"/>
              </a:ext>
            </a:extLst>
          </p:cNvPr>
          <p:cNvSpPr txBox="1"/>
          <p:nvPr/>
        </p:nvSpPr>
        <p:spPr>
          <a:xfrm>
            <a:off x="6680297" y="438104"/>
            <a:ext cx="4944863" cy="6801862"/>
          </a:xfrm>
          <a:prstGeom prst="rect">
            <a:avLst/>
          </a:prstGeom>
          <a:noFill/>
        </p:spPr>
        <p:txBody>
          <a:bodyPr wrap="square" rtlCol="0">
            <a:spAutoFit/>
          </a:bodyPr>
          <a:lstStyle/>
          <a:p>
            <a:r>
              <a:rPr lang="en-US" sz="2000" dirty="0"/>
              <a:t>Issue:</a:t>
            </a:r>
          </a:p>
          <a:p>
            <a:pPr marL="285750" indent="-285750">
              <a:buFont typeface="Arial" panose="020B0604020202020204" pitchFamily="34" charset="0"/>
              <a:buChar char="•"/>
            </a:pPr>
            <a:r>
              <a:rPr lang="en-US" sz="1600" dirty="0"/>
              <a:t>Cron jobs were being added even if one already existed for a site</a:t>
            </a:r>
          </a:p>
          <a:p>
            <a:pPr marL="285750" indent="-285750">
              <a:buFont typeface="Arial" panose="020B0604020202020204" pitchFamily="34" charset="0"/>
              <a:buChar char="•"/>
            </a:pPr>
            <a:r>
              <a:rPr lang="en-US" sz="1600" dirty="0"/>
              <a:t>All sites had their </a:t>
            </a:r>
            <a:r>
              <a:rPr lang="en-US" sz="1600" dirty="0" err="1"/>
              <a:t>cron</a:t>
            </a:r>
            <a:r>
              <a:rPr lang="en-US" sz="1600" dirty="0"/>
              <a:t> job running at the same scheduled time, which is too much for </a:t>
            </a:r>
            <a:r>
              <a:rPr lang="en-US" sz="1600" dirty="0" err="1"/>
              <a:t>NetBox</a:t>
            </a:r>
            <a:r>
              <a:rPr lang="en-US" sz="1600" dirty="0"/>
              <a:t> to handle</a:t>
            </a:r>
          </a:p>
          <a:p>
            <a:endParaRPr lang="en-US" sz="2000" dirty="0"/>
          </a:p>
          <a:p>
            <a:r>
              <a:rPr lang="en-US" sz="2000" dirty="0"/>
              <a:t>Action:</a:t>
            </a:r>
          </a:p>
          <a:p>
            <a:pPr marL="285750" indent="-285750">
              <a:buFont typeface="Arial" panose="020B0604020202020204" pitchFamily="34" charset="0"/>
              <a:buChar char="•"/>
            </a:pPr>
            <a:r>
              <a:rPr lang="en-US" sz="1600" dirty="0"/>
              <a:t>Added a function to install.sh script to check if a </a:t>
            </a:r>
            <a:r>
              <a:rPr lang="en-US" sz="1600" dirty="0" err="1"/>
              <a:t>cron</a:t>
            </a:r>
            <a:r>
              <a:rPr lang="en-US" sz="1600" dirty="0"/>
              <a:t> job already exists for the specified site</a:t>
            </a:r>
          </a:p>
          <a:p>
            <a:pPr marL="742950" lvl="1" indent="-285750">
              <a:buFont typeface="Arial" panose="020B0604020202020204" pitchFamily="34" charset="0"/>
              <a:buChar char="•"/>
            </a:pPr>
            <a:r>
              <a:rPr lang="en-US" sz="1600" dirty="0"/>
              <a:t>Installation is skipped if the </a:t>
            </a:r>
            <a:r>
              <a:rPr lang="en-US" sz="1600" dirty="0" err="1"/>
              <a:t>cron</a:t>
            </a:r>
            <a:r>
              <a:rPr lang="en-US" sz="1600" dirty="0"/>
              <a:t> job already exists</a:t>
            </a:r>
          </a:p>
          <a:p>
            <a:pPr marL="285750" indent="-285750">
              <a:buFont typeface="Arial" panose="020B0604020202020204" pitchFamily="34" charset="0"/>
              <a:buChar char="•"/>
            </a:pPr>
            <a:r>
              <a:rPr lang="en-US" sz="1600" dirty="0"/>
              <a:t>Added another function that prompts the user to input a specific scheduled time for the </a:t>
            </a:r>
            <a:r>
              <a:rPr lang="en-US" sz="1600" dirty="0" err="1"/>
              <a:t>cron</a:t>
            </a:r>
            <a:r>
              <a:rPr lang="en-US" sz="1600" dirty="0"/>
              <a:t> job to run the run.sh script for a site</a:t>
            </a:r>
          </a:p>
          <a:p>
            <a:endParaRPr lang="en-US" dirty="0"/>
          </a:p>
          <a:p>
            <a:r>
              <a:rPr lang="en-US" sz="2000" dirty="0"/>
              <a:t>Impact:</a:t>
            </a:r>
          </a:p>
          <a:p>
            <a:pPr marL="285750" indent="-285750">
              <a:buFont typeface="Arial" panose="020B0604020202020204" pitchFamily="34" charset="0"/>
              <a:buChar char="•"/>
            </a:pPr>
            <a:r>
              <a:rPr lang="en-US" sz="1600" dirty="0"/>
              <a:t>No duplicated </a:t>
            </a:r>
            <a:r>
              <a:rPr lang="en-US" sz="1600" dirty="0" err="1"/>
              <a:t>cron</a:t>
            </a:r>
            <a:r>
              <a:rPr lang="en-US" sz="1600" dirty="0"/>
              <a:t> jobs in the </a:t>
            </a:r>
            <a:r>
              <a:rPr lang="en-US" sz="1600" dirty="0" err="1"/>
              <a:t>Auvik</a:t>
            </a:r>
            <a:r>
              <a:rPr lang="en-US" sz="1600" dirty="0"/>
              <a:t> terminal </a:t>
            </a:r>
            <a:r>
              <a:rPr lang="en-US" sz="1600" dirty="0">
                <a:sym typeface="Wingdings" panose="05000000000000000000" pitchFamily="2" charset="2"/>
              </a:rPr>
              <a:t> no errors in </a:t>
            </a:r>
            <a:r>
              <a:rPr lang="en-US" sz="1600" dirty="0" err="1">
                <a:sym typeface="Wingdings" panose="05000000000000000000" pitchFamily="2" charset="2"/>
              </a:rPr>
              <a:t>NetBox</a:t>
            </a:r>
            <a:endParaRPr lang="en-US" sz="1600" dirty="0">
              <a:sym typeface="Wingdings" panose="05000000000000000000" pitchFamily="2" charset="2"/>
            </a:endParaRPr>
          </a:p>
          <a:p>
            <a:pPr marL="285750" indent="-285750">
              <a:buFont typeface="Arial" panose="020B0604020202020204" pitchFamily="34" charset="0"/>
              <a:buChar char="•"/>
            </a:pPr>
            <a:r>
              <a:rPr lang="en-US" sz="1600" dirty="0">
                <a:sym typeface="Wingdings" panose="05000000000000000000" pitchFamily="2" charset="2"/>
              </a:rPr>
              <a:t>More flexibility with the input </a:t>
            </a:r>
            <a:r>
              <a:rPr lang="en-US" sz="1600" dirty="0" err="1">
                <a:sym typeface="Wingdings" panose="05000000000000000000" pitchFamily="2" charset="2"/>
              </a:rPr>
              <a:t>cron</a:t>
            </a:r>
            <a:r>
              <a:rPr lang="en-US" sz="1600" dirty="0">
                <a:sym typeface="Wingdings" panose="05000000000000000000" pitchFamily="2" charset="2"/>
              </a:rPr>
              <a:t> schedule, the user can customize the schedule for each site</a:t>
            </a:r>
          </a:p>
          <a:p>
            <a:pPr marL="285750" indent="-285750">
              <a:buFont typeface="Arial" panose="020B0604020202020204" pitchFamily="34" charset="0"/>
              <a:buChar char="•"/>
            </a:pPr>
            <a:r>
              <a:rPr lang="en-US" sz="1600" dirty="0">
                <a:sym typeface="Wingdings" panose="05000000000000000000" pitchFamily="2" charset="2"/>
              </a:rPr>
              <a:t>Each site will have its own scheduled time, avoiding causing errors in </a:t>
            </a:r>
            <a:r>
              <a:rPr lang="en-US" sz="1600" dirty="0" err="1">
                <a:sym typeface="Wingdings" panose="05000000000000000000" pitchFamily="2" charset="2"/>
              </a:rPr>
              <a:t>NetBox</a:t>
            </a:r>
            <a:r>
              <a:rPr lang="en-US" sz="1600" dirty="0">
                <a:sym typeface="Wingdings" panose="05000000000000000000" pitchFamily="2" charset="2"/>
              </a:rPr>
              <a:t> and </a:t>
            </a:r>
            <a:r>
              <a:rPr lang="en-US" sz="1600" dirty="0" err="1">
                <a:sym typeface="Wingdings" panose="05000000000000000000" pitchFamily="2" charset="2"/>
              </a:rPr>
              <a:t>Auvik</a:t>
            </a:r>
            <a:endParaRPr lang="en-US" sz="1600" dirty="0">
              <a:sym typeface="Wingdings" panose="05000000000000000000" pitchFamily="2" charset="2"/>
            </a:endParaRPr>
          </a:p>
          <a:p>
            <a:pPr marL="285750" indent="-285750">
              <a:buFont typeface="Arial" panose="020B0604020202020204" pitchFamily="34" charset="0"/>
              <a:buChar char="•"/>
            </a:pPr>
            <a:endParaRPr lang="en-US" sz="1600" dirty="0"/>
          </a:p>
          <a:p>
            <a:endParaRPr lang="en-US" dirty="0"/>
          </a:p>
          <a:p>
            <a:endParaRPr lang="en-CA" dirty="0"/>
          </a:p>
        </p:txBody>
      </p:sp>
    </p:spTree>
    <p:extLst>
      <p:ext uri="{BB962C8B-B14F-4D97-AF65-F5344CB8AC3E}">
        <p14:creationId xmlns:p14="http://schemas.microsoft.com/office/powerpoint/2010/main" val="30126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48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B34B2-0BBF-A7C3-9804-46A17EA38122}"/>
              </a:ext>
            </a:extLst>
          </p:cNvPr>
          <p:cNvSpPr>
            <a:spLocks noGrp="1"/>
          </p:cNvSpPr>
          <p:nvPr>
            <p:ph type="title"/>
          </p:nvPr>
        </p:nvSpPr>
        <p:spPr>
          <a:xfrm>
            <a:off x="1009650" y="533003"/>
            <a:ext cx="8985250" cy="1118394"/>
          </a:xfrm>
        </p:spPr>
        <p:txBody>
          <a:bodyPr anchor="t">
            <a:normAutofit/>
          </a:bodyPr>
          <a:lstStyle/>
          <a:p>
            <a:r>
              <a:rPr lang="en-US" sz="4000" dirty="0"/>
              <a:t>.env Files</a:t>
            </a:r>
            <a:endParaRPr lang="en-CA" sz="4000" dirty="0"/>
          </a:p>
        </p:txBody>
      </p:sp>
      <p:pic>
        <p:nvPicPr>
          <p:cNvPr id="6" name="Picture 5">
            <a:extLst>
              <a:ext uri="{FF2B5EF4-FFF2-40B4-BE49-F238E27FC236}">
                <a16:creationId xmlns:a16="http://schemas.microsoft.com/office/drawing/2014/main" id="{A54502BE-D564-31B7-54A0-179F14D2C6B9}"/>
              </a:ext>
            </a:extLst>
          </p:cNvPr>
          <p:cNvPicPr>
            <a:picLocks noChangeAspect="1"/>
          </p:cNvPicPr>
          <p:nvPr/>
        </p:nvPicPr>
        <p:blipFill>
          <a:blip r:embed="rId2"/>
          <a:stretch>
            <a:fillRect/>
          </a:stretch>
        </p:blipFill>
        <p:spPr>
          <a:xfrm>
            <a:off x="2657475" y="5577976"/>
            <a:ext cx="6877050" cy="1048748"/>
          </a:xfrm>
          <a:prstGeom prst="rect">
            <a:avLst/>
          </a:prstGeom>
        </p:spPr>
      </p:pic>
      <p:pic>
        <p:nvPicPr>
          <p:cNvPr id="4098" name="Picture 2" descr="Env Svg Png Icon Free Download (#245449) - OnlineWebFonts.COM">
            <a:extLst>
              <a:ext uri="{FF2B5EF4-FFF2-40B4-BE49-F238E27FC236}">
                <a16:creationId xmlns:a16="http://schemas.microsoft.com/office/drawing/2014/main" id="{E8B2EDA4-7371-2A73-5515-6F527EF87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2010" y="238125"/>
            <a:ext cx="1100680" cy="11842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031489-5716-CEB4-41A1-319F91C06EA6}"/>
              </a:ext>
            </a:extLst>
          </p:cNvPr>
          <p:cNvSpPr txBox="1"/>
          <p:nvPr/>
        </p:nvSpPr>
        <p:spPr>
          <a:xfrm>
            <a:off x="834501" y="1722268"/>
            <a:ext cx="2583402" cy="4124206"/>
          </a:xfrm>
          <a:prstGeom prst="rect">
            <a:avLst/>
          </a:prstGeom>
          <a:noFill/>
        </p:spPr>
        <p:txBody>
          <a:bodyPr wrap="square" rtlCol="0">
            <a:spAutoFit/>
          </a:bodyPr>
          <a:lstStyle/>
          <a:p>
            <a:r>
              <a:rPr lang="en-US" sz="2000" dirty="0"/>
              <a:t>Issue:</a:t>
            </a:r>
          </a:p>
          <a:p>
            <a:endParaRPr lang="en-US" dirty="0"/>
          </a:p>
          <a:p>
            <a:pPr marL="285750" indent="-285750">
              <a:buFont typeface="Arial" panose="020B0604020202020204" pitchFamily="34" charset="0"/>
              <a:buChar char="•"/>
            </a:pPr>
            <a:r>
              <a:rPr lang="en-US" sz="1600" dirty="0"/>
              <a:t>.env files for each site were being created locally in the </a:t>
            </a:r>
            <a:r>
              <a:rPr lang="en-US" sz="1600" dirty="0" err="1"/>
              <a:t>Auvik</a:t>
            </a:r>
            <a:r>
              <a:rPr lang="en-US" sz="1600" dirty="0"/>
              <a:t> terminal when the install script would run</a:t>
            </a:r>
          </a:p>
          <a:p>
            <a:pPr marL="285750" indent="-285750">
              <a:buFont typeface="Arial" panose="020B0604020202020204" pitchFamily="34" charset="0"/>
              <a:buChar char="•"/>
            </a:pPr>
            <a:r>
              <a:rPr lang="en-US" sz="1600" dirty="0"/>
              <a:t>If the file was not created properly, the other scripts would fail, causing </a:t>
            </a:r>
            <a:r>
              <a:rPr lang="en-US" sz="1600" dirty="0" err="1"/>
              <a:t>NetBox</a:t>
            </a:r>
            <a:r>
              <a:rPr lang="en-US" sz="1600" dirty="0"/>
              <a:t> to not be populated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CA" dirty="0"/>
          </a:p>
        </p:txBody>
      </p:sp>
      <p:sp>
        <p:nvSpPr>
          <p:cNvPr id="8" name="TextBox 7">
            <a:extLst>
              <a:ext uri="{FF2B5EF4-FFF2-40B4-BE49-F238E27FC236}">
                <a16:creationId xmlns:a16="http://schemas.microsoft.com/office/drawing/2014/main" id="{A6A4A0EB-23CA-6055-659A-C03F1C0A96AE}"/>
              </a:ext>
            </a:extLst>
          </p:cNvPr>
          <p:cNvSpPr txBox="1"/>
          <p:nvPr/>
        </p:nvSpPr>
        <p:spPr>
          <a:xfrm>
            <a:off x="3798163" y="1722267"/>
            <a:ext cx="2583402" cy="4124206"/>
          </a:xfrm>
          <a:prstGeom prst="rect">
            <a:avLst/>
          </a:prstGeom>
          <a:noFill/>
        </p:spPr>
        <p:txBody>
          <a:bodyPr wrap="square" rtlCol="0">
            <a:spAutoFit/>
          </a:bodyPr>
          <a:lstStyle/>
          <a:p>
            <a:r>
              <a:rPr lang="en-US" sz="2000" dirty="0"/>
              <a:t>Action:</a:t>
            </a:r>
          </a:p>
          <a:p>
            <a:endParaRPr lang="en-US" dirty="0"/>
          </a:p>
          <a:p>
            <a:pPr marL="285750" indent="-285750">
              <a:buFont typeface="Arial" panose="020B0604020202020204" pitchFamily="34" charset="0"/>
              <a:buChar char="•"/>
            </a:pPr>
            <a:r>
              <a:rPr lang="en-US" sz="1600" dirty="0"/>
              <a:t>Created a subproject in GitLab which contains individual .env files for each site</a:t>
            </a:r>
          </a:p>
          <a:p>
            <a:pPr marL="742950" lvl="1" indent="-285750">
              <a:buFont typeface="Arial" panose="020B0604020202020204" pitchFamily="34" charset="0"/>
              <a:buChar char="•"/>
            </a:pPr>
            <a:r>
              <a:rPr lang="en-US" sz="1600" dirty="0"/>
              <a:t>Some sites point to prod, some to dev </a:t>
            </a:r>
            <a:r>
              <a:rPr lang="en-US" sz="1600" dirty="0" err="1"/>
              <a:t>NetBox</a:t>
            </a:r>
            <a:endParaRPr lang="en-US" sz="1600" dirty="0"/>
          </a:p>
          <a:p>
            <a:pPr marL="285750" indent="-285750">
              <a:buFont typeface="Arial" panose="020B0604020202020204" pitchFamily="34" charset="0"/>
              <a:buChar char="•"/>
            </a:pPr>
            <a:r>
              <a:rPr lang="en-US" sz="1600" dirty="0"/>
              <a:t>The install.sh script was edited to pull the .env file directly from GitLab for the specified site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CA" dirty="0"/>
          </a:p>
        </p:txBody>
      </p:sp>
      <p:sp>
        <p:nvSpPr>
          <p:cNvPr id="9" name="TextBox 8">
            <a:extLst>
              <a:ext uri="{FF2B5EF4-FFF2-40B4-BE49-F238E27FC236}">
                <a16:creationId xmlns:a16="http://schemas.microsoft.com/office/drawing/2014/main" id="{282002DE-C9AC-79EA-79F6-6282ACB80638}"/>
              </a:ext>
            </a:extLst>
          </p:cNvPr>
          <p:cNvSpPr txBox="1"/>
          <p:nvPr/>
        </p:nvSpPr>
        <p:spPr>
          <a:xfrm>
            <a:off x="6761825" y="1722267"/>
            <a:ext cx="2583402" cy="3631763"/>
          </a:xfrm>
          <a:prstGeom prst="rect">
            <a:avLst/>
          </a:prstGeom>
          <a:noFill/>
        </p:spPr>
        <p:txBody>
          <a:bodyPr wrap="square" rtlCol="0">
            <a:spAutoFit/>
          </a:bodyPr>
          <a:lstStyle/>
          <a:p>
            <a:r>
              <a:rPr lang="en-US" sz="2000" dirty="0"/>
              <a:t>Impact:</a:t>
            </a:r>
          </a:p>
          <a:p>
            <a:endParaRPr lang="en-US" dirty="0"/>
          </a:p>
          <a:p>
            <a:pPr marL="285750" indent="-285750">
              <a:buFont typeface="Arial" panose="020B0604020202020204" pitchFamily="34" charset="0"/>
              <a:buChar char="•"/>
            </a:pPr>
            <a:r>
              <a:rPr lang="en-US" sz="1600" dirty="0"/>
              <a:t>User inputs the site code when running the install.sh script </a:t>
            </a:r>
          </a:p>
          <a:p>
            <a:pPr marL="285750" indent="-285750">
              <a:buFont typeface="Arial" panose="020B0604020202020204" pitchFamily="34" charset="0"/>
              <a:buChar char="•"/>
            </a:pPr>
            <a:r>
              <a:rPr lang="en-US" sz="1600" dirty="0"/>
              <a:t>The corresponding .env file is pulled from the repository and added to the </a:t>
            </a:r>
            <a:r>
              <a:rPr lang="en-US" sz="1600" dirty="0" err="1"/>
              <a:t>AuvikScripts</a:t>
            </a:r>
            <a:r>
              <a:rPr lang="en-US" sz="1600" dirty="0"/>
              <a:t> directory in the terminal</a:t>
            </a:r>
          </a:p>
          <a:p>
            <a:pPr marL="285750" indent="-285750">
              <a:buFont typeface="Arial" panose="020B0604020202020204" pitchFamily="34" charset="0"/>
              <a:buChar char="•"/>
            </a:pPr>
            <a:r>
              <a:rPr lang="en-US" sz="1600" dirty="0"/>
              <a:t>Allows for easier editing of the .env files for individual sites</a:t>
            </a:r>
          </a:p>
          <a:p>
            <a:endParaRPr lang="en-CA" dirty="0"/>
          </a:p>
        </p:txBody>
      </p:sp>
    </p:spTree>
    <p:extLst>
      <p:ext uri="{BB962C8B-B14F-4D97-AF65-F5344CB8AC3E}">
        <p14:creationId xmlns:p14="http://schemas.microsoft.com/office/powerpoint/2010/main" val="11029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71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76CB5-1A2E-11C4-BDAF-CB0BC424517E}"/>
              </a:ext>
            </a:extLst>
          </p:cNvPr>
          <p:cNvSpPr>
            <a:spLocks noGrp="1"/>
          </p:cNvSpPr>
          <p:nvPr>
            <p:ph type="title"/>
          </p:nvPr>
        </p:nvSpPr>
        <p:spPr>
          <a:xfrm>
            <a:off x="2019300" y="538956"/>
            <a:ext cx="8985250" cy="1118394"/>
          </a:xfrm>
        </p:spPr>
        <p:txBody>
          <a:bodyPr anchor="t">
            <a:normAutofit/>
          </a:bodyPr>
          <a:lstStyle/>
          <a:p>
            <a:r>
              <a:rPr lang="en-US" sz="4000"/>
              <a:t>Modified Scripts</a:t>
            </a:r>
            <a:endParaRPr lang="en-CA" sz="4000"/>
          </a:p>
        </p:txBody>
      </p:sp>
      <p:pic>
        <p:nvPicPr>
          <p:cNvPr id="14" name="Graphic 13" descr="Processor">
            <a:extLst>
              <a:ext uri="{FF2B5EF4-FFF2-40B4-BE49-F238E27FC236}">
                <a16:creationId xmlns:a16="http://schemas.microsoft.com/office/drawing/2014/main" id="{B3BB618D-318F-2837-6451-ADCE4B41DF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6" name="TextBox 5">
            <a:extLst>
              <a:ext uri="{FF2B5EF4-FFF2-40B4-BE49-F238E27FC236}">
                <a16:creationId xmlns:a16="http://schemas.microsoft.com/office/drawing/2014/main" id="{66DE42E7-C770-70E5-D558-AECE3B3BD3E2}"/>
              </a:ext>
            </a:extLst>
          </p:cNvPr>
          <p:cNvSpPr txBox="1"/>
          <p:nvPr/>
        </p:nvSpPr>
        <p:spPr>
          <a:xfrm>
            <a:off x="372862" y="1780050"/>
            <a:ext cx="3542190" cy="3693319"/>
          </a:xfrm>
          <a:prstGeom prst="rect">
            <a:avLst/>
          </a:prstGeom>
          <a:noFill/>
        </p:spPr>
        <p:txBody>
          <a:bodyPr wrap="square" rtlCol="0">
            <a:spAutoFit/>
          </a:bodyPr>
          <a:lstStyle/>
          <a:p>
            <a:r>
              <a:rPr lang="en-US" sz="1900" b="1" dirty="0"/>
              <a:t>getONT.py</a:t>
            </a:r>
          </a:p>
          <a:p>
            <a:endParaRPr lang="en-US" b="1" dirty="0"/>
          </a:p>
          <a:p>
            <a:pPr marL="285750" indent="-285750">
              <a:buFont typeface="Arial" panose="020B0604020202020204" pitchFamily="34" charset="0"/>
              <a:buChar char="•"/>
            </a:pPr>
            <a:r>
              <a:rPr lang="en-US" dirty="0"/>
              <a:t>The main python file that telnets into the devices, parses data and generates CSVs</a:t>
            </a:r>
          </a:p>
          <a:p>
            <a:pPr marL="285750" indent="-285750">
              <a:buFont typeface="Arial" panose="020B0604020202020204" pitchFamily="34" charset="0"/>
              <a:buChar char="•"/>
            </a:pPr>
            <a:r>
              <a:rPr lang="en-US" dirty="0"/>
              <a:t>Edited the getONT.py script to associate MAC addresses on each ONT port to an IP in the automated workflow and update the CSV data</a:t>
            </a:r>
          </a:p>
          <a:p>
            <a:pPr marL="285750" indent="-285750">
              <a:buFont typeface="Arial" panose="020B0604020202020204" pitchFamily="34" charset="0"/>
              <a:buChar char="•"/>
            </a:pPr>
            <a:endParaRPr lang="en-US" dirty="0"/>
          </a:p>
          <a:p>
            <a:endParaRPr lang="en-US" dirty="0"/>
          </a:p>
          <a:p>
            <a:endParaRPr lang="en-CA" dirty="0"/>
          </a:p>
        </p:txBody>
      </p:sp>
      <p:sp>
        <p:nvSpPr>
          <p:cNvPr id="7" name="TextBox 6">
            <a:extLst>
              <a:ext uri="{FF2B5EF4-FFF2-40B4-BE49-F238E27FC236}">
                <a16:creationId xmlns:a16="http://schemas.microsoft.com/office/drawing/2014/main" id="{38BFCCDB-7244-B282-5638-F9546F1AFC16}"/>
              </a:ext>
            </a:extLst>
          </p:cNvPr>
          <p:cNvSpPr txBox="1"/>
          <p:nvPr/>
        </p:nvSpPr>
        <p:spPr>
          <a:xfrm>
            <a:off x="4440314" y="1657350"/>
            <a:ext cx="3542190" cy="5093702"/>
          </a:xfrm>
          <a:prstGeom prst="rect">
            <a:avLst/>
          </a:prstGeom>
          <a:noFill/>
        </p:spPr>
        <p:txBody>
          <a:bodyPr wrap="square" rtlCol="0">
            <a:spAutoFit/>
          </a:bodyPr>
          <a:lstStyle/>
          <a:p>
            <a:r>
              <a:rPr lang="en-US" sz="1900" b="1" dirty="0"/>
              <a:t>netbox_utils.py</a:t>
            </a:r>
          </a:p>
          <a:p>
            <a:endParaRPr lang="en-US" dirty="0"/>
          </a:p>
          <a:p>
            <a:pPr marL="285750" indent="-285750">
              <a:buFont typeface="Arial" panose="020B0604020202020204" pitchFamily="34" charset="0"/>
              <a:buChar char="•"/>
            </a:pPr>
            <a:r>
              <a:rPr lang="en-US" sz="1800" dirty="0"/>
              <a:t>Added a new script called “netbox_utils.py” that deals with </a:t>
            </a:r>
            <a:r>
              <a:rPr lang="en-US" sz="1800" dirty="0" err="1"/>
              <a:t>NetBox</a:t>
            </a:r>
            <a:r>
              <a:rPr lang="en-US" sz="1800" dirty="0"/>
              <a:t> configuration </a:t>
            </a:r>
          </a:p>
          <a:p>
            <a:pPr marL="285750" indent="-285750">
              <a:buFont typeface="Arial" panose="020B0604020202020204" pitchFamily="34" charset="0"/>
              <a:buChar char="•"/>
            </a:pPr>
            <a:r>
              <a:rPr lang="en-US" dirty="0"/>
              <a:t>It reads the updated CSV data, then iterates over the lines to </a:t>
            </a:r>
            <a:r>
              <a:rPr lang="en-US" sz="1800" dirty="0"/>
              <a:t>import the data to </a:t>
            </a:r>
            <a:r>
              <a:rPr lang="en-US" sz="1800" dirty="0" err="1"/>
              <a:t>NetBox</a:t>
            </a:r>
            <a:endParaRPr lang="en-US" sz="1800" dirty="0"/>
          </a:p>
          <a:p>
            <a:pPr marL="285750" indent="-285750">
              <a:buFont typeface="Arial" panose="020B0604020202020204" pitchFamily="34" charset="0"/>
              <a:buChar char="•"/>
            </a:pPr>
            <a:r>
              <a:rPr lang="en-US" sz="1800" dirty="0"/>
              <a:t>This allows the network to be scanned for ONT devices and establish telnet connections, MAC address to IP address mapping is performed for each VLAN, and data is updated, which is then imported to </a:t>
            </a:r>
            <a:r>
              <a:rPr lang="en-US" sz="1800" dirty="0" err="1"/>
              <a:t>NetBox</a:t>
            </a:r>
            <a:r>
              <a:rPr lang="en-US" sz="1800" dirty="0"/>
              <a:t>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CA" dirty="0"/>
          </a:p>
        </p:txBody>
      </p:sp>
      <p:sp>
        <p:nvSpPr>
          <p:cNvPr id="8" name="TextBox 7">
            <a:extLst>
              <a:ext uri="{FF2B5EF4-FFF2-40B4-BE49-F238E27FC236}">
                <a16:creationId xmlns:a16="http://schemas.microsoft.com/office/drawing/2014/main" id="{0DFBE9CE-26BC-1917-8ECB-C72A970DC656}"/>
              </a:ext>
            </a:extLst>
          </p:cNvPr>
          <p:cNvSpPr txBox="1"/>
          <p:nvPr/>
        </p:nvSpPr>
        <p:spPr>
          <a:xfrm>
            <a:off x="8431729" y="1657350"/>
            <a:ext cx="3542190" cy="4524315"/>
          </a:xfrm>
          <a:prstGeom prst="rect">
            <a:avLst/>
          </a:prstGeom>
          <a:noFill/>
        </p:spPr>
        <p:txBody>
          <a:bodyPr wrap="square" rtlCol="0">
            <a:spAutoFit/>
          </a:bodyPr>
          <a:lstStyle/>
          <a:p>
            <a:r>
              <a:rPr lang="en-US" sz="1900" b="1" dirty="0"/>
              <a:t>ports-per-ont.py</a:t>
            </a:r>
          </a:p>
          <a:p>
            <a:endParaRPr lang="en-US" dirty="0"/>
          </a:p>
          <a:p>
            <a:pPr marL="285750" indent="-285750">
              <a:buFont typeface="Arial" panose="020B0604020202020204" pitchFamily="34" charset="0"/>
              <a:buChar char="•"/>
            </a:pPr>
            <a:r>
              <a:rPr lang="en-US" sz="1800" dirty="0"/>
              <a:t>Wrote “ports-per-ont.py” that would be added to the utils.py script and called in the getONT.py script</a:t>
            </a:r>
          </a:p>
          <a:p>
            <a:pPr marL="285750" indent="-285750">
              <a:buFont typeface="Arial" panose="020B0604020202020204" pitchFamily="34" charset="0"/>
              <a:buChar char="•"/>
            </a:pPr>
            <a:r>
              <a:rPr lang="en-US" sz="1800" dirty="0"/>
              <a:t>The goal is to output the number of active ports associated with each ONT using the </a:t>
            </a:r>
            <a:r>
              <a:rPr lang="en-US" sz="1800" dirty="0" err="1"/>
              <a:t>portmapCSV</a:t>
            </a:r>
            <a:r>
              <a:rPr lang="en-US" sz="1800" dirty="0"/>
              <a:t> that is already created during the initial scan</a:t>
            </a:r>
          </a:p>
          <a:p>
            <a:pPr marL="285750" indent="-285750">
              <a:buFont typeface="Arial" panose="020B0604020202020204" pitchFamily="34" charset="0"/>
              <a:buChar char="•"/>
            </a:pPr>
            <a:r>
              <a:rPr lang="en-US" sz="1800" dirty="0"/>
              <a:t>Final output would show the ONT IP address and the port count for each device</a:t>
            </a:r>
            <a:endParaRPr lang="en-CA"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92914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62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6D843-20CD-E46C-AEF1-A4E7DF1A0955}"/>
              </a:ext>
            </a:extLst>
          </p:cNvPr>
          <p:cNvSpPr>
            <a:spLocks noGrp="1"/>
          </p:cNvSpPr>
          <p:nvPr>
            <p:ph type="title"/>
          </p:nvPr>
        </p:nvSpPr>
        <p:spPr>
          <a:xfrm>
            <a:off x="4572001" y="601744"/>
            <a:ext cx="6781800" cy="1338696"/>
          </a:xfrm>
        </p:spPr>
        <p:txBody>
          <a:bodyPr>
            <a:normAutofit/>
          </a:bodyPr>
          <a:lstStyle/>
          <a:p>
            <a:r>
              <a:rPr lang="en-US" dirty="0"/>
              <a:t>Phase 2 Development</a:t>
            </a:r>
            <a:endParaRPr lang="en-CA" dirty="0"/>
          </a:p>
        </p:txBody>
      </p:sp>
      <p:pic>
        <p:nvPicPr>
          <p:cNvPr id="5" name="Picture 4" descr="Top view of cubes connected with black lines">
            <a:extLst>
              <a:ext uri="{FF2B5EF4-FFF2-40B4-BE49-F238E27FC236}">
                <a16:creationId xmlns:a16="http://schemas.microsoft.com/office/drawing/2014/main" id="{01C5BE6C-61FB-A0C1-B6DE-AD3969F9977C}"/>
              </a:ext>
            </a:extLst>
          </p:cNvPr>
          <p:cNvPicPr>
            <a:picLocks noChangeAspect="1"/>
          </p:cNvPicPr>
          <p:nvPr/>
        </p:nvPicPr>
        <p:blipFill rotWithShape="1">
          <a:blip r:embed="rId2"/>
          <a:srcRect l="34430" r="24508"/>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39DAD930-5C07-ED1F-CF96-8495615A90E0}"/>
              </a:ext>
            </a:extLst>
          </p:cNvPr>
          <p:cNvSpPr>
            <a:spLocks noGrp="1"/>
          </p:cNvSpPr>
          <p:nvPr>
            <p:ph idx="1"/>
          </p:nvPr>
        </p:nvSpPr>
        <p:spPr>
          <a:xfrm>
            <a:off x="4572001" y="2201958"/>
            <a:ext cx="6781800" cy="3900730"/>
          </a:xfrm>
        </p:spPr>
        <p:txBody>
          <a:bodyPr anchor="t">
            <a:normAutofit/>
          </a:bodyPr>
          <a:lstStyle/>
          <a:p>
            <a:r>
              <a:rPr lang="en-US" sz="2000" dirty="0"/>
              <a:t>Phase 1 included discovering ONT devices, adding refused connections to a troubleshooting list, developing </a:t>
            </a:r>
            <a:r>
              <a:rPr lang="en-US" sz="2000" dirty="0" err="1"/>
              <a:t>portMap</a:t>
            </a:r>
            <a:r>
              <a:rPr lang="en-US" sz="2000" dirty="0"/>
              <a:t> CSVs, and developing API to import information to </a:t>
            </a:r>
            <a:r>
              <a:rPr lang="en-US" sz="2000" dirty="0" err="1"/>
              <a:t>NetBox</a:t>
            </a:r>
            <a:endParaRPr lang="en-US" sz="2000" dirty="0"/>
          </a:p>
          <a:p>
            <a:r>
              <a:rPr lang="en-US" sz="2000" dirty="0"/>
              <a:t>Phase 2 integrates the scripts written to associate MAC addresses on each ONT port to an IP address in the automated workflow</a:t>
            </a:r>
          </a:p>
          <a:p>
            <a:r>
              <a:rPr lang="en-US" sz="2000" dirty="0"/>
              <a:t>Final output would be a populated </a:t>
            </a:r>
            <a:r>
              <a:rPr lang="en-US" sz="2000" dirty="0" err="1"/>
              <a:t>NetBox</a:t>
            </a:r>
            <a:r>
              <a:rPr lang="en-US" sz="2000" dirty="0"/>
              <a:t> knowledge of which devices are connected to which ports on an ONT, as well as the MAC and IP addresses of the connected device</a:t>
            </a:r>
            <a:endParaRPr lang="en-CA" sz="2000" dirty="0"/>
          </a:p>
        </p:txBody>
      </p:sp>
      <p:pic>
        <p:nvPicPr>
          <p:cNvPr id="6" name="Picture 5">
            <a:extLst>
              <a:ext uri="{FF2B5EF4-FFF2-40B4-BE49-F238E27FC236}">
                <a16:creationId xmlns:a16="http://schemas.microsoft.com/office/drawing/2014/main" id="{0318E686-EA7B-3732-F1E4-BAF5E3137E26}"/>
              </a:ext>
            </a:extLst>
          </p:cNvPr>
          <p:cNvPicPr>
            <a:picLocks noChangeAspect="1"/>
          </p:cNvPicPr>
          <p:nvPr/>
        </p:nvPicPr>
        <p:blipFill>
          <a:blip r:embed="rId3"/>
          <a:stretch>
            <a:fillRect/>
          </a:stretch>
        </p:blipFill>
        <p:spPr>
          <a:xfrm>
            <a:off x="6657794" y="5348260"/>
            <a:ext cx="2610214" cy="390580"/>
          </a:xfrm>
          <a:prstGeom prst="rect">
            <a:avLst/>
          </a:prstGeom>
        </p:spPr>
      </p:pic>
    </p:spTree>
    <p:extLst>
      <p:ext uri="{BB962C8B-B14F-4D97-AF65-F5344CB8AC3E}">
        <p14:creationId xmlns:p14="http://schemas.microsoft.com/office/powerpoint/2010/main" val="850254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1006</Words>
  <Application>Microsoft Office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Co-op Progress Report</vt:lpstr>
      <vt:lpstr>Overview</vt:lpstr>
      <vt:lpstr>NetBox Files</vt:lpstr>
      <vt:lpstr>Auvik Scripts</vt:lpstr>
      <vt:lpstr>Cron Jobs</vt:lpstr>
      <vt:lpstr>Install.sh</vt:lpstr>
      <vt:lpstr>.env Files</vt:lpstr>
      <vt:lpstr>Modified Scripts</vt:lpstr>
      <vt:lpstr>Phase 2 Development</vt:lpstr>
      <vt:lpstr>Phase 2 Code</vt:lpstr>
      <vt:lpstr>NetBox Reports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 Progress Report</dc:title>
  <dc:creator>Kiera Foster @ Andorix</dc:creator>
  <cp:lastModifiedBy>Kiera Foster @ Andorix</cp:lastModifiedBy>
  <cp:revision>20</cp:revision>
  <dcterms:created xsi:type="dcterms:W3CDTF">2023-08-24T17:41:00Z</dcterms:created>
  <dcterms:modified xsi:type="dcterms:W3CDTF">2023-08-25T13:52:19Z</dcterms:modified>
</cp:coreProperties>
</file>