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75" r:id="rId8"/>
    <p:sldId id="264" r:id="rId9"/>
    <p:sldId id="273" r:id="rId10"/>
    <p:sldId id="265" r:id="rId11"/>
    <p:sldId id="262" r:id="rId12"/>
    <p:sldId id="274" r:id="rId13"/>
    <p:sldId id="268" r:id="rId14"/>
    <p:sldId id="269" r:id="rId15"/>
    <p:sldId id="271" r:id="rId16"/>
    <p:sldId id="260" r:id="rId17"/>
    <p:sldId id="261" r:id="rId18"/>
    <p:sldId id="263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7647" autoAdjust="0"/>
  </p:normalViewPr>
  <p:slideViewPr>
    <p:cSldViewPr snapToGrid="0">
      <p:cViewPr varScale="1">
        <p:scale>
          <a:sx n="61" d="100"/>
          <a:sy n="61" d="100"/>
        </p:scale>
        <p:origin x="8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15D3-A924-47DF-B933-8F1C4A9218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1269-ED7B-496B-B298-74F744BE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include pictures of me, Peter, UW, and the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Neutral to desired back to neutral</a:t>
            </a:r>
          </a:p>
          <a:p>
            <a:r>
              <a:rPr lang="en-US" dirty="0"/>
              <a:t>Neutral is what people setting in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  <a:p>
            <a:r>
              <a:rPr lang="en-US" dirty="0"/>
              <a:t>Is the resulting ankle angles for having a choice of moments? </a:t>
            </a:r>
            <a:r>
              <a:rPr lang="en-US" dirty="0" err="1"/>
              <a:t>Biomemetic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brief descriptions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background about the need of semi-active prostheses</a:t>
            </a:r>
          </a:p>
          <a:p>
            <a:r>
              <a:rPr lang="en-US" dirty="0"/>
              <a:t>What are semi-active prostheses</a:t>
            </a:r>
          </a:p>
          <a:p>
            <a:r>
              <a:rPr lang="en-US" dirty="0"/>
              <a:t>What can it help with?</a:t>
            </a:r>
          </a:p>
          <a:p>
            <a:r>
              <a:rPr lang="en-US" dirty="0"/>
              <a:t>Maybe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video of tada moving?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graphic of PEO?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hypothesis?; </a:t>
            </a:r>
            <a:r>
              <a:rPr lang="en-US" b="1" dirty="0"/>
              <a:t>need to state clearly the </a:t>
            </a:r>
            <a:r>
              <a:rPr lang="en-US" b="1" dirty="0" err="1"/>
              <a:t>hyposthesis</a:t>
            </a:r>
            <a:endParaRPr lang="en-US" b="1" dirty="0"/>
          </a:p>
          <a:p>
            <a:r>
              <a:rPr lang="en-US" dirty="0"/>
              <a:t>First we control it to clear angles, clear toes, clear slopes, and moments.</a:t>
            </a:r>
          </a:p>
          <a:p>
            <a:r>
              <a:rPr lang="en-US" dirty="0"/>
              <a:t>Focus on moments</a:t>
            </a:r>
          </a:p>
          <a:p>
            <a:r>
              <a:rPr lang="en-US" dirty="0"/>
              <a:t>To give info about this feeding into anti. And </a:t>
            </a:r>
            <a:r>
              <a:rPr lang="en-US" dirty="0" err="1"/>
              <a:t>momenting</a:t>
            </a:r>
            <a:r>
              <a:rPr lang="en-US" dirty="0"/>
              <a:t> </a:t>
            </a:r>
            <a:r>
              <a:rPr lang="en-US" dirty="0" err="1"/>
              <a:t>trargeting</a:t>
            </a:r>
            <a:endParaRPr lang="en-US" dirty="0"/>
          </a:p>
          <a:p>
            <a:r>
              <a:rPr lang="en-US" b="1" dirty="0"/>
              <a:t>Confirm with Peter the 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DF, Neutral, IV, EV, and PF</a:t>
            </a:r>
          </a:p>
          <a:p>
            <a:r>
              <a:rPr lang="en-US" dirty="0"/>
              <a:t>If I do Aim 1, </a:t>
            </a:r>
          </a:p>
          <a:p>
            <a:r>
              <a:rPr lang="en-US" dirty="0"/>
              <a:t>If I want more consistent,</a:t>
            </a:r>
          </a:p>
          <a:p>
            <a:r>
              <a:rPr lang="en-US" dirty="0"/>
              <a:t>Present ankle moment sagittal and frontal</a:t>
            </a:r>
          </a:p>
          <a:p>
            <a:r>
              <a:rPr lang="en-US" dirty="0"/>
              <a:t>Frontal: Neutral, PF, DF moments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Sagittal: DF, Neutral/IV/EV, and PF (mechanically should be but behaviorally they could be different)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MTC: neutral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steps into the sequence; it will be informed by theoretical</a:t>
            </a:r>
          </a:p>
          <a:p>
            <a:r>
              <a:rPr lang="en-US" dirty="0"/>
              <a:t>Perturbation study to get ASAC</a:t>
            </a:r>
          </a:p>
          <a:p>
            <a:r>
              <a:rPr lang="en-US" dirty="0"/>
              <a:t>Neutral is what settle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Sensitivty</a:t>
            </a:r>
            <a:r>
              <a:rPr lang="en-US" dirty="0"/>
              <a:t> of ankle angle and moment of TADA</a:t>
            </a:r>
          </a:p>
          <a:p>
            <a:r>
              <a:rPr lang="en-US" dirty="0"/>
              <a:t>Don’t talk in detail about moment-targeting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1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control approaches</a:t>
            </a:r>
          </a:p>
          <a:p>
            <a:r>
              <a:rPr lang="en-US" dirty="0"/>
              <a:t>Take out moment-targeting control</a:t>
            </a:r>
          </a:p>
          <a:p>
            <a:r>
              <a:rPr lang="en-US" dirty="0"/>
              <a:t>Have a backup slide for moment-targeting</a:t>
            </a:r>
          </a:p>
          <a:p>
            <a:r>
              <a:rPr lang="en-US" dirty="0"/>
              <a:t>Flowchart of inputs and outputs</a:t>
            </a:r>
          </a:p>
          <a:p>
            <a:r>
              <a:rPr lang="en-US" dirty="0"/>
              <a:t>Use these pictures of the controls on the graphs</a:t>
            </a:r>
          </a:p>
          <a:p>
            <a:r>
              <a:rPr lang="en-US" dirty="0"/>
              <a:t>Add in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1269-ED7B-496B-B298-74F744BEA0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F5CB-EFD4-93AA-AD50-CF8FAD3D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19C3-4BF0-2E35-D5E4-580F4DC3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90B8-5945-E871-5E84-6C4D506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5A14-013B-3A6F-46CE-6DEC7FE8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818A-C215-3946-BD9C-FE01B4BA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E8ED-B719-5CFD-2B67-DB62C5BB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48C9F-6F3B-94D8-8542-649816F5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D5B5-E2EB-F565-9A42-A8B7B3AB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33B7-39EF-7723-CDB5-FB9E0460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5B43-E219-C9B6-DA63-C1F7E37A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10843-4FBA-20AC-E50E-21FA821A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604E9-746B-E31C-BD3F-05147D7DA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2D09-0E4C-72DD-4066-A7353FEC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A36A-526F-5962-55B7-E0EF5F74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BDFF-0766-97F7-9A2F-AD7D0890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74D1-604A-04D9-2FEA-84BF0F96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77-CD43-9E64-3598-73905932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B9C2-B12E-8C0C-BD40-1513C795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2147-27B0-B2A9-7104-0F8645C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F22F-DCDF-8E4E-A35F-68A03166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6A0-E3D1-74F4-551E-6EC53ED1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C2FD-AD9A-5633-DD8B-081BA11E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BE5A-1763-BC66-4898-DA69EE71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4355-548C-C58F-64AF-777A3C20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6E83-9E15-EB48-2351-5709645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A27A-AAB9-8473-E0F9-AF9CAF95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3620-CC6F-A556-A12A-02D138EFA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B09D-AAA4-955F-F0CF-B6DA780C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8A4-30D3-B63D-0830-63ACD352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2039-8603-7C6F-E1F9-9FE085A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9EAE-6846-0E2F-8352-5CF510A5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16E7-231A-8B24-8A04-A6A47A37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B54EE-4A41-C704-4A77-6521E38D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CBC0-C687-03CB-6027-2D58BFD9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42836-8A72-C098-02DC-E05F3929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F6FB-2ABD-E519-A8F5-D91B16A3E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F7668-F230-9451-E508-455B32C2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12A1-20FC-B035-226C-4CFD3388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E264D-8140-3E3E-1268-597239A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5CC1-CA1A-B351-7DDC-70DF0D24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9F0D3-90A1-D2F0-4D3F-6AD116CD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6B436-D52C-5F5A-DEF3-C2A337FF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1A9C0-560E-3F14-66AC-2219EA12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0DAA2-AE06-2EB6-763D-627807A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4E9-15AA-DC8D-4D24-E895FEA2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93EB-111A-B991-AF18-1D67ED14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6205-75A6-B335-E0DE-F7B1E14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9B25-3BDF-541C-493E-7D93F170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1BC7-11C3-9C22-4787-759ADE55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6C23-6CCB-4C74-5FA3-95C53648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D858-5DE9-3720-3287-869B5940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1593-95DA-5285-964F-BEE5A593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0B4-81FE-5F28-A80A-B12190AB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BA130-46D0-0CE7-8528-7DB4568C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BC864-C40D-4E38-4DAB-AB8B6147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D05C-7253-5295-ED06-24A602F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C0480-4948-F6DE-1E21-AFB7177D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A74D-CF55-693D-7077-BC28B7A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19A6-4DBB-C1C0-157C-0C5B6908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3CAF-4A13-9739-FCE8-2FE0CA52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36C65-6791-43E8-E219-8725BAC0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C5F9-12BF-4824-B734-8987EA99BFA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5148-5BA7-DF2A-432B-3BCF8F826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A497-CD29-8D84-52F2-1EEB533F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B869-09A2-4F95-B5BF-AF11DE3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D232-F225-0D6D-0CF5-2FDFCC0AA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latin typeface="+mn-lt"/>
              </a:rPr>
              <a:t>Exploration of semi-active control approaches for the Two Axis aDaptable Ankle (TADA)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110A0-9249-1CA5-B7CD-701A5DC5F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dirty="0"/>
              <a:t>Kieran Nichols, M.S.</a:t>
            </a:r>
          </a:p>
          <a:p>
            <a:r>
              <a:rPr lang="en-US" dirty="0"/>
              <a:t>Advisor: Peter Adamczyk </a:t>
            </a:r>
            <a:r>
              <a:rPr lang="en-US" dirty="0" err="1"/>
              <a:t>Ph.D</a:t>
            </a:r>
            <a:endParaRPr lang="en-US" dirty="0"/>
          </a:p>
          <a:p>
            <a:r>
              <a:rPr lang="en-US" dirty="0"/>
              <a:t>Co-author: Becca </a:t>
            </a:r>
            <a:r>
              <a:rPr lang="en-US" dirty="0" err="1"/>
              <a:t>Roembke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71F2-71B3-F0BF-D2C3-496184FD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31" y="5406686"/>
            <a:ext cx="5954137" cy="1210013"/>
          </a:xfrm>
          <a:prstGeom prst="rect">
            <a:avLst/>
          </a:prstGeom>
        </p:spPr>
      </p:pic>
      <p:pic>
        <p:nvPicPr>
          <p:cNvPr id="5" name="Picture 2" descr="Channel Thumbnail">
            <a:extLst>
              <a:ext uri="{FF2B5EF4-FFF2-40B4-BE49-F238E27FC236}">
                <a16:creationId xmlns:a16="http://schemas.microsoft.com/office/drawing/2014/main" id="{A8AD0C7B-2215-3DF9-D7E6-8D32A931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04" y="174944"/>
            <a:ext cx="2113792" cy="12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8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Ankle Angle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36C87-72BF-46A6-D5D1-FBE04595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Results of Ankle Angle Control will give the sensitivity of ankle angle and moment in the TADA</a:t>
            </a:r>
          </a:p>
          <a:p>
            <a:r>
              <a:rPr lang="en-US" dirty="0">
                <a:latin typeface="Calibri (Body)"/>
              </a:rPr>
              <a:t>Can be used to build an </a:t>
            </a:r>
            <a:r>
              <a:rPr lang="en-US" u="sng" dirty="0">
                <a:latin typeface="Calibri (Body)"/>
              </a:rPr>
              <a:t>Anticipatory Slope-Adapting Approach</a:t>
            </a:r>
          </a:p>
          <a:p>
            <a:pPr lvl="1"/>
            <a:r>
              <a:rPr lang="en-US" dirty="0">
                <a:latin typeface="Calibri (Body)"/>
              </a:rPr>
              <a:t>Anticipatory Approach</a:t>
            </a:r>
          </a:p>
          <a:p>
            <a:pPr lvl="1"/>
            <a:r>
              <a:rPr lang="en-US" dirty="0">
                <a:latin typeface="Calibri (Body)"/>
              </a:rPr>
              <a:t>Slope-Adapting</a:t>
            </a:r>
          </a:p>
          <a:p>
            <a:endParaRPr lang="en-US" dirty="0">
              <a:latin typeface="Calibri (Body)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67B14-A9FC-2084-9DC1-95973204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429000"/>
            <a:ext cx="431503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Anticipatory Slope-Adapting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34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Initial tuning of stance angle to user-preference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Evaluate peak ankle moments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High peak ankle moments in prostheses may contribute to ankle and knee injuries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</a:rPr>
              <a:t>Does adapted stance angles have lower peak ankle moments?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2F9CA8-13E5-E012-7D13-34B2A096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008772"/>
            <a:ext cx="4942303" cy="31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a semi-active TADA?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365760">
              <a:spcBef>
                <a:spcPts val="1100"/>
              </a:spcBef>
            </a:pPr>
            <a:r>
              <a:rPr lang="en-US" sz="2800" dirty="0">
                <a:latin typeface="Calibri (Body)"/>
              </a:rPr>
              <a:t>Ideal Swing phase trajectory?</a:t>
            </a:r>
          </a:p>
          <a:p>
            <a:pPr marL="365760" indent="-365760">
              <a:spcBef>
                <a:spcPts val="1100"/>
              </a:spcBef>
            </a:pPr>
            <a:r>
              <a:rPr lang="en-US" sz="2800" b="1" dirty="0">
                <a:latin typeface="Calibri (Body)"/>
              </a:rPr>
              <a:t>Right way for the TADA to adapt to the slope?</a:t>
            </a:r>
          </a:p>
          <a:p>
            <a:pPr marL="822960" lvl="1" indent="-365760">
              <a:spcBef>
                <a:spcPts val="1100"/>
              </a:spcBef>
            </a:pPr>
            <a:r>
              <a:rPr lang="en-US" b="1" dirty="0">
                <a:latin typeface="Calibri (Body)"/>
              </a:rPr>
              <a:t>Evaluate the sensitivity of ankle angle and peak ankle moment  in the TADA</a:t>
            </a:r>
          </a:p>
          <a:p>
            <a:pPr marL="365760" indent="-365760">
              <a:spcBef>
                <a:spcPts val="1100"/>
              </a:spcBef>
            </a:pPr>
            <a:r>
              <a:rPr lang="en-US" sz="2800" dirty="0">
                <a:latin typeface="Calibri (Body)"/>
              </a:rPr>
              <a:t>Optimal ankle angle control  to target specific ankle moments?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Goals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b="1" dirty="0">
                <a:latin typeface="Calibri" panose="020F0502020204030204" pitchFamily="34" charset="0"/>
              </a:rPr>
              <a:t>Moment-Targeting Control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dirty="0">
                <a:latin typeface="Calibri" panose="020F0502020204030204" pitchFamily="34" charset="0"/>
              </a:rPr>
              <a:t>Sensing terrain 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dirty="0">
                <a:latin typeface="Calibri" panose="020F0502020204030204" pitchFamily="34" charset="0"/>
              </a:rPr>
              <a:t>Remembering slope 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dirty="0">
                <a:latin typeface="Calibri" panose="020F0502020204030204" pitchFamily="34" charset="0"/>
              </a:rPr>
              <a:t>Predictive and volitional control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dirty="0">
                <a:latin typeface="Calibri" panose="020F0502020204030204" pitchFamily="34" charset="0"/>
              </a:rPr>
              <a:t>Human-in-the-loop optimization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en-US" sz="2800" dirty="0">
                <a:latin typeface="Calibri" panose="020F0502020204030204" pitchFamily="34" charset="0"/>
              </a:rPr>
              <a:t>Osseointegration bi-directional neural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TADA motor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sz="3200" b="1" u="sng" dirty="0">
                <a:latin typeface="Calibri" panose="020F0502020204030204" pitchFamily="34" charset="0"/>
              </a:rPr>
              <a:t>References</a:t>
            </a:r>
          </a:p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sz="2800" dirty="0"/>
              <a:t>1) </a:t>
            </a:r>
            <a:r>
              <a:rPr lang="en-US" dirty="0"/>
              <a:t>Adamczyk, P. G. Chapter 9 - Semi-active prostheses for low-power gait adaptation. in Powered Prostheses (eds. </a:t>
            </a:r>
            <a:r>
              <a:rPr lang="en-US" dirty="0" err="1"/>
              <a:t>Dallali</a:t>
            </a:r>
            <a:r>
              <a:rPr lang="en-US" dirty="0"/>
              <a:t>, H., </a:t>
            </a:r>
            <a:r>
              <a:rPr lang="en-US" dirty="0" err="1"/>
              <a:t>Demircan</a:t>
            </a:r>
            <a:r>
              <a:rPr lang="en-US" dirty="0"/>
              <a:t>, E. &amp; </a:t>
            </a:r>
            <a:r>
              <a:rPr lang="en-US" dirty="0" err="1"/>
              <a:t>Rastgaar</a:t>
            </a:r>
            <a:r>
              <a:rPr lang="en-US" dirty="0"/>
              <a:t>, M.) 201–259 (Academic Press, 2020). doi:10.1016/B978-0-12-817450- 0.00009-2. </a:t>
            </a:r>
            <a:endParaRPr lang="en-US" sz="2800" dirty="0"/>
          </a:p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dirty="0"/>
              <a:t>2) </a:t>
            </a:r>
            <a:r>
              <a:rPr lang="en-US" sz="2800" dirty="0"/>
              <a:t>Johnson, L., De Asha, A. R., Munjal, R., Kulkarni, J., &amp; Buckley, J. G. (2014). Toe clearance when walking in people with unilateral transtibial amputation: effects of passive hydraulic ankle.</a:t>
            </a:r>
          </a:p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sz="2800" dirty="0"/>
              <a:t>2) Wu, A. R., &amp; Kuo, A. D. (2016). Determinants of preferred ground clearance during swing phase of human walking. Journal of Experimental Biology, 219(19), 3106-3113.</a:t>
            </a:r>
          </a:p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endParaRPr lang="en-US" sz="2800" dirty="0"/>
          </a:p>
          <a:p>
            <a:pPr marL="457200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3200" b="1" u="sng" dirty="0"/>
              <a:t>Acknowledgments</a:t>
            </a:r>
            <a:endParaRPr lang="en-US" sz="3200" u="sng" dirty="0"/>
          </a:p>
          <a:p>
            <a:pPr marL="457200" indent="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sz="3200" dirty="0">
                <a:effectLst/>
                <a:ea typeface="Calibri" panose="020F0502020204030204" pitchFamily="34" charset="0"/>
              </a:rPr>
              <a:t>This work is supported by the DOD grant (W81XWH-20-1-0884) and institutional funds from the University of Wisconsin–Madison.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285-495E-F673-4E45-D6DF7775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50DB-5F86-F12F-5F09-49F1B969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Approaches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6E175-E244-AF82-2D8D-38020001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6062"/>
            <a:ext cx="12192000" cy="34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Toe-lift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Initial tuning of mid-swing ankle angle to user-preference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Evaluate minimum toe clearance (MTC)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MTC is lower on passive prostheses</a:t>
            </a:r>
            <a:r>
              <a:rPr lang="en-US" sz="2800" baseline="30000" dirty="0">
                <a:latin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</a:rPr>
              <a:t> and a lower MTC contributes to tripping</a:t>
            </a:r>
            <a:r>
              <a:rPr lang="en-US" sz="2800" baseline="30000" dirty="0">
                <a:latin typeface="Calibri" panose="020F0502020204030204" pitchFamily="34" charset="0"/>
              </a:rPr>
              <a:t>2</a:t>
            </a:r>
            <a:endParaRPr lang="en-US" sz="28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Does active dorsiflexion of the TADA raise the MTC?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Moment-Targeting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68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Initial tuning of stance angle to a chosen multiple (0.5-1.5) of peak ankle moment from neutral TADA walking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Evaluate resulting ankle angles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Do ankle angles with targeted moments have similar values to intact side or non-disabled ankle angles?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B6010-ED32-01D3-C1FF-B6C84AA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690688"/>
            <a:ext cx="5096084" cy="39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alibri" panose="020F0502020204030204" pitchFamily="34" charset="0"/>
              </a:rPr>
              <a:t>Outdoor tests with persons with transtibial amputations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Walk in </a:t>
            </a:r>
            <a:r>
              <a:rPr lang="en-US" sz="2800" dirty="0">
                <a:effectLst/>
                <a:latin typeface="Calibri" panose="020F0502020204030204" pitchFamily="34" charset="0"/>
              </a:rPr>
              <a:t>square laps on a sloped surface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47C64-E9EF-0906-C54D-80F136F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2" y="2747409"/>
            <a:ext cx="8551333" cy="48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Semi-active prostheses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1DFD94-9F52-13A4-B1E3-E7D39F261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1" t="2374" r="25013" b="14922"/>
          <a:stretch>
            <a:fillRect/>
          </a:stretch>
        </p:blipFill>
        <p:spPr bwMode="auto">
          <a:xfrm>
            <a:off x="2133599" y="1633443"/>
            <a:ext cx="6121523" cy="4783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962DB2-3B43-6976-9F4F-43905D9F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8725"/>
            <a:ext cx="10998200" cy="368300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lnSpc>
                <a:spcPct val="100000"/>
              </a:lnSpc>
              <a:buNone/>
            </a:pPr>
            <a:r>
              <a:rPr lang="en-US" dirty="0"/>
              <a:t>Various considerations in developing passive, active, and semi-active prostheses from Adamczyk (2020)</a:t>
            </a:r>
            <a:r>
              <a:rPr lang="en-US" baseline="30000" dirty="0"/>
              <a:t>1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404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TADA motor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41E82-C11E-607B-DBD2-814ED147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6" y="1577868"/>
            <a:ext cx="9380420" cy="52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0" y="1825625"/>
            <a:ext cx="6426200" cy="435133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en-US" sz="2800" dirty="0">
                <a:latin typeface="Calibri (Body)"/>
              </a:rPr>
              <a:t>TADA: semi-active (moves in swing) ± 10 deg sagittal and/or frontal</a:t>
            </a:r>
          </a:p>
          <a:p>
            <a:pPr fontAlgn="ctr">
              <a:lnSpc>
                <a:spcPct val="100000"/>
              </a:lnSpc>
            </a:pPr>
            <a:endParaRPr lang="en-US" sz="2800" dirty="0">
              <a:latin typeface="Calibri (Body)"/>
            </a:endParaRPr>
          </a:p>
          <a:p>
            <a:pPr fontAlgn="ctr">
              <a:lnSpc>
                <a:spcPct val="100000"/>
              </a:lnSpc>
            </a:pPr>
            <a:r>
              <a:rPr lang="en-US" sz="2800" dirty="0">
                <a:latin typeface="Calibri (Body)"/>
              </a:rPr>
              <a:t>Sensing: IMU – encoders – load cell (Fz, Mx, My)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5D02C-7DA9-101C-096D-DE6080D3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930"/>
            <a:ext cx="4792028" cy="63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a semi-active TADA?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365760">
              <a:spcBef>
                <a:spcPts val="1100"/>
              </a:spcBef>
            </a:pPr>
            <a:r>
              <a:rPr lang="en-US" sz="2800" dirty="0">
                <a:latin typeface="Calibri (Body)"/>
              </a:rPr>
              <a:t>Ideal Swing phase trajectory?</a:t>
            </a:r>
          </a:p>
          <a:p>
            <a:pPr marL="365760" indent="-365760">
              <a:spcBef>
                <a:spcPts val="1100"/>
              </a:spcBef>
            </a:pPr>
            <a:r>
              <a:rPr lang="en-US" sz="2800" b="1" dirty="0">
                <a:latin typeface="Calibri (Body)"/>
              </a:rPr>
              <a:t>Right way for the TADA to adapt to the slope?</a:t>
            </a:r>
          </a:p>
          <a:p>
            <a:pPr marL="365760" indent="-365760">
              <a:spcBef>
                <a:spcPts val="1100"/>
              </a:spcBef>
            </a:pPr>
            <a:r>
              <a:rPr lang="en-US" sz="2800" dirty="0">
                <a:latin typeface="Calibri (Body)"/>
              </a:rPr>
              <a:t>Optimal ankle angle control  to target specific ankle moments?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F8D3-55E6-4F40-82EC-4A305D1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FE4E-294E-F94B-2849-2CB79C71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800" cy="4351338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W</a:t>
            </a:r>
            <a:r>
              <a:rPr lang="en-US" sz="2800" dirty="0">
                <a:latin typeface="Calibri (Body)"/>
              </a:rPr>
              <a:t>alk at a self-selected speed using TADA angles</a:t>
            </a:r>
          </a:p>
          <a:p>
            <a:pPr lvl="1"/>
            <a:r>
              <a:rPr lang="en-US" dirty="0">
                <a:latin typeface="Calibri (Body)"/>
              </a:rPr>
              <a:t>Starting neutral angle (90</a:t>
            </a:r>
            <a:r>
              <a:rPr lang="en-US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dirty="0">
                <a:latin typeface="Calibri (Body)"/>
              </a:rPr>
              <a:t> dorsiflexion and no eversion) </a:t>
            </a:r>
          </a:p>
          <a:p>
            <a:pPr marL="457200" lvl="1" indent="0">
              <a:buNone/>
            </a:pPr>
            <a:r>
              <a:rPr lang="en-US" dirty="0">
                <a:latin typeface="Calibri (Body)"/>
              </a:rPr>
              <a:t>Use a range of angles from </a:t>
            </a:r>
            <a:r>
              <a:rPr lang="en-US" sz="2400" dirty="0">
                <a:latin typeface="Calibri (Body)"/>
              </a:rPr>
              <a:t>± 10 deg from neutral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plantarflexion (PF)</a:t>
            </a:r>
          </a:p>
          <a:p>
            <a:pPr lvl="1"/>
            <a:r>
              <a:rPr lang="en-US" dirty="0">
                <a:latin typeface="Calibri (Body)"/>
              </a:rPr>
              <a:t>dorsiflexion (DF)</a:t>
            </a:r>
          </a:p>
          <a:p>
            <a:pPr lvl="1"/>
            <a:r>
              <a:rPr lang="en-US" dirty="0">
                <a:latin typeface="Calibri (Body)"/>
              </a:rPr>
              <a:t>eversion (EV) </a:t>
            </a:r>
          </a:p>
          <a:p>
            <a:pPr lvl="1"/>
            <a:r>
              <a:rPr lang="en-US" dirty="0">
                <a:latin typeface="Calibri (Body)"/>
              </a:rPr>
              <a:t>inversion (IV)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CDC2-B8A9-3D73-A2C4-8408106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88" y="800100"/>
            <a:ext cx="4442398" cy="544750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472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3DA5-EC45-EB25-8826-2D8D5B53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Ankle Angle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31B-EF06-DC5C-E2D8-83D47364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Initial tuning of neutral stance angle to user-preference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Evaluate peak ankle moments during stance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High peak ankle moments in prostheses may contribute to ankle and knee injuries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How does various ankle angles affect ankle moments?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3F268-46F6-4356-1BF5-B51C76D9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08" y="1829715"/>
            <a:ext cx="5908585" cy="31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3DA5-EC45-EB25-8826-2D8D5B53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Ankle Angle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031B-EF06-DC5C-E2D8-83D47364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First, walk with neutral TADA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Then the TADA moves to perturbed angle during swing phase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TADA moves back to neutral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TADA will calculate ankle moment from load cell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Lab tests with non-disabled persons 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Validation study for TADA’s capability to detect ankle moment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3F268-46F6-4356-1BF5-B51C76D9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08" y="1829715"/>
            <a:ext cx="5908585" cy="31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EE4A-A0A3-8FAF-D05E-9ED9BFB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Ankle Angle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4E3-0720-6C54-8EF7-41BC17FD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841" y="45900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F9FDE-8FD4-E272-5C76-5DCF3594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52" y="1350464"/>
            <a:ext cx="8637107" cy="52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B5AE-3AF8-4821-2A30-58F48A9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Ankle Angle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CB729-736F-C54E-7C3B-E02D0DEF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58002"/>
            <a:ext cx="9842500" cy="52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1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926</Words>
  <Application>Microsoft Office PowerPoint</Application>
  <PresentationFormat>Widescreen</PresentationFormat>
  <Paragraphs>130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Office Theme</vt:lpstr>
      <vt:lpstr>Exploration of semi-active control approaches for the Two Axis aDaptable Ankle (TADA)</vt:lpstr>
      <vt:lpstr>Semi-active prostheses</vt:lpstr>
      <vt:lpstr>Background</vt:lpstr>
      <vt:lpstr>How to control a semi-active TADA?</vt:lpstr>
      <vt:lpstr>Method</vt:lpstr>
      <vt:lpstr>Ankle Angle Control</vt:lpstr>
      <vt:lpstr>Ankle Angle Control</vt:lpstr>
      <vt:lpstr>Ankle Angle Control</vt:lpstr>
      <vt:lpstr>Ankle Angle Control</vt:lpstr>
      <vt:lpstr>Ankle Angle Control</vt:lpstr>
      <vt:lpstr>Anticipatory Slope-Adapting Control</vt:lpstr>
      <vt:lpstr>How to control a semi-active TADA?</vt:lpstr>
      <vt:lpstr>Remaining Goals and Challenges</vt:lpstr>
      <vt:lpstr>TADA motor control</vt:lpstr>
      <vt:lpstr>Extra</vt:lpstr>
      <vt:lpstr>Control Approaches</vt:lpstr>
      <vt:lpstr>Toe-lift control</vt:lpstr>
      <vt:lpstr>Moment-Targeting Control</vt:lpstr>
      <vt:lpstr>Aim 2</vt:lpstr>
      <vt:lpstr>TADA motor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control for the Two Axis aDaptable Ankle</dc:title>
  <dc:creator>Kieran Nichols</dc:creator>
  <cp:lastModifiedBy>Kieran Nichols</cp:lastModifiedBy>
  <cp:revision>18</cp:revision>
  <dcterms:created xsi:type="dcterms:W3CDTF">2022-05-24T23:36:10Z</dcterms:created>
  <dcterms:modified xsi:type="dcterms:W3CDTF">2022-06-14T15:13:29Z</dcterms:modified>
</cp:coreProperties>
</file>