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  <p:sldMasterId id="2147483677" r:id="rId3"/>
    <p:sldMasterId id="2147483689" r:id="rId4"/>
    <p:sldMasterId id="2147483697" r:id="rId5"/>
  </p:sldMasterIdLst>
  <p:notesMasterIdLst>
    <p:notesMasterId r:id="rId30"/>
  </p:notesMasterIdLst>
  <p:sldIdLst>
    <p:sldId id="279" r:id="rId6"/>
    <p:sldId id="425" r:id="rId7"/>
    <p:sldId id="457" r:id="rId8"/>
    <p:sldId id="467" r:id="rId9"/>
    <p:sldId id="468" r:id="rId10"/>
    <p:sldId id="469" r:id="rId11"/>
    <p:sldId id="470" r:id="rId12"/>
    <p:sldId id="449" r:id="rId13"/>
    <p:sldId id="450" r:id="rId14"/>
    <p:sldId id="471" r:id="rId15"/>
    <p:sldId id="472" r:id="rId16"/>
    <p:sldId id="435" r:id="rId17"/>
    <p:sldId id="436" r:id="rId18"/>
    <p:sldId id="437" r:id="rId19"/>
    <p:sldId id="473" r:id="rId20"/>
    <p:sldId id="461" r:id="rId21"/>
    <p:sldId id="462" r:id="rId22"/>
    <p:sldId id="451" r:id="rId23"/>
    <p:sldId id="474" r:id="rId24"/>
    <p:sldId id="438" r:id="rId25"/>
    <p:sldId id="439" r:id="rId26"/>
    <p:sldId id="440" r:id="rId27"/>
    <p:sldId id="404" r:id="rId28"/>
    <p:sldId id="475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  <p:cmAuthor id="1" name="John Polk" initials="jp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00"/>
    <a:srgbClr val="A12830"/>
    <a:srgbClr val="00AB39"/>
    <a:srgbClr val="008000"/>
    <a:srgbClr val="FFE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591" autoAdjust="0"/>
  </p:normalViewPr>
  <p:slideViewPr>
    <p:cSldViewPr>
      <p:cViewPr varScale="1">
        <p:scale>
          <a:sx n="125" d="100"/>
          <a:sy n="125" d="100"/>
        </p:scale>
        <p:origin x="474" y="96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Template version: 7/29/2013, for PowerPoint 2010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6517AA-C759-4937-9637-92A8F8FAB7C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6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6517AA-C759-4937-9637-92A8F8FAB7C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7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6517AA-C759-4937-9637-92A8F8FAB7C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28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0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6517AA-C759-4937-9637-92A8F8FAB7C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6517AA-C759-4937-9637-92A8F8FAB7C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0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6517AA-C759-4937-9637-92A8F8FAB7C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44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7C9818-42D2-4693-B00A-9A82DA2B15F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60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6517AA-C759-4937-9637-92A8F8FAB7C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GB"/>
              <a:t>Capital One Public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53936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066800"/>
            <a:ext cx="31242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1066800"/>
            <a:ext cx="31242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51143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36504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6157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77106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74144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40997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07407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7013"/>
            <a:ext cx="2057400" cy="4573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27013"/>
            <a:ext cx="6021387" cy="4573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86137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aseworkshop Background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3"/>
          <p:cNvSpPr>
            <a:spLocks/>
          </p:cNvSpPr>
          <p:nvPr userDrawn="1"/>
        </p:nvSpPr>
        <p:spPr bwMode="auto">
          <a:xfrm>
            <a:off x="4572000" y="6397625"/>
            <a:ext cx="419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A6F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 b="0">
                <a:solidFill>
                  <a:srgbClr val="FFFFFF"/>
                </a:solidFill>
                <a:latin typeface="Humnst777 BT" pitchFamily="34" charset="0"/>
                <a:sym typeface="Humnst777 BT" pitchFamily="34" charset="0"/>
              </a:rPr>
              <a:t>Confidential	</a:t>
            </a:r>
            <a:endParaRPr lang="en-US" altLang="en-US" sz="1000">
              <a:solidFill>
                <a:srgbClr val="FFFFFF"/>
              </a:solidFill>
              <a:latin typeface="Humnst777 BT" pitchFamily="34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3429000"/>
            <a:ext cx="3276600" cy="2209800"/>
          </a:xfrm>
        </p:spPr>
        <p:txBody>
          <a:bodyPr/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>
                <a:sym typeface="Humnst777 BT" pitchFamily="34" charset="0"/>
              </a:rPr>
              <a:t>Click to edit Master subtitle style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GB"/>
              <a:t>Capital One Public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2689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5425" indent="-225425">
              <a:defRPr/>
            </a:lvl1pPr>
            <a:lvl2pPr marL="465138" indent="-239713">
              <a:defRPr/>
            </a:lvl2pPr>
            <a:lvl3pPr marL="688975" indent="-223838">
              <a:defRPr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81789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26677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066800"/>
            <a:ext cx="31242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1066800"/>
            <a:ext cx="31242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3897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27859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44968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4259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24014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926310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09856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7013"/>
            <a:ext cx="2057400" cy="4573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27013"/>
            <a:ext cx="6021387" cy="4573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28775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 marL="225425" indent="-225425"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GB"/>
              <a:t>Capital One Public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5634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5425" indent="-225425">
              <a:defRPr/>
            </a:lvl1pPr>
            <a:lvl2pPr marL="465138" indent="-239713">
              <a:defRPr/>
            </a:lvl2pPr>
            <a:lvl3pPr marL="688975" indent="-223838">
              <a:defRPr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291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 marL="225425" indent="-225425"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160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10896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3263900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568325" indent="-219075">
              <a:spcBef>
                <a:spcPts val="20"/>
              </a:spcBef>
              <a:defRPr sz="1400"/>
            </a:lvl2pPr>
            <a:lvl3pPr marL="793750" indent="-223838">
              <a:spcBef>
                <a:spcPts val="20"/>
              </a:spcBef>
              <a:defRPr sz="1200"/>
            </a:lvl3pPr>
            <a:lvl4pPr marL="1035050" indent="-241300">
              <a:spcBef>
                <a:spcPts val="20"/>
              </a:spcBef>
              <a:defRPr sz="1200"/>
            </a:lvl4pPr>
            <a:lvl5pPr marL="1258888" indent="-223838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6203950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3055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452688" y="2501900"/>
            <a:ext cx="2108200" cy="304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4684374" y="2501900"/>
            <a:ext cx="2108200" cy="304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6915150" y="2501900"/>
            <a:ext cx="2108200" cy="3048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5pPr marL="1139825" indent="-22542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25580" y="2501900"/>
            <a:ext cx="2108200" cy="3048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764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565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9431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GB"/>
              <a:t>Capital One Public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055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5425" indent="-225425">
              <a:defRPr/>
            </a:lvl1pPr>
            <a:lvl2pPr marL="465138" indent="-239713">
              <a:defRPr/>
            </a:lvl2pPr>
            <a:lvl3pPr marL="688975" indent="-223838">
              <a:defRPr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573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 marL="225425" indent="-225425"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1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10896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3263900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568325" indent="-219075">
              <a:spcBef>
                <a:spcPts val="20"/>
              </a:spcBef>
              <a:defRPr sz="1400"/>
            </a:lvl2pPr>
            <a:lvl3pPr marL="793750" indent="-223838">
              <a:spcBef>
                <a:spcPts val="20"/>
              </a:spcBef>
              <a:defRPr sz="1200"/>
            </a:lvl3pPr>
            <a:lvl4pPr marL="1035050" indent="-241300">
              <a:spcBef>
                <a:spcPts val="20"/>
              </a:spcBef>
              <a:defRPr sz="1200"/>
            </a:lvl4pPr>
            <a:lvl5pPr marL="1258888" indent="-223838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6203950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79245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10896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3263900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568325" indent="-219075">
              <a:spcBef>
                <a:spcPts val="20"/>
              </a:spcBef>
              <a:defRPr sz="1400"/>
            </a:lvl2pPr>
            <a:lvl3pPr marL="793750" indent="-223838">
              <a:spcBef>
                <a:spcPts val="20"/>
              </a:spcBef>
              <a:defRPr sz="1200"/>
            </a:lvl3pPr>
            <a:lvl4pPr marL="1035050" indent="-241300">
              <a:spcBef>
                <a:spcPts val="20"/>
              </a:spcBef>
              <a:defRPr sz="1200"/>
            </a:lvl4pPr>
            <a:lvl5pPr marL="1258888" indent="-223838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6203950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64945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452688" y="2501900"/>
            <a:ext cx="2108200" cy="304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4684374" y="2501900"/>
            <a:ext cx="2108200" cy="304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6915150" y="2501900"/>
            <a:ext cx="2108200" cy="3048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5pPr marL="1139825" indent="-22542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25580" y="2501900"/>
            <a:ext cx="2108200" cy="3048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61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595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46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452688" y="2501900"/>
            <a:ext cx="2108200" cy="304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4684374" y="2501900"/>
            <a:ext cx="2108200" cy="304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6915150" y="2501900"/>
            <a:ext cx="2108200" cy="3048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5pPr marL="1139825" indent="-22542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25580" y="2501900"/>
            <a:ext cx="2108200" cy="3048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2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aseworkshop Background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3"/>
          <p:cNvSpPr>
            <a:spLocks/>
          </p:cNvSpPr>
          <p:nvPr userDrawn="1"/>
        </p:nvSpPr>
        <p:spPr bwMode="auto">
          <a:xfrm>
            <a:off x="4572000" y="6397625"/>
            <a:ext cx="419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A6F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 b="0">
                <a:solidFill>
                  <a:srgbClr val="FFFFFF"/>
                </a:solidFill>
                <a:latin typeface="Humnst777 BT" pitchFamily="34" charset="0"/>
                <a:sym typeface="Humnst777 BT" pitchFamily="34" charset="0"/>
              </a:rPr>
              <a:t>Confidential	</a:t>
            </a:r>
            <a:endParaRPr lang="en-US" altLang="en-US" sz="1000">
              <a:solidFill>
                <a:srgbClr val="FFFFFF"/>
              </a:solidFill>
              <a:latin typeface="Humnst777 BT" pitchFamily="34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3429000"/>
            <a:ext cx="3276600" cy="2209800"/>
          </a:xfrm>
        </p:spPr>
        <p:txBody>
          <a:bodyPr/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>
                <a:sym typeface="Humnst777 BT" pitchFamily="34" charset="0"/>
              </a:rPr>
              <a:t>Click to edit Master subtitle style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GB"/>
              <a:t>Capital One Public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266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233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Capital One Public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63" r:id="rId4"/>
    <p:sldLayoutId id="2147483664" r:id="rId5"/>
    <p:sldLayoutId id="2147483656" r:id="rId6"/>
    <p:sldLayoutId id="214748366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254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39713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688975" indent="-223838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914400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1398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aseworkshop Background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5943600"/>
            <a:ext cx="1143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4"/>
          <p:cNvSpPr>
            <a:spLocks/>
          </p:cNvSpPr>
          <p:nvPr userDrawn="1"/>
        </p:nvSpPr>
        <p:spPr bwMode="auto">
          <a:xfrm>
            <a:off x="4572000" y="6397625"/>
            <a:ext cx="419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A6F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 b="0">
                <a:solidFill>
                  <a:srgbClr val="FFFFFF"/>
                </a:solidFill>
                <a:latin typeface="Humnst777 BT" pitchFamily="34" charset="0"/>
                <a:sym typeface="Humnst777 BT" pitchFamily="34" charset="0"/>
              </a:rPr>
              <a:t>Confidential	 </a:t>
            </a:r>
            <a:fld id="{7457F0B0-3A44-460C-B593-B15656C72B52}" type="slidenum">
              <a:rPr lang="en-US" altLang="en-US" sz="1000">
                <a:solidFill>
                  <a:srgbClr val="FFFFFF"/>
                </a:solidFill>
                <a:latin typeface="Humnst777 BT" pitchFamily="34" charset="0"/>
              </a:rPr>
              <a:pPr/>
              <a:t>‹#›</a:t>
            </a:fld>
            <a:endParaRPr lang="en-US" altLang="en-US" sz="1000">
              <a:solidFill>
                <a:srgbClr val="FFFFFF"/>
              </a:solidFill>
              <a:latin typeface="Humnst777 BT" pitchFamily="34" charset="0"/>
            </a:endParaRP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455613" y="227013"/>
            <a:ext cx="6399212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umnst777 BT" pitchFamily="34" charset="0"/>
              </a:rPr>
              <a:t>Click to edit Master title style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286000" y="1066800"/>
            <a:ext cx="6400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umnst777 BT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umnst777 BT" pitchFamily="34" charset="0"/>
              </a:rPr>
              <a:t>Second level</a:t>
            </a:r>
          </a:p>
          <a:p>
            <a:pPr lvl="2"/>
            <a:r>
              <a:rPr lang="en-US" altLang="en-US">
                <a:sym typeface="Humnst777 BT" pitchFamily="34" charset="0"/>
              </a:rPr>
              <a:t>Third level</a:t>
            </a:r>
          </a:p>
          <a:p>
            <a:pPr lvl="3"/>
            <a:r>
              <a:rPr lang="en-US" altLang="en-US">
                <a:sym typeface="Humnst777 BT" pitchFamily="34" charset="0"/>
              </a:rPr>
              <a:t>Fourth level</a:t>
            </a:r>
          </a:p>
          <a:p>
            <a:pPr lvl="4"/>
            <a:r>
              <a:rPr lang="en-US" altLang="en-US">
                <a:sym typeface="Humnst777 BT" pitchFamily="34" charset="0"/>
              </a:rPr>
              <a:t>Fifth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Capital One Public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4806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marL="39688" algn="l" rtl="0" fontAlgn="base">
        <a:spcBef>
          <a:spcPct val="0"/>
        </a:spcBef>
        <a:spcAft>
          <a:spcPct val="0"/>
        </a:spcAft>
        <a:defRPr sz="2800" b="1">
          <a:solidFill>
            <a:srgbClr val="003A6F"/>
          </a:solidFill>
          <a:latin typeface="+mj-lt"/>
          <a:ea typeface="+mj-ea"/>
          <a:cs typeface="+mj-cs"/>
          <a:sym typeface="Humnst777 BT" pitchFamily="34" charset="0"/>
        </a:defRPr>
      </a:lvl1pPr>
      <a:lvl2pPr marL="39688" algn="l" rtl="0" fontAlgn="base">
        <a:spcBef>
          <a:spcPct val="0"/>
        </a:spcBef>
        <a:spcAft>
          <a:spcPct val="0"/>
        </a:spcAft>
        <a:defRPr sz="2800" b="1">
          <a:solidFill>
            <a:srgbClr val="003A6F"/>
          </a:solidFill>
          <a:latin typeface="Humnst777 BT" pitchFamily="34" charset="0"/>
          <a:ea typeface="ヒラギノ角ゴ Pro W6" pitchFamily="-80" charset="-128"/>
          <a:sym typeface="Humnst777 BT" pitchFamily="34" charset="0"/>
        </a:defRPr>
      </a:lvl2pPr>
      <a:lvl3pPr marL="39688" algn="l" rtl="0" fontAlgn="base">
        <a:spcBef>
          <a:spcPct val="0"/>
        </a:spcBef>
        <a:spcAft>
          <a:spcPct val="0"/>
        </a:spcAft>
        <a:defRPr sz="2800" b="1">
          <a:solidFill>
            <a:srgbClr val="003A6F"/>
          </a:solidFill>
          <a:latin typeface="Humnst777 BT" pitchFamily="34" charset="0"/>
          <a:ea typeface="ヒラギノ角ゴ Pro W6" pitchFamily="-80" charset="-128"/>
          <a:sym typeface="Humnst777 BT" pitchFamily="34" charset="0"/>
        </a:defRPr>
      </a:lvl3pPr>
      <a:lvl4pPr marL="39688" algn="l" rtl="0" fontAlgn="base">
        <a:spcBef>
          <a:spcPct val="0"/>
        </a:spcBef>
        <a:spcAft>
          <a:spcPct val="0"/>
        </a:spcAft>
        <a:defRPr sz="2800" b="1">
          <a:solidFill>
            <a:srgbClr val="003A6F"/>
          </a:solidFill>
          <a:latin typeface="Humnst777 BT" pitchFamily="34" charset="0"/>
          <a:ea typeface="ヒラギノ角ゴ Pro W6" pitchFamily="-80" charset="-128"/>
          <a:sym typeface="Humnst777 BT" pitchFamily="34" charset="0"/>
        </a:defRPr>
      </a:lvl4pPr>
      <a:lvl5pPr marL="39688" algn="l" rtl="0" fontAlgn="base">
        <a:spcBef>
          <a:spcPct val="0"/>
        </a:spcBef>
        <a:spcAft>
          <a:spcPct val="0"/>
        </a:spcAft>
        <a:defRPr sz="2800" b="1">
          <a:solidFill>
            <a:srgbClr val="003A6F"/>
          </a:solidFill>
          <a:latin typeface="Humnst777 BT" pitchFamily="34" charset="0"/>
          <a:ea typeface="ヒラギノ角ゴ Pro W6" pitchFamily="-80" charset="-128"/>
          <a:sym typeface="Humnst777 BT" pitchFamily="34" charset="0"/>
        </a:defRPr>
      </a:lvl5pPr>
      <a:lvl6pPr marL="496888" algn="l" rtl="0" fontAlgn="base">
        <a:spcBef>
          <a:spcPct val="0"/>
        </a:spcBef>
        <a:spcAft>
          <a:spcPct val="0"/>
        </a:spcAft>
        <a:defRPr sz="2800" b="1">
          <a:solidFill>
            <a:srgbClr val="003A6F"/>
          </a:solidFill>
          <a:latin typeface="Humnst777 BT" pitchFamily="34" charset="0"/>
          <a:ea typeface="ヒラギノ角ゴ Pro W6" pitchFamily="-80" charset="-128"/>
          <a:sym typeface="Humnst777 BT" pitchFamily="34" charset="0"/>
        </a:defRPr>
      </a:lvl6pPr>
      <a:lvl7pPr marL="954088" algn="l" rtl="0" fontAlgn="base">
        <a:spcBef>
          <a:spcPct val="0"/>
        </a:spcBef>
        <a:spcAft>
          <a:spcPct val="0"/>
        </a:spcAft>
        <a:defRPr sz="2800" b="1">
          <a:solidFill>
            <a:srgbClr val="003A6F"/>
          </a:solidFill>
          <a:latin typeface="Humnst777 BT" pitchFamily="34" charset="0"/>
          <a:ea typeface="ヒラギノ角ゴ Pro W6" pitchFamily="-80" charset="-128"/>
          <a:sym typeface="Humnst777 BT" pitchFamily="34" charset="0"/>
        </a:defRPr>
      </a:lvl7pPr>
      <a:lvl8pPr marL="1411288" algn="l" rtl="0" fontAlgn="base">
        <a:spcBef>
          <a:spcPct val="0"/>
        </a:spcBef>
        <a:spcAft>
          <a:spcPct val="0"/>
        </a:spcAft>
        <a:defRPr sz="2800" b="1">
          <a:solidFill>
            <a:srgbClr val="003A6F"/>
          </a:solidFill>
          <a:latin typeface="Humnst777 BT" pitchFamily="34" charset="0"/>
          <a:ea typeface="ヒラギノ角ゴ Pro W6" pitchFamily="-80" charset="-128"/>
          <a:sym typeface="Humnst777 BT" pitchFamily="34" charset="0"/>
        </a:defRPr>
      </a:lvl8pPr>
      <a:lvl9pPr marL="1868488" algn="l" rtl="0" fontAlgn="base">
        <a:spcBef>
          <a:spcPct val="0"/>
        </a:spcBef>
        <a:spcAft>
          <a:spcPct val="0"/>
        </a:spcAft>
        <a:defRPr sz="2800" b="1">
          <a:solidFill>
            <a:srgbClr val="003A6F"/>
          </a:solidFill>
          <a:latin typeface="Humnst777 BT" pitchFamily="34" charset="0"/>
          <a:ea typeface="ヒラギノ角ゴ Pro W6" pitchFamily="-80" charset="-128"/>
          <a:sym typeface="Humnst777 BT" pitchFamily="34" charset="0"/>
        </a:defRPr>
      </a:lvl9pPr>
    </p:titleStyle>
    <p:bodyStyle>
      <a:lvl1pPr marL="228600" indent="-228600" algn="l" rtl="0" fontAlgn="base">
        <a:lnSpc>
          <a:spcPct val="120000"/>
        </a:lnSpc>
        <a:spcBef>
          <a:spcPts val="400"/>
        </a:spcBef>
        <a:spcAft>
          <a:spcPct val="40000"/>
        </a:spcAft>
        <a:buSzPct val="100000"/>
        <a:buFont typeface="Humnst777 BT" pitchFamily="34" charset="0"/>
        <a:defRPr sz="2400" b="1">
          <a:solidFill>
            <a:srgbClr val="A12830"/>
          </a:solidFill>
          <a:latin typeface="+mn-lt"/>
          <a:ea typeface="+mn-ea"/>
          <a:cs typeface="+mn-cs"/>
          <a:sym typeface="Humnst777 BT" pitchFamily="34" charset="0"/>
        </a:defRPr>
      </a:lvl1pPr>
      <a:lvl2pPr marL="571500" indent="-228600" algn="l" rtl="0" fontAlgn="base">
        <a:lnSpc>
          <a:spcPct val="120000"/>
        </a:lnSpc>
        <a:spcBef>
          <a:spcPts val="300"/>
        </a:spcBef>
        <a:spcAft>
          <a:spcPct val="0"/>
        </a:spcAft>
        <a:buClr>
          <a:srgbClr val="A12830"/>
        </a:buClr>
        <a:buSzPct val="100000"/>
        <a:buFont typeface="Humnst777 BT" pitchFamily="34" charset="0"/>
        <a:defRPr>
          <a:solidFill>
            <a:srgbClr val="616365"/>
          </a:solidFill>
          <a:latin typeface="+mn-lt"/>
          <a:ea typeface="ヒラギノ角ゴ Pro W3" pitchFamily="-80" charset="-128"/>
          <a:sym typeface="Humnst777 BT" pitchFamily="34" charset="0"/>
        </a:defRPr>
      </a:lvl2pPr>
      <a:lvl3pPr marL="914400" indent="-228600" algn="l" rtl="0" fontAlgn="base">
        <a:lnSpc>
          <a:spcPct val="120000"/>
        </a:lnSpc>
        <a:spcBef>
          <a:spcPts val="300"/>
        </a:spcBef>
        <a:spcAft>
          <a:spcPct val="0"/>
        </a:spcAft>
        <a:buClr>
          <a:srgbClr val="A12830"/>
        </a:buClr>
        <a:buSzPct val="100000"/>
        <a:buChar char="•"/>
        <a:defRPr>
          <a:solidFill>
            <a:srgbClr val="616365"/>
          </a:solidFill>
          <a:latin typeface="+mn-lt"/>
          <a:ea typeface="ヒラギノ角ゴ Pro W3" pitchFamily="-80" charset="-128"/>
          <a:sym typeface="Humnst777 BT" pitchFamily="34" charset="0"/>
        </a:defRPr>
      </a:lvl3pPr>
      <a:lvl4pPr marL="1257300" indent="-228600" algn="l" rtl="0" fontAlgn="base">
        <a:lnSpc>
          <a:spcPct val="120000"/>
        </a:lnSpc>
        <a:spcBef>
          <a:spcPts val="300"/>
        </a:spcBef>
        <a:spcAft>
          <a:spcPct val="0"/>
        </a:spcAft>
        <a:buSzPct val="100000"/>
        <a:buFont typeface="Humnst777 BT" pitchFamily="34" charset="0"/>
        <a:buChar char="–"/>
        <a:defRPr sz="1600">
          <a:solidFill>
            <a:srgbClr val="616365"/>
          </a:solidFill>
          <a:latin typeface="+mn-lt"/>
          <a:ea typeface="ヒラギノ角ゴ Pro W3" pitchFamily="-80" charset="-128"/>
          <a:sym typeface="Humnst777 BT" pitchFamily="34" charset="0"/>
        </a:defRPr>
      </a:lvl4pPr>
      <a:lvl5pPr marL="1600200" indent="-228600" algn="l" rtl="0" fontAlgn="base">
        <a:lnSpc>
          <a:spcPct val="120000"/>
        </a:lnSpc>
        <a:spcBef>
          <a:spcPts val="200"/>
        </a:spcBef>
        <a:spcAft>
          <a:spcPct val="0"/>
        </a:spcAft>
        <a:buSzPct val="100000"/>
        <a:buFont typeface="Humnst777 BT" pitchFamily="34" charset="0"/>
        <a:buChar char="•"/>
        <a:defRPr sz="1400">
          <a:solidFill>
            <a:srgbClr val="616365"/>
          </a:solidFill>
          <a:latin typeface="+mn-lt"/>
          <a:ea typeface="ヒラギノ角ゴ Pro W3" pitchFamily="-80" charset="-128"/>
          <a:sym typeface="Humnst777 BT" pitchFamily="34" charset="0"/>
        </a:defRPr>
      </a:lvl5pPr>
      <a:lvl6pPr marL="2057400" indent="-228600" algn="l" rtl="0" fontAlgn="base">
        <a:lnSpc>
          <a:spcPct val="120000"/>
        </a:lnSpc>
        <a:spcBef>
          <a:spcPts val="200"/>
        </a:spcBef>
        <a:spcAft>
          <a:spcPct val="0"/>
        </a:spcAft>
        <a:buSzPct val="100000"/>
        <a:buFont typeface="Humnst777 BT" pitchFamily="34" charset="0"/>
        <a:buChar char="•"/>
        <a:defRPr sz="1400">
          <a:solidFill>
            <a:srgbClr val="616365"/>
          </a:solidFill>
          <a:latin typeface="+mn-lt"/>
          <a:ea typeface="ヒラギノ角ゴ Pro W3" pitchFamily="-80" charset="-128"/>
          <a:sym typeface="Humnst777 BT" pitchFamily="34" charset="0"/>
        </a:defRPr>
      </a:lvl6pPr>
      <a:lvl7pPr marL="2514600" indent="-228600" algn="l" rtl="0" fontAlgn="base">
        <a:lnSpc>
          <a:spcPct val="120000"/>
        </a:lnSpc>
        <a:spcBef>
          <a:spcPts val="200"/>
        </a:spcBef>
        <a:spcAft>
          <a:spcPct val="0"/>
        </a:spcAft>
        <a:buSzPct val="100000"/>
        <a:buFont typeface="Humnst777 BT" pitchFamily="34" charset="0"/>
        <a:buChar char="•"/>
        <a:defRPr sz="1400">
          <a:solidFill>
            <a:srgbClr val="616365"/>
          </a:solidFill>
          <a:latin typeface="+mn-lt"/>
          <a:ea typeface="ヒラギノ角ゴ Pro W3" pitchFamily="-80" charset="-128"/>
          <a:sym typeface="Humnst777 BT" pitchFamily="34" charset="0"/>
        </a:defRPr>
      </a:lvl7pPr>
      <a:lvl8pPr marL="2971800" indent="-228600" algn="l" rtl="0" fontAlgn="base">
        <a:lnSpc>
          <a:spcPct val="120000"/>
        </a:lnSpc>
        <a:spcBef>
          <a:spcPts val="200"/>
        </a:spcBef>
        <a:spcAft>
          <a:spcPct val="0"/>
        </a:spcAft>
        <a:buSzPct val="100000"/>
        <a:buFont typeface="Humnst777 BT" pitchFamily="34" charset="0"/>
        <a:buChar char="•"/>
        <a:defRPr sz="1400">
          <a:solidFill>
            <a:srgbClr val="616365"/>
          </a:solidFill>
          <a:latin typeface="+mn-lt"/>
          <a:ea typeface="ヒラギノ角ゴ Pro W3" pitchFamily="-80" charset="-128"/>
          <a:sym typeface="Humnst777 BT" pitchFamily="34" charset="0"/>
        </a:defRPr>
      </a:lvl8pPr>
      <a:lvl9pPr marL="3429000" indent="-228600" algn="l" rtl="0" fontAlgn="base">
        <a:lnSpc>
          <a:spcPct val="120000"/>
        </a:lnSpc>
        <a:spcBef>
          <a:spcPts val="200"/>
        </a:spcBef>
        <a:spcAft>
          <a:spcPct val="0"/>
        </a:spcAft>
        <a:buSzPct val="100000"/>
        <a:buFont typeface="Humnst777 BT" pitchFamily="34" charset="0"/>
        <a:buChar char="•"/>
        <a:defRPr sz="1400">
          <a:solidFill>
            <a:srgbClr val="616365"/>
          </a:solidFill>
          <a:latin typeface="+mn-lt"/>
          <a:ea typeface="ヒラギノ角ゴ Pro W3" pitchFamily="-80" charset="-128"/>
          <a:sym typeface="Humnst777 BT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aseworkshop Background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5943600"/>
            <a:ext cx="1143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4"/>
          <p:cNvSpPr>
            <a:spLocks/>
          </p:cNvSpPr>
          <p:nvPr userDrawn="1"/>
        </p:nvSpPr>
        <p:spPr bwMode="auto">
          <a:xfrm>
            <a:off x="4572000" y="6397625"/>
            <a:ext cx="419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A6F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114800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 b="0">
                <a:solidFill>
                  <a:srgbClr val="FFFFFF"/>
                </a:solidFill>
                <a:latin typeface="Humnst777 BT" pitchFamily="34" charset="0"/>
                <a:sym typeface="Humnst777 BT" pitchFamily="34" charset="0"/>
              </a:rPr>
              <a:t>Confidential	 </a:t>
            </a:r>
            <a:fld id="{8602F564-8F81-45F0-B61B-325BFD7B19FB}" type="slidenum">
              <a:rPr lang="en-US" altLang="en-US" sz="1000">
                <a:solidFill>
                  <a:srgbClr val="FFFFFF"/>
                </a:solidFill>
                <a:latin typeface="Humnst777 BT" pitchFamily="34" charset="0"/>
              </a:rPr>
              <a:pPr/>
              <a:t>‹#›</a:t>
            </a:fld>
            <a:endParaRPr lang="en-US" altLang="en-US" sz="1000">
              <a:solidFill>
                <a:srgbClr val="FFFFFF"/>
              </a:solidFill>
              <a:latin typeface="Humnst777 BT" pitchFamily="34" charset="0"/>
            </a:endParaRP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455613" y="227013"/>
            <a:ext cx="6399212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umnst777 BT" pitchFamily="34" charset="0"/>
              </a:rPr>
              <a:t>Click to edit Master title style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286000" y="1066800"/>
            <a:ext cx="6400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umnst777 BT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umnst777 BT" pitchFamily="34" charset="0"/>
              </a:rPr>
              <a:t>Second level</a:t>
            </a:r>
          </a:p>
          <a:p>
            <a:pPr lvl="2"/>
            <a:r>
              <a:rPr lang="en-US" altLang="en-US">
                <a:sym typeface="Humnst777 BT" pitchFamily="34" charset="0"/>
              </a:rPr>
              <a:t>Third level</a:t>
            </a:r>
          </a:p>
          <a:p>
            <a:pPr lvl="3"/>
            <a:r>
              <a:rPr lang="en-US" altLang="en-US">
                <a:sym typeface="Humnst777 BT" pitchFamily="34" charset="0"/>
              </a:rPr>
              <a:t>Fourth level</a:t>
            </a:r>
          </a:p>
          <a:p>
            <a:pPr lvl="4"/>
            <a:r>
              <a:rPr lang="en-US" altLang="en-US">
                <a:sym typeface="Humnst777 BT" pitchFamily="34" charset="0"/>
              </a:rPr>
              <a:t>Fifth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Capital One Public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0054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marL="39688" algn="l" rtl="0" fontAlgn="base">
        <a:spcBef>
          <a:spcPct val="0"/>
        </a:spcBef>
        <a:spcAft>
          <a:spcPct val="0"/>
        </a:spcAft>
        <a:defRPr sz="2800" b="1">
          <a:solidFill>
            <a:srgbClr val="003A6F"/>
          </a:solidFill>
          <a:latin typeface="+mj-lt"/>
          <a:ea typeface="+mj-ea"/>
          <a:cs typeface="+mj-cs"/>
          <a:sym typeface="Humnst777 BT" pitchFamily="34" charset="0"/>
        </a:defRPr>
      </a:lvl1pPr>
      <a:lvl2pPr marL="39688" algn="l" rtl="0" fontAlgn="base">
        <a:spcBef>
          <a:spcPct val="0"/>
        </a:spcBef>
        <a:spcAft>
          <a:spcPct val="0"/>
        </a:spcAft>
        <a:defRPr sz="2800" b="1">
          <a:solidFill>
            <a:srgbClr val="003A6F"/>
          </a:solidFill>
          <a:latin typeface="Humnst777 BT" pitchFamily="34" charset="0"/>
          <a:ea typeface="ヒラギノ角ゴ Pro W6" pitchFamily="-80" charset="-128"/>
          <a:sym typeface="Humnst777 BT" pitchFamily="34" charset="0"/>
        </a:defRPr>
      </a:lvl2pPr>
      <a:lvl3pPr marL="39688" algn="l" rtl="0" fontAlgn="base">
        <a:spcBef>
          <a:spcPct val="0"/>
        </a:spcBef>
        <a:spcAft>
          <a:spcPct val="0"/>
        </a:spcAft>
        <a:defRPr sz="2800" b="1">
          <a:solidFill>
            <a:srgbClr val="003A6F"/>
          </a:solidFill>
          <a:latin typeface="Humnst777 BT" pitchFamily="34" charset="0"/>
          <a:ea typeface="ヒラギノ角ゴ Pro W6" pitchFamily="-80" charset="-128"/>
          <a:sym typeface="Humnst777 BT" pitchFamily="34" charset="0"/>
        </a:defRPr>
      </a:lvl3pPr>
      <a:lvl4pPr marL="39688" algn="l" rtl="0" fontAlgn="base">
        <a:spcBef>
          <a:spcPct val="0"/>
        </a:spcBef>
        <a:spcAft>
          <a:spcPct val="0"/>
        </a:spcAft>
        <a:defRPr sz="2800" b="1">
          <a:solidFill>
            <a:srgbClr val="003A6F"/>
          </a:solidFill>
          <a:latin typeface="Humnst777 BT" pitchFamily="34" charset="0"/>
          <a:ea typeface="ヒラギノ角ゴ Pro W6" pitchFamily="-80" charset="-128"/>
          <a:sym typeface="Humnst777 BT" pitchFamily="34" charset="0"/>
        </a:defRPr>
      </a:lvl4pPr>
      <a:lvl5pPr marL="39688" algn="l" rtl="0" fontAlgn="base">
        <a:spcBef>
          <a:spcPct val="0"/>
        </a:spcBef>
        <a:spcAft>
          <a:spcPct val="0"/>
        </a:spcAft>
        <a:defRPr sz="2800" b="1">
          <a:solidFill>
            <a:srgbClr val="003A6F"/>
          </a:solidFill>
          <a:latin typeface="Humnst777 BT" pitchFamily="34" charset="0"/>
          <a:ea typeface="ヒラギノ角ゴ Pro W6" pitchFamily="-80" charset="-128"/>
          <a:sym typeface="Humnst777 BT" pitchFamily="34" charset="0"/>
        </a:defRPr>
      </a:lvl5pPr>
      <a:lvl6pPr marL="496888" algn="l" rtl="0" fontAlgn="base">
        <a:spcBef>
          <a:spcPct val="0"/>
        </a:spcBef>
        <a:spcAft>
          <a:spcPct val="0"/>
        </a:spcAft>
        <a:defRPr sz="2800" b="1">
          <a:solidFill>
            <a:srgbClr val="003A6F"/>
          </a:solidFill>
          <a:latin typeface="Humnst777 BT" pitchFamily="34" charset="0"/>
          <a:ea typeface="ヒラギノ角ゴ Pro W6" pitchFamily="-80" charset="-128"/>
          <a:sym typeface="Humnst777 BT" pitchFamily="34" charset="0"/>
        </a:defRPr>
      </a:lvl6pPr>
      <a:lvl7pPr marL="954088" algn="l" rtl="0" fontAlgn="base">
        <a:spcBef>
          <a:spcPct val="0"/>
        </a:spcBef>
        <a:spcAft>
          <a:spcPct val="0"/>
        </a:spcAft>
        <a:defRPr sz="2800" b="1">
          <a:solidFill>
            <a:srgbClr val="003A6F"/>
          </a:solidFill>
          <a:latin typeface="Humnst777 BT" pitchFamily="34" charset="0"/>
          <a:ea typeface="ヒラギノ角ゴ Pro W6" pitchFamily="-80" charset="-128"/>
          <a:sym typeface="Humnst777 BT" pitchFamily="34" charset="0"/>
        </a:defRPr>
      </a:lvl7pPr>
      <a:lvl8pPr marL="1411288" algn="l" rtl="0" fontAlgn="base">
        <a:spcBef>
          <a:spcPct val="0"/>
        </a:spcBef>
        <a:spcAft>
          <a:spcPct val="0"/>
        </a:spcAft>
        <a:defRPr sz="2800" b="1">
          <a:solidFill>
            <a:srgbClr val="003A6F"/>
          </a:solidFill>
          <a:latin typeface="Humnst777 BT" pitchFamily="34" charset="0"/>
          <a:ea typeface="ヒラギノ角ゴ Pro W6" pitchFamily="-80" charset="-128"/>
          <a:sym typeface="Humnst777 BT" pitchFamily="34" charset="0"/>
        </a:defRPr>
      </a:lvl8pPr>
      <a:lvl9pPr marL="1868488" algn="l" rtl="0" fontAlgn="base">
        <a:spcBef>
          <a:spcPct val="0"/>
        </a:spcBef>
        <a:spcAft>
          <a:spcPct val="0"/>
        </a:spcAft>
        <a:defRPr sz="2800" b="1">
          <a:solidFill>
            <a:srgbClr val="003A6F"/>
          </a:solidFill>
          <a:latin typeface="Humnst777 BT" pitchFamily="34" charset="0"/>
          <a:ea typeface="ヒラギノ角ゴ Pro W6" pitchFamily="-80" charset="-128"/>
          <a:sym typeface="Humnst777 BT" pitchFamily="34" charset="0"/>
        </a:defRPr>
      </a:lvl9pPr>
    </p:titleStyle>
    <p:bodyStyle>
      <a:lvl1pPr marL="228600" indent="-228600" algn="l" rtl="0" fontAlgn="base">
        <a:lnSpc>
          <a:spcPct val="120000"/>
        </a:lnSpc>
        <a:spcBef>
          <a:spcPts val="400"/>
        </a:spcBef>
        <a:spcAft>
          <a:spcPct val="40000"/>
        </a:spcAft>
        <a:buSzPct val="100000"/>
        <a:buFont typeface="Humnst777 BT" pitchFamily="34" charset="0"/>
        <a:defRPr sz="2400" b="1">
          <a:solidFill>
            <a:srgbClr val="A12830"/>
          </a:solidFill>
          <a:latin typeface="+mn-lt"/>
          <a:ea typeface="+mn-ea"/>
          <a:cs typeface="+mn-cs"/>
          <a:sym typeface="Humnst777 BT" pitchFamily="34" charset="0"/>
        </a:defRPr>
      </a:lvl1pPr>
      <a:lvl2pPr marL="571500" indent="-228600" algn="l" rtl="0" fontAlgn="base">
        <a:lnSpc>
          <a:spcPct val="120000"/>
        </a:lnSpc>
        <a:spcBef>
          <a:spcPts val="300"/>
        </a:spcBef>
        <a:spcAft>
          <a:spcPct val="0"/>
        </a:spcAft>
        <a:buClr>
          <a:srgbClr val="A12830"/>
        </a:buClr>
        <a:buSzPct val="100000"/>
        <a:buFont typeface="Humnst777 BT" pitchFamily="34" charset="0"/>
        <a:defRPr>
          <a:solidFill>
            <a:srgbClr val="616365"/>
          </a:solidFill>
          <a:latin typeface="+mn-lt"/>
          <a:ea typeface="ヒラギノ角ゴ Pro W3" pitchFamily="-80" charset="-128"/>
          <a:sym typeface="Humnst777 BT" pitchFamily="34" charset="0"/>
        </a:defRPr>
      </a:lvl2pPr>
      <a:lvl3pPr marL="914400" indent="-228600" algn="l" rtl="0" fontAlgn="base">
        <a:lnSpc>
          <a:spcPct val="120000"/>
        </a:lnSpc>
        <a:spcBef>
          <a:spcPts val="300"/>
        </a:spcBef>
        <a:spcAft>
          <a:spcPct val="0"/>
        </a:spcAft>
        <a:buClr>
          <a:srgbClr val="A12830"/>
        </a:buClr>
        <a:buSzPct val="100000"/>
        <a:buChar char="•"/>
        <a:defRPr>
          <a:solidFill>
            <a:srgbClr val="616365"/>
          </a:solidFill>
          <a:latin typeface="+mn-lt"/>
          <a:ea typeface="ヒラギノ角ゴ Pro W3" pitchFamily="-80" charset="-128"/>
          <a:sym typeface="Humnst777 BT" pitchFamily="34" charset="0"/>
        </a:defRPr>
      </a:lvl3pPr>
      <a:lvl4pPr marL="1257300" indent="-228600" algn="l" rtl="0" fontAlgn="base">
        <a:lnSpc>
          <a:spcPct val="120000"/>
        </a:lnSpc>
        <a:spcBef>
          <a:spcPts val="300"/>
        </a:spcBef>
        <a:spcAft>
          <a:spcPct val="0"/>
        </a:spcAft>
        <a:buSzPct val="100000"/>
        <a:buFont typeface="Humnst777 BT" pitchFamily="34" charset="0"/>
        <a:buChar char="–"/>
        <a:defRPr sz="1600">
          <a:solidFill>
            <a:srgbClr val="616365"/>
          </a:solidFill>
          <a:latin typeface="+mn-lt"/>
          <a:ea typeface="ヒラギノ角ゴ Pro W3" pitchFamily="-80" charset="-128"/>
          <a:sym typeface="Humnst777 BT" pitchFamily="34" charset="0"/>
        </a:defRPr>
      </a:lvl4pPr>
      <a:lvl5pPr marL="1600200" indent="-228600" algn="l" rtl="0" fontAlgn="base">
        <a:lnSpc>
          <a:spcPct val="120000"/>
        </a:lnSpc>
        <a:spcBef>
          <a:spcPts val="200"/>
        </a:spcBef>
        <a:spcAft>
          <a:spcPct val="0"/>
        </a:spcAft>
        <a:buSzPct val="100000"/>
        <a:buFont typeface="Humnst777 BT" pitchFamily="34" charset="0"/>
        <a:buChar char="•"/>
        <a:defRPr sz="1400">
          <a:solidFill>
            <a:srgbClr val="616365"/>
          </a:solidFill>
          <a:latin typeface="+mn-lt"/>
          <a:ea typeface="ヒラギノ角ゴ Pro W3" pitchFamily="-80" charset="-128"/>
          <a:sym typeface="Humnst777 BT" pitchFamily="34" charset="0"/>
        </a:defRPr>
      </a:lvl5pPr>
      <a:lvl6pPr marL="2057400" indent="-228600" algn="l" rtl="0" fontAlgn="base">
        <a:lnSpc>
          <a:spcPct val="120000"/>
        </a:lnSpc>
        <a:spcBef>
          <a:spcPts val="200"/>
        </a:spcBef>
        <a:spcAft>
          <a:spcPct val="0"/>
        </a:spcAft>
        <a:buSzPct val="100000"/>
        <a:buFont typeface="Humnst777 BT" pitchFamily="34" charset="0"/>
        <a:buChar char="•"/>
        <a:defRPr sz="1400">
          <a:solidFill>
            <a:srgbClr val="616365"/>
          </a:solidFill>
          <a:latin typeface="+mn-lt"/>
          <a:ea typeface="ヒラギノ角ゴ Pro W3" pitchFamily="-80" charset="-128"/>
          <a:sym typeface="Humnst777 BT" pitchFamily="34" charset="0"/>
        </a:defRPr>
      </a:lvl6pPr>
      <a:lvl7pPr marL="2514600" indent="-228600" algn="l" rtl="0" fontAlgn="base">
        <a:lnSpc>
          <a:spcPct val="120000"/>
        </a:lnSpc>
        <a:spcBef>
          <a:spcPts val="200"/>
        </a:spcBef>
        <a:spcAft>
          <a:spcPct val="0"/>
        </a:spcAft>
        <a:buSzPct val="100000"/>
        <a:buFont typeface="Humnst777 BT" pitchFamily="34" charset="0"/>
        <a:buChar char="•"/>
        <a:defRPr sz="1400">
          <a:solidFill>
            <a:srgbClr val="616365"/>
          </a:solidFill>
          <a:latin typeface="+mn-lt"/>
          <a:ea typeface="ヒラギノ角ゴ Pro W3" pitchFamily="-80" charset="-128"/>
          <a:sym typeface="Humnst777 BT" pitchFamily="34" charset="0"/>
        </a:defRPr>
      </a:lvl7pPr>
      <a:lvl8pPr marL="2971800" indent="-228600" algn="l" rtl="0" fontAlgn="base">
        <a:lnSpc>
          <a:spcPct val="120000"/>
        </a:lnSpc>
        <a:spcBef>
          <a:spcPts val="200"/>
        </a:spcBef>
        <a:spcAft>
          <a:spcPct val="0"/>
        </a:spcAft>
        <a:buSzPct val="100000"/>
        <a:buFont typeface="Humnst777 BT" pitchFamily="34" charset="0"/>
        <a:buChar char="•"/>
        <a:defRPr sz="1400">
          <a:solidFill>
            <a:srgbClr val="616365"/>
          </a:solidFill>
          <a:latin typeface="+mn-lt"/>
          <a:ea typeface="ヒラギノ角ゴ Pro W3" pitchFamily="-80" charset="-128"/>
          <a:sym typeface="Humnst777 BT" pitchFamily="34" charset="0"/>
        </a:defRPr>
      </a:lvl8pPr>
      <a:lvl9pPr marL="3429000" indent="-228600" algn="l" rtl="0" fontAlgn="base">
        <a:lnSpc>
          <a:spcPct val="120000"/>
        </a:lnSpc>
        <a:spcBef>
          <a:spcPts val="200"/>
        </a:spcBef>
        <a:spcAft>
          <a:spcPct val="0"/>
        </a:spcAft>
        <a:buSzPct val="100000"/>
        <a:buFont typeface="Humnst777 BT" pitchFamily="34" charset="0"/>
        <a:buChar char="•"/>
        <a:defRPr sz="1400">
          <a:solidFill>
            <a:srgbClr val="616365"/>
          </a:solidFill>
          <a:latin typeface="+mn-lt"/>
          <a:ea typeface="ヒラギノ角ゴ Pro W3" pitchFamily="-80" charset="-128"/>
          <a:sym typeface="Humnst777 BT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Capital One Public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59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254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39713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688975" indent="-223838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914400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1398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Capital One Public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94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254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39713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688975" indent="-223838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914400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1398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Business Decision Making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38275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</a:rPr>
              <a:t>Paul Brown &amp; Bret Podgorzec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Session 2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47653" y="1765196"/>
            <a:ext cx="8153400" cy="43204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58863"/>
            <a:ext cx="8534400" cy="4890417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Skill: Memo writing	13:</a:t>
            </a:r>
            <a:r>
              <a:rPr lang="en-US" sz="1600" dirty="0">
                <a:sym typeface="Wingdings" panose="05000000000000000000" pitchFamily="2" charset="2"/>
              </a:rPr>
              <a:t>00</a:t>
            </a:r>
          </a:p>
          <a:p>
            <a:pPr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>
                <a:sym typeface="Wingdings" panose="05000000000000000000" pitchFamily="2" charset="2"/>
              </a:rPr>
              <a:t>Case Study 2 – Excel Modelling	13:15</a:t>
            </a:r>
            <a:endParaRPr lang="en-US" sz="1600" dirty="0"/>
          </a:p>
          <a:p>
            <a:pPr marL="0" indent="0" eaLnBrk="1" hangingPunct="1">
              <a:spcBef>
                <a:spcPts val="600"/>
              </a:spcBef>
              <a:buNone/>
              <a:tabLst>
                <a:tab pos="6865938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[Break]	14:30</a:t>
            </a:r>
          </a:p>
          <a:p>
            <a:pPr eaLnBrk="1" hangingPunct="1"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Skill: Effective presenting	14:45</a:t>
            </a:r>
          </a:p>
          <a:p>
            <a:pPr eaLnBrk="1" hangingPunct="1"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Case study 3 – Strategic Considerations	15:00</a:t>
            </a:r>
          </a:p>
          <a:p>
            <a:pPr eaLnBrk="1" hangingPunct="1"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Outline of coursework task	16:30</a:t>
            </a:r>
          </a:p>
          <a:p>
            <a:pPr marL="0" indent="0">
              <a:spcBef>
                <a:spcPts val="600"/>
              </a:spcBef>
              <a:buNone/>
              <a:tabLst>
                <a:tab pos="6865938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[End]</a:t>
            </a:r>
            <a:r>
              <a:rPr lang="en-US" sz="1600" dirty="0"/>
              <a:t>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17:00</a:t>
            </a:r>
          </a:p>
        </p:txBody>
      </p:sp>
    </p:spTree>
    <p:extLst>
      <p:ext uri="{BB962C8B-B14F-4D97-AF65-F5344CB8AC3E}">
        <p14:creationId xmlns:p14="http://schemas.microsoft.com/office/powerpoint/2010/main" val="418851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Session 2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47653" y="2117616"/>
            <a:ext cx="8153400" cy="43204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58863"/>
            <a:ext cx="8534400" cy="4890417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Skill: Memo writing	13:</a:t>
            </a:r>
            <a:r>
              <a:rPr lang="en-US" sz="1600" dirty="0">
                <a:sym typeface="Wingdings" panose="05000000000000000000" pitchFamily="2" charset="2"/>
              </a:rPr>
              <a:t>00</a:t>
            </a:r>
          </a:p>
          <a:p>
            <a:pPr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>
                <a:sym typeface="Wingdings" panose="05000000000000000000" pitchFamily="2" charset="2"/>
              </a:rPr>
              <a:t>Case Study 2 – Excel Modelling	13:15</a:t>
            </a:r>
            <a:endParaRPr lang="en-US" sz="1600" dirty="0"/>
          </a:p>
          <a:p>
            <a:pPr marL="0" indent="0" eaLnBrk="1" hangingPunct="1">
              <a:spcBef>
                <a:spcPts val="600"/>
              </a:spcBef>
              <a:buNone/>
              <a:tabLst>
                <a:tab pos="6865938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[Break]	14:30</a:t>
            </a:r>
          </a:p>
          <a:p>
            <a:pPr eaLnBrk="1" hangingPunct="1"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Skill: Effective presenting	14:45</a:t>
            </a:r>
          </a:p>
          <a:p>
            <a:pPr eaLnBrk="1" hangingPunct="1"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Case study 3 – Strategic Considerations	15:00</a:t>
            </a:r>
          </a:p>
          <a:p>
            <a:pPr eaLnBrk="1" hangingPunct="1"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Outline of coursework task	16:30</a:t>
            </a:r>
          </a:p>
          <a:p>
            <a:pPr marL="0" indent="0">
              <a:spcBef>
                <a:spcPts val="600"/>
              </a:spcBef>
              <a:buNone/>
              <a:tabLst>
                <a:tab pos="6865938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[End]</a:t>
            </a:r>
            <a:r>
              <a:rPr lang="en-US" sz="1600" dirty="0"/>
              <a:t>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17:00</a:t>
            </a:r>
          </a:p>
        </p:txBody>
      </p:sp>
    </p:spTree>
    <p:extLst>
      <p:ext uri="{BB962C8B-B14F-4D97-AF65-F5344CB8AC3E}">
        <p14:creationId xmlns:p14="http://schemas.microsoft.com/office/powerpoint/2010/main" val="401270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presenting – body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65958" y="2204864"/>
            <a:ext cx="2529571" cy="23762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Confidence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412777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u="sng" dirty="0"/>
              <a:t>Legs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feet apart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weight on both legs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128" y="141277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u="sng" dirty="0"/>
              <a:t>Hands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not locked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in a neutral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1338" y="4941168"/>
            <a:ext cx="2818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u="sng" dirty="0"/>
              <a:t>Movement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hands for emphasis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body for variety</a:t>
            </a:r>
          </a:p>
        </p:txBody>
      </p:sp>
    </p:spTree>
    <p:extLst>
      <p:ext uri="{BB962C8B-B14F-4D97-AF65-F5344CB8AC3E}">
        <p14:creationId xmlns:p14="http://schemas.microsoft.com/office/powerpoint/2010/main" val="250024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presenting – eye contact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5958" y="2204864"/>
            <a:ext cx="2529571" cy="23762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Connection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4796" y="1412777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u="sng" dirty="0"/>
              <a:t>Kennedy sweep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engage the audience at the beginning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412777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u="sng" dirty="0"/>
              <a:t>Look at people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don’t stare at the floor or ceiling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15948" y="5237471"/>
            <a:ext cx="3029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u="sng" dirty="0"/>
              <a:t>Don’t fixate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spare the poor person who nods and smiles</a:t>
            </a:r>
          </a:p>
        </p:txBody>
      </p:sp>
    </p:spTree>
    <p:extLst>
      <p:ext uri="{BB962C8B-B14F-4D97-AF65-F5344CB8AC3E}">
        <p14:creationId xmlns:p14="http://schemas.microsoft.com/office/powerpoint/2010/main" val="64825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presenting – pauses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5958" y="2204864"/>
            <a:ext cx="2529571" cy="23762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Clarity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3960" y="5188236"/>
            <a:ext cx="2813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u="sng" dirty="0"/>
              <a:t>Pause more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allows emphasis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helps people absorb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15499" y="1412777"/>
            <a:ext cx="321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u="sng" dirty="0"/>
              <a:t>Replace “um” with pauses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allows you to breathe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slows you down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increases confidence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1412777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u="sng" dirty="0"/>
              <a:t>Walk don’t run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people can’t absorb fast speech well</a:t>
            </a:r>
          </a:p>
        </p:txBody>
      </p:sp>
    </p:spTree>
    <p:extLst>
      <p:ext uri="{BB962C8B-B14F-4D97-AF65-F5344CB8AC3E}">
        <p14:creationId xmlns:p14="http://schemas.microsoft.com/office/powerpoint/2010/main" val="635726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Session 2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47653" y="2492896"/>
            <a:ext cx="8153400" cy="43204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58863"/>
            <a:ext cx="8534400" cy="4890417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Skill: Memo writing	13:</a:t>
            </a:r>
            <a:r>
              <a:rPr lang="en-US" sz="1600" dirty="0">
                <a:sym typeface="Wingdings" panose="05000000000000000000" pitchFamily="2" charset="2"/>
              </a:rPr>
              <a:t>00</a:t>
            </a:r>
          </a:p>
          <a:p>
            <a:pPr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>
                <a:sym typeface="Wingdings" panose="05000000000000000000" pitchFamily="2" charset="2"/>
              </a:rPr>
              <a:t>Case Study 2 – Excel Modelling	13:15</a:t>
            </a:r>
            <a:endParaRPr lang="en-US" sz="1600" dirty="0"/>
          </a:p>
          <a:p>
            <a:pPr marL="0" indent="0" eaLnBrk="1" hangingPunct="1">
              <a:spcBef>
                <a:spcPts val="600"/>
              </a:spcBef>
              <a:buNone/>
              <a:tabLst>
                <a:tab pos="6865938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[Break]	14:30</a:t>
            </a:r>
          </a:p>
          <a:p>
            <a:pPr eaLnBrk="1" hangingPunct="1"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Skill: Effective presenting	14:45</a:t>
            </a:r>
          </a:p>
          <a:p>
            <a:pPr eaLnBrk="1" hangingPunct="1"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Case study 3 – Strategic Considerations	15:00</a:t>
            </a:r>
          </a:p>
          <a:p>
            <a:pPr eaLnBrk="1" hangingPunct="1"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Outline of coursework task	16:30</a:t>
            </a:r>
          </a:p>
          <a:p>
            <a:pPr marL="0" indent="0">
              <a:spcBef>
                <a:spcPts val="600"/>
              </a:spcBef>
              <a:buNone/>
              <a:tabLst>
                <a:tab pos="6865938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[End]</a:t>
            </a:r>
            <a:r>
              <a:rPr lang="en-US" sz="1600" dirty="0"/>
              <a:t>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17:00</a:t>
            </a:r>
          </a:p>
        </p:txBody>
      </p:sp>
    </p:spTree>
    <p:extLst>
      <p:ext uri="{BB962C8B-B14F-4D97-AF65-F5344CB8AC3E}">
        <p14:creationId xmlns:p14="http://schemas.microsoft.com/office/powerpoint/2010/main" val="1368833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279616" y="70432"/>
            <a:ext cx="8534400" cy="703263"/>
          </a:xfrm>
        </p:spPr>
        <p:txBody>
          <a:bodyPr/>
          <a:lstStyle/>
          <a:p>
            <a:pPr eaLnBrk="1" hangingPunct="1"/>
            <a:r>
              <a:rPr lang="en-US" dirty="0"/>
              <a:t>Your company markets a cashback credit card</a:t>
            </a:r>
          </a:p>
        </p:txBody>
      </p:sp>
      <p:graphicFrame>
        <p:nvGraphicFramePr>
          <p:cNvPr id="84995" name="Group 3"/>
          <p:cNvGraphicFramePr>
            <a:graphicFrameLocks noGrp="1"/>
          </p:cNvGraphicFramePr>
          <p:nvPr>
            <p:extLst/>
          </p:nvPr>
        </p:nvGraphicFramePr>
        <p:xfrm>
          <a:off x="667170" y="2564904"/>
          <a:ext cx="7679827" cy="3711270"/>
        </p:xfrm>
        <a:graphic>
          <a:graphicData uri="http://schemas.openxmlformats.org/drawingml/2006/table">
            <a:tbl>
              <a:tblPr/>
              <a:tblGrid>
                <a:gridCol w="2560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8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2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Spender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Borrower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3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 of accounts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3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Spend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£10,000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£2,000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Interest Revenue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£0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£50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3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Losses &amp; Costs (excluding marketing costs)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-£20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-£30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 Interchange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 Profit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778" name="Rectangle 37"/>
          <p:cNvSpPr>
            <a:spLocks noChangeArrowheads="1"/>
          </p:cNvSpPr>
          <p:nvPr/>
        </p:nvSpPr>
        <p:spPr bwMode="gray">
          <a:xfrm>
            <a:off x="650668" y="764704"/>
            <a:ext cx="4641412" cy="100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5425" marR="0" lvl="0" indent="-225425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1% customer cashback on all spend</a:t>
            </a:r>
          </a:p>
          <a:p>
            <a:pPr marL="225425" marR="0" lvl="0" indent="-225425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1.5% interchange revenue on all spend</a:t>
            </a:r>
          </a:p>
          <a:p>
            <a:pPr marL="225425" marR="0" lvl="0" indent="-225425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Marketing cost per new customer: £50</a:t>
            </a:r>
          </a:p>
        </p:txBody>
      </p:sp>
      <p:sp>
        <p:nvSpPr>
          <p:cNvPr id="31779" name="Text Box 38"/>
          <p:cNvSpPr txBox="1">
            <a:spLocks noChangeArrowheads="1"/>
          </p:cNvSpPr>
          <p:nvPr/>
        </p:nvSpPr>
        <p:spPr bwMode="auto">
          <a:xfrm>
            <a:off x="3491880" y="2132856"/>
            <a:ext cx="2109873" cy="360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Product Economics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04404" y="6237312"/>
            <a:ext cx="28083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All metrics are annual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kern="0" dirty="0">
                <a:solidFill>
                  <a:sysClr val="windowText" lastClr="000000"/>
                </a:solidFill>
              </a:rPr>
              <a:t>Average customer lifetime 10 years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535" y="730762"/>
            <a:ext cx="2088232" cy="13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7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 EU regulation means interchange rates are likely to go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 legislation published in July 2013 suggests interchange will drop to 0.5% across the EU</a:t>
            </a:r>
          </a:p>
          <a:p>
            <a:r>
              <a:rPr lang="en-US" dirty="0"/>
              <a:t>The timeframe for this is uncertain – it could be anywhere from 2015-2018</a:t>
            </a:r>
          </a:p>
          <a:p>
            <a:pPr lvl="1"/>
            <a:r>
              <a:rPr lang="en-US" dirty="0"/>
              <a:t>Though it seems unlikely to happen in the first half of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395536" y="3789040"/>
            <a:ext cx="8424936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Should we take any action, and if so, when?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581128"/>
            <a:ext cx="4723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Write a memo outlining your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81414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a recommendation to present to the board of your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one or two people from your group to present</a:t>
            </a:r>
          </a:p>
          <a:p>
            <a:endParaRPr lang="en-US" dirty="0"/>
          </a:p>
          <a:p>
            <a:r>
              <a:rPr lang="en-US" dirty="0"/>
              <a:t>Max 5 minutes</a:t>
            </a:r>
          </a:p>
          <a:p>
            <a:endParaRPr lang="en-US" dirty="0"/>
          </a:p>
          <a:p>
            <a:r>
              <a:rPr lang="en-US" dirty="0"/>
              <a:t>2 – 4 slides</a:t>
            </a:r>
          </a:p>
          <a:p>
            <a:endParaRPr lang="en-US" dirty="0"/>
          </a:p>
          <a:p>
            <a:r>
              <a:rPr lang="en-US" dirty="0"/>
              <a:t>Everyone will give feedback on content, structure and delivery</a:t>
            </a:r>
          </a:p>
        </p:txBody>
      </p:sp>
    </p:spTree>
    <p:extLst>
      <p:ext uri="{BB962C8B-B14F-4D97-AF65-F5344CB8AC3E}">
        <p14:creationId xmlns:p14="http://schemas.microsoft.com/office/powerpoint/2010/main" val="3555337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Session 2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47653" y="2852936"/>
            <a:ext cx="8153400" cy="43204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58863"/>
            <a:ext cx="8534400" cy="4890417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Skill: Memo writing	13:</a:t>
            </a:r>
            <a:r>
              <a:rPr lang="en-US" sz="1600" dirty="0">
                <a:sym typeface="Wingdings" panose="05000000000000000000" pitchFamily="2" charset="2"/>
              </a:rPr>
              <a:t>00</a:t>
            </a:r>
          </a:p>
          <a:p>
            <a:pPr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>
                <a:sym typeface="Wingdings" panose="05000000000000000000" pitchFamily="2" charset="2"/>
              </a:rPr>
              <a:t>Case Study 2 – Excel Modelling	13:15</a:t>
            </a:r>
            <a:endParaRPr lang="en-US" sz="1600" dirty="0"/>
          </a:p>
          <a:p>
            <a:pPr marL="0" indent="0" eaLnBrk="1" hangingPunct="1">
              <a:spcBef>
                <a:spcPts val="600"/>
              </a:spcBef>
              <a:buNone/>
              <a:tabLst>
                <a:tab pos="6865938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[Break]	14:30</a:t>
            </a:r>
          </a:p>
          <a:p>
            <a:pPr eaLnBrk="1" hangingPunct="1"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Skill: Effective presenting	14:45</a:t>
            </a:r>
          </a:p>
          <a:p>
            <a:pPr eaLnBrk="1" hangingPunct="1"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Case study 3 – Strategic Considerations	15:00</a:t>
            </a:r>
          </a:p>
          <a:p>
            <a:pPr eaLnBrk="1" hangingPunct="1"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Outline of coursework task	16:30</a:t>
            </a:r>
          </a:p>
          <a:p>
            <a:pPr marL="0" indent="0">
              <a:spcBef>
                <a:spcPts val="600"/>
              </a:spcBef>
              <a:buNone/>
              <a:tabLst>
                <a:tab pos="6865938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[End]</a:t>
            </a:r>
            <a:r>
              <a:rPr lang="en-US" sz="1600" dirty="0"/>
              <a:t>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17:00</a:t>
            </a:r>
          </a:p>
        </p:txBody>
      </p:sp>
    </p:spTree>
    <p:extLst>
      <p:ext uri="{BB962C8B-B14F-4D97-AF65-F5344CB8AC3E}">
        <p14:creationId xmlns:p14="http://schemas.microsoft.com/office/powerpoint/2010/main" val="292363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80928"/>
            <a:ext cx="8534400" cy="703263"/>
          </a:xfrm>
        </p:spPr>
        <p:txBody>
          <a:bodyPr/>
          <a:lstStyle/>
          <a:p>
            <a:pPr algn="ctr"/>
            <a:r>
              <a:rPr lang="en-US" sz="4000" dirty="0"/>
              <a:t>Warm up exercise!</a:t>
            </a:r>
          </a:p>
        </p:txBody>
      </p:sp>
    </p:spTree>
    <p:extLst>
      <p:ext uri="{BB962C8B-B14F-4D97-AF65-F5344CB8AC3E}">
        <p14:creationId xmlns:p14="http://schemas.microsoft.com/office/powerpoint/2010/main" val="3601609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coursework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 transfer cards offer 0% interest for a period of time on balances transferred in from other cards</a:t>
            </a:r>
          </a:p>
          <a:p>
            <a:r>
              <a:rPr lang="en-US" dirty="0"/>
              <a:t>However a significant proportion of people don’t pay off their balance before the teaser ends</a:t>
            </a:r>
          </a:p>
          <a:p>
            <a:r>
              <a:rPr lang="en-US" dirty="0"/>
              <a:t>The market is highly competitive</a:t>
            </a:r>
          </a:p>
          <a:p>
            <a:endParaRPr lang="en-US" dirty="0"/>
          </a:p>
          <a:p>
            <a:r>
              <a:rPr lang="en-US" dirty="0"/>
              <a:t>You will be given a simple model of the industry and be asked to make a proposal covering the following things:</a:t>
            </a:r>
          </a:p>
          <a:p>
            <a:pPr marL="582613" lvl="1" indent="-342900">
              <a:buFont typeface="+mj-lt"/>
              <a:buAutoNum type="arabicPeriod"/>
            </a:pPr>
            <a:r>
              <a:rPr lang="en-US" dirty="0"/>
              <a:t>What are the key forces in the market?</a:t>
            </a:r>
          </a:p>
          <a:p>
            <a:pPr marL="582613" lvl="1" indent="-342900">
              <a:buFont typeface="+mj-lt"/>
              <a:buAutoNum type="arabicPeriod"/>
            </a:pPr>
            <a:r>
              <a:rPr lang="en-US" dirty="0"/>
              <a:t>What strategy should Capital One pursue and why?</a:t>
            </a:r>
          </a:p>
          <a:p>
            <a:pPr marL="582613" lvl="1" indent="-342900">
              <a:buFont typeface="+mj-lt"/>
              <a:buAutoNum type="arabicPeriod"/>
            </a:pPr>
            <a:r>
              <a:rPr lang="en-US" dirty="0"/>
              <a:t>What are the key risks of that strategy?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0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 and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Drop in session on Tuesday 31</a:t>
            </a:r>
            <a:r>
              <a:rPr lang="en-GB" baseline="30000" dirty="0"/>
              <a:t>st </a:t>
            </a:r>
            <a:r>
              <a:rPr lang="en-GB" dirty="0"/>
              <a:t>October 4-6pm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Submit the following by 5pm, Friday 3</a:t>
            </a:r>
            <a:r>
              <a:rPr lang="en-GB" baseline="30000" dirty="0"/>
              <a:t>rd</a:t>
            </a:r>
            <a:r>
              <a:rPr lang="en-GB" dirty="0"/>
              <a:t> November:</a:t>
            </a:r>
          </a:p>
          <a:p>
            <a:pPr lvl="1"/>
            <a:r>
              <a:rPr lang="en-GB" dirty="0"/>
              <a:t>Written memo outlining your recommendation [</a:t>
            </a:r>
            <a:r>
              <a:rPr lang="en-GB" dirty="0" err="1"/>
              <a:t>Approx</a:t>
            </a:r>
            <a:r>
              <a:rPr lang="en-GB" dirty="0"/>
              <a:t> 1000 words] (40%) </a:t>
            </a:r>
          </a:p>
          <a:p>
            <a:pPr lvl="1"/>
            <a:r>
              <a:rPr lang="en-GB" dirty="0"/>
              <a:t>Slides for a 10 minute presentation of your recommendation to Capital One Business Decision Makers [Max 10 slides] (10%)</a:t>
            </a:r>
          </a:p>
          <a:p>
            <a:pPr lvl="1"/>
            <a:endParaRPr lang="en-GB" dirty="0"/>
          </a:p>
          <a:p>
            <a:r>
              <a:rPr lang="en-GB" dirty="0"/>
              <a:t>Presentations on Wednesday 8</a:t>
            </a:r>
            <a:r>
              <a:rPr lang="en-GB" baseline="30000" dirty="0"/>
              <a:t>th</a:t>
            </a:r>
            <a:r>
              <a:rPr lang="en-GB" dirty="0"/>
              <a:t> November</a:t>
            </a:r>
          </a:p>
          <a:p>
            <a:pPr lvl="1"/>
            <a:r>
              <a:rPr lang="en-GB" b="0" dirty="0"/>
              <a:t>10 min verbal presentation (with slides) to </a:t>
            </a:r>
            <a:r>
              <a:rPr lang="en-GB" b="0" dirty="0" err="1"/>
              <a:t>CapitalOne</a:t>
            </a:r>
            <a:r>
              <a:rPr lang="en-GB" b="0" dirty="0"/>
              <a:t> Business Decision Makers (30%)</a:t>
            </a:r>
          </a:p>
          <a:p>
            <a:pPr lvl="1"/>
            <a:endParaRPr lang="en-GB" dirty="0"/>
          </a:p>
          <a:p>
            <a:r>
              <a:rPr lang="en-GB" dirty="0"/>
              <a:t>Reflective log submitted by 5pm, Wednesday 15</a:t>
            </a:r>
            <a:r>
              <a:rPr lang="en-GB" baseline="30000" dirty="0"/>
              <a:t>th</a:t>
            </a:r>
            <a:r>
              <a:rPr lang="en-GB" dirty="0"/>
              <a:t> November (20%)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56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memo and presentation we are looking for:</a:t>
            </a:r>
          </a:p>
          <a:p>
            <a:pPr lvl="1"/>
            <a:r>
              <a:rPr lang="en-GB" sz="1800" dirty="0"/>
              <a:t>Insightful use of business data and context</a:t>
            </a:r>
          </a:p>
          <a:p>
            <a:pPr lvl="1"/>
            <a:r>
              <a:rPr lang="en-GB" sz="1800" dirty="0"/>
              <a:t>Evidence of a clear and logical thought process</a:t>
            </a:r>
          </a:p>
          <a:p>
            <a:pPr lvl="1"/>
            <a:r>
              <a:rPr lang="en-GB" sz="1800" dirty="0"/>
              <a:t>A clear evaluation of the risks and benefits involved</a:t>
            </a:r>
          </a:p>
          <a:p>
            <a:pPr lvl="1"/>
            <a:r>
              <a:rPr lang="en-GB" sz="1800" dirty="0"/>
              <a:t>Clarity of written communication</a:t>
            </a:r>
          </a:p>
          <a:p>
            <a:pPr lvl="1"/>
            <a:r>
              <a:rPr lang="en-GB" sz="1800" dirty="0"/>
              <a:t>Impact and quality of verbal presentation</a:t>
            </a:r>
          </a:p>
          <a:p>
            <a:pPr lvl="1"/>
            <a:endParaRPr lang="en-GB" sz="1800" dirty="0"/>
          </a:p>
          <a:p>
            <a:r>
              <a:rPr lang="en-GB" dirty="0"/>
              <a:t>Advice</a:t>
            </a:r>
            <a:r>
              <a:rPr lang="en-GB" sz="2000" dirty="0"/>
              <a:t>:</a:t>
            </a:r>
          </a:p>
          <a:p>
            <a:pPr lvl="1"/>
            <a:r>
              <a:rPr lang="en-GB" sz="1800" dirty="0"/>
              <a:t>The model is a tool, not the source of all knowledge</a:t>
            </a:r>
          </a:p>
          <a:p>
            <a:pPr lvl="1"/>
            <a:r>
              <a:rPr lang="en-GB" sz="1800" dirty="0"/>
              <a:t>Think about the long term implications of your proposal</a:t>
            </a:r>
          </a:p>
        </p:txBody>
      </p:sp>
    </p:spTree>
    <p:extLst>
      <p:ext uri="{BB962C8B-B14F-4D97-AF65-F5344CB8AC3E}">
        <p14:creationId xmlns:p14="http://schemas.microsoft.com/office/powerpoint/2010/main" val="1528868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would I know whether…</a:t>
            </a:r>
          </a:p>
          <a:p>
            <a:r>
              <a:rPr lang="en-US" b="0" dirty="0"/>
              <a:t>My data are correct, complete, and up-to-date?</a:t>
            </a:r>
          </a:p>
          <a:p>
            <a:r>
              <a:rPr lang="en-US" b="0" dirty="0"/>
              <a:t>I have identified all the key value drivers?</a:t>
            </a:r>
          </a:p>
          <a:p>
            <a:r>
              <a:rPr lang="en-US" b="0" dirty="0"/>
              <a:t>I haven’t neglected important external factors?</a:t>
            </a:r>
          </a:p>
          <a:p>
            <a:r>
              <a:rPr lang="en-US" b="0" dirty="0"/>
              <a:t>My assumptions are reasonable?</a:t>
            </a:r>
          </a:p>
          <a:p>
            <a:r>
              <a:rPr lang="en-US" b="0" dirty="0"/>
              <a:t>I have found all the mistakes in my </a:t>
            </a:r>
            <a:r>
              <a:rPr lang="en-US" b="0" dirty="0" err="1"/>
              <a:t>maths</a:t>
            </a:r>
            <a:r>
              <a:rPr lang="en-US" b="0" dirty="0"/>
              <a:t>?</a:t>
            </a:r>
          </a:p>
          <a:p>
            <a:r>
              <a:rPr lang="en-US" b="0" dirty="0"/>
              <a:t>My conclusions are reasonable?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</a:rPr>
              <a:t>What are the…</a:t>
            </a:r>
            <a:endParaRPr lang="en-US" dirty="0"/>
          </a:p>
          <a:p>
            <a:r>
              <a:rPr lang="en-US" b="0" dirty="0"/>
              <a:t>Long term implications of this strategy?</a:t>
            </a:r>
          </a:p>
          <a:p>
            <a:r>
              <a:rPr lang="en-US" b="0" dirty="0"/>
              <a:t>Biggest areas of uncertainty in the analysis?</a:t>
            </a:r>
          </a:p>
          <a:p>
            <a:r>
              <a:rPr lang="en-US" b="0" dirty="0"/>
              <a:t>Key risks of the strategy?</a:t>
            </a:r>
          </a:p>
        </p:txBody>
      </p:sp>
    </p:spTree>
    <p:extLst>
      <p:ext uri="{BB962C8B-B14F-4D97-AF65-F5344CB8AC3E}">
        <p14:creationId xmlns:p14="http://schemas.microsoft.com/office/powerpoint/2010/main" val="3692591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Session 2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47653" y="3212976"/>
            <a:ext cx="8153400" cy="43204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58863"/>
            <a:ext cx="8534400" cy="4890417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Skill: Memo writing	13:</a:t>
            </a:r>
            <a:r>
              <a:rPr lang="en-US" sz="1600" dirty="0">
                <a:sym typeface="Wingdings" panose="05000000000000000000" pitchFamily="2" charset="2"/>
              </a:rPr>
              <a:t>00</a:t>
            </a:r>
          </a:p>
          <a:p>
            <a:pPr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>
                <a:sym typeface="Wingdings" panose="05000000000000000000" pitchFamily="2" charset="2"/>
              </a:rPr>
              <a:t>Case Study 2 – Excel Modelling	13:15</a:t>
            </a:r>
            <a:endParaRPr lang="en-US" sz="1600" dirty="0"/>
          </a:p>
          <a:p>
            <a:pPr marL="0" indent="0" eaLnBrk="1" hangingPunct="1">
              <a:spcBef>
                <a:spcPts val="600"/>
              </a:spcBef>
              <a:buNone/>
              <a:tabLst>
                <a:tab pos="6865938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[Break]	14:30</a:t>
            </a:r>
          </a:p>
          <a:p>
            <a:pPr eaLnBrk="1" hangingPunct="1"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Skill: Effective presenting	14:45</a:t>
            </a:r>
          </a:p>
          <a:p>
            <a:pPr eaLnBrk="1" hangingPunct="1"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Case study 3 – Strategic Considerations	15:00</a:t>
            </a:r>
          </a:p>
          <a:p>
            <a:pPr eaLnBrk="1" hangingPunct="1"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Outline of coursework task	16:30</a:t>
            </a:r>
          </a:p>
          <a:p>
            <a:pPr marL="0" indent="0">
              <a:spcBef>
                <a:spcPts val="600"/>
              </a:spcBef>
              <a:buNone/>
              <a:tabLst>
                <a:tab pos="6865938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[End]</a:t>
            </a:r>
            <a:r>
              <a:rPr lang="en-US" sz="1600" dirty="0"/>
              <a:t>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17:00</a:t>
            </a:r>
          </a:p>
        </p:txBody>
      </p:sp>
    </p:spTree>
    <p:extLst>
      <p:ext uri="{BB962C8B-B14F-4D97-AF65-F5344CB8AC3E}">
        <p14:creationId xmlns:p14="http://schemas.microsoft.com/office/powerpoint/2010/main" val="130094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Session 2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47653" y="1018828"/>
            <a:ext cx="8153400" cy="43204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58863"/>
            <a:ext cx="8534400" cy="4890417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Skill: Memo writing	13:</a:t>
            </a:r>
            <a:r>
              <a:rPr lang="en-US" sz="1600" dirty="0">
                <a:sym typeface="Wingdings" panose="05000000000000000000" pitchFamily="2" charset="2"/>
              </a:rPr>
              <a:t>00</a:t>
            </a:r>
          </a:p>
          <a:p>
            <a:pPr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>
                <a:sym typeface="Wingdings" panose="05000000000000000000" pitchFamily="2" charset="2"/>
              </a:rPr>
              <a:t>Case Study 2 – Excel Modelling	13:15</a:t>
            </a:r>
            <a:endParaRPr lang="en-US" sz="1600" dirty="0"/>
          </a:p>
          <a:p>
            <a:pPr marL="0" indent="0" eaLnBrk="1" hangingPunct="1">
              <a:spcBef>
                <a:spcPts val="600"/>
              </a:spcBef>
              <a:buNone/>
              <a:tabLst>
                <a:tab pos="6865938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[Break]	14:30</a:t>
            </a:r>
          </a:p>
          <a:p>
            <a:pPr eaLnBrk="1" hangingPunct="1"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Skill: Effective presenting	14:45</a:t>
            </a:r>
          </a:p>
          <a:p>
            <a:pPr eaLnBrk="1" hangingPunct="1"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Case study 3 – Strategic Considerations	15:00</a:t>
            </a:r>
          </a:p>
          <a:p>
            <a:pPr eaLnBrk="1" hangingPunct="1"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Outline of coursework task	16:30</a:t>
            </a:r>
          </a:p>
          <a:p>
            <a:pPr marL="0" indent="0">
              <a:spcBef>
                <a:spcPts val="600"/>
              </a:spcBef>
              <a:buNone/>
              <a:tabLst>
                <a:tab pos="6865938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[End]</a:t>
            </a:r>
            <a:r>
              <a:rPr lang="en-US" sz="1600" dirty="0"/>
              <a:t>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17:00</a:t>
            </a:r>
          </a:p>
        </p:txBody>
      </p:sp>
    </p:spTree>
    <p:extLst>
      <p:ext uri="{BB962C8B-B14F-4D97-AF65-F5344CB8AC3E}">
        <p14:creationId xmlns:p14="http://schemas.microsoft.com/office/powerpoint/2010/main" val="178513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write a memo?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Writing in prose helps ensure reasoning is expressed clearly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presentation is good for showing data but a poor permanent record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memo will be easier for someone to read in isolation in several years’ time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7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memo is…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355848" y="1220788"/>
            <a:ext cx="5486400" cy="1065212"/>
          </a:xfrm>
        </p:spPr>
        <p:txBody>
          <a:bodyPr/>
          <a:lstStyle/>
          <a:p>
            <a:r>
              <a:rPr lang="en-US" sz="1600" dirty="0"/>
              <a:t>Clearly laid out</a:t>
            </a:r>
          </a:p>
          <a:p>
            <a:r>
              <a:rPr lang="en-US" sz="1600" dirty="0"/>
              <a:t>Well articulated argument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355848" y="2973388"/>
            <a:ext cx="5486400" cy="1065212"/>
          </a:xfrm>
        </p:spPr>
        <p:txBody>
          <a:bodyPr/>
          <a:lstStyle/>
          <a:p>
            <a:r>
              <a:rPr lang="en-US" sz="1600" dirty="0"/>
              <a:t>Focused on key information</a:t>
            </a:r>
            <a:endParaRPr lang="en-US" sz="1400" dirty="0"/>
          </a:p>
          <a:p>
            <a:r>
              <a:rPr lang="en-US" sz="1600" dirty="0"/>
              <a:t>Proportional to the complexity of the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5848" y="4725988"/>
            <a:ext cx="5608640" cy="1065212"/>
          </a:xfrm>
        </p:spPr>
        <p:txBody>
          <a:bodyPr/>
          <a:lstStyle/>
          <a:p>
            <a:r>
              <a:rPr lang="en-US" sz="1600" dirty="0"/>
              <a:t>Highlights the key risks and benefits</a:t>
            </a:r>
          </a:p>
          <a:p>
            <a:r>
              <a:rPr lang="en-US" sz="1600" dirty="0"/>
              <a:t>Uses neutral language when describing the  decision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gray">
          <a:xfrm>
            <a:off x="381000" y="1220788"/>
            <a:ext cx="2616200" cy="1066800"/>
          </a:xfrm>
          <a:prstGeom prst="rect">
            <a:avLst/>
          </a:prstGeom>
          <a:solidFill>
            <a:srgbClr val="003A6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Well structured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2973388"/>
            <a:ext cx="2616200" cy="1066800"/>
          </a:xfrm>
          <a:prstGeom prst="rect">
            <a:avLst/>
          </a:prstGeom>
          <a:solidFill>
            <a:srgbClr val="003A6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Succinct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0" y="4725988"/>
            <a:ext cx="2616200" cy="1066800"/>
          </a:xfrm>
          <a:prstGeom prst="rect">
            <a:avLst/>
          </a:prstGeom>
          <a:solidFill>
            <a:srgbClr val="003A6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Balanced</a:t>
            </a:r>
          </a:p>
        </p:txBody>
      </p:sp>
    </p:spTree>
    <p:extLst>
      <p:ext uri="{BB962C8B-B14F-4D97-AF65-F5344CB8AC3E}">
        <p14:creationId xmlns:p14="http://schemas.microsoft.com/office/powerpoint/2010/main" val="200183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memo structure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gray">
          <a:xfrm>
            <a:off x="381000" y="1071283"/>
            <a:ext cx="2616200" cy="1050925"/>
          </a:xfrm>
          <a:prstGeom prst="rect">
            <a:avLst/>
          </a:prstGeom>
          <a:solidFill>
            <a:srgbClr val="003A6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Background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2366683"/>
            <a:ext cx="2616200" cy="1050925"/>
          </a:xfrm>
          <a:prstGeom prst="rect">
            <a:avLst/>
          </a:prstGeom>
          <a:solidFill>
            <a:srgbClr val="003A6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Description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4957483"/>
            <a:ext cx="2616200" cy="1050925"/>
          </a:xfrm>
          <a:prstGeom prst="rect">
            <a:avLst/>
          </a:prstGeom>
          <a:solidFill>
            <a:srgbClr val="003A6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Evaluation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1000" y="3662083"/>
            <a:ext cx="2616200" cy="1050925"/>
          </a:xfrm>
          <a:prstGeom prst="rect">
            <a:avLst/>
          </a:prstGeom>
          <a:solidFill>
            <a:srgbClr val="003A6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Key Risks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gray">
          <a:xfrm>
            <a:off x="3355848" y="1071563"/>
            <a:ext cx="5486400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5138" indent="-239713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688975" indent="-223838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914400" indent="-22542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1139825" indent="-22542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0701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5273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29845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4417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225425" marR="0" lvl="0" indent="-225425" algn="l" defTabSz="914400" rtl="0" eaLnBrk="1" fontAlgn="base" latinLnBrk="0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What key information/context does the decision maker need?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25425" marR="0" lvl="0" indent="-225425" algn="l" defTabSz="914400" rtl="0" eaLnBrk="1" fontAlgn="base" latinLnBrk="0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Neutral language: facts not opinions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gray">
          <a:xfrm>
            <a:off x="3355848" y="2363788"/>
            <a:ext cx="5486400" cy="120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5138" indent="-239713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688975" indent="-223838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914400" indent="-22542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1139825" indent="-22542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0701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5273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29845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4417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225425" marR="0" lvl="0" indent="-225425" algn="l" defTabSz="914400" rtl="0" eaLnBrk="1" fontAlgn="base" latinLnBrk="0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What is the proposed action?</a:t>
            </a:r>
          </a:p>
          <a:p>
            <a:pPr marL="225425" marR="0" lvl="0" indent="-225425" algn="l" defTabSz="914400" rtl="0" eaLnBrk="1" fontAlgn="base" latinLnBrk="0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What are the expected financial impacts?</a:t>
            </a:r>
          </a:p>
          <a:p>
            <a:pPr marL="225425" marR="0" lvl="0" indent="-225425" algn="l" defTabSz="914400" rtl="0" eaLnBrk="1" fontAlgn="base" latinLnBrk="0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Neutral language: facts not opinions</a:t>
            </a:r>
          </a:p>
          <a:p>
            <a:pPr marL="225425" marR="0" lvl="0" indent="-225425" algn="l" defTabSz="914400" rtl="0" eaLnBrk="1" fontAlgn="base" latinLnBrk="0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355848" y="3643313"/>
            <a:ext cx="5486400" cy="122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5138" indent="-239713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688975" indent="-223838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914400" indent="-22542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1139825" indent="-22542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0701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5273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29845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4417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225425" marR="0" lvl="0" indent="-225425" algn="l" defTabSz="914400" rtl="0" eaLnBrk="1" fontAlgn="base" latinLnBrk="0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What are the top 3 or 4 things that would prevent this being a wise decision?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25425" marR="0" lvl="0" indent="-225425" algn="l" defTabSz="914400" rtl="0" eaLnBrk="1" fontAlgn="base" latinLnBrk="0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Are there any proposed mitigations?</a:t>
            </a:r>
          </a:p>
          <a:p>
            <a:pPr marL="225425" marR="0" lvl="0" indent="-225425" algn="l" defTabSz="914400" rtl="0" eaLnBrk="1" fontAlgn="base" latinLnBrk="0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Balanced language: reasoned judgment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gray">
          <a:xfrm>
            <a:off x="3355848" y="4956175"/>
            <a:ext cx="54864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5138" indent="-239713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688975" indent="-223838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914400" indent="-22542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1139825" indent="-22542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0701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5273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29845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4417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225425" marR="0" lvl="0" indent="-225425" algn="l" defTabSz="914400" rtl="0" eaLnBrk="1" fontAlgn="base" latinLnBrk="0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Balanced argument on why to take this action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25425" marR="0" lvl="0" indent="-225425" algn="l" defTabSz="914400" rtl="0" eaLnBrk="1" fontAlgn="base" latinLnBrk="0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Balanced language: reasoned judgment</a:t>
            </a:r>
          </a:p>
        </p:txBody>
      </p:sp>
    </p:spTree>
    <p:extLst>
      <p:ext uri="{BB962C8B-B14F-4D97-AF65-F5344CB8AC3E}">
        <p14:creationId xmlns:p14="http://schemas.microsoft.com/office/powerpoint/2010/main" val="24538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Session 2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47653" y="1386488"/>
            <a:ext cx="8153400" cy="43204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58863"/>
            <a:ext cx="8534400" cy="4890417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Skill: Memo writing	13:</a:t>
            </a:r>
            <a:r>
              <a:rPr lang="en-US" sz="1600" dirty="0">
                <a:sym typeface="Wingdings" panose="05000000000000000000" pitchFamily="2" charset="2"/>
              </a:rPr>
              <a:t>00</a:t>
            </a:r>
          </a:p>
          <a:p>
            <a:pPr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>
                <a:sym typeface="Wingdings" panose="05000000000000000000" pitchFamily="2" charset="2"/>
              </a:rPr>
              <a:t>Case Study 2 – Excel Modelling	13:15</a:t>
            </a:r>
            <a:endParaRPr lang="en-US" sz="1600" dirty="0"/>
          </a:p>
          <a:p>
            <a:pPr marL="0" indent="0" eaLnBrk="1" hangingPunct="1">
              <a:spcBef>
                <a:spcPts val="600"/>
              </a:spcBef>
              <a:buNone/>
              <a:tabLst>
                <a:tab pos="6865938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[Break]	14:30</a:t>
            </a:r>
          </a:p>
          <a:p>
            <a:pPr eaLnBrk="1" hangingPunct="1"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Skill: Effective presenting	14:45</a:t>
            </a:r>
          </a:p>
          <a:p>
            <a:pPr eaLnBrk="1" hangingPunct="1"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Case study 3 – Strategic Considerations	15:00</a:t>
            </a:r>
          </a:p>
          <a:p>
            <a:pPr eaLnBrk="1" hangingPunct="1">
              <a:spcBef>
                <a:spcPts val="600"/>
              </a:spcBef>
              <a:tabLst>
                <a:tab pos="6865938" algn="l"/>
              </a:tabLst>
            </a:pPr>
            <a:r>
              <a:rPr lang="en-US" sz="1600" dirty="0"/>
              <a:t>Outline of coursework task	16:30</a:t>
            </a:r>
          </a:p>
          <a:p>
            <a:pPr marL="0" indent="0">
              <a:spcBef>
                <a:spcPts val="600"/>
              </a:spcBef>
              <a:buNone/>
              <a:tabLst>
                <a:tab pos="6865938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[End]</a:t>
            </a:r>
            <a:r>
              <a:rPr lang="en-US" sz="1600" dirty="0"/>
              <a:t>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17:00</a:t>
            </a:r>
          </a:p>
        </p:txBody>
      </p:sp>
    </p:spTree>
    <p:extLst>
      <p:ext uri="{BB962C8B-B14F-4D97-AF65-F5344CB8AC3E}">
        <p14:creationId xmlns:p14="http://schemas.microsoft.com/office/powerpoint/2010/main" val="423200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run a payday loan company…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23" y="731366"/>
            <a:ext cx="4401071" cy="558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60648"/>
            <a:ext cx="3363222" cy="652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gray">
          <a:xfrm>
            <a:off x="5292080" y="6315272"/>
            <a:ext cx="3672408" cy="54272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87743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go at building a value model in Excel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8595530" cy="52565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5" name="Rectangle 4"/>
          <p:cNvSpPr/>
          <p:nvPr/>
        </p:nvSpPr>
        <p:spPr bwMode="gray">
          <a:xfrm>
            <a:off x="3131840" y="779944"/>
            <a:ext cx="2664296" cy="24335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r>
              <a:rPr lang="en-GB" sz="1800" b="0" dirty="0"/>
              <a:t>When loans are taken out or rolled over, the interest charged most not exceed 0.8% per day of the amount borrowed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3131840" y="3271840"/>
            <a:ext cx="2664296" cy="24335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r>
              <a:rPr lang="en-GB" sz="1800" b="0" dirty="0"/>
              <a:t>If borrowers default, fees must not exceed £15. Firms can continue to charge interest after default but not above the initial rate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5951140" y="4077072"/>
            <a:ext cx="2685648" cy="121675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r>
              <a:rPr lang="en-GB" sz="1400" b="0" dirty="0"/>
              <a:t>Borrowers must never have to pay more in fees and interest than 100% of what they borrowed</a:t>
            </a:r>
          </a:p>
        </p:txBody>
      </p:sp>
    </p:spTree>
    <p:extLst>
      <p:ext uri="{BB962C8B-B14F-4D97-AF65-F5344CB8AC3E}">
        <p14:creationId xmlns:p14="http://schemas.microsoft.com/office/powerpoint/2010/main" val="2814575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138a2774-a45d-4265-8950-4ae2d28399d5"/>
</p:tagLst>
</file>

<file path=ppt/theme/theme1.xml><?xml version="1.0" encoding="utf-8"?>
<a:theme xmlns:a="http://schemas.openxmlformats.org/drawingml/2006/main" name="blank">
  <a:themeElements>
    <a:clrScheme name="Capital One Palet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FFE512"/>
      </a:accent2>
      <a:accent3>
        <a:srgbClr val="A12830"/>
      </a:accent3>
      <a:accent4>
        <a:srgbClr val="00AB39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 algn="ctr">
          <a:solidFill>
            <a:schemeClr val="tx1"/>
          </a:solidFill>
          <a:miter lim="800000"/>
          <a:headEnd/>
          <a:tailEnd/>
        </a:ln>
      </a:spPr>
      <a:bodyPr lIns="45720" rIns="45720" rtlCol="0" anchor="ctr"/>
      <a:lstStyle>
        <a:defPPr algn="ctr">
          <a:defRPr sz="1800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ctr">
          <a:defRPr dirty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1_presentation_blue">
  <a:themeElements>
    <a:clrScheme name="">
      <a:dk1>
        <a:srgbClr val="999999"/>
      </a:dk1>
      <a:lt1>
        <a:srgbClr val="FFFFFF"/>
      </a:lt1>
      <a:dk2>
        <a:srgbClr val="000000"/>
      </a:dk2>
      <a:lt2>
        <a:srgbClr val="000000"/>
      </a:lt2>
      <a:accent1>
        <a:srgbClr val="8D0C1D"/>
      </a:accent1>
      <a:accent2>
        <a:srgbClr val="333399"/>
      </a:accent2>
      <a:accent3>
        <a:srgbClr val="AAAAAA"/>
      </a:accent3>
      <a:accent4>
        <a:srgbClr val="DADADA"/>
      </a:accent4>
      <a:accent5>
        <a:srgbClr val="C5AAAB"/>
      </a:accent5>
      <a:accent6>
        <a:srgbClr val="2D2D8A"/>
      </a:accent6>
      <a:hlink>
        <a:srgbClr val="009999"/>
      </a:hlink>
      <a:folHlink>
        <a:srgbClr val="99CC00"/>
      </a:folHlink>
    </a:clrScheme>
    <a:fontScheme name="c1_presentation_blue">
      <a:majorFont>
        <a:latin typeface="Humnst777 BT"/>
        <a:ea typeface="ヒラギノ角ゴ Pro W6"/>
        <a:cs typeface=""/>
      </a:majorFont>
      <a:minorFont>
        <a:latin typeface="Humnst777 BT"/>
        <a:ea typeface="ヒラギノ角ゴ Pro W6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1_presentation_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1_presentation_blue">
  <a:themeElements>
    <a:clrScheme name="">
      <a:dk1>
        <a:srgbClr val="999999"/>
      </a:dk1>
      <a:lt1>
        <a:srgbClr val="FFFFFF"/>
      </a:lt1>
      <a:dk2>
        <a:srgbClr val="000000"/>
      </a:dk2>
      <a:lt2>
        <a:srgbClr val="000000"/>
      </a:lt2>
      <a:accent1>
        <a:srgbClr val="8D0C1D"/>
      </a:accent1>
      <a:accent2>
        <a:srgbClr val="333399"/>
      </a:accent2>
      <a:accent3>
        <a:srgbClr val="AAAAAA"/>
      </a:accent3>
      <a:accent4>
        <a:srgbClr val="DADADA"/>
      </a:accent4>
      <a:accent5>
        <a:srgbClr val="C5AAAB"/>
      </a:accent5>
      <a:accent6>
        <a:srgbClr val="2D2D8A"/>
      </a:accent6>
      <a:hlink>
        <a:srgbClr val="009999"/>
      </a:hlink>
      <a:folHlink>
        <a:srgbClr val="99CC00"/>
      </a:folHlink>
    </a:clrScheme>
    <a:fontScheme name="c1_presentation_blue">
      <a:majorFont>
        <a:latin typeface="Humnst777 BT"/>
        <a:ea typeface="ヒラギノ角ゴ Pro W6"/>
        <a:cs typeface=""/>
      </a:majorFont>
      <a:minorFont>
        <a:latin typeface="Humnst777 BT"/>
        <a:ea typeface="ヒラギノ角ゴ Pro W6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1_presentation_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ank">
  <a:themeElements>
    <a:clrScheme name="Capital One Palet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FFE512"/>
      </a:accent2>
      <a:accent3>
        <a:srgbClr val="A12830"/>
      </a:accent3>
      <a:accent4>
        <a:srgbClr val="00AB39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 algn="ctr">
          <a:solidFill>
            <a:schemeClr val="tx1"/>
          </a:solidFill>
          <a:miter lim="800000"/>
          <a:headEnd/>
          <a:tailEnd/>
        </a:ln>
      </a:spPr>
      <a:bodyPr lIns="45720" rIns="45720" rtlCol="0" anchor="ctr"/>
      <a:lstStyle>
        <a:defPPr algn="ctr">
          <a:defRPr sz="1800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ctr">
          <a:defRPr dirty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blank">
  <a:themeElements>
    <a:clrScheme name="Capital One Palet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FFE512"/>
      </a:accent2>
      <a:accent3>
        <a:srgbClr val="A12830"/>
      </a:accent3>
      <a:accent4>
        <a:srgbClr val="00AB39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 algn="ctr">
          <a:solidFill>
            <a:schemeClr val="tx1"/>
          </a:solidFill>
          <a:miter lim="800000"/>
          <a:headEnd/>
          <a:tailEnd/>
        </a:ln>
      </a:spPr>
      <a:bodyPr lIns="45720" rIns="45720" rtlCol="0" anchor="ctr"/>
      <a:lstStyle>
        <a:defPPr algn="ctr">
          <a:defRPr sz="1800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ctr">
          <a:defRPr dirty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8263</TotalTime>
  <Words>934</Words>
  <Application>Microsoft Office PowerPoint</Application>
  <PresentationFormat>On-screen Show (4:3)</PresentationFormat>
  <Paragraphs>217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Humnst777 BT</vt:lpstr>
      <vt:lpstr>Wingdings</vt:lpstr>
      <vt:lpstr>ヒラギノ角ゴ Pro W3</vt:lpstr>
      <vt:lpstr>ヒラギノ角ゴ Pro W6</vt:lpstr>
      <vt:lpstr>blank</vt:lpstr>
      <vt:lpstr>c1_presentation_blue</vt:lpstr>
      <vt:lpstr>1_c1_presentation_blue</vt:lpstr>
      <vt:lpstr>1_blank</vt:lpstr>
      <vt:lpstr>2_blank</vt:lpstr>
      <vt:lpstr>Business Decision Making</vt:lpstr>
      <vt:lpstr>Warm up exercise!</vt:lpstr>
      <vt:lpstr>Session 2</vt:lpstr>
      <vt:lpstr>Why write a memo?</vt:lpstr>
      <vt:lpstr>A good memo is…</vt:lpstr>
      <vt:lpstr>Good memo structure</vt:lpstr>
      <vt:lpstr>Session 2</vt:lpstr>
      <vt:lpstr>You run a payday loan company…</vt:lpstr>
      <vt:lpstr>Have a go at building a value model in Excel</vt:lpstr>
      <vt:lpstr>Session 2</vt:lpstr>
      <vt:lpstr>Session 2</vt:lpstr>
      <vt:lpstr>Effective presenting – body language</vt:lpstr>
      <vt:lpstr>Effective presenting – eye contact</vt:lpstr>
      <vt:lpstr>Effective presenting – pauses</vt:lpstr>
      <vt:lpstr>Session 2</vt:lpstr>
      <vt:lpstr>Your company markets a cashback credit card</vt:lpstr>
      <vt:lpstr>However EU regulation means interchange rates are likely to go down</vt:lpstr>
      <vt:lpstr>Prepare a recommendation to present to the board of your company</vt:lpstr>
      <vt:lpstr>Session 2</vt:lpstr>
      <vt:lpstr>Outline of coursework case</vt:lpstr>
      <vt:lpstr>Deadlines and requirements</vt:lpstr>
      <vt:lpstr>Assessment criteria</vt:lpstr>
      <vt:lpstr>Key questions</vt:lpstr>
      <vt:lpstr>Session 2</vt:lpstr>
    </vt:vector>
  </TitlesOfParts>
  <Company>Capital 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Young, Samuel</dc:creator>
  <cp:lastModifiedBy>Podgorzec, Bret</cp:lastModifiedBy>
  <cp:revision>127</cp:revision>
  <dcterms:created xsi:type="dcterms:W3CDTF">2014-08-28T14:10:15Z</dcterms:created>
  <dcterms:modified xsi:type="dcterms:W3CDTF">2017-10-25T09:55:55Z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Public</vt:lpwstr>
  </property>
</Properties>
</file>