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67" r:id="rId4"/>
    <p:sldId id="268" r:id="rId5"/>
    <p:sldId id="261" r:id="rId6"/>
    <p:sldId id="262" r:id="rId7"/>
    <p:sldId id="263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0"/>
    <p:restoredTop sz="94689"/>
  </p:normalViewPr>
  <p:slideViewPr>
    <p:cSldViewPr snapToGrid="0" snapToObjects="1">
      <p:cViewPr>
        <p:scale>
          <a:sx n="53" d="100"/>
          <a:sy n="53" d="100"/>
        </p:scale>
        <p:origin x="39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87C74-D9FC-A049-8D87-3A5F4D335D6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B9CE-1ACD-5F47-B91D-49C2CF5B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9825-579A-D74B-B354-82EDF939CB4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6540-EB00-3149-AB74-01552373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Executive summary</a:t>
            </a:r>
            <a:endParaRPr lang="en-US" sz="5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4490545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Logistically </a:t>
            </a:r>
            <a:r>
              <a:rPr lang="en-GB" dirty="0" smtClean="0"/>
              <a:t>maximising</a:t>
            </a:r>
            <a:r>
              <a:rPr lang="en-US" dirty="0" smtClean="0"/>
              <a:t> profits using the teaser balance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Justification of the proposed 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Mitigating risks through alternatives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94056"/>
              </p:ext>
            </p:extLst>
          </p:nvPr>
        </p:nvGraphicFramePr>
        <p:xfrm>
          <a:off x="5196223" y="1825625"/>
          <a:ext cx="5206733" cy="1421374"/>
        </p:xfrm>
        <a:graphic>
          <a:graphicData uri="http://schemas.openxmlformats.org/drawingml/2006/table">
            <a:tbl>
              <a:tblPr/>
              <a:tblGrid>
                <a:gridCol w="2900069"/>
                <a:gridCol w="2306664"/>
              </a:tblGrid>
              <a:tr h="38062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55082"/>
              </p:ext>
            </p:extLst>
          </p:nvPr>
        </p:nvGraphicFramePr>
        <p:xfrm>
          <a:off x="5196223" y="3246999"/>
          <a:ext cx="3952737" cy="1552678"/>
        </p:xfrm>
        <a:graphic>
          <a:graphicData uri="http://schemas.openxmlformats.org/drawingml/2006/table">
            <a:tbl>
              <a:tblPr/>
              <a:tblGrid>
                <a:gridCol w="2609196"/>
                <a:gridCol w="1343541"/>
              </a:tblGrid>
              <a:tr h="4072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6987"/>
              </p:ext>
            </p:extLst>
          </p:nvPr>
        </p:nvGraphicFramePr>
        <p:xfrm>
          <a:off x="5196224" y="4899621"/>
          <a:ext cx="3952736" cy="1700179"/>
        </p:xfrm>
        <a:graphic>
          <a:graphicData uri="http://schemas.openxmlformats.org/drawingml/2006/table">
            <a:tbl>
              <a:tblPr/>
              <a:tblGrid>
                <a:gridCol w="2609195"/>
                <a:gridCol w="1343541"/>
              </a:tblGrid>
              <a:tr h="44594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Justification in terms of profit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085407" cy="503432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Positive net income at month zero and from the end of the teaser period.</a:t>
            </a:r>
          </a:p>
          <a:p>
            <a:endParaRPr lang="en-GB" dirty="0" smtClean="0"/>
          </a:p>
          <a:p>
            <a:r>
              <a:rPr lang="en-GB" dirty="0" smtClean="0"/>
              <a:t>Initial negative net income due to cost of funds which gradually decreases and then another dip at month 7 due to the beginning of defaults which also gradually decrease.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06" y="1690687"/>
            <a:ext cx="8032163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Justification of changes to competitors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851735" cy="5034321"/>
          </a:xfrm>
        </p:spPr>
        <p:txBody>
          <a:bodyPr>
            <a:normAutofit/>
          </a:bodyPr>
          <a:lstStyle/>
          <a:p>
            <a:r>
              <a:rPr lang="en-GB" dirty="0" smtClean="0"/>
              <a:t>Let A retain rank 1 in case of sudden economic impact on the market.</a:t>
            </a:r>
          </a:p>
          <a:p>
            <a:endParaRPr lang="en-GB" dirty="0"/>
          </a:p>
          <a:p>
            <a:r>
              <a:rPr lang="en-GB" dirty="0" smtClean="0"/>
              <a:t>We aim to be ranked 2</a:t>
            </a:r>
            <a:r>
              <a:rPr lang="en-GB" baseline="30000" dirty="0" smtClean="0"/>
              <a:t>nd</a:t>
            </a:r>
            <a:r>
              <a:rPr lang="en-GB" dirty="0" smtClean="0"/>
              <a:t> and increase profit by more than double with the new model.</a:t>
            </a:r>
          </a:p>
          <a:p>
            <a:endParaRPr lang="en-GB" dirty="0"/>
          </a:p>
          <a:p>
            <a:r>
              <a:rPr lang="en-GB" dirty="0" smtClean="0"/>
              <a:t>Market is now dominated by 2 giants.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2970" r="28728" b="3254"/>
          <a:stretch/>
        </p:blipFill>
        <p:spPr>
          <a:xfrm>
            <a:off x="5689935" y="1690688"/>
            <a:ext cx="3181612" cy="4337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t="3743" r="29754" b="5745"/>
          <a:stretch/>
        </p:blipFill>
        <p:spPr>
          <a:xfrm>
            <a:off x="8871547" y="1750329"/>
            <a:ext cx="3070395" cy="427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7505431" y="2741914"/>
            <a:ext cx="3191796" cy="11402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44050" y="4489087"/>
            <a:ext cx="2264871" cy="1204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70709" y="4296427"/>
            <a:ext cx="2275060" cy="13301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6655" y="3657926"/>
            <a:ext cx="3092389" cy="1514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06655" y="3179629"/>
            <a:ext cx="3092389" cy="1657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16552" y="2915575"/>
            <a:ext cx="3043825" cy="1296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2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Justification by user numbers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085407" cy="503432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Our product would rank 2</a:t>
            </a:r>
            <a:r>
              <a:rPr lang="en-GB" baseline="30000" dirty="0" smtClean="0"/>
              <a:t>nd</a:t>
            </a:r>
            <a:r>
              <a:rPr lang="en-GB" dirty="0" smtClean="0"/>
              <a:t> if we adopted the new model so that competitor A take the brunt of the impact of any market mishaps leaving space for us.</a:t>
            </a:r>
          </a:p>
          <a:p>
            <a:endParaRPr lang="en-GB" dirty="0"/>
          </a:p>
          <a:p>
            <a:r>
              <a:rPr lang="en-GB" dirty="0" smtClean="0"/>
              <a:t>We estimate we can get 1 million customers, 750,000 more than the current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3160" r="2325" b="3596"/>
          <a:stretch/>
        </p:blipFill>
        <p:spPr>
          <a:xfrm>
            <a:off x="3923607" y="1690688"/>
            <a:ext cx="8030817" cy="44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Risks </a:t>
            </a:r>
            <a:r>
              <a:rPr lang="en-GB" sz="5400" dirty="0"/>
              <a:t>-</a:t>
            </a:r>
            <a:r>
              <a:rPr lang="en-US" sz="5400" dirty="0" smtClean="0"/>
              <a:t> Economic instability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Inflation occurs in the economic cycle but its risk is dependent on the timing.</a:t>
            </a:r>
          </a:p>
          <a:p>
            <a:endParaRPr lang="en-US" dirty="0" smtClean="0"/>
          </a:p>
          <a:p>
            <a:r>
              <a:rPr lang="en-US" dirty="0" smtClean="0"/>
              <a:t>Inflation depreciates the value of the pound causing an increase in loans, particularly by gamers, and value is lost.</a:t>
            </a:r>
          </a:p>
          <a:p>
            <a:endParaRPr lang="en-US" dirty="0"/>
          </a:p>
          <a:p>
            <a:r>
              <a:rPr lang="en-US" dirty="0" smtClean="0"/>
              <a:t>Recession reduces the number of customers spending so interest gained is reduced, meaning profit is reducing and defaults are increasing.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Risks - Strategic change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Mishaps within the </a:t>
            </a:r>
            <a:r>
              <a:rPr lang="en-GB" dirty="0" smtClean="0"/>
              <a:t>organisation</a:t>
            </a:r>
            <a:r>
              <a:rPr lang="en-US" dirty="0" smtClean="0"/>
              <a:t> such as technical error, where cards are not functioning for a period of time due.</a:t>
            </a:r>
          </a:p>
          <a:p>
            <a:endParaRPr lang="en-US" dirty="0" smtClean="0"/>
          </a:p>
          <a:p>
            <a:r>
              <a:rPr lang="en-US" dirty="0" smtClean="0"/>
              <a:t>Compensation, unexpected maintenance, negative publicity are potential outcomes which will need to be addressed and maneuvered through.</a:t>
            </a:r>
          </a:p>
          <a:p>
            <a:endParaRPr lang="en-US" dirty="0"/>
          </a:p>
          <a:p>
            <a:r>
              <a:rPr lang="en-US" dirty="0" smtClean="0"/>
              <a:t>Regulatory changes could affect the new model within the teaser months and the months before the income exceeds the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7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Risks - Model credibility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the core and secondary assumptions of which the model is dependent upon (defaults are subject to change to previous risks mentioned).</a:t>
            </a:r>
          </a:p>
          <a:p>
            <a:endParaRPr lang="en-US" dirty="0" smtClean="0"/>
          </a:p>
          <a:p>
            <a:r>
              <a:rPr lang="en-US" dirty="0" smtClean="0"/>
              <a:t>% defaults per open increases in month 7</a:t>
            </a:r>
          </a:p>
          <a:p>
            <a:endParaRPr lang="en-US" dirty="0"/>
          </a:p>
          <a:p>
            <a:r>
              <a:rPr lang="en-US" dirty="0" smtClean="0"/>
              <a:t>Data used is current but since we are extrapolating, accuracy is curtailed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Risk mitigation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15609" cy="5034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Propose to evaluate the economic situation in depth at month 8 and then change the model for new users.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New proposals are: incentivising and so, with a higher fee (</a:t>
            </a:r>
            <a:r>
              <a:rPr lang="en-GB" dirty="0" smtClean="0"/>
              <a:t>to appeal to new customers) </a:t>
            </a:r>
            <a:r>
              <a:rPr lang="en-GB" dirty="0" smtClean="0"/>
              <a:t>and APR or fewer teaser months and higher fees and APR (to reduce losses as the market may be suffering.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Both can be used if the assumed data for the model is inaccurate.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95097"/>
              </p:ext>
            </p:extLst>
          </p:nvPr>
        </p:nvGraphicFramePr>
        <p:xfrm>
          <a:off x="6728515" y="2001079"/>
          <a:ext cx="3952737" cy="1552678"/>
        </p:xfrm>
        <a:graphic>
          <a:graphicData uri="http://schemas.openxmlformats.org/drawingml/2006/table">
            <a:tbl>
              <a:tblPr/>
              <a:tblGrid>
                <a:gridCol w="2609196"/>
                <a:gridCol w="1343541"/>
              </a:tblGrid>
              <a:tr h="4072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8179"/>
              </p:ext>
            </p:extLst>
          </p:nvPr>
        </p:nvGraphicFramePr>
        <p:xfrm>
          <a:off x="6728516" y="3653701"/>
          <a:ext cx="3952736" cy="1700179"/>
        </p:xfrm>
        <a:graphic>
          <a:graphicData uri="http://schemas.openxmlformats.org/drawingml/2006/table">
            <a:tbl>
              <a:tblPr/>
              <a:tblGrid>
                <a:gridCol w="2609195"/>
                <a:gridCol w="1343541"/>
              </a:tblGrid>
              <a:tr h="44594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2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47052" cy="4351338"/>
          </a:xfrm>
        </p:spPr>
        <p:txBody>
          <a:bodyPr/>
          <a:lstStyle/>
          <a:p>
            <a:r>
              <a:rPr lang="en-US" dirty="0" smtClean="0"/>
              <a:t>Begin with new model and then re-evaluate the profits against model predictions in month 8 and then </a:t>
            </a:r>
            <a:r>
              <a:rPr lang="en-US" smtClean="0"/>
              <a:t>adopt one </a:t>
            </a:r>
            <a:r>
              <a:rPr lang="en-US" dirty="0" smtClean="0"/>
              <a:t>of the two proposed models according to arising situations.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2951"/>
              </p:ext>
            </p:extLst>
          </p:nvPr>
        </p:nvGraphicFramePr>
        <p:xfrm>
          <a:off x="5196223" y="1825625"/>
          <a:ext cx="5206733" cy="1421374"/>
        </p:xfrm>
        <a:graphic>
          <a:graphicData uri="http://schemas.openxmlformats.org/drawingml/2006/table">
            <a:tbl>
              <a:tblPr/>
              <a:tblGrid>
                <a:gridCol w="2900069"/>
                <a:gridCol w="2306664"/>
              </a:tblGrid>
              <a:tr h="38062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92844"/>
              </p:ext>
            </p:extLst>
          </p:nvPr>
        </p:nvGraphicFramePr>
        <p:xfrm>
          <a:off x="5196223" y="3246999"/>
          <a:ext cx="3952737" cy="1552678"/>
        </p:xfrm>
        <a:graphic>
          <a:graphicData uri="http://schemas.openxmlformats.org/drawingml/2006/table">
            <a:tbl>
              <a:tblPr/>
              <a:tblGrid>
                <a:gridCol w="2609196"/>
                <a:gridCol w="1343541"/>
              </a:tblGrid>
              <a:tr h="4072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75761"/>
              </p:ext>
            </p:extLst>
          </p:nvPr>
        </p:nvGraphicFramePr>
        <p:xfrm>
          <a:off x="5196224" y="4899621"/>
          <a:ext cx="3952736" cy="1700179"/>
        </p:xfrm>
        <a:graphic>
          <a:graphicData uri="http://schemas.openxmlformats.org/drawingml/2006/table">
            <a:tbl>
              <a:tblPr/>
              <a:tblGrid>
                <a:gridCol w="2609195"/>
                <a:gridCol w="1343541"/>
              </a:tblGrid>
              <a:tr h="44594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Our product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Teaser Length (months)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BT in fee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Post-Teaser APR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5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587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Executive summary</vt:lpstr>
      <vt:lpstr>Justification in terms of profit</vt:lpstr>
      <vt:lpstr>Justification of changes to competitors</vt:lpstr>
      <vt:lpstr>Justification by user numbers</vt:lpstr>
      <vt:lpstr>Risks - Economic instability</vt:lpstr>
      <vt:lpstr>Risks - Strategic change</vt:lpstr>
      <vt:lpstr>Risks - Model credibility</vt:lpstr>
      <vt:lpstr>Risk mitigation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</dc:title>
  <dc:creator>Patel Kieran</dc:creator>
  <cp:lastModifiedBy>Patel Kieran</cp:lastModifiedBy>
  <cp:revision>18</cp:revision>
  <dcterms:created xsi:type="dcterms:W3CDTF">2017-11-05T16:44:10Z</dcterms:created>
  <dcterms:modified xsi:type="dcterms:W3CDTF">2017-11-06T07:55:21Z</dcterms:modified>
</cp:coreProperties>
</file>