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67" r:id="rId62"/>
    <p:sldId id="368" r:id="rId63"/>
    <p:sldId id="369" r:id="rId64"/>
    <p:sldId id="370" r:id="rId6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14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5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5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28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69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2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59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63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31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20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83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29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822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265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4112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762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640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095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04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686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134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958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3853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57662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1463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090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28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66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1252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882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43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953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7616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4388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38345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8877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758886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337247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66617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12375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15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27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05366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99274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44793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8555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12195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1105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0954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42518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748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51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7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05440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751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42757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21642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09037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8215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01007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07315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06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41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2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  <p:sldLayoutId id="2147483728" r:id="rId45"/>
    <p:sldLayoutId id="2147483729" r:id="rId46"/>
    <p:sldLayoutId id="2147483730" r:id="rId47"/>
    <p:sldLayoutId id="2147483731" r:id="rId48"/>
    <p:sldLayoutId id="2147483732" r:id="rId49"/>
    <p:sldLayoutId id="2147483733" r:id="rId50"/>
    <p:sldLayoutId id="2147483734" r:id="rId51"/>
    <p:sldLayoutId id="2147483735" r:id="rId52"/>
    <p:sldLayoutId id="2147483736" r:id="rId53"/>
    <p:sldLayoutId id="2147483737" r:id="rId54"/>
    <p:sldLayoutId id="2147483738" r:id="rId55"/>
    <p:sldLayoutId id="2147483739" r:id="rId56"/>
    <p:sldLayoutId id="2147483740" r:id="rId57"/>
    <p:sldLayoutId id="2147483741" r:id="rId5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5800" b="1" i="1" spc="610">
                <a:solidFill>
                  <a:srgbClr val="FFFFFF"/>
                </a:solidFill>
                <a:latin typeface="Yu Gothic UI Semibold"/>
                <a:cs typeface="Yu Gothic UI Semibold"/>
              </a:rPr>
              <a:t>6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8" y="2342299"/>
            <a:ext cx="45421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lang="zh-TW" altLang="en-US" sz="3000" dirty="0">
                <a:solidFill>
                  <a:srgbClr val="31377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第一課</a:t>
            </a:r>
          </a:p>
          <a:p>
            <a:pPr marL="24130">
              <a:lnSpc>
                <a:spcPct val="100000"/>
              </a:lnSpc>
            </a:pP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職校教育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放眼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fàngyǎn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looking to, looking toward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52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出版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chūbǎn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publish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74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總要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zǒngy</a:t>
            </a:r>
            <a:r>
              <a:rPr lang="zh-TW" altLang="zh-TW" dirty="0"/>
              <a:t>à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(Vaux)to have to</a:t>
            </a:r>
            <a:endParaRPr lang="zh-TW" altLang="zh-TW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78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283970"/>
            <a:ext cx="8004208" cy="2983230"/>
          </a:xfrm>
        </p:spPr>
        <p:txBody>
          <a:bodyPr/>
          <a:lstStyle/>
          <a:p>
            <a:r>
              <a:rPr lang="zh-TW" altLang="zh-TW" dirty="0"/>
              <a:t>嚴陣以待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38399" y="3581400"/>
            <a:ext cx="6400801" cy="4526280"/>
          </a:xfrm>
        </p:spPr>
        <p:txBody>
          <a:bodyPr/>
          <a:lstStyle/>
          <a:p>
            <a:r>
              <a:rPr lang="en-US" altLang="zh-TW" dirty="0" err="1"/>
              <a:t>yánzhèn</a:t>
            </a:r>
            <a:r>
              <a:rPr lang="en-US" altLang="zh-TW" dirty="0"/>
              <a:t> </a:t>
            </a:r>
            <a:r>
              <a:rPr lang="en-US" altLang="zh-TW" dirty="0" err="1"/>
              <a:t>yǐdài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98452"/>
            <a:ext cx="8229600" cy="892175"/>
          </a:xfrm>
        </p:spPr>
        <p:txBody>
          <a:bodyPr/>
          <a:lstStyle/>
          <a:p>
            <a:r>
              <a:rPr lang="en-US" altLang="zh-TW" dirty="0"/>
              <a:t>(Id) be ready for, be standing by, lit. wait in full battle array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39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直言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zhíyán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(V) to speak bluntly, to state outright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3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分析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fēnxī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analyze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982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身為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shēnwéi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Vst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as, in the capacity of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65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文憑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wénpíng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diploma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67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r>
              <a:rPr lang="zh-TW" altLang="zh-TW" dirty="0"/>
              <a:t>一技在身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yíjì</a:t>
            </a:r>
            <a:r>
              <a:rPr lang="en-US" altLang="zh-TW" dirty="0"/>
              <a:t> </a:t>
            </a:r>
            <a:r>
              <a:rPr lang="en-US" altLang="zh-TW" dirty="0" err="1"/>
              <a:t>zàishēn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(Id)</a:t>
            </a:r>
            <a:r>
              <a:rPr lang="zh-TW" altLang="en-US" dirty="0"/>
              <a:t> </a:t>
            </a:r>
            <a:r>
              <a:rPr lang="en-US" altLang="zh-TW" dirty="0"/>
              <a:t>to have a skill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42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點出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diǎnchū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point out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7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2511" y="1447800"/>
            <a:ext cx="7038975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zh-TW" altLang="en-US" sz="1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職校</a:t>
            </a:r>
            <a:r>
              <a:rPr lang="en-US" sz="720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46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231F20"/>
                </a:solidFill>
                <a:latin typeface="Times New Roman"/>
                <a:cs typeface="Times New Roman"/>
              </a:rPr>
              <a:t>(N) speaking vocational school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71166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4D312-D329-43E0-8825-235C8152A246}"/>
              </a:ext>
            </a:extLst>
          </p:cNvPr>
          <p:cNvSpPr txBox="1"/>
          <p:nvPr/>
        </p:nvSpPr>
        <p:spPr>
          <a:xfrm>
            <a:off x="1905000" y="4038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75295"/>
                </a:solidFill>
                <a:latin typeface="Times New Roman"/>
                <a:cs typeface="Times New Roman"/>
              </a:rPr>
              <a:t>zhíxiào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61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r>
              <a:rPr lang="zh-TW" altLang="zh-TW" dirty="0"/>
              <a:t>比比皆是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bìbì</a:t>
            </a:r>
            <a:r>
              <a:rPr lang="en-US" altLang="zh-TW" dirty="0"/>
              <a:t> </a:t>
            </a:r>
            <a:r>
              <a:rPr lang="en-US" altLang="zh-TW" dirty="0" err="1"/>
              <a:t>jiēshì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(Id) be ubiquitous, everywhere, very common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99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理論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lǐlùn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theory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83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1283970"/>
            <a:ext cx="7394608" cy="2983230"/>
          </a:xfrm>
        </p:spPr>
        <p:txBody>
          <a:bodyPr/>
          <a:lstStyle/>
          <a:p>
            <a:r>
              <a:rPr lang="zh-TW" altLang="zh-TW" dirty="0"/>
              <a:t>製造業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zhìzàoyè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32424"/>
            <a:ext cx="7924800" cy="892175"/>
          </a:xfrm>
        </p:spPr>
        <p:txBody>
          <a:bodyPr/>
          <a:lstStyle/>
          <a:p>
            <a:r>
              <a:rPr lang="en-US" altLang="zh-TW" dirty="0"/>
              <a:t>(N) manufacturing industry (</a:t>
            </a:r>
            <a:r>
              <a:rPr lang="zh-TW" altLang="en-US" dirty="0"/>
              <a:t>製造</a:t>
            </a:r>
            <a:r>
              <a:rPr lang="en-US" altLang="zh-TW" dirty="0"/>
              <a:t>, V, manufacturing; -</a:t>
            </a:r>
            <a:r>
              <a:rPr lang="zh-TW" altLang="en-US" dirty="0"/>
              <a:t>業</a:t>
            </a:r>
            <a:r>
              <a:rPr lang="en-US" altLang="zh-TW" dirty="0"/>
              <a:t>, N, industry)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1394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上工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62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shànggōng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26651"/>
            <a:ext cx="8077200" cy="892175"/>
          </a:xfrm>
        </p:spPr>
        <p:txBody>
          <a:bodyPr/>
          <a:lstStyle/>
          <a:p>
            <a:r>
              <a:rPr lang="en-US" altLang="zh-TW" dirty="0"/>
              <a:t>(Vi) to start work, to work independently without supervision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80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關鍵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guānjiàn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the key to, key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55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293743"/>
            <a:ext cx="6708808" cy="2983230"/>
          </a:xfrm>
        </p:spPr>
        <p:txBody>
          <a:bodyPr/>
          <a:lstStyle/>
          <a:p>
            <a:r>
              <a:rPr lang="zh-TW" altLang="zh-TW" dirty="0"/>
              <a:t>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en-US" altLang="zh-TW" dirty="0" err="1"/>
              <a:t>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case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03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9223408" cy="2983230"/>
          </a:xfrm>
        </p:spPr>
        <p:txBody>
          <a:bodyPr/>
          <a:lstStyle/>
          <a:p>
            <a:r>
              <a:rPr lang="zh-TW" altLang="zh-TW" sz="10300" dirty="0"/>
              <a:t>中、小型企業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44500" y="3124200"/>
            <a:ext cx="8318500" cy="4526280"/>
          </a:xfrm>
        </p:spPr>
        <p:txBody>
          <a:bodyPr/>
          <a:lstStyle/>
          <a:p>
            <a:r>
              <a:rPr lang="en-US" altLang="zh-TW" sz="6600" dirty="0" err="1"/>
              <a:t>zhōng</a:t>
            </a:r>
            <a:r>
              <a:rPr lang="en-US" altLang="zh-TW" sz="6600" dirty="0"/>
              <a:t>, </a:t>
            </a:r>
            <a:r>
              <a:rPr lang="en-US" altLang="zh-TW" sz="6600" dirty="0" err="1"/>
              <a:t>xiǎo</a:t>
            </a:r>
            <a:r>
              <a:rPr lang="en-US" altLang="zh-TW" sz="6600" dirty="0"/>
              <a:t> </a:t>
            </a:r>
            <a:r>
              <a:rPr lang="en-US" altLang="zh-TW" sz="6600" dirty="0" err="1"/>
              <a:t>xíng</a:t>
            </a:r>
            <a:r>
              <a:rPr lang="en-US" altLang="zh-TW" sz="6600" dirty="0"/>
              <a:t> </a:t>
            </a:r>
            <a:r>
              <a:rPr lang="en-US" altLang="zh-TW" sz="6600" dirty="0" err="1"/>
              <a:t>qìyè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Ph</a:t>
            </a:r>
            <a:r>
              <a:rPr lang="en-US" altLang="zh-TW" dirty="0"/>
              <a:t>) small and medium-sized enterprises (SMEs)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01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投入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tóurù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(V)to invest, to throw oneself into, carried away with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359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研發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yánfā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/>
              <a:t>(V) to research and develop, research and development, R&amp;D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02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聘請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pìnqǐng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hire, to employ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8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38100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jìzhí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46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technical and vocational career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71166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438401" y="1268343"/>
            <a:ext cx="5360442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zh-TW" altLang="en-US" sz="1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技職</a:t>
            </a:r>
            <a:endParaRPr lang="en-US" altLang="zh-TW" sz="148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3069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高階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gāojiē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(Vs-</a:t>
            </a:r>
            <a:r>
              <a:rPr lang="en-US" altLang="zh-TW" dirty="0" err="1"/>
              <a:t>attr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high level, advanced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963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人才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réncái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talent, people with specialized skills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338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升級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shēngjí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(V)to upgrade, to advance, to promote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088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瑞士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Ruìshì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Switzerland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7208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790096"/>
            <a:ext cx="8309008" cy="2983230"/>
          </a:xfrm>
        </p:spPr>
        <p:txBody>
          <a:bodyPr/>
          <a:lstStyle/>
          <a:p>
            <a:r>
              <a:rPr lang="zh-TW" altLang="zh-TW" sz="10300" dirty="0"/>
              <a:t>洛桑管理學院</a:t>
            </a:r>
            <a:endParaRPr lang="zh-TW" altLang="en-US" sz="10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0244" y="3398086"/>
            <a:ext cx="7604920" cy="4526280"/>
          </a:xfrm>
        </p:spPr>
        <p:txBody>
          <a:bodyPr/>
          <a:lstStyle/>
          <a:p>
            <a:r>
              <a:rPr lang="en-US" altLang="zh-TW" sz="6000" dirty="0" err="1"/>
              <a:t>Luòsāng</a:t>
            </a:r>
            <a:r>
              <a:rPr lang="en-US" altLang="zh-TW" sz="6000" dirty="0"/>
              <a:t> </a:t>
            </a:r>
            <a:r>
              <a:rPr lang="en-US" altLang="zh-TW" sz="6000" dirty="0" err="1"/>
              <a:t>guǎnlǐ</a:t>
            </a:r>
            <a:r>
              <a:rPr lang="en-US" altLang="zh-TW" sz="6000" dirty="0"/>
              <a:t> </a:t>
            </a:r>
            <a:r>
              <a:rPr lang="en-US" altLang="zh-TW" sz="6000" dirty="0" err="1"/>
              <a:t>xuéyuàn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Lausanne Institute (for Management Development)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8292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葛瑞里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Gěruìlǐ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</a:t>
            </a:r>
            <a:r>
              <a:rPr lang="en-US" altLang="zh-TW" dirty="0" err="1"/>
              <a:t>Garelli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3755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奧地利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Àodìlì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Austria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8657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瑞典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Ruìdiǎn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Sweden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4508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提到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tídào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mention, to bring up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109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成效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chéngxiào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results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837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772" y="3593371"/>
            <a:ext cx="8382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chénggōng</a:t>
            </a:r>
            <a:r>
              <a:rPr lang="en-US" sz="720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lang="en-US"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zhīchù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68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>
                <a:latin typeface="Times New Roman"/>
                <a:cs typeface="Times New Roman"/>
              </a:rPr>
              <a:t>．</a:t>
            </a:r>
            <a:r>
              <a:rPr lang="en-US" altLang="zh-TW" sz="3200" dirty="0"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latin typeface="Times New Roman"/>
                <a:cs typeface="Times New Roman"/>
              </a:rPr>
              <a:t>Ph</a:t>
            </a:r>
            <a:r>
              <a:rPr lang="en-US" altLang="zh-TW" sz="3200" dirty="0">
                <a:latin typeface="Times New Roman"/>
                <a:cs typeface="Times New Roman"/>
              </a:rPr>
              <a:t>) where it has been successful, achievement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71166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97247" y="1287836"/>
            <a:ext cx="9156353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zh-TW" altLang="en-US" sz="1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成功之處</a:t>
            </a:r>
            <a:endParaRPr lang="en-US" altLang="zh-TW" sz="148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6418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the more… (the more)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2782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年度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niándù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year, annual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4911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評比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píngbǐ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(N)rating, ranking, assessment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651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品牌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pǐnpái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brand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695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新興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xīnxīng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(Vs-</a:t>
            </a:r>
            <a:r>
              <a:rPr lang="en-US" altLang="zh-TW" dirty="0" err="1"/>
              <a:t>attr</a:t>
            </a:r>
            <a:r>
              <a:rPr lang="en-US" altLang="zh-TW" dirty="0"/>
              <a:t>) emerging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67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經濟體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jīngjìtǐ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economic entity, economy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51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進修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jìnxiū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(Vi)</a:t>
            </a:r>
            <a:r>
              <a:rPr lang="zh-TW" altLang="en-US" dirty="0"/>
              <a:t> </a:t>
            </a:r>
            <a:r>
              <a:rPr lang="en-US" altLang="zh-TW" dirty="0"/>
              <a:t>to pursue further studies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9115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逐年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zhúnián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on a yearly basis, yearly, by the year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88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公投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gōngtóu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/>
              <a:t>(Vi/N) to cast ballots on a referendum; referendum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50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轉向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511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zhuǎnxiàng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Vp</a:t>
            </a:r>
            <a:r>
              <a:rPr lang="en-US" altLang="zh-TW" dirty="0"/>
              <a:t>) to shift, change directions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4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791" y="3729081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gāoděng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68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(Vs-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advanced, higher (education)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71166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438400" y="1268343"/>
            <a:ext cx="5360442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zh-TW" altLang="en-US" sz="1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高等</a:t>
            </a:r>
            <a:endParaRPr lang="en-US" altLang="zh-TW" sz="148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602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自限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zìxiàn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(Vi) to limit oneself to, confine oneself 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005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當初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dāngchū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at first, initially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774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迫使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pòshǐ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force into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128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wài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outward, external, foreign, to the outside (formal)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424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高度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gāodù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highly, to a great extent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4707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仰賴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yǎnglài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Vst</a:t>
            </a:r>
            <a:r>
              <a:rPr lang="en-US" altLang="zh-TW" dirty="0"/>
              <a:t>) to rely on, to depend on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844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衰敗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shuāibài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(Vs) to decline, deteriorate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055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保有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bǎoyǒu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Vst</a:t>
            </a:r>
            <a:r>
              <a:rPr lang="en-US" altLang="zh-TW" dirty="0"/>
              <a:t>) to retain, to maintain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944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創新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chuàngxīn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(Vi) to innovate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281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低價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qīngxiāo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</a:t>
            </a:r>
            <a:r>
              <a:rPr lang="zh-TW" altLang="en-US" dirty="0"/>
              <a:t> </a:t>
            </a:r>
            <a:r>
              <a:rPr lang="en-US" altLang="zh-TW" dirty="0"/>
              <a:t>to dump (products)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76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jǐnmì</a:t>
            </a:r>
            <a:r>
              <a:rPr lang="en-US" sz="720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68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(Vs) tight, close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71166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438401" y="1268343"/>
            <a:ext cx="5360442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zh-TW" altLang="en-US" sz="1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緊密</a:t>
            </a:r>
            <a:endParaRPr lang="en-US" altLang="zh-TW" sz="148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99640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消滅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xiāomiè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(V)to be eliminated, displaced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575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俄國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Éguó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Russia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4838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902196"/>
            <a:ext cx="8309008" cy="2983230"/>
          </a:xfrm>
        </p:spPr>
        <p:txBody>
          <a:bodyPr/>
          <a:lstStyle/>
          <a:p>
            <a:r>
              <a:rPr lang="zh-TW" altLang="zh-TW" sz="15400" dirty="0"/>
              <a:t>巴西</a:t>
            </a:r>
            <a:endParaRPr lang="zh-TW" altLang="en-US" sz="15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398086"/>
            <a:ext cx="7604920" cy="4526280"/>
          </a:xfrm>
        </p:spPr>
        <p:txBody>
          <a:bodyPr/>
          <a:lstStyle/>
          <a:p>
            <a:r>
              <a:rPr lang="en-US" altLang="zh-TW" sz="6000" dirty="0" err="1"/>
              <a:t>Bāxī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Brazil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8367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非洲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Fēizhōu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Africa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51599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4476" y="1143000"/>
            <a:ext cx="8444723" cy="2983230"/>
          </a:xfrm>
        </p:spPr>
        <p:txBody>
          <a:bodyPr/>
          <a:lstStyle/>
          <a:p>
            <a:r>
              <a:rPr lang="zh-TW" altLang="zh-TW" dirty="0"/>
              <a:t>拉丁美洲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657600"/>
            <a:ext cx="6934201" cy="4526280"/>
          </a:xfrm>
        </p:spPr>
        <p:txBody>
          <a:bodyPr/>
          <a:lstStyle/>
          <a:p>
            <a:r>
              <a:rPr lang="en-US" altLang="zh-TW" dirty="0" err="1"/>
              <a:t>Lādīng</a:t>
            </a:r>
            <a:r>
              <a:rPr lang="en-US" altLang="zh-TW" dirty="0"/>
              <a:t> </a:t>
            </a:r>
            <a:r>
              <a:rPr lang="en-US" altLang="zh-TW" dirty="0" err="1"/>
              <a:t>Měizhōu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Latin America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535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liánjié</a:t>
            </a:r>
            <a:r>
              <a:rPr lang="en-US" sz="720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68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(N/V) linking; to link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71166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438399" y="1268343"/>
            <a:ext cx="5360442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zh-TW" altLang="en-US" sz="1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連結</a:t>
            </a:r>
            <a:endParaRPr lang="en-US" altLang="zh-TW" sz="148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36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zhēngxiāng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68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eagerly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71166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438399" y="1268343"/>
            <a:ext cx="5360442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zh-TW" altLang="en-US" sz="1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爭相</a:t>
            </a:r>
            <a:endParaRPr lang="en-US" altLang="zh-TW" sz="148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067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diǎnfàn</a:t>
            </a:r>
            <a:r>
              <a:rPr lang="en-US" sz="720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68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paragon, model, example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71166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438399" y="1268343"/>
            <a:ext cx="5360442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zh-TW" altLang="en-US" sz="1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典範</a:t>
            </a:r>
            <a:endParaRPr lang="en-US" altLang="zh-TW" sz="148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226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849</Words>
  <Application>Microsoft Office PowerPoint</Application>
  <PresentationFormat>On-screen Show (4:3)</PresentationFormat>
  <Paragraphs>256</Paragraphs>
  <Slides>64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標楷體</vt:lpstr>
      <vt:lpstr>Yu Gothic UI Semibold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放眼</vt:lpstr>
      <vt:lpstr>出版</vt:lpstr>
      <vt:lpstr>總要</vt:lpstr>
      <vt:lpstr>嚴陣以待</vt:lpstr>
      <vt:lpstr>直言</vt:lpstr>
      <vt:lpstr>分析</vt:lpstr>
      <vt:lpstr>身為</vt:lpstr>
      <vt:lpstr>文憑</vt:lpstr>
      <vt:lpstr>一技在身</vt:lpstr>
      <vt:lpstr>點出</vt:lpstr>
      <vt:lpstr>比比皆是</vt:lpstr>
      <vt:lpstr>理論</vt:lpstr>
      <vt:lpstr>製造業</vt:lpstr>
      <vt:lpstr>上工</vt:lpstr>
      <vt:lpstr>關鍵</vt:lpstr>
      <vt:lpstr>案</vt:lpstr>
      <vt:lpstr>中、小型企業</vt:lpstr>
      <vt:lpstr>投入</vt:lpstr>
      <vt:lpstr>研發</vt:lpstr>
      <vt:lpstr>聘請</vt:lpstr>
      <vt:lpstr>高階</vt:lpstr>
      <vt:lpstr>人才</vt:lpstr>
      <vt:lpstr>升級</vt:lpstr>
      <vt:lpstr>瑞士</vt:lpstr>
      <vt:lpstr>洛桑管理學院</vt:lpstr>
      <vt:lpstr>葛瑞里</vt:lpstr>
      <vt:lpstr>奧地利</vt:lpstr>
      <vt:lpstr>瑞典</vt:lpstr>
      <vt:lpstr>提到</vt:lpstr>
      <vt:lpstr>成效</vt:lpstr>
      <vt:lpstr>愈</vt:lpstr>
      <vt:lpstr>年度</vt:lpstr>
      <vt:lpstr>評比</vt:lpstr>
      <vt:lpstr>品牌</vt:lpstr>
      <vt:lpstr>新興</vt:lpstr>
      <vt:lpstr>經濟體</vt:lpstr>
      <vt:lpstr>進修</vt:lpstr>
      <vt:lpstr>逐年</vt:lpstr>
      <vt:lpstr>公投</vt:lpstr>
      <vt:lpstr>轉向</vt:lpstr>
      <vt:lpstr>自限</vt:lpstr>
      <vt:lpstr>當初</vt:lpstr>
      <vt:lpstr>迫使</vt:lpstr>
      <vt:lpstr>外</vt:lpstr>
      <vt:lpstr>高度</vt:lpstr>
      <vt:lpstr>仰賴</vt:lpstr>
      <vt:lpstr>衰敗</vt:lpstr>
      <vt:lpstr>保有</vt:lpstr>
      <vt:lpstr>創新</vt:lpstr>
      <vt:lpstr>低價</vt:lpstr>
      <vt:lpstr>消滅</vt:lpstr>
      <vt:lpstr>俄國</vt:lpstr>
      <vt:lpstr>巴西</vt:lpstr>
      <vt:lpstr>非洲</vt:lpstr>
      <vt:lpstr>拉丁美洲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PC-5165</dc:creator>
  <cp:lastModifiedBy>Kieran</cp:lastModifiedBy>
  <cp:revision>43</cp:revision>
  <dcterms:created xsi:type="dcterms:W3CDTF">2017-05-11T16:59:40Z</dcterms:created>
  <dcterms:modified xsi:type="dcterms:W3CDTF">2020-04-26T01:33:31Z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