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71" r:id="rId3"/>
    <p:sldId id="372" r:id="rId4"/>
    <p:sldId id="373" r:id="rId5"/>
    <p:sldId id="374" r:id="rId6"/>
    <p:sldId id="37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280" r:id="rId45"/>
    <p:sldId id="281"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90" r:id="rId70"/>
    <p:sldId id="391" r:id="rId71"/>
    <p:sldId id="392" r:id="rId72"/>
    <p:sldId id="393" r:id="rId73"/>
    <p:sldId id="394" r:id="rId74"/>
    <p:sldId id="395" r:id="rId75"/>
    <p:sldId id="396" r:id="rId76"/>
    <p:sldId id="403" r:id="rId77"/>
    <p:sldId id="398" r:id="rId78"/>
    <p:sldId id="399" r:id="rId79"/>
    <p:sldId id="400" r:id="rId80"/>
    <p:sldId id="401" r:id="rId81"/>
    <p:sldId id="402" r:id="rId82"/>
    <p:sldId id="404" r:id="rId83"/>
    <p:sldId id="367" r:id="rId84"/>
    <p:sldId id="368" r:id="rId85"/>
    <p:sldId id="369" r:id="rId86"/>
    <p:sldId id="370" r:id="rId87"/>
  </p:sldIdLst>
  <p:sldSz cx="9144000" cy="6858000" type="screen4x3"/>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618"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153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80685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402298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40822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36265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754112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727628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826409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080955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30604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113686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25134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22958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183853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857662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301463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773090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34289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683662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461252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71882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45437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00100" y="1811998"/>
            <a:ext cx="7543800" cy="3083560"/>
          </a:xfrm>
          <a:prstGeom prst="rect">
            <a:avLst/>
          </a:prstGeom>
        </p:spPr>
        <p:txBody>
          <a:bodyPr lIns="0" tIns="0" rIns="0" bIns="0"/>
          <a:lstStyle>
            <a:lvl1pPr>
              <a:defRPr sz="14800" b="0" i="0">
                <a:solidFill>
                  <a:srgbClr val="231F20"/>
                </a:solidFill>
                <a:latin typeface="標楷體"/>
                <a:cs typeface="標楷體"/>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3269531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657616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354388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738345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4888778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133724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276661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2212375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771547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6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21053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頁尾版面配置區 2"/>
          <p:cNvSpPr>
            <a:spLocks noGrp="1"/>
          </p:cNvSpPr>
          <p:nvPr>
            <p:ph type="ftr" sz="quarter" idx="10"/>
          </p:nvPr>
        </p:nvSpPr>
        <p:spPr/>
        <p:txBody>
          <a:bodyPr/>
          <a:lstStyle/>
          <a:p>
            <a:endParaRPr lang="zh-TW" altLang="en-US" dirty="0"/>
          </a:p>
        </p:txBody>
      </p:sp>
      <p:sp>
        <p:nvSpPr>
          <p:cNvPr id="4" name="日期版面配置區 3"/>
          <p:cNvSpPr>
            <a:spLocks noGrp="1"/>
          </p:cNvSpPr>
          <p:nvPr>
            <p:ph type="dt" sz="half" idx="11"/>
          </p:nvPr>
        </p:nvSpPr>
        <p:spPr/>
        <p:txBody>
          <a:bodyPr/>
          <a:lstStyle/>
          <a:p>
            <a:fld id="{1D8BD707-D9CF-40AE-B4C6-C98DA3205C09}" type="datetimeFigureOut">
              <a:rPr lang="en-US" smtClean="0"/>
              <a:t>4/25/2020</a:t>
            </a:fld>
            <a:endParaRPr lang="en-US" dirty="0"/>
          </a:p>
        </p:txBody>
      </p:sp>
      <p:sp>
        <p:nvSpPr>
          <p:cNvPr id="5" name="投影片編號版面配置區 4"/>
          <p:cNvSpPr>
            <a:spLocks noGrp="1"/>
          </p:cNvSpPr>
          <p:nvPr>
            <p:ph type="sldNum" sz="quarter" idx="12"/>
          </p:nvPr>
        </p:nvSpPr>
        <p:spPr/>
        <p:txBody>
          <a:bodyPr/>
          <a:lstStyle/>
          <a:p>
            <a:fld id="{B6F15528-21DE-4FAA-801E-634DDDAF4B2B}" type="slidenum">
              <a:rPr lang="en-US" altLang="zh-TW" smtClean="0"/>
              <a:t>‹#›</a:t>
            </a:fld>
            <a:endParaRPr lang="zh-TW" altLang="en-US" dirty="0"/>
          </a:p>
        </p:txBody>
      </p:sp>
    </p:spTree>
    <p:extLst>
      <p:ext uri="{BB962C8B-B14F-4D97-AF65-F5344CB8AC3E}">
        <p14:creationId xmlns:p14="http://schemas.microsoft.com/office/powerpoint/2010/main" val="11852724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7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6499274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7544793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9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428555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0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461219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470110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480954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3442518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248748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5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64511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66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50054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5"/>
            <a:ext cx="7886700" cy="1325563"/>
          </a:xfrm>
          <a:prstGeom prst="rect">
            <a:avLst/>
          </a:prstGeom>
        </p:spPr>
        <p:txBody>
          <a:bodyPr/>
          <a:lstStyle/>
          <a:p>
            <a:r>
              <a:rPr lang="zh-TW" altLang="en-US"/>
              <a:t>按一下以編輯母片標題樣式</a:t>
            </a:r>
          </a:p>
        </p:txBody>
      </p:sp>
      <p:sp>
        <p:nvSpPr>
          <p:cNvPr id="3" name="頁尾版面配置區 2"/>
          <p:cNvSpPr>
            <a:spLocks noGrp="1"/>
          </p:cNvSpPr>
          <p:nvPr>
            <p:ph type="ftr" sz="quarter" idx="10"/>
          </p:nvPr>
        </p:nvSpPr>
        <p:spPr/>
        <p:txBody>
          <a:bodyPr/>
          <a:lstStyle/>
          <a:p>
            <a:endParaRPr lang="zh-TW" altLang="en-US" dirty="0"/>
          </a:p>
        </p:txBody>
      </p:sp>
      <p:sp>
        <p:nvSpPr>
          <p:cNvPr id="4" name="日期版面配置區 3"/>
          <p:cNvSpPr>
            <a:spLocks noGrp="1"/>
          </p:cNvSpPr>
          <p:nvPr>
            <p:ph type="dt" sz="half" idx="11"/>
          </p:nvPr>
        </p:nvSpPr>
        <p:spPr/>
        <p:txBody>
          <a:bodyPr/>
          <a:lstStyle/>
          <a:p>
            <a:fld id="{1D8BD707-D9CF-40AE-B4C6-C98DA3205C09}" type="datetimeFigureOut">
              <a:rPr lang="en-US" smtClean="0"/>
              <a:t>4/25/2020</a:t>
            </a:fld>
            <a:endParaRPr lang="en-US" dirty="0"/>
          </a:p>
        </p:txBody>
      </p:sp>
      <p:sp>
        <p:nvSpPr>
          <p:cNvPr id="5" name="投影片編號版面配置區 4"/>
          <p:cNvSpPr>
            <a:spLocks noGrp="1"/>
          </p:cNvSpPr>
          <p:nvPr>
            <p:ph type="sldNum" sz="quarter" idx="12"/>
          </p:nvPr>
        </p:nvSpPr>
        <p:spPr/>
        <p:txBody>
          <a:bodyPr/>
          <a:lstStyle/>
          <a:p>
            <a:fld id="{B6F15528-21DE-4FAA-801E-634DDDAF4B2B}" type="slidenum">
              <a:rPr lang="en-US" altLang="zh-TW" smtClean="0"/>
              <a:t>‹#›</a:t>
            </a:fld>
            <a:endParaRPr lang="zh-TW" altLang="en-US" dirty="0"/>
          </a:p>
        </p:txBody>
      </p:sp>
    </p:spTree>
    <p:extLst>
      <p:ext uri="{BB962C8B-B14F-4D97-AF65-F5344CB8AC3E}">
        <p14:creationId xmlns:p14="http://schemas.microsoft.com/office/powerpoint/2010/main" val="3834375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7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13981751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8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2142757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69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7021642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0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650903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5882152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4301007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4807315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12606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6" name="Holder 2"/>
          <p:cNvSpPr>
            <a:spLocks noGrp="1"/>
          </p:cNvSpPr>
          <p:nvPr>
            <p:ph type="title"/>
          </p:nvPr>
        </p:nvSpPr>
        <p:spPr>
          <a:xfrm>
            <a:off x="914400" y="609600"/>
            <a:ext cx="7543800" cy="308356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395410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438400" y="1283970"/>
            <a:ext cx="6708808" cy="2983230"/>
          </a:xfrm>
          <a:prstGeom prst="rect">
            <a:avLst/>
          </a:prstGeom>
        </p:spPr>
        <p:txBody>
          <a:bodyPr lIns="0" tIns="0" rIns="0" bIns="0"/>
          <a:lstStyle>
            <a:lvl1pPr>
              <a:defRPr sz="14800" b="0" i="0">
                <a:solidFill>
                  <a:srgbClr val="231F20"/>
                </a:solidFill>
                <a:latin typeface="標楷體" panose="03000509000000000000" pitchFamily="65" charset="-120"/>
                <a:ea typeface="標楷體" panose="03000509000000000000" pitchFamily="65" charset="-120"/>
                <a:cs typeface="標楷體" panose="03000509000000000000" pitchFamily="65" charset="-120"/>
              </a:defRPr>
            </a:lvl1pPr>
          </a:lstStyle>
          <a:p>
            <a:endParaRPr dirty="0"/>
          </a:p>
        </p:txBody>
      </p:sp>
      <p:sp>
        <p:nvSpPr>
          <p:cNvPr id="3" name="Holder 3"/>
          <p:cNvSpPr>
            <a:spLocks noGrp="1"/>
          </p:cNvSpPr>
          <p:nvPr>
            <p:ph type="body" idx="1"/>
          </p:nvPr>
        </p:nvSpPr>
        <p:spPr>
          <a:xfrm>
            <a:off x="3124199" y="3855720"/>
            <a:ext cx="4876801" cy="4526280"/>
          </a:xfrm>
          <a:prstGeom prst="rect">
            <a:avLst/>
          </a:prstGeom>
        </p:spPr>
        <p:txBody>
          <a:bodyPr lIns="0" tIns="0" rIns="0" bIns="0"/>
          <a:lstStyle>
            <a:lvl1pPr>
              <a:defRPr sz="7200">
                <a:solidFill>
                  <a:schemeClr val="accent1">
                    <a:lumMod val="75000"/>
                  </a:schemeClr>
                </a:solidFill>
                <a:latin typeface="Times New Roman" panose="02020603050405020304" pitchFamily="18" charset="0"/>
                <a:cs typeface="Times New Roman" panose="02020603050405020304" pitchFamily="18" charset="0"/>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8" name="文字版面配置區 7"/>
          <p:cNvSpPr>
            <a:spLocks noGrp="1"/>
          </p:cNvSpPr>
          <p:nvPr>
            <p:ph type="body" sz="quarter" idx="10" hasCustomPrompt="1"/>
          </p:nvPr>
        </p:nvSpPr>
        <p:spPr>
          <a:xfrm>
            <a:off x="685800" y="5661226"/>
            <a:ext cx="6126163" cy="892175"/>
          </a:xfrm>
          <a:prstGeom prst="rect">
            <a:avLst/>
          </a:prstGeom>
        </p:spPr>
        <p:txBody>
          <a:bodyPr/>
          <a:lstStyle>
            <a:lvl1pPr>
              <a:defRPr sz="3200">
                <a:latin typeface="Times New Roman" panose="02020603050405020304" pitchFamily="18" charset="0"/>
                <a:cs typeface="Times New Roman" panose="02020603050405020304" pitchFamily="18" charset="0"/>
              </a:defRPr>
            </a:lvl1pPr>
          </a:lstStyle>
          <a:p>
            <a:pPr lvl="0"/>
            <a:r>
              <a:rPr lang="zh-TW" altLang="en-US" dirty="0"/>
              <a:t>．按一下以編輯母片文字樣式</a:t>
            </a:r>
          </a:p>
        </p:txBody>
      </p:sp>
    </p:spTree>
    <p:extLst>
      <p:ext uri="{BB962C8B-B14F-4D97-AF65-F5344CB8AC3E}">
        <p14:creationId xmlns:p14="http://schemas.microsoft.com/office/powerpoint/2010/main" val="2262118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59" cstate="print"/>
            <a:stretch>
              <a:fillRect/>
            </a:stretch>
          </a:blipFill>
        </p:spPr>
        <p:txBody>
          <a:bodyPr wrap="square" lIns="0" tIns="0" rIns="0" bIns="0" rtlCol="0"/>
          <a:lstStyle/>
          <a:p>
            <a:endParaRPr dirty="0"/>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4/25/2020</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
        <p:nvSpPr>
          <p:cNvPr id="7" name="object 2"/>
          <p:cNvSpPr txBox="1"/>
          <p:nvPr userDrawn="1"/>
        </p:nvSpPr>
        <p:spPr>
          <a:xfrm>
            <a:off x="1641791" y="3886200"/>
            <a:ext cx="7038975" cy="1107996"/>
          </a:xfrm>
          <a:prstGeom prst="rect">
            <a:avLst/>
          </a:prstGeom>
        </p:spPr>
        <p:txBody>
          <a:bodyPr vert="horz" wrap="square" lIns="0" tIns="0" rIns="0" bIns="0" rtlCol="0">
            <a:spAutoFit/>
          </a:bodyPr>
          <a:lstStyle/>
          <a:p>
            <a:pPr marR="1366520" algn="ctr">
              <a:lnSpc>
                <a:spcPct val="100000"/>
              </a:lnSpc>
              <a:spcBef>
                <a:spcPts val="880"/>
              </a:spcBef>
            </a:pPr>
            <a:r>
              <a:rPr lang="en-US" sz="7200" dirty="0">
                <a:solidFill>
                  <a:srgbClr val="075295"/>
                </a:solidFill>
                <a:latin typeface="Times New Roman"/>
                <a:cs typeface="Times New Roman"/>
              </a:rPr>
              <a:t> </a:t>
            </a:r>
            <a:endParaRPr sz="7200" dirty="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4" r:id="rId6"/>
    <p:sldLayoutId id="2147483665"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 id="2147483739" r:id="rId55"/>
    <p:sldLayoutId id="2147483740" r:id="rId56"/>
    <p:sldLayoutId id="2147483741" r:id="rId5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6857999"/>
          </a:xfrm>
          <a:prstGeom prst="rect">
            <a:avLst/>
          </a:prstGeom>
          <a:blipFill>
            <a:blip r:embed="rId3" cstate="print"/>
            <a:stretch>
              <a:fillRect/>
            </a:stretch>
          </a:blipFill>
        </p:spPr>
        <p:txBody>
          <a:bodyPr wrap="square" lIns="0" tIns="0" rIns="0" bIns="0" rtlCol="0"/>
          <a:lstStyle/>
          <a:p>
            <a:endParaRPr dirty="0"/>
          </a:p>
        </p:txBody>
      </p:sp>
      <p:sp>
        <p:nvSpPr>
          <p:cNvPr id="3" name="object 3"/>
          <p:cNvSpPr txBox="1"/>
          <p:nvPr/>
        </p:nvSpPr>
        <p:spPr>
          <a:xfrm rot="21180000">
            <a:off x="674050" y="5134009"/>
            <a:ext cx="1005241" cy="884858"/>
          </a:xfrm>
          <a:prstGeom prst="rect">
            <a:avLst/>
          </a:prstGeom>
        </p:spPr>
        <p:txBody>
          <a:bodyPr vert="horz" wrap="square" lIns="0" tIns="0" rIns="0" bIns="0" rtlCol="0">
            <a:spAutoFit/>
          </a:bodyPr>
          <a:lstStyle/>
          <a:p>
            <a:pPr algn="ctr">
              <a:lnSpc>
                <a:spcPts val="6865"/>
              </a:lnSpc>
            </a:pPr>
            <a:r>
              <a:rPr lang="en-US" sz="5800" b="1" i="1" spc="610" dirty="0">
                <a:solidFill>
                  <a:srgbClr val="FFFFFF"/>
                </a:solidFill>
                <a:latin typeface="Yu Gothic UI Semibold"/>
                <a:cs typeface="Yu Gothic UI Semibold"/>
              </a:rPr>
              <a:t>6</a:t>
            </a:r>
            <a:endParaRPr sz="5800" dirty="0">
              <a:latin typeface="Yu Gothic UI Semibold"/>
              <a:cs typeface="Yu Gothic UI Semibold"/>
            </a:endParaRPr>
          </a:p>
        </p:txBody>
      </p:sp>
      <p:sp>
        <p:nvSpPr>
          <p:cNvPr id="4" name="object 4"/>
          <p:cNvSpPr txBox="1"/>
          <p:nvPr/>
        </p:nvSpPr>
        <p:spPr>
          <a:xfrm>
            <a:off x="2087298" y="2342299"/>
            <a:ext cx="4542101" cy="1384995"/>
          </a:xfrm>
          <a:prstGeom prst="rect">
            <a:avLst/>
          </a:prstGeom>
        </p:spPr>
        <p:txBody>
          <a:bodyPr vert="horz" wrap="square" lIns="0" tIns="0" rIns="0" bIns="0" rtlCol="0">
            <a:spAutoFit/>
          </a:bodyPr>
          <a:lstStyle/>
          <a:p>
            <a:pPr marL="24130">
              <a:lnSpc>
                <a:spcPct val="100000"/>
              </a:lnSpc>
            </a:pPr>
            <a:r>
              <a:rPr lang="zh-TW" altLang="en-US" sz="3000" dirty="0">
                <a:solidFill>
                  <a:srgbClr val="31377D"/>
                </a:solidFill>
                <a:latin typeface="標楷體" panose="03000509000000000000" pitchFamily="65" charset="-120"/>
                <a:ea typeface="標楷體" panose="03000509000000000000" pitchFamily="65" charset="-120"/>
                <a:cs typeface="標楷體"/>
              </a:rPr>
              <a:t>第二課</a:t>
            </a:r>
          </a:p>
          <a:p>
            <a:pPr marL="24130">
              <a:lnSpc>
                <a:spcPct val="100000"/>
              </a:lnSpc>
            </a:pPr>
            <a:endParaRPr lang="zh-TW" altLang="en-US" sz="3000" dirty="0">
              <a:latin typeface="標楷體" panose="03000509000000000000" pitchFamily="65" charset="-120"/>
              <a:ea typeface="標楷體" panose="03000509000000000000" pitchFamily="65" charset="-120"/>
              <a:cs typeface="標楷體"/>
            </a:endParaRPr>
          </a:p>
          <a:p>
            <a:pPr marL="24130">
              <a:lnSpc>
                <a:spcPct val="100000"/>
              </a:lnSpc>
            </a:pPr>
            <a:r>
              <a:rPr lang="zh-TW" altLang="en-US" sz="3000" dirty="0">
                <a:latin typeface="標楷體" panose="03000509000000000000" pitchFamily="65" charset="-120"/>
                <a:ea typeface="標楷體" panose="03000509000000000000" pitchFamily="65" charset="-120"/>
                <a:cs typeface="標楷體"/>
              </a:rPr>
              <a:t>科技與生活</a:t>
            </a:r>
            <a:endParaRPr lang="zh-TW" altLang="en-US" sz="2400" dirty="0">
              <a:latin typeface="標楷體" panose="03000509000000000000" pitchFamily="65" charset="-120"/>
              <a:ea typeface="標楷體" panose="03000509000000000000" pitchFamily="65" charset="-120"/>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76600" y="1268343"/>
            <a:ext cx="8004208" cy="2983230"/>
          </a:xfrm>
        </p:spPr>
        <p:txBody>
          <a:bodyPr/>
          <a:lstStyle/>
          <a:p>
            <a:r>
              <a:rPr lang="zh-TW" altLang="zh-TW" dirty="0"/>
              <a:t>群</a:t>
            </a:r>
            <a:endParaRPr lang="zh-TW" altLang="en-US" dirty="0"/>
          </a:p>
        </p:txBody>
      </p:sp>
      <p:sp>
        <p:nvSpPr>
          <p:cNvPr id="3" name="文字版面配置區 2"/>
          <p:cNvSpPr>
            <a:spLocks noGrp="1"/>
          </p:cNvSpPr>
          <p:nvPr>
            <p:ph type="body" idx="1"/>
          </p:nvPr>
        </p:nvSpPr>
        <p:spPr>
          <a:xfrm>
            <a:off x="3581400" y="3581399"/>
            <a:ext cx="6400801" cy="4526280"/>
          </a:xfrm>
        </p:spPr>
        <p:txBody>
          <a:bodyPr/>
          <a:lstStyle/>
          <a:p>
            <a:r>
              <a:rPr lang="en-US" altLang="zh-TW" dirty="0" err="1"/>
              <a:t>qún</a:t>
            </a:r>
            <a:endParaRPr lang="zh-TW" altLang="en-US" dirty="0"/>
          </a:p>
        </p:txBody>
      </p:sp>
      <p:sp>
        <p:nvSpPr>
          <p:cNvPr id="4" name="文字版面配置區 3"/>
          <p:cNvSpPr>
            <a:spLocks noGrp="1"/>
          </p:cNvSpPr>
          <p:nvPr>
            <p:ph type="body" sz="quarter" idx="10"/>
          </p:nvPr>
        </p:nvSpPr>
        <p:spPr>
          <a:xfrm>
            <a:off x="685800" y="5398452"/>
            <a:ext cx="8229600" cy="892175"/>
          </a:xfrm>
        </p:spPr>
        <p:txBody>
          <a:bodyPr/>
          <a:lstStyle/>
          <a:p>
            <a:r>
              <a:rPr lang="en-US" altLang="zh-TW" dirty="0"/>
              <a:t>(M) group of</a:t>
            </a:r>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483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1000" y="1283970"/>
            <a:ext cx="8766208" cy="2983230"/>
          </a:xfrm>
        </p:spPr>
        <p:txBody>
          <a:bodyPr/>
          <a:lstStyle/>
          <a:p>
            <a:r>
              <a:rPr lang="zh-TW" altLang="zh-TW" dirty="0"/>
              <a:t>突發奇想</a:t>
            </a:r>
            <a:endParaRPr lang="zh-TW" altLang="en-US" dirty="0"/>
          </a:p>
        </p:txBody>
      </p:sp>
      <p:sp>
        <p:nvSpPr>
          <p:cNvPr id="3" name="文字版面配置區 2"/>
          <p:cNvSpPr>
            <a:spLocks noGrp="1"/>
          </p:cNvSpPr>
          <p:nvPr>
            <p:ph type="body" idx="1"/>
          </p:nvPr>
        </p:nvSpPr>
        <p:spPr>
          <a:xfrm>
            <a:off x="1982803" y="3844173"/>
            <a:ext cx="4876801" cy="4526280"/>
          </a:xfrm>
        </p:spPr>
        <p:txBody>
          <a:bodyPr/>
          <a:lstStyle/>
          <a:p>
            <a:r>
              <a:rPr lang="en-US" altLang="zh-TW" dirty="0" err="1"/>
              <a:t>túfā</a:t>
            </a:r>
            <a:r>
              <a:rPr lang="en-US" altLang="zh-TW" dirty="0"/>
              <a:t> </a:t>
            </a:r>
            <a:r>
              <a:rPr lang="en-US" altLang="zh-TW" dirty="0" err="1"/>
              <a:t>qíxiǎng</a:t>
            </a:r>
            <a:endParaRPr lang="zh-TW" altLang="en-US" dirty="0"/>
          </a:p>
        </p:txBody>
      </p:sp>
      <p:sp>
        <p:nvSpPr>
          <p:cNvPr id="4" name="文字版面配置區 3"/>
          <p:cNvSpPr>
            <a:spLocks noGrp="1"/>
          </p:cNvSpPr>
          <p:nvPr>
            <p:ph type="body" sz="quarter" idx="10"/>
          </p:nvPr>
        </p:nvSpPr>
        <p:spPr>
          <a:xfrm>
            <a:off x="685800" y="5661226"/>
            <a:ext cx="8001000" cy="892175"/>
          </a:xfrm>
        </p:spPr>
        <p:txBody>
          <a:bodyPr/>
          <a:lstStyle/>
          <a:p>
            <a:r>
              <a:rPr lang="en-US" altLang="zh-TW" dirty="0"/>
              <a:t>(</a:t>
            </a:r>
            <a:r>
              <a:rPr lang="en-US" altLang="zh-TW" dirty="0" err="1"/>
              <a:t>Ph</a:t>
            </a:r>
            <a:r>
              <a:rPr lang="en-US" altLang="zh-TW" dirty="0"/>
              <a:t>) to hit upon an extraordinary idea, have a flash of inspiration</a:t>
            </a:r>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81773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04991" y="1268343"/>
            <a:ext cx="6708808" cy="2983230"/>
          </a:xfrm>
        </p:spPr>
        <p:txBody>
          <a:bodyPr/>
          <a:lstStyle/>
          <a:p>
            <a:r>
              <a:rPr lang="zh-TW" altLang="zh-TW" dirty="0"/>
              <a:t>原理</a:t>
            </a:r>
            <a:endParaRPr lang="zh-TW" altLang="en-US" dirty="0"/>
          </a:p>
        </p:txBody>
      </p:sp>
      <p:sp>
        <p:nvSpPr>
          <p:cNvPr id="3" name="文字版面配置區 2"/>
          <p:cNvSpPr>
            <a:spLocks noGrp="1"/>
          </p:cNvSpPr>
          <p:nvPr>
            <p:ph type="body" idx="1"/>
          </p:nvPr>
        </p:nvSpPr>
        <p:spPr/>
        <p:txBody>
          <a:bodyPr/>
          <a:lstStyle/>
          <a:p>
            <a:r>
              <a:rPr lang="en-US" altLang="zh-TW" dirty="0" err="1"/>
              <a:t>yuánlǐ</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principle, theory</a:t>
            </a:r>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62982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醫師</a:t>
            </a:r>
            <a:endParaRPr lang="zh-TW" altLang="en-US" dirty="0"/>
          </a:p>
        </p:txBody>
      </p:sp>
      <p:sp>
        <p:nvSpPr>
          <p:cNvPr id="3" name="文字版面配置區 2"/>
          <p:cNvSpPr>
            <a:spLocks noGrp="1"/>
          </p:cNvSpPr>
          <p:nvPr>
            <p:ph type="body" idx="1"/>
          </p:nvPr>
        </p:nvSpPr>
        <p:spPr/>
        <p:txBody>
          <a:bodyPr/>
          <a:lstStyle/>
          <a:p>
            <a:r>
              <a:rPr lang="en-US" altLang="zh-TW" dirty="0" err="1"/>
              <a:t>yīshī</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doctor</a:t>
            </a:r>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79565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24199" y="1268343"/>
            <a:ext cx="6708808" cy="2983230"/>
          </a:xfrm>
        </p:spPr>
        <p:txBody>
          <a:bodyPr/>
          <a:lstStyle/>
          <a:p>
            <a:r>
              <a:rPr lang="zh-TW" altLang="zh-TW" dirty="0"/>
              <a:t>配</a:t>
            </a:r>
            <a:endParaRPr lang="zh-TW" altLang="en-US" dirty="0"/>
          </a:p>
        </p:txBody>
      </p:sp>
      <p:sp>
        <p:nvSpPr>
          <p:cNvPr id="3" name="文字版面配置區 2"/>
          <p:cNvSpPr>
            <a:spLocks noGrp="1"/>
          </p:cNvSpPr>
          <p:nvPr>
            <p:ph type="body" idx="1"/>
          </p:nvPr>
        </p:nvSpPr>
        <p:spPr>
          <a:xfrm>
            <a:off x="3505200" y="3276600"/>
            <a:ext cx="4876801" cy="4526280"/>
          </a:xfrm>
        </p:spPr>
        <p:txBody>
          <a:bodyPr/>
          <a:lstStyle/>
          <a:p>
            <a:r>
              <a:rPr lang="en-US" altLang="zh-TW" dirty="0" err="1"/>
              <a:t>pèi</a:t>
            </a:r>
            <a:r>
              <a:rPr lang="en-US" altLang="zh-TW" dirty="0"/>
              <a:t> </a:t>
            </a:r>
            <a:endParaRPr lang="zh-TW" altLang="en-US" dirty="0"/>
          </a:p>
        </p:txBody>
      </p:sp>
      <p:sp>
        <p:nvSpPr>
          <p:cNvPr id="4" name="文字版面配置區 3"/>
          <p:cNvSpPr>
            <a:spLocks noGrp="1"/>
          </p:cNvSpPr>
          <p:nvPr>
            <p:ph type="body" sz="quarter" idx="10"/>
          </p:nvPr>
        </p:nvSpPr>
        <p:spPr>
          <a:xfrm>
            <a:off x="685800" y="4688964"/>
            <a:ext cx="7924800" cy="892175"/>
          </a:xfrm>
        </p:spPr>
        <p:txBody>
          <a:bodyPr/>
          <a:lstStyle/>
          <a:p>
            <a:r>
              <a:rPr lang="en-US" altLang="zh-TW" sz="2800" dirty="0"/>
              <a:t>(V)</a:t>
            </a:r>
            <a:r>
              <a:rPr lang="zh-TW" altLang="en-US" sz="2800" dirty="0"/>
              <a:t> </a:t>
            </a:r>
            <a:r>
              <a:rPr lang="en-US" altLang="zh-TW" sz="2800" dirty="0"/>
              <a:t>to get (glasses), to fill (a prescription), to mix and match (clothes) etc. (In this lesson, ‘to have eye-glasses fitted at an optical store, without a doctor’s prescription, a common practice in Taiwan.)</a:t>
            </a:r>
            <a:endParaRPr lang="zh-TW" altLang="en-US" sz="2800"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93967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1259" y="1371600"/>
            <a:ext cx="8461408" cy="2983230"/>
          </a:xfrm>
        </p:spPr>
        <p:txBody>
          <a:bodyPr/>
          <a:lstStyle/>
          <a:p>
            <a:r>
              <a:rPr lang="zh-TW" altLang="zh-TW" dirty="0"/>
              <a:t>眼鏡</a:t>
            </a:r>
            <a:endParaRPr lang="zh-TW" altLang="en-US" dirty="0"/>
          </a:p>
        </p:txBody>
      </p:sp>
      <p:sp>
        <p:nvSpPr>
          <p:cNvPr id="3" name="文字版面配置區 2"/>
          <p:cNvSpPr>
            <a:spLocks noGrp="1"/>
          </p:cNvSpPr>
          <p:nvPr>
            <p:ph type="body" idx="1"/>
          </p:nvPr>
        </p:nvSpPr>
        <p:spPr/>
        <p:txBody>
          <a:bodyPr/>
          <a:lstStyle/>
          <a:p>
            <a:r>
              <a:rPr lang="en-US" altLang="zh-TW" dirty="0" err="1"/>
              <a:t>yǎnjìng</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glasses</a:t>
            </a:r>
            <a:endParaRPr lang="zh-TW" altLang="zh-TW"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00442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相對</a:t>
            </a:r>
            <a:endParaRPr lang="zh-TW" altLang="en-US" dirty="0"/>
          </a:p>
        </p:txBody>
      </p:sp>
      <p:sp>
        <p:nvSpPr>
          <p:cNvPr id="3" name="文字版面配置區 2"/>
          <p:cNvSpPr>
            <a:spLocks noGrp="1"/>
          </p:cNvSpPr>
          <p:nvPr>
            <p:ph type="body" idx="1"/>
          </p:nvPr>
        </p:nvSpPr>
        <p:spPr>
          <a:xfrm>
            <a:off x="2743200" y="3844173"/>
            <a:ext cx="4876801" cy="4526280"/>
          </a:xfrm>
        </p:spPr>
        <p:txBody>
          <a:bodyPr/>
          <a:lstStyle/>
          <a:p>
            <a:r>
              <a:rPr lang="en-US" altLang="zh-TW" dirty="0" err="1"/>
              <a:t>xiāngduì</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Adv</a:t>
            </a:r>
            <a:r>
              <a:rPr lang="en-US" altLang="zh-TW" dirty="0"/>
              <a:t>) relatively, by comparison</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22177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71800" y="1268343"/>
            <a:ext cx="8461408" cy="2983230"/>
          </a:xfrm>
        </p:spPr>
        <p:txBody>
          <a:bodyPr/>
          <a:lstStyle/>
          <a:p>
            <a:r>
              <a:rPr lang="zh-TW" altLang="zh-TW" dirty="0"/>
              <a:t>窮困</a:t>
            </a:r>
            <a:endParaRPr lang="zh-TW" altLang="en-US" dirty="0"/>
          </a:p>
        </p:txBody>
      </p:sp>
      <p:sp>
        <p:nvSpPr>
          <p:cNvPr id="3" name="文字版面配置區 2"/>
          <p:cNvSpPr>
            <a:spLocks noGrp="1"/>
          </p:cNvSpPr>
          <p:nvPr>
            <p:ph type="body" idx="1"/>
          </p:nvPr>
        </p:nvSpPr>
        <p:spPr/>
        <p:txBody>
          <a:bodyPr/>
          <a:lstStyle/>
          <a:p>
            <a:r>
              <a:rPr lang="en-US" altLang="zh-TW" dirty="0" err="1"/>
              <a:t>qióngkùn</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8077200" cy="892175"/>
          </a:xfrm>
        </p:spPr>
        <p:txBody>
          <a:bodyPr/>
          <a:lstStyle/>
          <a:p>
            <a:r>
              <a:rPr lang="en-US" altLang="zh-TW" dirty="0"/>
              <a:t>(Vs) impoverished, destitute</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26599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任務</a:t>
            </a:r>
            <a:endParaRPr lang="zh-TW" altLang="en-US" dirty="0"/>
          </a:p>
        </p:txBody>
      </p:sp>
      <p:sp>
        <p:nvSpPr>
          <p:cNvPr id="3" name="文字版面配置區 2"/>
          <p:cNvSpPr>
            <a:spLocks noGrp="1"/>
          </p:cNvSpPr>
          <p:nvPr>
            <p:ph type="body" idx="1"/>
          </p:nvPr>
        </p:nvSpPr>
        <p:spPr/>
        <p:txBody>
          <a:bodyPr/>
          <a:lstStyle/>
          <a:p>
            <a:r>
              <a:rPr lang="en-US" altLang="zh-TW" dirty="0" err="1"/>
              <a:t>rènwù</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mission</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6983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67000" y="1306443"/>
            <a:ext cx="7394608" cy="2983230"/>
          </a:xfrm>
        </p:spPr>
        <p:txBody>
          <a:bodyPr/>
          <a:lstStyle/>
          <a:p>
            <a:r>
              <a:rPr lang="zh-TW" altLang="zh-TW" dirty="0"/>
              <a:t>估計</a:t>
            </a:r>
            <a:endParaRPr lang="zh-TW" altLang="en-US" dirty="0"/>
          </a:p>
        </p:txBody>
      </p:sp>
      <p:sp>
        <p:nvSpPr>
          <p:cNvPr id="3" name="文字版面配置區 2"/>
          <p:cNvSpPr>
            <a:spLocks noGrp="1"/>
          </p:cNvSpPr>
          <p:nvPr>
            <p:ph type="body" idx="1"/>
          </p:nvPr>
        </p:nvSpPr>
        <p:spPr/>
        <p:txBody>
          <a:bodyPr/>
          <a:lstStyle/>
          <a:p>
            <a:r>
              <a:rPr lang="en-US" altLang="zh-TW" dirty="0" err="1"/>
              <a:t>gūjì</a:t>
            </a:r>
            <a:r>
              <a:rPr lang="en-US" altLang="zh-TW" dirty="0"/>
              <a:t> </a:t>
            </a:r>
            <a:endParaRPr lang="zh-TW" altLang="en-US" dirty="0"/>
          </a:p>
        </p:txBody>
      </p:sp>
      <p:sp>
        <p:nvSpPr>
          <p:cNvPr id="4" name="文字版面配置區 3"/>
          <p:cNvSpPr>
            <a:spLocks noGrp="1"/>
          </p:cNvSpPr>
          <p:nvPr>
            <p:ph type="body" sz="quarter" idx="10"/>
          </p:nvPr>
        </p:nvSpPr>
        <p:spPr>
          <a:xfrm>
            <a:off x="685800" y="5432424"/>
            <a:ext cx="7924800" cy="892175"/>
          </a:xfrm>
        </p:spPr>
        <p:txBody>
          <a:bodyPr/>
          <a:lstStyle/>
          <a:p>
            <a:r>
              <a:rPr lang="en-US" altLang="zh-TW" dirty="0"/>
              <a:t>(Vi) to estimate</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66139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洞察</a:t>
            </a:r>
            <a:endParaRPr lang="zh-TW" altLang="en-US" dirty="0"/>
          </a:p>
        </p:txBody>
      </p:sp>
      <p:sp>
        <p:nvSpPr>
          <p:cNvPr id="3" name="文字版面配置區 2"/>
          <p:cNvSpPr>
            <a:spLocks noGrp="1"/>
          </p:cNvSpPr>
          <p:nvPr>
            <p:ph type="body" idx="1"/>
          </p:nvPr>
        </p:nvSpPr>
        <p:spPr/>
        <p:txBody>
          <a:bodyPr/>
          <a:lstStyle/>
          <a:p>
            <a:r>
              <a:rPr lang="en-US" altLang="zh-TW" dirty="0" err="1"/>
              <a:t>dòngchá</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 to investigate, gain insight into</a:t>
            </a:r>
            <a:endParaRPr lang="zh-TW" altLang="zh-TW" dirty="0"/>
          </a:p>
          <a:p>
            <a:endParaRPr lang="zh-TW" altLang="en-US" dirty="0"/>
          </a:p>
        </p:txBody>
      </p:sp>
      <p:sp>
        <p:nvSpPr>
          <p:cNvPr id="5" name="文字方塊 4"/>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摘</a:t>
            </a:r>
            <a:r>
              <a:rPr lang="en-US" altLang="zh-TW" sz="2000" dirty="0">
                <a:solidFill>
                  <a:srgbClr val="075295"/>
                </a:solidFill>
                <a:latin typeface="標楷體" panose="03000509000000000000" pitchFamily="65" charset="-120"/>
                <a:ea typeface="標楷體" panose="03000509000000000000" pitchFamily="65" charset="-120"/>
                <a:cs typeface="Times New Roman"/>
              </a:rPr>
              <a:t>-1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51546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發明</a:t>
            </a:r>
            <a:endParaRPr lang="zh-TW" altLang="en-US" dirty="0"/>
          </a:p>
        </p:txBody>
      </p:sp>
      <p:sp>
        <p:nvSpPr>
          <p:cNvPr id="3" name="文字版面配置區 2"/>
          <p:cNvSpPr>
            <a:spLocks noGrp="1"/>
          </p:cNvSpPr>
          <p:nvPr>
            <p:ph type="body" idx="1"/>
          </p:nvPr>
        </p:nvSpPr>
        <p:spPr>
          <a:xfrm>
            <a:off x="2895600" y="3733800"/>
            <a:ext cx="4876801" cy="4526280"/>
          </a:xfrm>
        </p:spPr>
        <p:txBody>
          <a:bodyPr/>
          <a:lstStyle/>
          <a:p>
            <a:r>
              <a:rPr lang="en-US" altLang="zh-TW" dirty="0" err="1"/>
              <a:t>fāmíng</a:t>
            </a:r>
            <a:r>
              <a:rPr lang="en-US" altLang="zh-TW" dirty="0"/>
              <a:t> </a:t>
            </a:r>
            <a:endParaRPr lang="zh-TW" altLang="en-US" dirty="0"/>
          </a:p>
        </p:txBody>
      </p:sp>
      <p:sp>
        <p:nvSpPr>
          <p:cNvPr id="4" name="文字版面配置區 3"/>
          <p:cNvSpPr>
            <a:spLocks noGrp="1"/>
          </p:cNvSpPr>
          <p:nvPr>
            <p:ph type="body" sz="quarter" idx="10"/>
          </p:nvPr>
        </p:nvSpPr>
        <p:spPr>
          <a:xfrm>
            <a:off x="685800" y="5426651"/>
            <a:ext cx="8077200" cy="892175"/>
          </a:xfrm>
        </p:spPr>
        <p:txBody>
          <a:bodyPr/>
          <a:lstStyle/>
          <a:p>
            <a:r>
              <a:rPr lang="en-US" altLang="zh-TW" dirty="0"/>
              <a:t>(V/N) to invent; invention</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0880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自行</a:t>
            </a:r>
            <a:endParaRPr lang="zh-TW" altLang="en-US" dirty="0"/>
          </a:p>
        </p:txBody>
      </p:sp>
      <p:sp>
        <p:nvSpPr>
          <p:cNvPr id="3" name="文字版面配置區 2"/>
          <p:cNvSpPr>
            <a:spLocks noGrp="1"/>
          </p:cNvSpPr>
          <p:nvPr>
            <p:ph type="body" idx="1"/>
          </p:nvPr>
        </p:nvSpPr>
        <p:spPr>
          <a:xfrm>
            <a:off x="2819400" y="3844173"/>
            <a:ext cx="4876801" cy="4526280"/>
          </a:xfrm>
        </p:spPr>
        <p:txBody>
          <a:bodyPr/>
          <a:lstStyle/>
          <a:p>
            <a:r>
              <a:rPr lang="en-US" altLang="zh-TW" dirty="0" err="1"/>
              <a:t>zìxíng</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Adv</a:t>
            </a:r>
            <a:r>
              <a:rPr lang="en-US" altLang="zh-TW" dirty="0"/>
              <a:t>) by oneself, on one’s own</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92055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663792" y="1293743"/>
            <a:ext cx="6708808" cy="2983230"/>
          </a:xfrm>
        </p:spPr>
        <p:txBody>
          <a:bodyPr/>
          <a:lstStyle/>
          <a:p>
            <a:r>
              <a:rPr lang="zh-TW" altLang="zh-TW" dirty="0"/>
              <a:t>度數</a:t>
            </a:r>
            <a:endParaRPr lang="zh-TW" altLang="en-US" dirty="0"/>
          </a:p>
        </p:txBody>
      </p:sp>
      <p:sp>
        <p:nvSpPr>
          <p:cNvPr id="3" name="文字版面配置區 2"/>
          <p:cNvSpPr>
            <a:spLocks noGrp="1"/>
          </p:cNvSpPr>
          <p:nvPr>
            <p:ph type="body" idx="1"/>
          </p:nvPr>
        </p:nvSpPr>
        <p:spPr/>
        <p:txBody>
          <a:bodyPr/>
          <a:lstStyle/>
          <a:p>
            <a:r>
              <a:rPr lang="en-US" altLang="zh-TW" dirty="0" err="1"/>
              <a:t>dùshù</a:t>
            </a:r>
            <a:endParaRPr lang="zh-TW" altLang="en-US" dirty="0"/>
          </a:p>
        </p:txBody>
      </p:sp>
      <p:sp>
        <p:nvSpPr>
          <p:cNvPr id="4" name="文字版面配置區 3"/>
          <p:cNvSpPr>
            <a:spLocks noGrp="1"/>
          </p:cNvSpPr>
          <p:nvPr>
            <p:ph type="body" sz="quarter" idx="10"/>
          </p:nvPr>
        </p:nvSpPr>
        <p:spPr>
          <a:xfrm>
            <a:off x="609600" y="5226685"/>
            <a:ext cx="7924800" cy="892175"/>
          </a:xfrm>
        </p:spPr>
        <p:txBody>
          <a:bodyPr/>
          <a:lstStyle/>
          <a:p>
            <a:r>
              <a:rPr lang="en-US" altLang="zh-TW" dirty="0"/>
              <a:t>(N) eyesight (prescription), (degree to which one’s vision needs correction)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67303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1696" y="1568217"/>
            <a:ext cx="9223408" cy="2983230"/>
          </a:xfrm>
        </p:spPr>
        <p:txBody>
          <a:bodyPr/>
          <a:lstStyle/>
          <a:p>
            <a:r>
              <a:rPr lang="zh-TW" altLang="zh-TW" sz="10300" dirty="0"/>
              <a:t>副</a:t>
            </a:r>
            <a:endParaRPr lang="zh-TW" altLang="en-US" sz="10300" dirty="0"/>
          </a:p>
        </p:txBody>
      </p:sp>
      <p:sp>
        <p:nvSpPr>
          <p:cNvPr id="3" name="文字版面配置區 2"/>
          <p:cNvSpPr>
            <a:spLocks noGrp="1"/>
          </p:cNvSpPr>
          <p:nvPr>
            <p:ph type="body" idx="1"/>
          </p:nvPr>
        </p:nvSpPr>
        <p:spPr>
          <a:xfrm>
            <a:off x="3810000" y="3059832"/>
            <a:ext cx="8318500" cy="4526280"/>
          </a:xfrm>
        </p:spPr>
        <p:txBody>
          <a:bodyPr/>
          <a:lstStyle/>
          <a:p>
            <a:r>
              <a:rPr lang="en-US" altLang="zh-TW" sz="6600" dirty="0" err="1"/>
              <a:t>fù</a:t>
            </a:r>
            <a:r>
              <a:rPr lang="en-US" altLang="zh-TW" sz="6600" dirty="0"/>
              <a:t> </a:t>
            </a:r>
            <a:endParaRPr lang="zh-TW" altLang="en-US" sz="6600" dirty="0"/>
          </a:p>
        </p:txBody>
      </p:sp>
      <p:sp>
        <p:nvSpPr>
          <p:cNvPr id="4" name="文字版面配置區 3"/>
          <p:cNvSpPr>
            <a:spLocks noGrp="1"/>
          </p:cNvSpPr>
          <p:nvPr>
            <p:ph type="body" sz="quarter" idx="10"/>
          </p:nvPr>
        </p:nvSpPr>
        <p:spPr>
          <a:xfrm>
            <a:off x="685800" y="5661226"/>
            <a:ext cx="8077200" cy="892175"/>
          </a:xfrm>
        </p:spPr>
        <p:txBody>
          <a:bodyPr/>
          <a:lstStyle/>
          <a:p>
            <a:r>
              <a:rPr lang="en-US" altLang="zh-TW" dirty="0"/>
              <a:t>(M) measure for (bad) attitudes, ( high-brow) appearances, glasses</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92601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鏡片</a:t>
            </a:r>
            <a:endParaRPr lang="zh-TW" altLang="en-US" dirty="0"/>
          </a:p>
        </p:txBody>
      </p:sp>
      <p:sp>
        <p:nvSpPr>
          <p:cNvPr id="3" name="文字版面配置區 2"/>
          <p:cNvSpPr>
            <a:spLocks noGrp="1"/>
          </p:cNvSpPr>
          <p:nvPr>
            <p:ph type="body" idx="1"/>
          </p:nvPr>
        </p:nvSpPr>
        <p:spPr/>
        <p:txBody>
          <a:bodyPr/>
          <a:lstStyle/>
          <a:p>
            <a:r>
              <a:rPr lang="en-US" altLang="zh-TW" dirty="0" err="1"/>
              <a:t>jìngpiàn</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8001000" cy="892175"/>
          </a:xfrm>
        </p:spPr>
        <p:txBody>
          <a:bodyPr/>
          <a:lstStyle/>
          <a:p>
            <a:r>
              <a:rPr lang="en-US" altLang="zh-TW" dirty="0"/>
              <a:t>(N)lens</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104359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充滿</a:t>
            </a:r>
            <a:endParaRPr lang="zh-TW" altLang="en-US" dirty="0"/>
          </a:p>
        </p:txBody>
      </p:sp>
      <p:sp>
        <p:nvSpPr>
          <p:cNvPr id="3" name="文字版面配置區 2"/>
          <p:cNvSpPr>
            <a:spLocks noGrp="1"/>
          </p:cNvSpPr>
          <p:nvPr>
            <p:ph type="body" idx="1"/>
          </p:nvPr>
        </p:nvSpPr>
        <p:spPr/>
        <p:txBody>
          <a:bodyPr/>
          <a:lstStyle/>
          <a:p>
            <a:r>
              <a:rPr lang="en-US" altLang="zh-TW" dirty="0" err="1"/>
              <a:t>chōngmǎn</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8229600" cy="892175"/>
          </a:xfrm>
        </p:spPr>
        <p:txBody>
          <a:bodyPr/>
          <a:lstStyle/>
          <a:p>
            <a:r>
              <a:rPr lang="en-US" altLang="zh-TW" dirty="0"/>
              <a:t>(</a:t>
            </a:r>
            <a:r>
              <a:rPr lang="en-US" altLang="zh-TW" dirty="0" err="1"/>
              <a:t>Vpt</a:t>
            </a:r>
            <a:r>
              <a:rPr lang="en-US" altLang="zh-TW" dirty="0"/>
              <a:t>) filled with</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8302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液體</a:t>
            </a:r>
            <a:endParaRPr lang="zh-TW" altLang="en-US" dirty="0"/>
          </a:p>
        </p:txBody>
      </p:sp>
      <p:sp>
        <p:nvSpPr>
          <p:cNvPr id="3" name="文字版面配置區 2"/>
          <p:cNvSpPr>
            <a:spLocks noGrp="1"/>
          </p:cNvSpPr>
          <p:nvPr>
            <p:ph type="body" idx="1"/>
          </p:nvPr>
        </p:nvSpPr>
        <p:spPr/>
        <p:txBody>
          <a:bodyPr/>
          <a:lstStyle/>
          <a:p>
            <a:r>
              <a:rPr lang="en-US" altLang="zh-TW" dirty="0" err="1"/>
              <a:t>yìtǐ</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liquid</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658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創見</a:t>
            </a:r>
            <a:endParaRPr lang="zh-TW" altLang="en-US" dirty="0"/>
          </a:p>
        </p:txBody>
      </p:sp>
      <p:sp>
        <p:nvSpPr>
          <p:cNvPr id="3" name="文字版面配置區 2"/>
          <p:cNvSpPr>
            <a:spLocks noGrp="1"/>
          </p:cNvSpPr>
          <p:nvPr>
            <p:ph type="body" idx="1"/>
          </p:nvPr>
        </p:nvSpPr>
        <p:spPr>
          <a:xfrm>
            <a:off x="2425700" y="3657600"/>
            <a:ext cx="4876801" cy="4526280"/>
          </a:xfrm>
        </p:spPr>
        <p:txBody>
          <a:bodyPr/>
          <a:lstStyle/>
          <a:p>
            <a:r>
              <a:rPr lang="en-US" altLang="zh-TW" dirty="0" err="1"/>
              <a:t>chuàngjiàn</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original idea</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71996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原始</a:t>
            </a:r>
            <a:endParaRPr lang="zh-TW" altLang="en-US" dirty="0"/>
          </a:p>
        </p:txBody>
      </p:sp>
      <p:sp>
        <p:nvSpPr>
          <p:cNvPr id="3" name="文字版面配置區 2"/>
          <p:cNvSpPr>
            <a:spLocks noGrp="1"/>
          </p:cNvSpPr>
          <p:nvPr>
            <p:ph type="body" idx="1"/>
          </p:nvPr>
        </p:nvSpPr>
        <p:spPr/>
        <p:txBody>
          <a:bodyPr/>
          <a:lstStyle/>
          <a:p>
            <a:r>
              <a:rPr lang="en-US" altLang="zh-TW" dirty="0" err="1"/>
              <a:t>yuánshǐ</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467600" cy="892175"/>
          </a:xfrm>
        </p:spPr>
        <p:txBody>
          <a:bodyPr/>
          <a:lstStyle/>
          <a:p>
            <a:r>
              <a:rPr lang="en-US" altLang="zh-TW" dirty="0"/>
              <a:t>(Vs)</a:t>
            </a:r>
            <a:r>
              <a:rPr lang="zh-TW" altLang="en-US" dirty="0"/>
              <a:t> </a:t>
            </a:r>
            <a:r>
              <a:rPr lang="en-US" altLang="zh-TW" dirty="0"/>
              <a:t>original, primitive, primeval</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599338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出自</a:t>
            </a:r>
            <a:endParaRPr lang="zh-TW" altLang="en-US" dirty="0"/>
          </a:p>
        </p:txBody>
      </p:sp>
      <p:sp>
        <p:nvSpPr>
          <p:cNvPr id="3" name="文字版面配置區 2"/>
          <p:cNvSpPr>
            <a:spLocks noGrp="1"/>
          </p:cNvSpPr>
          <p:nvPr>
            <p:ph type="body" idx="1"/>
          </p:nvPr>
        </p:nvSpPr>
        <p:spPr/>
        <p:txBody>
          <a:bodyPr/>
          <a:lstStyle/>
          <a:p>
            <a:r>
              <a:rPr lang="en-US" altLang="zh-TW" dirty="0" err="1"/>
              <a:t>chūzì</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a:t>
            </a:r>
            <a:r>
              <a:rPr lang="en-US" altLang="zh-TW" dirty="0" err="1"/>
              <a:t>Vpt</a:t>
            </a:r>
            <a:r>
              <a:rPr lang="en-US" altLang="zh-TW" dirty="0"/>
              <a:t>)to be from</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14508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90600" y="1524000"/>
            <a:ext cx="8461408" cy="2983230"/>
          </a:xfrm>
        </p:spPr>
        <p:txBody>
          <a:bodyPr/>
          <a:lstStyle/>
          <a:p>
            <a:r>
              <a:rPr lang="zh-TW" altLang="zh-TW" sz="10300" dirty="0"/>
              <a:t>鍥而不舍</a:t>
            </a:r>
            <a:r>
              <a:rPr lang="en-US" altLang="zh-TW" sz="10300" dirty="0"/>
              <a:t>/</a:t>
            </a:r>
            <a:r>
              <a:rPr lang="zh-TW" altLang="zh-TW" sz="10300" dirty="0"/>
              <a:t>捨</a:t>
            </a:r>
            <a:endParaRPr lang="zh-TW" altLang="en-US" sz="10300" dirty="0"/>
          </a:p>
        </p:txBody>
      </p:sp>
      <p:sp>
        <p:nvSpPr>
          <p:cNvPr id="3" name="文字版面配置區 2"/>
          <p:cNvSpPr>
            <a:spLocks noGrp="1"/>
          </p:cNvSpPr>
          <p:nvPr>
            <p:ph type="body" idx="1"/>
          </p:nvPr>
        </p:nvSpPr>
        <p:spPr/>
        <p:txBody>
          <a:bodyPr/>
          <a:lstStyle/>
          <a:p>
            <a:r>
              <a:rPr lang="en-US" altLang="zh-TW" dirty="0" err="1"/>
              <a:t>qiè’ér</a:t>
            </a:r>
            <a:r>
              <a:rPr lang="en-US" altLang="zh-TW" dirty="0"/>
              <a:t> </a:t>
            </a:r>
            <a:r>
              <a:rPr lang="en-US" altLang="zh-TW" dirty="0" err="1"/>
              <a:t>bùshě</a:t>
            </a:r>
            <a:endParaRPr lang="zh-TW" altLang="en-US" dirty="0"/>
          </a:p>
        </p:txBody>
      </p:sp>
      <p:sp>
        <p:nvSpPr>
          <p:cNvPr id="4" name="文字版面配置區 3"/>
          <p:cNvSpPr>
            <a:spLocks noGrp="1"/>
          </p:cNvSpPr>
          <p:nvPr>
            <p:ph type="body" sz="quarter" idx="10"/>
          </p:nvPr>
        </p:nvSpPr>
        <p:spPr>
          <a:xfrm>
            <a:off x="685800" y="5226685"/>
            <a:ext cx="8077200" cy="892175"/>
          </a:xfrm>
        </p:spPr>
        <p:txBody>
          <a:bodyPr/>
          <a:lstStyle/>
          <a:p>
            <a:r>
              <a:rPr lang="en-US" altLang="zh-TW" dirty="0"/>
              <a:t>(Id) work unflaggingly, slog away, keep your nose to the grindstone, lit. chisel away incessantly</a:t>
            </a:r>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摘</a:t>
            </a:r>
            <a:r>
              <a:rPr lang="en-US" altLang="zh-TW" sz="2000" dirty="0">
                <a:solidFill>
                  <a:srgbClr val="075295"/>
                </a:solidFill>
                <a:latin typeface="標楷體" panose="03000509000000000000" pitchFamily="65" charset="-120"/>
                <a:ea typeface="標楷體" panose="03000509000000000000" pitchFamily="65" charset="-120"/>
                <a:cs typeface="Times New Roman"/>
              </a:rPr>
              <a:t>-2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653780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儀器</a:t>
            </a:r>
            <a:endParaRPr lang="zh-TW" altLang="en-US" dirty="0"/>
          </a:p>
        </p:txBody>
      </p:sp>
      <p:sp>
        <p:nvSpPr>
          <p:cNvPr id="3" name="文字版面配置區 2"/>
          <p:cNvSpPr>
            <a:spLocks noGrp="1"/>
          </p:cNvSpPr>
          <p:nvPr>
            <p:ph type="body" idx="1"/>
          </p:nvPr>
        </p:nvSpPr>
        <p:spPr/>
        <p:txBody>
          <a:bodyPr/>
          <a:lstStyle/>
          <a:p>
            <a:r>
              <a:rPr lang="en-US" altLang="zh-TW" dirty="0" err="1"/>
              <a:t>yíqì</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(N)instrument</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13696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0792" y="1622286"/>
            <a:ext cx="6708808" cy="2983230"/>
          </a:xfrm>
        </p:spPr>
        <p:txBody>
          <a:bodyPr/>
          <a:lstStyle/>
          <a:p>
            <a:r>
              <a:rPr lang="zh-TW" altLang="zh-TW" dirty="0"/>
              <a:t>製造商</a:t>
            </a:r>
            <a:endParaRPr lang="zh-TW" altLang="en-US" dirty="0"/>
          </a:p>
        </p:txBody>
      </p:sp>
      <p:sp>
        <p:nvSpPr>
          <p:cNvPr id="3" name="文字版面配置區 2"/>
          <p:cNvSpPr>
            <a:spLocks noGrp="1"/>
          </p:cNvSpPr>
          <p:nvPr>
            <p:ph type="body" idx="1"/>
          </p:nvPr>
        </p:nvSpPr>
        <p:spPr>
          <a:xfrm>
            <a:off x="2209800" y="3844173"/>
            <a:ext cx="4876801" cy="4526280"/>
          </a:xfrm>
        </p:spPr>
        <p:txBody>
          <a:bodyPr/>
          <a:lstStyle/>
          <a:p>
            <a:r>
              <a:rPr lang="en-US" altLang="zh-TW" dirty="0" err="1"/>
              <a:t>zhìzàoshāng</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(N)manufacturer</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782859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35192" y="1268343"/>
            <a:ext cx="6708808" cy="2983230"/>
          </a:xfrm>
        </p:spPr>
        <p:txBody>
          <a:bodyPr/>
          <a:lstStyle/>
          <a:p>
            <a:r>
              <a:rPr lang="zh-TW" altLang="zh-TW" dirty="0"/>
              <a:t>矯正</a:t>
            </a:r>
            <a:endParaRPr lang="zh-TW" altLang="en-US" dirty="0"/>
          </a:p>
        </p:txBody>
      </p:sp>
      <p:sp>
        <p:nvSpPr>
          <p:cNvPr id="3" name="文字版面配置區 2"/>
          <p:cNvSpPr>
            <a:spLocks noGrp="1"/>
          </p:cNvSpPr>
          <p:nvPr>
            <p:ph type="body" idx="1"/>
          </p:nvPr>
        </p:nvSpPr>
        <p:spPr/>
        <p:txBody>
          <a:bodyPr/>
          <a:lstStyle/>
          <a:p>
            <a:r>
              <a:rPr lang="en-US" altLang="zh-TW" dirty="0" err="1"/>
              <a:t>jiǎozhèng</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(V)to correct, to straighten out (a deformation), correction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85623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47891" y="1596886"/>
            <a:ext cx="6708808" cy="2983230"/>
          </a:xfrm>
        </p:spPr>
        <p:txBody>
          <a:bodyPr/>
          <a:lstStyle/>
          <a:p>
            <a:r>
              <a:rPr lang="zh-TW" altLang="zh-TW" dirty="0"/>
              <a:t>視力</a:t>
            </a:r>
            <a:endParaRPr lang="zh-TW" altLang="en-US" dirty="0"/>
          </a:p>
        </p:txBody>
      </p:sp>
      <p:sp>
        <p:nvSpPr>
          <p:cNvPr id="3" name="文字版面配置區 2"/>
          <p:cNvSpPr>
            <a:spLocks noGrp="1"/>
          </p:cNvSpPr>
          <p:nvPr>
            <p:ph type="body" idx="1"/>
          </p:nvPr>
        </p:nvSpPr>
        <p:spPr/>
        <p:txBody>
          <a:bodyPr/>
          <a:lstStyle/>
          <a:p>
            <a:r>
              <a:rPr lang="en-US" altLang="zh-TW" dirty="0" err="1"/>
              <a:t>shìlì</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(N)vision, eyesight</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770099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281043"/>
            <a:ext cx="7772400" cy="2983230"/>
          </a:xfrm>
        </p:spPr>
        <p:txBody>
          <a:bodyPr/>
          <a:lstStyle/>
          <a:p>
            <a:r>
              <a:rPr lang="zh-TW" altLang="zh-TW" dirty="0"/>
              <a:t>大放光明</a:t>
            </a:r>
            <a:endParaRPr lang="zh-TW" altLang="en-US" dirty="0"/>
          </a:p>
        </p:txBody>
      </p:sp>
      <p:sp>
        <p:nvSpPr>
          <p:cNvPr id="3" name="文字版面配置區 2"/>
          <p:cNvSpPr>
            <a:spLocks noGrp="1"/>
          </p:cNvSpPr>
          <p:nvPr>
            <p:ph type="body" idx="1"/>
          </p:nvPr>
        </p:nvSpPr>
        <p:spPr>
          <a:xfrm>
            <a:off x="1066800" y="3657600"/>
            <a:ext cx="7162800" cy="4526280"/>
          </a:xfrm>
        </p:spPr>
        <p:txBody>
          <a:bodyPr/>
          <a:lstStyle/>
          <a:p>
            <a:r>
              <a:rPr lang="en-US" altLang="zh-TW" dirty="0" err="1"/>
              <a:t>dàfàng</a:t>
            </a:r>
            <a:r>
              <a:rPr lang="en-US" altLang="zh-TW" dirty="0"/>
              <a:t> </a:t>
            </a:r>
            <a:r>
              <a:rPr lang="en-US" altLang="zh-TW" dirty="0" err="1"/>
              <a:t>guāngmíng</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a:t>
            </a:r>
            <a:r>
              <a:rPr lang="en-US" altLang="zh-TW" dirty="0" err="1"/>
              <a:t>Ph</a:t>
            </a:r>
            <a:r>
              <a:rPr lang="en-US" altLang="zh-TW" dirty="0"/>
              <a:t>) shine forth in glory, have a great ray of light (in the text, it is a play on words)</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812535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影像</a:t>
            </a:r>
            <a:endParaRPr lang="zh-TW" altLang="en-US" dirty="0"/>
          </a:p>
        </p:txBody>
      </p:sp>
      <p:sp>
        <p:nvSpPr>
          <p:cNvPr id="3" name="文字版面配置區 2"/>
          <p:cNvSpPr>
            <a:spLocks noGrp="1"/>
          </p:cNvSpPr>
          <p:nvPr>
            <p:ph type="body" idx="1"/>
          </p:nvPr>
        </p:nvSpPr>
        <p:spPr>
          <a:xfrm>
            <a:off x="2667000" y="3657600"/>
            <a:ext cx="4876801" cy="4526280"/>
          </a:xfrm>
        </p:spPr>
        <p:txBody>
          <a:bodyPr/>
          <a:lstStyle/>
          <a:p>
            <a:r>
              <a:rPr lang="en-US" altLang="zh-TW" dirty="0" err="1"/>
              <a:t>yǐngxiàng</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 image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20854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3400" y="1775243"/>
            <a:ext cx="8461408" cy="2983230"/>
          </a:xfrm>
        </p:spPr>
        <p:txBody>
          <a:bodyPr/>
          <a:lstStyle/>
          <a:p>
            <a:r>
              <a:rPr lang="zh-TW" altLang="zh-TW" sz="12300" dirty="0"/>
              <a:t>開發中國家</a:t>
            </a:r>
            <a:endParaRPr lang="zh-TW" altLang="en-US" sz="12300" dirty="0"/>
          </a:p>
        </p:txBody>
      </p:sp>
      <p:sp>
        <p:nvSpPr>
          <p:cNvPr id="3" name="文字版面配置區 2"/>
          <p:cNvSpPr>
            <a:spLocks noGrp="1"/>
          </p:cNvSpPr>
          <p:nvPr>
            <p:ph type="body" idx="1"/>
          </p:nvPr>
        </p:nvSpPr>
        <p:spPr>
          <a:xfrm>
            <a:off x="1219200" y="3657600"/>
            <a:ext cx="7010400" cy="4526280"/>
          </a:xfrm>
        </p:spPr>
        <p:txBody>
          <a:bodyPr/>
          <a:lstStyle/>
          <a:p>
            <a:r>
              <a:rPr lang="en-US" altLang="zh-TW" dirty="0" err="1"/>
              <a:t>kāifāzhōng</a:t>
            </a:r>
            <a:r>
              <a:rPr lang="en-US" altLang="zh-TW" dirty="0"/>
              <a:t> </a:t>
            </a:r>
            <a:r>
              <a:rPr lang="en-US" altLang="zh-TW" dirty="0" err="1"/>
              <a:t>guójiā</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a:t>
            </a:r>
            <a:r>
              <a:rPr lang="en-US" altLang="zh-TW" dirty="0" err="1"/>
              <a:t>Ph</a:t>
            </a:r>
            <a:r>
              <a:rPr lang="en-US" altLang="zh-TW" dirty="0"/>
              <a:t>) developing nation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91538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0792" y="1371600"/>
            <a:ext cx="6708808" cy="2983230"/>
          </a:xfrm>
        </p:spPr>
        <p:txBody>
          <a:bodyPr/>
          <a:lstStyle/>
          <a:p>
            <a:r>
              <a:rPr lang="zh-TW" altLang="zh-TW" dirty="0"/>
              <a:t>需求量</a:t>
            </a:r>
            <a:endParaRPr lang="zh-TW" altLang="en-US" dirty="0"/>
          </a:p>
        </p:txBody>
      </p:sp>
      <p:sp>
        <p:nvSpPr>
          <p:cNvPr id="3" name="文字版面配置區 2"/>
          <p:cNvSpPr>
            <a:spLocks noGrp="1"/>
          </p:cNvSpPr>
          <p:nvPr>
            <p:ph type="body" idx="1"/>
          </p:nvPr>
        </p:nvSpPr>
        <p:spPr>
          <a:xfrm>
            <a:off x="2514600" y="3844173"/>
            <a:ext cx="4876801" cy="4526280"/>
          </a:xfrm>
        </p:spPr>
        <p:txBody>
          <a:bodyPr/>
          <a:lstStyle/>
          <a:p>
            <a:r>
              <a:rPr lang="en-US" altLang="zh-TW" dirty="0" err="1"/>
              <a:t>xūqiúliàng</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 level of demand (-</a:t>
            </a:r>
            <a:r>
              <a:rPr lang="zh-TW" altLang="zh-TW" dirty="0"/>
              <a:t>量</a:t>
            </a:r>
            <a:r>
              <a:rPr lang="en-US" altLang="zh-TW" dirty="0"/>
              <a:t>, N, quantity)</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814868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95600" y="1268343"/>
            <a:ext cx="6708808" cy="2983230"/>
          </a:xfrm>
        </p:spPr>
        <p:txBody>
          <a:bodyPr/>
          <a:lstStyle/>
          <a:p>
            <a:r>
              <a:rPr lang="zh-TW" altLang="zh-TW" dirty="0"/>
              <a:t>極</a:t>
            </a:r>
            <a:endParaRPr lang="zh-TW" altLang="en-US" dirty="0"/>
          </a:p>
        </p:txBody>
      </p:sp>
      <p:sp>
        <p:nvSpPr>
          <p:cNvPr id="3" name="文字版面配置區 2"/>
          <p:cNvSpPr>
            <a:spLocks noGrp="1"/>
          </p:cNvSpPr>
          <p:nvPr>
            <p:ph type="body" idx="1"/>
          </p:nvPr>
        </p:nvSpPr>
        <p:spPr>
          <a:xfrm>
            <a:off x="3581400" y="3844173"/>
            <a:ext cx="4876801" cy="4526280"/>
          </a:xfrm>
        </p:spPr>
        <p:txBody>
          <a:bodyPr/>
          <a:lstStyle/>
          <a:p>
            <a:r>
              <a:rPr lang="en-US" altLang="zh-TW" dirty="0" err="1"/>
              <a:t>jí</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a:t>
            </a:r>
            <a:r>
              <a:rPr lang="en-US" altLang="zh-TW" dirty="0" err="1"/>
              <a:t>Adv</a:t>
            </a:r>
            <a:r>
              <a:rPr lang="en-US" altLang="zh-TW" dirty="0"/>
              <a:t>) highly, extremely</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225671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83970"/>
            <a:ext cx="8461408" cy="2983230"/>
          </a:xfrm>
        </p:spPr>
        <p:txBody>
          <a:bodyPr/>
          <a:lstStyle/>
          <a:p>
            <a:r>
              <a:rPr lang="zh-TW" altLang="zh-TW" dirty="0"/>
              <a:t>供不應求</a:t>
            </a:r>
            <a:endParaRPr lang="zh-TW" altLang="en-US" dirty="0"/>
          </a:p>
        </p:txBody>
      </p:sp>
      <p:sp>
        <p:nvSpPr>
          <p:cNvPr id="3" name="文字版面配置區 2"/>
          <p:cNvSpPr>
            <a:spLocks noGrp="1"/>
          </p:cNvSpPr>
          <p:nvPr>
            <p:ph type="body" idx="1"/>
          </p:nvPr>
        </p:nvSpPr>
        <p:spPr>
          <a:xfrm>
            <a:off x="1600201" y="3855720"/>
            <a:ext cx="6400800" cy="4526280"/>
          </a:xfrm>
        </p:spPr>
        <p:txBody>
          <a:bodyPr/>
          <a:lstStyle/>
          <a:p>
            <a:r>
              <a:rPr lang="en-US" altLang="zh-TW" dirty="0" err="1"/>
              <a:t>gōngbú</a:t>
            </a:r>
            <a:r>
              <a:rPr lang="en-US" altLang="zh-TW" dirty="0"/>
              <a:t> </a:t>
            </a:r>
            <a:r>
              <a:rPr lang="en-US" altLang="zh-TW" dirty="0" err="1"/>
              <a:t>yìngqiú</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(Id) supply cannot keep up with demand</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78848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專精</a:t>
            </a:r>
            <a:endParaRPr lang="zh-TW" altLang="en-US" dirty="0"/>
          </a:p>
        </p:txBody>
      </p:sp>
      <p:sp>
        <p:nvSpPr>
          <p:cNvPr id="3" name="文字版面配置區 2"/>
          <p:cNvSpPr>
            <a:spLocks noGrp="1"/>
          </p:cNvSpPr>
          <p:nvPr>
            <p:ph type="body" idx="1"/>
          </p:nvPr>
        </p:nvSpPr>
        <p:spPr/>
        <p:txBody>
          <a:bodyPr/>
          <a:lstStyle/>
          <a:p>
            <a:r>
              <a:rPr lang="en-US" altLang="zh-TW" dirty="0" err="1"/>
              <a:t>zhuānjīng</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(Vs)</a:t>
            </a:r>
            <a:r>
              <a:rPr lang="zh-TW" altLang="en-US" dirty="0"/>
              <a:t> </a:t>
            </a:r>
            <a:r>
              <a:rPr lang="en-US" altLang="zh-TW" dirty="0"/>
              <a:t>specialized, as an expert</a:t>
            </a:r>
            <a:endParaRPr lang="zh-TW" altLang="zh-TW" dirty="0"/>
          </a:p>
          <a:p>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摘</a:t>
            </a:r>
            <a:r>
              <a:rPr lang="en-US" altLang="zh-TW" sz="2000" dirty="0">
                <a:solidFill>
                  <a:srgbClr val="075295"/>
                </a:solidFill>
                <a:latin typeface="標楷體" panose="03000509000000000000" pitchFamily="65" charset="-120"/>
                <a:ea typeface="標楷體" panose="03000509000000000000" pitchFamily="65" charset="-120"/>
                <a:cs typeface="Times New Roman"/>
              </a:rPr>
              <a:t>-3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7909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貢獻</a:t>
            </a:r>
            <a:endParaRPr lang="zh-TW" altLang="en-US" dirty="0"/>
          </a:p>
        </p:txBody>
      </p:sp>
      <p:sp>
        <p:nvSpPr>
          <p:cNvPr id="3" name="文字版面配置區 2"/>
          <p:cNvSpPr>
            <a:spLocks noGrp="1"/>
          </p:cNvSpPr>
          <p:nvPr>
            <p:ph type="body" idx="1"/>
          </p:nvPr>
        </p:nvSpPr>
        <p:spPr>
          <a:xfrm>
            <a:off x="2743200" y="3657600"/>
            <a:ext cx="4876801" cy="4526280"/>
          </a:xfrm>
        </p:spPr>
        <p:txBody>
          <a:bodyPr/>
          <a:lstStyle/>
          <a:p>
            <a:r>
              <a:rPr lang="en-US" altLang="zh-TW" dirty="0" err="1"/>
              <a:t>gòngxiàn</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 contribution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00103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根源</a:t>
            </a:r>
            <a:endParaRPr lang="zh-TW" altLang="en-US" dirty="0"/>
          </a:p>
        </p:txBody>
      </p:sp>
      <p:sp>
        <p:nvSpPr>
          <p:cNvPr id="3" name="文字版面配置區 2"/>
          <p:cNvSpPr>
            <a:spLocks noGrp="1"/>
          </p:cNvSpPr>
          <p:nvPr>
            <p:ph type="body" idx="1"/>
          </p:nvPr>
        </p:nvSpPr>
        <p:spPr>
          <a:xfrm>
            <a:off x="2895600" y="3844173"/>
            <a:ext cx="4876801" cy="4526280"/>
          </a:xfrm>
        </p:spPr>
        <p:txBody>
          <a:bodyPr/>
          <a:lstStyle/>
          <a:p>
            <a:r>
              <a:rPr lang="en-US" altLang="zh-TW" dirty="0" err="1"/>
              <a:t>gēnyuán</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 source</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592358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從而</a:t>
            </a:r>
            <a:endParaRPr lang="zh-TW" altLang="en-US" dirty="0"/>
          </a:p>
        </p:txBody>
      </p:sp>
      <p:sp>
        <p:nvSpPr>
          <p:cNvPr id="3" name="文字版面配置區 2"/>
          <p:cNvSpPr>
            <a:spLocks noGrp="1"/>
          </p:cNvSpPr>
          <p:nvPr>
            <p:ph type="body" idx="1"/>
          </p:nvPr>
        </p:nvSpPr>
        <p:spPr/>
        <p:txBody>
          <a:bodyPr/>
          <a:lstStyle/>
          <a:p>
            <a:r>
              <a:rPr lang="en-US" altLang="zh-TW" dirty="0" err="1"/>
              <a:t>cóng’ér</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a:t>
            </a:r>
            <a:r>
              <a:rPr lang="en-US" altLang="zh-TW" dirty="0" err="1"/>
              <a:t>Conj</a:t>
            </a:r>
            <a:r>
              <a:rPr lang="en-US" altLang="zh-TW" dirty="0"/>
              <a:t>) therefore, as a result</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75043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人群</a:t>
            </a:r>
            <a:endParaRPr lang="zh-TW" altLang="en-US" dirty="0"/>
          </a:p>
        </p:txBody>
      </p:sp>
      <p:sp>
        <p:nvSpPr>
          <p:cNvPr id="3" name="文字版面配置區 2"/>
          <p:cNvSpPr>
            <a:spLocks noGrp="1"/>
          </p:cNvSpPr>
          <p:nvPr>
            <p:ph type="body" idx="1"/>
          </p:nvPr>
        </p:nvSpPr>
        <p:spPr/>
        <p:txBody>
          <a:bodyPr/>
          <a:lstStyle/>
          <a:p>
            <a:r>
              <a:rPr lang="en-US" altLang="zh-TW" dirty="0" err="1"/>
              <a:t>rénqún</a:t>
            </a:r>
            <a:endParaRPr lang="zh-TW" altLang="en-US" dirty="0"/>
          </a:p>
        </p:txBody>
      </p:sp>
      <p:sp>
        <p:nvSpPr>
          <p:cNvPr id="4" name="文字版面配置區 3"/>
          <p:cNvSpPr>
            <a:spLocks noGrp="1"/>
          </p:cNvSpPr>
          <p:nvPr>
            <p:ph type="body" sz="quarter" idx="10"/>
          </p:nvPr>
        </p:nvSpPr>
        <p:spPr>
          <a:xfrm>
            <a:off x="685800" y="5661226"/>
            <a:ext cx="7543800" cy="892175"/>
          </a:xfrm>
        </p:spPr>
        <p:txBody>
          <a:bodyPr/>
          <a:lstStyle/>
          <a:p>
            <a:r>
              <a:rPr lang="en-US" altLang="zh-TW" dirty="0"/>
              <a:t>(N) crowd, the masses (people)</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922933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83970"/>
            <a:ext cx="8461408" cy="2983230"/>
          </a:xfrm>
        </p:spPr>
        <p:txBody>
          <a:bodyPr/>
          <a:lstStyle/>
          <a:p>
            <a:r>
              <a:rPr lang="zh-TW" altLang="zh-TW" dirty="0"/>
              <a:t>牛津大學</a:t>
            </a:r>
            <a:endParaRPr lang="zh-TW" altLang="en-US" dirty="0"/>
          </a:p>
        </p:txBody>
      </p:sp>
      <p:sp>
        <p:nvSpPr>
          <p:cNvPr id="3" name="文字版面配置區 2"/>
          <p:cNvSpPr>
            <a:spLocks noGrp="1"/>
          </p:cNvSpPr>
          <p:nvPr>
            <p:ph type="body" idx="1"/>
          </p:nvPr>
        </p:nvSpPr>
        <p:spPr>
          <a:xfrm>
            <a:off x="2209800" y="3581400"/>
            <a:ext cx="6172201" cy="4526280"/>
          </a:xfrm>
        </p:spPr>
        <p:txBody>
          <a:bodyPr/>
          <a:lstStyle/>
          <a:p>
            <a:r>
              <a:rPr lang="en-US" altLang="zh-TW" dirty="0" err="1"/>
              <a:t>Niújīn</a:t>
            </a:r>
            <a:r>
              <a:rPr lang="en-US" altLang="zh-TW" dirty="0"/>
              <a:t> </a:t>
            </a:r>
            <a:r>
              <a:rPr lang="en-US" altLang="zh-TW" dirty="0" err="1"/>
              <a:t>Dàxué</a:t>
            </a:r>
            <a:endParaRPr lang="zh-TW" altLang="en-US" dirty="0"/>
          </a:p>
        </p:txBody>
      </p:sp>
      <p:sp>
        <p:nvSpPr>
          <p:cNvPr id="4" name="文字版面配置區 3"/>
          <p:cNvSpPr>
            <a:spLocks noGrp="1"/>
          </p:cNvSpPr>
          <p:nvPr>
            <p:ph type="body" sz="quarter" idx="10"/>
          </p:nvPr>
        </p:nvSpPr>
        <p:spPr/>
        <p:txBody>
          <a:bodyPr/>
          <a:lstStyle/>
          <a:p>
            <a:r>
              <a:rPr lang="en-US" altLang="zh-TW" dirty="0"/>
              <a:t>(N) Oxford University</a:t>
            </a:r>
            <a:endParaRPr lang="zh-TW" altLang="zh-TW" dirty="0"/>
          </a:p>
        </p:txBody>
      </p:sp>
      <p:sp>
        <p:nvSpPr>
          <p:cNvPr id="5" name="文字方塊 4"/>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647208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790096"/>
            <a:ext cx="8309008" cy="2983230"/>
          </a:xfrm>
        </p:spPr>
        <p:txBody>
          <a:bodyPr/>
          <a:lstStyle/>
          <a:p>
            <a:r>
              <a:rPr lang="zh-TW" altLang="zh-TW" sz="10300" dirty="0"/>
              <a:t>喬許．席爾佛</a:t>
            </a:r>
            <a:endParaRPr lang="zh-TW" altLang="en-US" sz="10300" dirty="0"/>
          </a:p>
        </p:txBody>
      </p:sp>
      <p:sp>
        <p:nvSpPr>
          <p:cNvPr id="3" name="文字版面配置區 2"/>
          <p:cNvSpPr>
            <a:spLocks noGrp="1"/>
          </p:cNvSpPr>
          <p:nvPr>
            <p:ph type="body" idx="1"/>
          </p:nvPr>
        </p:nvSpPr>
        <p:spPr>
          <a:xfrm>
            <a:off x="2133600" y="3398086"/>
            <a:ext cx="7604920" cy="4526280"/>
          </a:xfrm>
        </p:spPr>
        <p:txBody>
          <a:bodyPr/>
          <a:lstStyle/>
          <a:p>
            <a:r>
              <a:rPr lang="en-US" altLang="zh-TW" sz="6000" dirty="0" err="1"/>
              <a:t>Qiáoxǔ</a:t>
            </a:r>
            <a:r>
              <a:rPr lang="en-US" altLang="zh-TW" sz="6000" dirty="0"/>
              <a:t> </a:t>
            </a:r>
            <a:r>
              <a:rPr lang="en-US" altLang="zh-TW" sz="6000" dirty="0" err="1"/>
              <a:t>Xí’ěrfó</a:t>
            </a:r>
            <a:endParaRPr lang="zh-TW" altLang="en-US" sz="6000" dirty="0"/>
          </a:p>
        </p:txBody>
      </p:sp>
      <p:sp>
        <p:nvSpPr>
          <p:cNvPr id="4" name="文字版面配置區 3"/>
          <p:cNvSpPr>
            <a:spLocks noGrp="1"/>
          </p:cNvSpPr>
          <p:nvPr>
            <p:ph type="body" sz="quarter" idx="10"/>
          </p:nvPr>
        </p:nvSpPr>
        <p:spPr>
          <a:xfrm>
            <a:off x="685800" y="4507252"/>
            <a:ext cx="7772400" cy="892175"/>
          </a:xfrm>
        </p:spPr>
        <p:txBody>
          <a:bodyPr/>
          <a:lstStyle/>
          <a:p>
            <a:r>
              <a:rPr lang="en-US" altLang="zh-TW" sz="2400" dirty="0"/>
              <a:t>(N) Professor Joshua Silver (a UK physicist whose discoveries have included a new way to change the curvature of lenses, and the chief executive of the Centre for Vision in the Developing World at the University of Oxford)</a:t>
            </a:r>
            <a:endParaRPr lang="zh-TW" altLang="en-US" sz="2400" dirty="0"/>
          </a:p>
        </p:txBody>
      </p:sp>
      <p:sp>
        <p:nvSpPr>
          <p:cNvPr id="6" name="文字方塊 5"/>
          <p:cNvSpPr txBox="1"/>
          <p:nvPr/>
        </p:nvSpPr>
        <p:spPr>
          <a:xfrm>
            <a:off x="8077200" y="902196"/>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908292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場所</a:t>
            </a:r>
            <a:endParaRPr lang="zh-TW" altLang="en-US" dirty="0"/>
          </a:p>
        </p:txBody>
      </p:sp>
      <p:sp>
        <p:nvSpPr>
          <p:cNvPr id="3" name="文字版面配置區 2"/>
          <p:cNvSpPr>
            <a:spLocks noGrp="1"/>
          </p:cNvSpPr>
          <p:nvPr>
            <p:ph type="body" idx="1"/>
          </p:nvPr>
        </p:nvSpPr>
        <p:spPr/>
        <p:txBody>
          <a:bodyPr/>
          <a:lstStyle/>
          <a:p>
            <a:r>
              <a:rPr lang="en-US" altLang="zh-TW" dirty="0" err="1"/>
              <a:t>chǎngsuǒ</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location, venue</a:t>
            </a:r>
            <a:endParaRPr lang="zh-TW" altLang="zh-TW" dirty="0"/>
          </a:p>
          <a:p>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210109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照明</a:t>
            </a:r>
            <a:endParaRPr lang="zh-TW" altLang="en-US" dirty="0"/>
          </a:p>
        </p:txBody>
      </p:sp>
      <p:sp>
        <p:nvSpPr>
          <p:cNvPr id="3" name="文字版面配置區 2"/>
          <p:cNvSpPr>
            <a:spLocks noGrp="1"/>
          </p:cNvSpPr>
          <p:nvPr>
            <p:ph type="body" idx="1"/>
          </p:nvPr>
        </p:nvSpPr>
        <p:spPr>
          <a:xfrm>
            <a:off x="2667000" y="3657600"/>
            <a:ext cx="4876801" cy="4526280"/>
          </a:xfrm>
        </p:spPr>
        <p:txBody>
          <a:bodyPr/>
          <a:lstStyle/>
          <a:p>
            <a:r>
              <a:rPr lang="en-US" altLang="zh-TW" dirty="0" err="1"/>
              <a:t>zhàomíng</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(Vi) to illuminate</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148379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283970"/>
            <a:ext cx="8461408" cy="2983230"/>
          </a:xfrm>
        </p:spPr>
        <p:txBody>
          <a:bodyPr/>
          <a:lstStyle/>
          <a:p>
            <a:r>
              <a:rPr lang="zh-TW" altLang="zh-TW" dirty="0"/>
              <a:t>習以為常</a:t>
            </a:r>
            <a:endParaRPr lang="zh-TW" altLang="en-US" dirty="0"/>
          </a:p>
        </p:txBody>
      </p:sp>
      <p:sp>
        <p:nvSpPr>
          <p:cNvPr id="3" name="文字版面配置區 2"/>
          <p:cNvSpPr>
            <a:spLocks noGrp="1"/>
          </p:cNvSpPr>
          <p:nvPr>
            <p:ph type="body" idx="1"/>
          </p:nvPr>
        </p:nvSpPr>
        <p:spPr>
          <a:xfrm>
            <a:off x="1524000" y="3844173"/>
            <a:ext cx="6629400" cy="4526280"/>
          </a:xfrm>
        </p:spPr>
        <p:txBody>
          <a:bodyPr/>
          <a:lstStyle/>
          <a:p>
            <a:r>
              <a:rPr lang="en-US" altLang="zh-TW" dirty="0" err="1"/>
              <a:t>xíyǐ</a:t>
            </a:r>
            <a:r>
              <a:rPr lang="en-US" altLang="zh-TW" dirty="0"/>
              <a:t> </a:t>
            </a:r>
            <a:r>
              <a:rPr lang="en-US" altLang="zh-TW" dirty="0" err="1"/>
              <a:t>wéicháng</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7620000" cy="892175"/>
          </a:xfrm>
        </p:spPr>
        <p:txBody>
          <a:bodyPr/>
          <a:lstStyle/>
          <a:p>
            <a:r>
              <a:rPr lang="en-US" altLang="zh-TW" dirty="0"/>
              <a:t>(Id)</a:t>
            </a:r>
            <a:r>
              <a:rPr lang="zh-TW" altLang="en-US" dirty="0"/>
              <a:t> </a:t>
            </a:r>
            <a:r>
              <a:rPr lang="en-US" altLang="zh-TW" dirty="0"/>
              <a:t>be used to, accustomed to, no stranger to</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722782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電力</a:t>
            </a:r>
            <a:endParaRPr lang="zh-TW" altLang="en-US" dirty="0"/>
          </a:p>
        </p:txBody>
      </p:sp>
      <p:sp>
        <p:nvSpPr>
          <p:cNvPr id="3" name="文字版面配置區 2"/>
          <p:cNvSpPr>
            <a:spLocks noGrp="1"/>
          </p:cNvSpPr>
          <p:nvPr>
            <p:ph type="body" idx="1"/>
          </p:nvPr>
        </p:nvSpPr>
        <p:spPr/>
        <p:txBody>
          <a:bodyPr/>
          <a:lstStyle/>
          <a:p>
            <a:r>
              <a:rPr lang="en-US" altLang="zh-TW" dirty="0" err="1"/>
              <a:t>diànlì</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electric power</a:t>
            </a:r>
            <a:endParaRPr lang="zh-TW" altLang="zh-TW" dirty="0"/>
          </a:p>
          <a:p>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39491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開創</a:t>
            </a:r>
            <a:endParaRPr lang="zh-TW" altLang="en-US" dirty="0"/>
          </a:p>
        </p:txBody>
      </p:sp>
      <p:sp>
        <p:nvSpPr>
          <p:cNvPr id="3" name="文字版面配置區 2"/>
          <p:cNvSpPr>
            <a:spLocks noGrp="1"/>
          </p:cNvSpPr>
          <p:nvPr>
            <p:ph type="body" idx="1"/>
          </p:nvPr>
        </p:nvSpPr>
        <p:spPr/>
        <p:txBody>
          <a:bodyPr/>
          <a:lstStyle/>
          <a:p>
            <a:r>
              <a:rPr lang="en-US" altLang="zh-TW" dirty="0" err="1"/>
              <a:t>kāichuàng</a:t>
            </a:r>
            <a:endParaRPr lang="zh-TW" altLang="en-US" dirty="0"/>
          </a:p>
        </p:txBody>
      </p:sp>
      <p:sp>
        <p:nvSpPr>
          <p:cNvPr id="4" name="文字版面配置區 3"/>
          <p:cNvSpPr>
            <a:spLocks noGrp="1"/>
          </p:cNvSpPr>
          <p:nvPr>
            <p:ph type="body" sz="quarter" idx="10"/>
          </p:nvPr>
        </p:nvSpPr>
        <p:spPr/>
        <p:txBody>
          <a:bodyPr/>
          <a:lstStyle/>
          <a:p>
            <a:r>
              <a:rPr lang="en-US" altLang="zh-TW" dirty="0"/>
              <a:t>(V)</a:t>
            </a:r>
            <a:r>
              <a:rPr lang="zh-TW" altLang="en-US" dirty="0"/>
              <a:t> </a:t>
            </a:r>
            <a:r>
              <a:rPr lang="en-US" altLang="zh-TW" dirty="0"/>
              <a:t>to create</a:t>
            </a:r>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摘</a:t>
            </a:r>
            <a:r>
              <a:rPr lang="en-US" altLang="zh-TW" sz="2000" dirty="0">
                <a:solidFill>
                  <a:srgbClr val="075295"/>
                </a:solidFill>
                <a:latin typeface="標楷體" panose="03000509000000000000" pitchFamily="65" charset="-120"/>
                <a:ea typeface="標楷體" panose="03000509000000000000" pitchFamily="65" charset="-120"/>
                <a:cs typeface="Times New Roman"/>
              </a:rPr>
              <a:t>-4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2634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答案</a:t>
            </a:r>
            <a:endParaRPr lang="zh-TW" altLang="en-US" dirty="0"/>
          </a:p>
        </p:txBody>
      </p:sp>
      <p:sp>
        <p:nvSpPr>
          <p:cNvPr id="3" name="文字版面配置區 2"/>
          <p:cNvSpPr>
            <a:spLocks noGrp="1"/>
          </p:cNvSpPr>
          <p:nvPr>
            <p:ph type="body" idx="1"/>
          </p:nvPr>
        </p:nvSpPr>
        <p:spPr/>
        <p:txBody>
          <a:bodyPr/>
          <a:lstStyle/>
          <a:p>
            <a:r>
              <a:rPr lang="en-US" altLang="zh-TW" dirty="0" err="1"/>
              <a:t>dá’àn</a:t>
            </a:r>
            <a:endParaRPr lang="zh-TW" altLang="en-US" dirty="0"/>
          </a:p>
        </p:txBody>
      </p:sp>
      <p:sp>
        <p:nvSpPr>
          <p:cNvPr id="4" name="文字版面配置區 3"/>
          <p:cNvSpPr>
            <a:spLocks noGrp="1"/>
          </p:cNvSpPr>
          <p:nvPr>
            <p:ph type="body" sz="quarter" idx="10"/>
          </p:nvPr>
        </p:nvSpPr>
        <p:spPr/>
        <p:txBody>
          <a:bodyPr/>
          <a:lstStyle/>
          <a:p>
            <a:r>
              <a:rPr lang="en-US" altLang="zh-TW" dirty="0"/>
              <a:t>(N) answer</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70651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入夜</a:t>
            </a:r>
            <a:endParaRPr lang="zh-TW" altLang="en-US" dirty="0"/>
          </a:p>
        </p:txBody>
      </p:sp>
      <p:sp>
        <p:nvSpPr>
          <p:cNvPr id="3" name="文字版面配置區 2"/>
          <p:cNvSpPr>
            <a:spLocks noGrp="1"/>
          </p:cNvSpPr>
          <p:nvPr>
            <p:ph type="body" idx="1"/>
          </p:nvPr>
        </p:nvSpPr>
        <p:spPr>
          <a:xfrm>
            <a:off x="3354403" y="3844173"/>
            <a:ext cx="4876801" cy="4526280"/>
          </a:xfrm>
        </p:spPr>
        <p:txBody>
          <a:bodyPr/>
          <a:lstStyle/>
          <a:p>
            <a:r>
              <a:rPr lang="en-US" altLang="zh-TW" dirty="0" err="1"/>
              <a:t>rùyè</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Vp</a:t>
            </a:r>
            <a:r>
              <a:rPr lang="en-US" altLang="zh-TW" dirty="0"/>
              <a:t>) to enter nighttime, at nightfall</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2446950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村落</a:t>
            </a:r>
            <a:endParaRPr lang="zh-TW" altLang="en-US" dirty="0"/>
          </a:p>
        </p:txBody>
      </p:sp>
      <p:sp>
        <p:nvSpPr>
          <p:cNvPr id="3" name="文字版面配置區 2"/>
          <p:cNvSpPr>
            <a:spLocks noGrp="1"/>
          </p:cNvSpPr>
          <p:nvPr>
            <p:ph type="body" idx="1"/>
          </p:nvPr>
        </p:nvSpPr>
        <p:spPr>
          <a:xfrm>
            <a:off x="2971800" y="3844173"/>
            <a:ext cx="4876801" cy="4526280"/>
          </a:xfrm>
        </p:spPr>
        <p:txBody>
          <a:bodyPr/>
          <a:lstStyle/>
          <a:p>
            <a:r>
              <a:rPr lang="en-US" altLang="zh-TW" dirty="0" err="1"/>
              <a:t>cūnluò</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village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319167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371600"/>
            <a:ext cx="7848600" cy="2983230"/>
          </a:xfrm>
        </p:spPr>
        <p:txBody>
          <a:bodyPr/>
          <a:lstStyle/>
          <a:p>
            <a:r>
              <a:rPr lang="zh-TW" altLang="zh-TW" dirty="0"/>
              <a:t>貼補家用</a:t>
            </a:r>
            <a:endParaRPr lang="zh-TW" altLang="en-US" dirty="0"/>
          </a:p>
        </p:txBody>
      </p:sp>
      <p:sp>
        <p:nvSpPr>
          <p:cNvPr id="3" name="文字版面配置區 2"/>
          <p:cNvSpPr>
            <a:spLocks noGrp="1"/>
          </p:cNvSpPr>
          <p:nvPr>
            <p:ph type="body" idx="1"/>
          </p:nvPr>
        </p:nvSpPr>
        <p:spPr>
          <a:xfrm>
            <a:off x="2057400" y="3844173"/>
            <a:ext cx="4876801" cy="4526280"/>
          </a:xfrm>
        </p:spPr>
        <p:txBody>
          <a:bodyPr/>
          <a:lstStyle/>
          <a:p>
            <a:r>
              <a:rPr lang="en-US" altLang="zh-TW" dirty="0" err="1"/>
              <a:t>tiēbǔ</a:t>
            </a:r>
            <a:r>
              <a:rPr lang="en-US" altLang="zh-TW" dirty="0"/>
              <a:t> </a:t>
            </a:r>
            <a:r>
              <a:rPr lang="en-US" altLang="zh-TW" dirty="0" err="1"/>
              <a:t>jiāyòng</a:t>
            </a:r>
            <a:endParaRPr lang="zh-TW" altLang="en-US" dirty="0"/>
          </a:p>
        </p:txBody>
      </p:sp>
      <p:sp>
        <p:nvSpPr>
          <p:cNvPr id="4" name="文字版面配置區 3"/>
          <p:cNvSpPr>
            <a:spLocks noGrp="1"/>
          </p:cNvSpPr>
          <p:nvPr>
            <p:ph type="body" sz="quarter" idx="10"/>
          </p:nvPr>
        </p:nvSpPr>
        <p:spPr>
          <a:xfrm>
            <a:off x="685800" y="5661226"/>
            <a:ext cx="7620000" cy="892175"/>
          </a:xfrm>
        </p:spPr>
        <p:txBody>
          <a:bodyPr/>
          <a:lstStyle/>
          <a:p>
            <a:r>
              <a:rPr lang="en-US" altLang="zh-TW" dirty="0"/>
              <a:t>(</a:t>
            </a:r>
            <a:r>
              <a:rPr lang="en-US" altLang="zh-TW" dirty="0" err="1"/>
              <a:t>Ph</a:t>
            </a:r>
            <a:r>
              <a:rPr lang="en-US" altLang="zh-TW" dirty="0"/>
              <a:t>) to help out with family expenses</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02251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2600" y="1371600"/>
            <a:ext cx="6708808" cy="2983230"/>
          </a:xfrm>
        </p:spPr>
        <p:txBody>
          <a:bodyPr/>
          <a:lstStyle/>
          <a:p>
            <a:r>
              <a:rPr lang="zh-TW" altLang="zh-TW" dirty="0"/>
              <a:t>煤油燈</a:t>
            </a:r>
            <a:endParaRPr lang="zh-TW" altLang="en-US" dirty="0"/>
          </a:p>
        </p:txBody>
      </p:sp>
      <p:sp>
        <p:nvSpPr>
          <p:cNvPr id="3" name="文字版面配置區 2"/>
          <p:cNvSpPr>
            <a:spLocks noGrp="1"/>
          </p:cNvSpPr>
          <p:nvPr>
            <p:ph type="body" idx="1"/>
          </p:nvPr>
        </p:nvSpPr>
        <p:spPr>
          <a:xfrm>
            <a:off x="2390758" y="3844173"/>
            <a:ext cx="4876801" cy="4526280"/>
          </a:xfrm>
        </p:spPr>
        <p:txBody>
          <a:bodyPr/>
          <a:lstStyle/>
          <a:p>
            <a:r>
              <a:rPr lang="en-US" altLang="zh-TW" dirty="0" err="1"/>
              <a:t>méiyóudēng</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kerosene lamp</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6519115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有損</a:t>
            </a:r>
            <a:endParaRPr lang="zh-TW" altLang="en-US" dirty="0"/>
          </a:p>
        </p:txBody>
      </p:sp>
      <p:sp>
        <p:nvSpPr>
          <p:cNvPr id="3" name="文字版面配置區 2"/>
          <p:cNvSpPr>
            <a:spLocks noGrp="1"/>
          </p:cNvSpPr>
          <p:nvPr>
            <p:ph type="body" idx="1"/>
          </p:nvPr>
        </p:nvSpPr>
        <p:spPr/>
        <p:txBody>
          <a:bodyPr/>
          <a:lstStyle/>
          <a:p>
            <a:r>
              <a:rPr lang="en-US" altLang="zh-TW" dirty="0" err="1"/>
              <a:t>yǒusǔn</a:t>
            </a:r>
            <a:endParaRPr lang="zh-TW" altLang="en-US" dirty="0"/>
          </a:p>
        </p:txBody>
      </p:sp>
      <p:sp>
        <p:nvSpPr>
          <p:cNvPr id="4" name="文字版面配置區 3"/>
          <p:cNvSpPr>
            <a:spLocks noGrp="1"/>
          </p:cNvSpPr>
          <p:nvPr>
            <p:ph type="body" sz="quarter" idx="10"/>
          </p:nvPr>
        </p:nvSpPr>
        <p:spPr>
          <a:xfrm>
            <a:off x="685800" y="5661226"/>
            <a:ext cx="8001000" cy="892175"/>
          </a:xfrm>
        </p:spPr>
        <p:txBody>
          <a:bodyPr/>
          <a:lstStyle/>
          <a:p>
            <a:r>
              <a:rPr lang="en-US" altLang="zh-TW" dirty="0"/>
              <a:t>(</a:t>
            </a:r>
            <a:r>
              <a:rPr lang="en-US" altLang="zh-TW" dirty="0" err="1"/>
              <a:t>Vst</a:t>
            </a:r>
            <a:r>
              <a:rPr lang="en-US" altLang="zh-TW" dirty="0"/>
              <a:t>) to cause damage to , be harmful to</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06188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孩童</a:t>
            </a:r>
            <a:endParaRPr lang="zh-TW" altLang="en-US" dirty="0"/>
          </a:p>
        </p:txBody>
      </p:sp>
      <p:sp>
        <p:nvSpPr>
          <p:cNvPr id="3" name="文字版面配置區 2"/>
          <p:cNvSpPr>
            <a:spLocks noGrp="1"/>
          </p:cNvSpPr>
          <p:nvPr>
            <p:ph type="body" idx="1"/>
          </p:nvPr>
        </p:nvSpPr>
        <p:spPr>
          <a:xfrm>
            <a:off x="2971800" y="3844173"/>
            <a:ext cx="4876801" cy="4526280"/>
          </a:xfrm>
        </p:spPr>
        <p:txBody>
          <a:bodyPr/>
          <a:lstStyle/>
          <a:p>
            <a:r>
              <a:rPr lang="en-US" altLang="zh-TW" dirty="0" err="1"/>
              <a:t>háitóng</a:t>
            </a:r>
            <a:endParaRPr lang="zh-TW" altLang="en-US" dirty="0"/>
          </a:p>
        </p:txBody>
      </p:sp>
      <p:sp>
        <p:nvSpPr>
          <p:cNvPr id="4" name="文字版面配置區 3"/>
          <p:cNvSpPr>
            <a:spLocks noGrp="1"/>
          </p:cNvSpPr>
          <p:nvPr>
            <p:ph type="body" sz="quarter" idx="10"/>
          </p:nvPr>
        </p:nvSpPr>
        <p:spPr>
          <a:xfrm>
            <a:off x="685800" y="5661226"/>
            <a:ext cx="7924800" cy="892175"/>
          </a:xfrm>
        </p:spPr>
        <p:txBody>
          <a:bodyPr/>
          <a:lstStyle/>
          <a:p>
            <a:r>
              <a:rPr lang="en-US" altLang="zh-TW" dirty="0"/>
              <a:t>(N) child</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868750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燃燒</a:t>
            </a:r>
            <a:endParaRPr lang="zh-TW" altLang="en-US" dirty="0"/>
          </a:p>
        </p:txBody>
      </p:sp>
      <p:sp>
        <p:nvSpPr>
          <p:cNvPr id="3" name="文字版面配置區 2"/>
          <p:cNvSpPr>
            <a:spLocks noGrp="1"/>
          </p:cNvSpPr>
          <p:nvPr>
            <p:ph type="body" idx="1"/>
          </p:nvPr>
        </p:nvSpPr>
        <p:spPr>
          <a:xfrm>
            <a:off x="2895600" y="3844173"/>
            <a:ext cx="4876801" cy="4526280"/>
          </a:xfrm>
        </p:spPr>
        <p:txBody>
          <a:bodyPr/>
          <a:lstStyle/>
          <a:p>
            <a:r>
              <a:rPr lang="en-US" altLang="zh-TW" dirty="0" err="1"/>
              <a:t>ránshāo</a:t>
            </a:r>
            <a:endParaRPr lang="zh-TW" altLang="en-US" dirty="0"/>
          </a:p>
        </p:txBody>
      </p:sp>
      <p:sp>
        <p:nvSpPr>
          <p:cNvPr id="4" name="文字版面配置區 3"/>
          <p:cNvSpPr>
            <a:spLocks noGrp="1"/>
          </p:cNvSpPr>
          <p:nvPr>
            <p:ph type="body" sz="quarter" idx="10"/>
          </p:nvPr>
        </p:nvSpPr>
        <p:spPr/>
        <p:txBody>
          <a:bodyPr/>
          <a:lstStyle/>
          <a:p>
            <a:r>
              <a:rPr lang="en-US" altLang="zh-TW" dirty="0"/>
              <a:t>(V) to burn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705401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1892" y="1524000"/>
            <a:ext cx="6708808" cy="2983230"/>
          </a:xfrm>
        </p:spPr>
        <p:txBody>
          <a:bodyPr/>
          <a:lstStyle/>
          <a:p>
            <a:r>
              <a:rPr lang="zh-TW" altLang="zh-TW" dirty="0"/>
              <a:t>呼吸道</a:t>
            </a:r>
            <a:endParaRPr lang="zh-TW" altLang="en-US" dirty="0"/>
          </a:p>
        </p:txBody>
      </p:sp>
      <p:sp>
        <p:nvSpPr>
          <p:cNvPr id="3" name="文字版面配置區 2"/>
          <p:cNvSpPr>
            <a:spLocks noGrp="1"/>
          </p:cNvSpPr>
          <p:nvPr>
            <p:ph type="body" idx="1"/>
          </p:nvPr>
        </p:nvSpPr>
        <p:spPr>
          <a:xfrm>
            <a:off x="2971800" y="3844173"/>
            <a:ext cx="4876801" cy="4526280"/>
          </a:xfrm>
        </p:spPr>
        <p:txBody>
          <a:bodyPr/>
          <a:lstStyle/>
          <a:p>
            <a:r>
              <a:rPr lang="en-US" altLang="zh-TW" dirty="0" err="1"/>
              <a:t>hūxīdào</a:t>
            </a:r>
            <a:endParaRPr lang="zh-TW" altLang="en-US" dirty="0"/>
          </a:p>
        </p:txBody>
      </p:sp>
      <p:sp>
        <p:nvSpPr>
          <p:cNvPr id="4" name="文字版面配置區 3"/>
          <p:cNvSpPr>
            <a:spLocks noGrp="1"/>
          </p:cNvSpPr>
          <p:nvPr>
            <p:ph type="body" sz="quarter" idx="10"/>
          </p:nvPr>
        </p:nvSpPr>
        <p:spPr>
          <a:xfrm>
            <a:off x="685800" y="5661226"/>
            <a:ext cx="6324600" cy="892175"/>
          </a:xfrm>
        </p:spPr>
        <p:txBody>
          <a:bodyPr/>
          <a:lstStyle/>
          <a:p>
            <a:r>
              <a:rPr lang="en-US" altLang="zh-TW" dirty="0"/>
              <a:t>(N) respiratory tract</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390050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單單</a:t>
            </a:r>
            <a:endParaRPr lang="zh-TW" altLang="en-US" dirty="0"/>
          </a:p>
        </p:txBody>
      </p:sp>
      <p:sp>
        <p:nvSpPr>
          <p:cNvPr id="3" name="文字版面配置區 2"/>
          <p:cNvSpPr>
            <a:spLocks noGrp="1"/>
          </p:cNvSpPr>
          <p:nvPr>
            <p:ph type="body" idx="1"/>
          </p:nvPr>
        </p:nvSpPr>
        <p:spPr>
          <a:xfrm>
            <a:off x="2895600" y="3844173"/>
            <a:ext cx="4876801" cy="4526280"/>
          </a:xfrm>
        </p:spPr>
        <p:txBody>
          <a:bodyPr/>
          <a:lstStyle/>
          <a:p>
            <a:r>
              <a:rPr lang="en-US" altLang="zh-TW" dirty="0" err="1"/>
              <a:t>dāndān</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Adv</a:t>
            </a:r>
            <a:r>
              <a:rPr lang="en-US" altLang="zh-TW" dirty="0"/>
              <a:t>) alone, just, merely</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3977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契機</a:t>
            </a:r>
            <a:endParaRPr lang="zh-TW" altLang="en-US" dirty="0"/>
          </a:p>
        </p:txBody>
      </p:sp>
      <p:sp>
        <p:nvSpPr>
          <p:cNvPr id="3" name="文字版面配置區 2"/>
          <p:cNvSpPr>
            <a:spLocks noGrp="1"/>
          </p:cNvSpPr>
          <p:nvPr>
            <p:ph type="body" idx="1"/>
          </p:nvPr>
        </p:nvSpPr>
        <p:spPr/>
        <p:txBody>
          <a:bodyPr/>
          <a:lstStyle/>
          <a:p>
            <a:r>
              <a:rPr lang="en-US" altLang="zh-TW" dirty="0" err="1"/>
              <a:t>qìjī</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a:t>
            </a:r>
            <a:r>
              <a:rPr lang="zh-TW" altLang="en-US" dirty="0"/>
              <a:t> </a:t>
            </a:r>
            <a:r>
              <a:rPr lang="en-US" altLang="zh-TW" dirty="0"/>
              <a:t>opportunity</a:t>
            </a:r>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摘</a:t>
            </a:r>
            <a:r>
              <a:rPr lang="en-US" altLang="zh-TW" sz="2000" dirty="0">
                <a:solidFill>
                  <a:srgbClr val="075295"/>
                </a:solidFill>
                <a:latin typeface="標楷體" panose="03000509000000000000" pitchFamily="65" charset="-120"/>
                <a:ea typeface="標楷體" panose="03000509000000000000" pitchFamily="65" charset="-120"/>
                <a:cs typeface="Times New Roman"/>
              </a:rPr>
              <a:t>-5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426422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病症</a:t>
            </a:r>
            <a:endParaRPr lang="zh-TW" altLang="en-US" dirty="0"/>
          </a:p>
        </p:txBody>
      </p:sp>
      <p:sp>
        <p:nvSpPr>
          <p:cNvPr id="3" name="文字版面配置區 2"/>
          <p:cNvSpPr>
            <a:spLocks noGrp="1"/>
          </p:cNvSpPr>
          <p:nvPr>
            <p:ph type="body" idx="1"/>
          </p:nvPr>
        </p:nvSpPr>
        <p:spPr>
          <a:xfrm>
            <a:off x="2590800" y="3844173"/>
            <a:ext cx="4876801" cy="4526280"/>
          </a:xfrm>
        </p:spPr>
        <p:txBody>
          <a:bodyPr/>
          <a:lstStyle/>
          <a:p>
            <a:r>
              <a:rPr lang="en-US" altLang="zh-TW" dirty="0" err="1"/>
              <a:t>bìngzhèng</a:t>
            </a:r>
            <a:endParaRPr lang="zh-TW" altLang="en-US" dirty="0"/>
          </a:p>
        </p:txBody>
      </p:sp>
      <p:sp>
        <p:nvSpPr>
          <p:cNvPr id="4" name="文字版面配置區 3"/>
          <p:cNvSpPr>
            <a:spLocks noGrp="1"/>
          </p:cNvSpPr>
          <p:nvPr>
            <p:ph type="body" sz="quarter" idx="10"/>
          </p:nvPr>
        </p:nvSpPr>
        <p:spPr/>
        <p:txBody>
          <a:bodyPr/>
          <a:lstStyle/>
          <a:p>
            <a:r>
              <a:rPr lang="en-US" altLang="zh-TW" dirty="0"/>
              <a:t>(N) sickness, disease</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7271289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室內</a:t>
            </a:r>
            <a:endParaRPr lang="zh-TW" altLang="en-US" dirty="0"/>
          </a:p>
        </p:txBody>
      </p:sp>
      <p:sp>
        <p:nvSpPr>
          <p:cNvPr id="3" name="文字版面配置區 2"/>
          <p:cNvSpPr>
            <a:spLocks noGrp="1"/>
          </p:cNvSpPr>
          <p:nvPr>
            <p:ph type="body" idx="1"/>
          </p:nvPr>
        </p:nvSpPr>
        <p:spPr/>
        <p:txBody>
          <a:bodyPr/>
          <a:lstStyle/>
          <a:p>
            <a:r>
              <a:rPr lang="en-US" altLang="zh-TW" dirty="0" err="1"/>
              <a:t>shìnèi</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indoor</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1684249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照亮</a:t>
            </a:r>
            <a:endParaRPr lang="zh-TW" altLang="en-US" dirty="0"/>
          </a:p>
        </p:txBody>
      </p:sp>
      <p:sp>
        <p:nvSpPr>
          <p:cNvPr id="3" name="文字版面配置區 2"/>
          <p:cNvSpPr>
            <a:spLocks noGrp="1"/>
          </p:cNvSpPr>
          <p:nvPr>
            <p:ph type="body" idx="1"/>
          </p:nvPr>
        </p:nvSpPr>
        <p:spPr>
          <a:xfrm>
            <a:off x="2590800" y="3844173"/>
            <a:ext cx="4876801" cy="4526280"/>
          </a:xfrm>
        </p:spPr>
        <p:txBody>
          <a:bodyPr/>
          <a:lstStyle/>
          <a:p>
            <a:r>
              <a:rPr lang="en-US" altLang="zh-TW" dirty="0" err="1"/>
              <a:t>zhàoliàng</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Vpt</a:t>
            </a:r>
            <a:r>
              <a:rPr lang="en-US" altLang="zh-TW" dirty="0"/>
              <a:t>) to light up, to illuminate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24707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9992" y="1524000"/>
            <a:ext cx="6708808" cy="2983230"/>
          </a:xfrm>
        </p:spPr>
        <p:txBody>
          <a:bodyPr/>
          <a:lstStyle/>
          <a:p>
            <a:r>
              <a:rPr lang="zh-TW" altLang="zh-TW" dirty="0"/>
              <a:t>基金會</a:t>
            </a:r>
            <a:endParaRPr lang="zh-TW" altLang="en-US" dirty="0"/>
          </a:p>
        </p:txBody>
      </p:sp>
      <p:sp>
        <p:nvSpPr>
          <p:cNvPr id="3" name="文字版面配置區 2"/>
          <p:cNvSpPr>
            <a:spLocks noGrp="1"/>
          </p:cNvSpPr>
          <p:nvPr>
            <p:ph type="body" idx="1"/>
          </p:nvPr>
        </p:nvSpPr>
        <p:spPr/>
        <p:txBody>
          <a:bodyPr/>
          <a:lstStyle/>
          <a:p>
            <a:r>
              <a:rPr lang="en-US" altLang="zh-TW" dirty="0" err="1"/>
              <a:t>jījīnhuì</a:t>
            </a:r>
            <a:endParaRPr lang="zh-TW" altLang="en-US" dirty="0"/>
          </a:p>
        </p:txBody>
      </p:sp>
      <p:sp>
        <p:nvSpPr>
          <p:cNvPr id="4" name="文字版面配置區 3"/>
          <p:cNvSpPr>
            <a:spLocks noGrp="1"/>
          </p:cNvSpPr>
          <p:nvPr>
            <p:ph type="body" sz="quarter" idx="10"/>
          </p:nvPr>
        </p:nvSpPr>
        <p:spPr/>
        <p:txBody>
          <a:bodyPr/>
          <a:lstStyle/>
          <a:p>
            <a:r>
              <a:rPr lang="en-US" altLang="zh-TW" dirty="0"/>
              <a:t>(N) foundation (organization)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4158844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接</a:t>
            </a:r>
            <a:endParaRPr lang="zh-TW" altLang="en-US" dirty="0"/>
          </a:p>
        </p:txBody>
      </p:sp>
      <p:sp>
        <p:nvSpPr>
          <p:cNvPr id="3" name="文字版面配置區 2"/>
          <p:cNvSpPr>
            <a:spLocks noGrp="1"/>
          </p:cNvSpPr>
          <p:nvPr>
            <p:ph type="body" idx="1"/>
          </p:nvPr>
        </p:nvSpPr>
        <p:spPr/>
        <p:txBody>
          <a:bodyPr/>
          <a:lstStyle/>
          <a:p>
            <a:r>
              <a:rPr lang="en-US" altLang="zh-TW" dirty="0" err="1"/>
              <a:t>jiē</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 to connect (with)</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II-19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008055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動用</a:t>
            </a:r>
            <a:endParaRPr lang="zh-TW" altLang="en-US" dirty="0"/>
          </a:p>
        </p:txBody>
      </p:sp>
      <p:sp>
        <p:nvSpPr>
          <p:cNvPr id="3" name="文字版面配置區 2"/>
          <p:cNvSpPr>
            <a:spLocks noGrp="1"/>
          </p:cNvSpPr>
          <p:nvPr>
            <p:ph type="body" idx="1"/>
          </p:nvPr>
        </p:nvSpPr>
        <p:spPr>
          <a:xfrm>
            <a:off x="2438400" y="3657600"/>
            <a:ext cx="4876801" cy="4526280"/>
          </a:xfrm>
        </p:spPr>
        <p:txBody>
          <a:bodyPr/>
          <a:lstStyle/>
          <a:p>
            <a:r>
              <a:rPr lang="en-US" altLang="zh-TW" dirty="0" err="1"/>
              <a:t>dòngyòng</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 to disburse, </a:t>
            </a:r>
            <a:r>
              <a:rPr lang="en-US" altLang="zh-TW" dirty="0" err="1"/>
              <a:t>mobilise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9139445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人力</a:t>
            </a:r>
            <a:endParaRPr lang="zh-TW" altLang="en-US" dirty="0"/>
          </a:p>
        </p:txBody>
      </p:sp>
      <p:sp>
        <p:nvSpPr>
          <p:cNvPr id="3" name="文字版面配置區 2"/>
          <p:cNvSpPr>
            <a:spLocks noGrp="1"/>
          </p:cNvSpPr>
          <p:nvPr>
            <p:ph type="body" idx="1"/>
          </p:nvPr>
        </p:nvSpPr>
        <p:spPr>
          <a:xfrm>
            <a:off x="3354403" y="3657600"/>
            <a:ext cx="4876801" cy="4526280"/>
          </a:xfrm>
        </p:spPr>
        <p:txBody>
          <a:bodyPr/>
          <a:lstStyle/>
          <a:p>
            <a:r>
              <a:rPr lang="en-US" altLang="zh-TW" dirty="0" err="1"/>
              <a:t>rénlì</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manpower</a:t>
            </a:r>
            <a:endParaRPr lang="zh-TW" altLang="zh-TW"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276281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物力</a:t>
            </a:r>
            <a:endParaRPr lang="zh-TW" altLang="en-US" dirty="0"/>
          </a:p>
        </p:txBody>
      </p:sp>
      <p:sp>
        <p:nvSpPr>
          <p:cNvPr id="3" name="文字版面配置區 2"/>
          <p:cNvSpPr>
            <a:spLocks noGrp="1"/>
          </p:cNvSpPr>
          <p:nvPr>
            <p:ph type="body" idx="1"/>
          </p:nvPr>
        </p:nvSpPr>
        <p:spPr>
          <a:xfrm>
            <a:off x="3354403" y="3844173"/>
            <a:ext cx="4876801" cy="4526280"/>
          </a:xfrm>
        </p:spPr>
        <p:txBody>
          <a:bodyPr/>
          <a:lstStyle/>
          <a:p>
            <a:r>
              <a:rPr lang="en-US" altLang="zh-TW" dirty="0" err="1"/>
              <a:t>wùlì</a:t>
            </a:r>
            <a:r>
              <a:rPr lang="en-US" altLang="zh-TW" dirty="0"/>
              <a:t> </a:t>
            </a:r>
            <a:endParaRPr lang="zh-TW" altLang="en-US" dirty="0"/>
          </a:p>
        </p:txBody>
      </p:sp>
      <p:sp>
        <p:nvSpPr>
          <p:cNvPr id="4" name="文字版面配置區 3"/>
          <p:cNvSpPr>
            <a:spLocks noGrp="1"/>
          </p:cNvSpPr>
          <p:nvPr>
            <p:ph type="body" sz="quarter" idx="10"/>
          </p:nvPr>
        </p:nvSpPr>
        <p:spPr>
          <a:xfrm>
            <a:off x="685800" y="5661226"/>
            <a:ext cx="8153400" cy="892175"/>
          </a:xfrm>
        </p:spPr>
        <p:txBody>
          <a:bodyPr/>
          <a:lstStyle/>
          <a:p>
            <a:r>
              <a:rPr lang="en-US" altLang="zh-TW" dirty="0"/>
              <a:t>(N)</a:t>
            </a:r>
            <a:r>
              <a:rPr lang="zh-TW" altLang="en-US" dirty="0"/>
              <a:t> </a:t>
            </a:r>
            <a:r>
              <a:rPr lang="en-US" altLang="zh-TW" dirty="0"/>
              <a:t>coined on the basis of</a:t>
            </a:r>
            <a:r>
              <a:rPr lang="zh-TW" altLang="zh-TW" dirty="0"/>
              <a:t>人力</a:t>
            </a:r>
            <a:r>
              <a:rPr lang="en-US" altLang="zh-TW" dirty="0"/>
              <a:t>, referring in this lesson to (heavy) equipment</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99764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架設</a:t>
            </a:r>
            <a:endParaRPr lang="zh-TW" altLang="en-US" dirty="0"/>
          </a:p>
        </p:txBody>
      </p:sp>
      <p:sp>
        <p:nvSpPr>
          <p:cNvPr id="3" name="文字版面配置區 2"/>
          <p:cNvSpPr>
            <a:spLocks noGrp="1"/>
          </p:cNvSpPr>
          <p:nvPr>
            <p:ph type="body" idx="1"/>
          </p:nvPr>
        </p:nvSpPr>
        <p:spPr/>
        <p:txBody>
          <a:bodyPr/>
          <a:lstStyle/>
          <a:p>
            <a:r>
              <a:rPr lang="en-US" altLang="zh-TW" dirty="0" err="1"/>
              <a:t>jiàshè</a:t>
            </a:r>
            <a:endParaRPr lang="zh-TW" altLang="en-US" dirty="0"/>
          </a:p>
        </p:txBody>
      </p:sp>
      <p:sp>
        <p:nvSpPr>
          <p:cNvPr id="4" name="文字版面配置區 3"/>
          <p:cNvSpPr>
            <a:spLocks noGrp="1"/>
          </p:cNvSpPr>
          <p:nvPr>
            <p:ph type="body" sz="quarter" idx="10"/>
          </p:nvPr>
        </p:nvSpPr>
        <p:spPr/>
        <p:txBody>
          <a:bodyPr/>
          <a:lstStyle/>
          <a:p>
            <a:r>
              <a:rPr lang="en-US" altLang="zh-TW" dirty="0"/>
              <a:t>(V) to erect, to set up</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83457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電纜</a:t>
            </a:r>
            <a:endParaRPr lang="zh-TW" altLang="en-US" dirty="0"/>
          </a:p>
        </p:txBody>
      </p:sp>
      <p:sp>
        <p:nvSpPr>
          <p:cNvPr id="3" name="文字版面配置區 2"/>
          <p:cNvSpPr>
            <a:spLocks noGrp="1"/>
          </p:cNvSpPr>
          <p:nvPr>
            <p:ph type="body" idx="1"/>
          </p:nvPr>
        </p:nvSpPr>
        <p:spPr/>
        <p:txBody>
          <a:bodyPr/>
          <a:lstStyle/>
          <a:p>
            <a:r>
              <a:rPr lang="en-US" altLang="zh-TW" dirty="0" err="1"/>
              <a:t>diànlǎn</a:t>
            </a:r>
            <a:endParaRPr lang="zh-TW" altLang="en-US" dirty="0"/>
          </a:p>
        </p:txBody>
      </p:sp>
      <p:sp>
        <p:nvSpPr>
          <p:cNvPr id="4" name="文字版面配置區 3"/>
          <p:cNvSpPr>
            <a:spLocks noGrp="1"/>
          </p:cNvSpPr>
          <p:nvPr>
            <p:ph type="body" sz="quarter" idx="10"/>
          </p:nvPr>
        </p:nvSpPr>
        <p:spPr/>
        <p:txBody>
          <a:bodyPr/>
          <a:lstStyle/>
          <a:p>
            <a:r>
              <a:rPr lang="en-US" altLang="zh-TW" dirty="0"/>
              <a:t>(N) electric cable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416910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未必</a:t>
            </a:r>
            <a:endParaRPr lang="zh-TW" altLang="en-US" dirty="0"/>
          </a:p>
        </p:txBody>
      </p:sp>
      <p:sp>
        <p:nvSpPr>
          <p:cNvPr id="3" name="文字版面配置區 2"/>
          <p:cNvSpPr>
            <a:spLocks noGrp="1"/>
          </p:cNvSpPr>
          <p:nvPr>
            <p:ph type="body" idx="1"/>
          </p:nvPr>
        </p:nvSpPr>
        <p:spPr/>
        <p:txBody>
          <a:bodyPr/>
          <a:lstStyle/>
          <a:p>
            <a:r>
              <a:rPr lang="en-US" altLang="zh-TW" dirty="0" err="1"/>
              <a:t>wèibì</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Adv</a:t>
            </a:r>
            <a:r>
              <a:rPr lang="en-US" altLang="zh-TW" dirty="0"/>
              <a:t>) not necessarily</a:t>
            </a:r>
            <a:endParaRPr lang="zh-TW" altLang="zh-TW" dirty="0"/>
          </a:p>
          <a:p>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6085224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工程</a:t>
            </a:r>
            <a:endParaRPr lang="zh-TW" altLang="en-US" dirty="0"/>
          </a:p>
        </p:txBody>
      </p:sp>
      <p:sp>
        <p:nvSpPr>
          <p:cNvPr id="3" name="文字版面配置區 2"/>
          <p:cNvSpPr>
            <a:spLocks noGrp="1"/>
          </p:cNvSpPr>
          <p:nvPr>
            <p:ph type="body" idx="1"/>
          </p:nvPr>
        </p:nvSpPr>
        <p:spPr>
          <a:xfrm>
            <a:off x="2438400" y="3581400"/>
            <a:ext cx="4876801" cy="4526280"/>
          </a:xfrm>
        </p:spPr>
        <p:txBody>
          <a:bodyPr/>
          <a:lstStyle/>
          <a:p>
            <a:r>
              <a:rPr lang="en-US" altLang="zh-TW" dirty="0" err="1"/>
              <a:t>gōngchéng</a:t>
            </a:r>
            <a:endParaRPr lang="zh-TW" altLang="en-US" dirty="0"/>
          </a:p>
        </p:txBody>
      </p:sp>
      <p:sp>
        <p:nvSpPr>
          <p:cNvPr id="4" name="文字版面配置區 3"/>
          <p:cNvSpPr>
            <a:spLocks noGrp="1"/>
          </p:cNvSpPr>
          <p:nvPr>
            <p:ph type="body" sz="quarter" idx="10"/>
          </p:nvPr>
        </p:nvSpPr>
        <p:spPr>
          <a:xfrm>
            <a:off x="685800" y="5661226"/>
            <a:ext cx="8001000" cy="892175"/>
          </a:xfrm>
        </p:spPr>
        <p:txBody>
          <a:bodyPr/>
          <a:lstStyle/>
          <a:p>
            <a:r>
              <a:rPr lang="en-US" altLang="zh-TW" dirty="0"/>
              <a:t>(N) (engineering) project, engineering</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726146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400" y="1283970"/>
            <a:ext cx="8994808" cy="2983230"/>
          </a:xfrm>
        </p:spPr>
        <p:txBody>
          <a:bodyPr/>
          <a:lstStyle/>
          <a:p>
            <a:r>
              <a:rPr lang="zh-TW" altLang="zh-TW" sz="10300" dirty="0"/>
              <a:t>固態光源（</a:t>
            </a:r>
            <a:r>
              <a:rPr lang="en-US" altLang="zh-TW" sz="10300" dirty="0"/>
              <a:t>SSL</a:t>
            </a:r>
            <a:r>
              <a:rPr lang="zh-TW" altLang="zh-TW" sz="10300" dirty="0"/>
              <a:t>）</a:t>
            </a:r>
            <a:endParaRPr lang="zh-TW" altLang="en-US" sz="10300" dirty="0"/>
          </a:p>
        </p:txBody>
      </p:sp>
      <p:sp>
        <p:nvSpPr>
          <p:cNvPr id="3" name="文字版面配置區 2"/>
          <p:cNvSpPr>
            <a:spLocks noGrp="1"/>
          </p:cNvSpPr>
          <p:nvPr>
            <p:ph type="body" idx="1"/>
          </p:nvPr>
        </p:nvSpPr>
        <p:spPr>
          <a:xfrm>
            <a:off x="1219200" y="3200400"/>
            <a:ext cx="7848600" cy="4526280"/>
          </a:xfrm>
        </p:spPr>
        <p:txBody>
          <a:bodyPr/>
          <a:lstStyle/>
          <a:p>
            <a:r>
              <a:rPr lang="en-US" altLang="zh-TW" dirty="0" err="1"/>
              <a:t>gùtài</a:t>
            </a:r>
            <a:r>
              <a:rPr lang="en-US" altLang="zh-TW" dirty="0"/>
              <a:t> </a:t>
            </a:r>
            <a:r>
              <a:rPr lang="en-US" altLang="zh-TW" dirty="0" err="1"/>
              <a:t>guāngyuán</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Ph</a:t>
            </a:r>
            <a:r>
              <a:rPr lang="en-US" altLang="zh-TW" dirty="0"/>
              <a:t>) solid state lighting</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808060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簡稱</a:t>
            </a:r>
            <a:endParaRPr lang="zh-TW" altLang="en-US" dirty="0"/>
          </a:p>
        </p:txBody>
      </p:sp>
      <p:sp>
        <p:nvSpPr>
          <p:cNvPr id="3" name="文字版面配置區 2"/>
          <p:cNvSpPr>
            <a:spLocks noGrp="1"/>
          </p:cNvSpPr>
          <p:nvPr>
            <p:ph type="body" idx="1"/>
          </p:nvPr>
        </p:nvSpPr>
        <p:spPr>
          <a:xfrm>
            <a:off x="2667000" y="3844173"/>
            <a:ext cx="4876801" cy="4526280"/>
          </a:xfrm>
        </p:spPr>
        <p:txBody>
          <a:bodyPr/>
          <a:lstStyle/>
          <a:p>
            <a:r>
              <a:rPr lang="en-US" altLang="zh-TW" dirty="0" err="1"/>
              <a:t>jiǎnchēng</a:t>
            </a:r>
            <a:endParaRPr lang="zh-TW" altLang="en-US" dirty="0"/>
          </a:p>
        </p:txBody>
      </p:sp>
      <p:sp>
        <p:nvSpPr>
          <p:cNvPr id="4" name="文字版面配置區 3"/>
          <p:cNvSpPr>
            <a:spLocks noGrp="1"/>
          </p:cNvSpPr>
          <p:nvPr>
            <p:ph type="body" sz="quarter" idx="10"/>
          </p:nvPr>
        </p:nvSpPr>
        <p:spPr/>
        <p:txBody>
          <a:bodyPr/>
          <a:lstStyle/>
          <a:p>
            <a:r>
              <a:rPr lang="en-US" altLang="zh-TW" dirty="0"/>
              <a:t>(N) abbreviation</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965798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19400" y="1447800"/>
            <a:ext cx="6708808" cy="2983230"/>
          </a:xfrm>
        </p:spPr>
        <p:txBody>
          <a:bodyPr/>
          <a:lstStyle/>
          <a:p>
            <a:r>
              <a:rPr lang="zh-TW" altLang="zh-TW" dirty="0"/>
              <a:t>瓦</a:t>
            </a:r>
            <a:endParaRPr lang="zh-TW" altLang="en-US" dirty="0"/>
          </a:p>
        </p:txBody>
      </p:sp>
      <p:sp>
        <p:nvSpPr>
          <p:cNvPr id="3" name="文字版面配置區 2"/>
          <p:cNvSpPr>
            <a:spLocks noGrp="1"/>
          </p:cNvSpPr>
          <p:nvPr>
            <p:ph type="body" idx="1"/>
          </p:nvPr>
        </p:nvSpPr>
        <p:spPr/>
        <p:txBody>
          <a:bodyPr/>
          <a:lstStyle/>
          <a:p>
            <a:r>
              <a:rPr lang="en-US" altLang="zh-TW" dirty="0" err="1"/>
              <a:t>wǎ</a:t>
            </a:r>
            <a:endParaRPr lang="zh-TW" altLang="en-US" dirty="0"/>
          </a:p>
        </p:txBody>
      </p:sp>
      <p:sp>
        <p:nvSpPr>
          <p:cNvPr id="4" name="文字版面配置區 3"/>
          <p:cNvSpPr>
            <a:spLocks noGrp="1"/>
          </p:cNvSpPr>
          <p:nvPr>
            <p:ph type="body" sz="quarter" idx="10"/>
          </p:nvPr>
        </p:nvSpPr>
        <p:spPr/>
        <p:txBody>
          <a:bodyPr/>
          <a:lstStyle/>
          <a:p>
            <a:r>
              <a:rPr lang="en-US" altLang="zh-TW" dirty="0"/>
              <a:t>(M) watt</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II-28</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929320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9192" y="1293743"/>
            <a:ext cx="6708808" cy="2983230"/>
          </a:xfrm>
        </p:spPr>
        <p:txBody>
          <a:bodyPr/>
          <a:lstStyle/>
          <a:p>
            <a:r>
              <a:rPr lang="zh-TW" altLang="zh-TW" dirty="0"/>
              <a:t>日光板</a:t>
            </a:r>
            <a:endParaRPr lang="zh-TW" altLang="en-US" dirty="0"/>
          </a:p>
        </p:txBody>
      </p:sp>
      <p:sp>
        <p:nvSpPr>
          <p:cNvPr id="3" name="文字版面配置區 2"/>
          <p:cNvSpPr>
            <a:spLocks noGrp="1"/>
          </p:cNvSpPr>
          <p:nvPr>
            <p:ph type="body" idx="1"/>
          </p:nvPr>
        </p:nvSpPr>
        <p:spPr>
          <a:xfrm>
            <a:off x="2335195" y="3844173"/>
            <a:ext cx="4876801" cy="4526280"/>
          </a:xfrm>
        </p:spPr>
        <p:txBody>
          <a:bodyPr/>
          <a:lstStyle/>
          <a:p>
            <a:r>
              <a:rPr lang="en-US" altLang="zh-TW" dirty="0" err="1"/>
              <a:t>rìguāngbǎn</a:t>
            </a:r>
            <a:endParaRPr lang="zh-TW" altLang="en-US" dirty="0"/>
          </a:p>
        </p:txBody>
      </p:sp>
      <p:sp>
        <p:nvSpPr>
          <p:cNvPr id="4" name="文字版面配置區 3"/>
          <p:cNvSpPr>
            <a:spLocks noGrp="1"/>
          </p:cNvSpPr>
          <p:nvPr>
            <p:ph type="body" sz="quarter" idx="10"/>
          </p:nvPr>
        </p:nvSpPr>
        <p:spPr>
          <a:xfrm>
            <a:off x="685800" y="5661226"/>
            <a:ext cx="7696200" cy="892175"/>
          </a:xfrm>
        </p:spPr>
        <p:txBody>
          <a:bodyPr/>
          <a:lstStyle/>
          <a:p>
            <a:r>
              <a:rPr lang="en-US" altLang="zh-TW" dirty="0"/>
              <a:t>(N) solar panel (</a:t>
            </a:r>
            <a:r>
              <a:rPr lang="zh-TW" altLang="zh-TW" dirty="0"/>
              <a:t>日光</a:t>
            </a:r>
            <a:r>
              <a:rPr lang="en-US" altLang="zh-TW" dirty="0"/>
              <a:t>, N, sunlight ; </a:t>
            </a:r>
            <a:r>
              <a:rPr lang="zh-TW" altLang="zh-TW" dirty="0"/>
              <a:t>板</a:t>
            </a:r>
            <a:r>
              <a:rPr lang="en-US" altLang="zh-TW" dirty="0"/>
              <a:t>, N, board)</a:t>
            </a:r>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II-29</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489216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蓄電</a:t>
            </a:r>
            <a:endParaRPr lang="zh-TW" altLang="en-US" dirty="0"/>
          </a:p>
        </p:txBody>
      </p:sp>
      <p:sp>
        <p:nvSpPr>
          <p:cNvPr id="3" name="文字版面配置區 2"/>
          <p:cNvSpPr>
            <a:spLocks noGrp="1"/>
          </p:cNvSpPr>
          <p:nvPr>
            <p:ph type="body" idx="1"/>
          </p:nvPr>
        </p:nvSpPr>
        <p:spPr/>
        <p:txBody>
          <a:bodyPr/>
          <a:lstStyle/>
          <a:p>
            <a:r>
              <a:rPr lang="en-US" altLang="zh-TW" dirty="0" err="1"/>
              <a:t>xùdiàn</a:t>
            </a:r>
            <a:endParaRPr lang="zh-TW" altLang="en-US" dirty="0"/>
          </a:p>
        </p:txBody>
      </p:sp>
      <p:sp>
        <p:nvSpPr>
          <p:cNvPr id="4" name="文字版面配置區 3"/>
          <p:cNvSpPr>
            <a:spLocks noGrp="1"/>
          </p:cNvSpPr>
          <p:nvPr>
            <p:ph type="body" sz="quarter" idx="10"/>
          </p:nvPr>
        </p:nvSpPr>
        <p:spPr/>
        <p:txBody>
          <a:bodyPr/>
          <a:lstStyle/>
          <a:p>
            <a:r>
              <a:rPr lang="en-US" altLang="zh-TW" dirty="0"/>
              <a:t>(Vs-</a:t>
            </a:r>
            <a:r>
              <a:rPr lang="en-US" altLang="zh-TW" dirty="0" err="1"/>
              <a:t>sep</a:t>
            </a:r>
            <a:r>
              <a:rPr lang="en-US" altLang="zh-TW" dirty="0"/>
              <a:t>) electric power storage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II-30</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554494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電池</a:t>
            </a:r>
            <a:endParaRPr lang="zh-TW" altLang="en-US" dirty="0"/>
          </a:p>
        </p:txBody>
      </p:sp>
      <p:sp>
        <p:nvSpPr>
          <p:cNvPr id="3" name="文字版面配置區 2"/>
          <p:cNvSpPr>
            <a:spLocks noGrp="1"/>
          </p:cNvSpPr>
          <p:nvPr>
            <p:ph type="body" idx="1"/>
          </p:nvPr>
        </p:nvSpPr>
        <p:spPr>
          <a:xfrm>
            <a:off x="2895600" y="3844173"/>
            <a:ext cx="4876801" cy="4526280"/>
          </a:xfrm>
        </p:spPr>
        <p:txBody>
          <a:bodyPr/>
          <a:lstStyle/>
          <a:p>
            <a:r>
              <a:rPr lang="en-US" altLang="zh-TW" dirty="0" err="1"/>
              <a:t>diànchí</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battery</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6896717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283970"/>
            <a:ext cx="9147208" cy="2983230"/>
          </a:xfrm>
        </p:spPr>
        <p:txBody>
          <a:bodyPr/>
          <a:lstStyle/>
          <a:p>
            <a:pPr algn="ctr"/>
            <a:r>
              <a:rPr lang="zh-TW" altLang="zh-TW" sz="12400" dirty="0"/>
              <a:t>發光二極體</a:t>
            </a:r>
            <a:r>
              <a:rPr lang="zh-TW" altLang="zh-TW" sz="9600" dirty="0"/>
              <a:t>（</a:t>
            </a:r>
            <a:r>
              <a:rPr lang="en-US" altLang="zh-TW" sz="9600" dirty="0"/>
              <a:t>LED</a:t>
            </a:r>
            <a:r>
              <a:rPr lang="zh-TW" altLang="zh-TW" sz="9600" dirty="0"/>
              <a:t>）</a:t>
            </a:r>
            <a:endParaRPr lang="zh-TW" altLang="en-US" sz="12400" dirty="0"/>
          </a:p>
        </p:txBody>
      </p:sp>
      <p:sp>
        <p:nvSpPr>
          <p:cNvPr id="3" name="文字版面配置區 2"/>
          <p:cNvSpPr>
            <a:spLocks noGrp="1"/>
          </p:cNvSpPr>
          <p:nvPr>
            <p:ph type="body" idx="1"/>
          </p:nvPr>
        </p:nvSpPr>
        <p:spPr>
          <a:xfrm>
            <a:off x="2209800" y="4290261"/>
            <a:ext cx="5791201" cy="4526280"/>
          </a:xfrm>
        </p:spPr>
        <p:txBody>
          <a:bodyPr/>
          <a:lstStyle/>
          <a:p>
            <a:r>
              <a:rPr lang="en-US" altLang="zh-TW" dirty="0" err="1"/>
              <a:t>fāguāng</a:t>
            </a:r>
            <a:r>
              <a:rPr lang="en-US" altLang="zh-TW" dirty="0"/>
              <a:t> </a:t>
            </a:r>
            <a:r>
              <a:rPr lang="en-US" altLang="zh-TW" dirty="0" err="1"/>
              <a:t>èrjítǐ</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Ph</a:t>
            </a:r>
            <a:r>
              <a:rPr lang="en-US" altLang="zh-TW" dirty="0"/>
              <a:t>) light emitting diode</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768965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系統</a:t>
            </a:r>
            <a:endParaRPr lang="zh-TW" altLang="en-US" dirty="0"/>
          </a:p>
        </p:txBody>
      </p:sp>
      <p:sp>
        <p:nvSpPr>
          <p:cNvPr id="3" name="文字版面配置區 2"/>
          <p:cNvSpPr>
            <a:spLocks noGrp="1"/>
          </p:cNvSpPr>
          <p:nvPr>
            <p:ph type="body" idx="1"/>
          </p:nvPr>
        </p:nvSpPr>
        <p:spPr/>
        <p:txBody>
          <a:bodyPr/>
          <a:lstStyle/>
          <a:p>
            <a:r>
              <a:rPr lang="en-US" altLang="zh-TW" dirty="0" err="1"/>
              <a:t>xìtǒng</a:t>
            </a:r>
            <a:endParaRPr lang="zh-TW" altLang="en-US" dirty="0"/>
          </a:p>
        </p:txBody>
      </p:sp>
      <p:sp>
        <p:nvSpPr>
          <p:cNvPr id="4" name="文字版面配置區 3"/>
          <p:cNvSpPr>
            <a:spLocks noGrp="1"/>
          </p:cNvSpPr>
          <p:nvPr>
            <p:ph type="body" sz="quarter" idx="10"/>
          </p:nvPr>
        </p:nvSpPr>
        <p:spPr/>
        <p:txBody>
          <a:bodyPr/>
          <a:lstStyle/>
          <a:p>
            <a:r>
              <a:rPr lang="en-US" altLang="zh-TW" dirty="0"/>
              <a:t>(N) system</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4432441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安裝</a:t>
            </a:r>
            <a:endParaRPr lang="zh-TW" altLang="en-US" dirty="0"/>
          </a:p>
        </p:txBody>
      </p:sp>
      <p:sp>
        <p:nvSpPr>
          <p:cNvPr id="3" name="文字版面配置區 2"/>
          <p:cNvSpPr>
            <a:spLocks noGrp="1"/>
          </p:cNvSpPr>
          <p:nvPr>
            <p:ph type="body" idx="1"/>
          </p:nvPr>
        </p:nvSpPr>
        <p:spPr/>
        <p:txBody>
          <a:bodyPr/>
          <a:lstStyle/>
          <a:p>
            <a:r>
              <a:rPr lang="en-US" altLang="zh-TW" dirty="0" err="1"/>
              <a:t>ānzhuāng</a:t>
            </a:r>
            <a:endParaRPr lang="zh-TW" altLang="en-US" dirty="0"/>
          </a:p>
        </p:txBody>
      </p:sp>
      <p:sp>
        <p:nvSpPr>
          <p:cNvPr id="4" name="文字版面配置區 3"/>
          <p:cNvSpPr>
            <a:spLocks noGrp="1"/>
          </p:cNvSpPr>
          <p:nvPr>
            <p:ph type="body" sz="quarter" idx="10"/>
          </p:nvPr>
        </p:nvSpPr>
        <p:spPr/>
        <p:txBody>
          <a:bodyPr/>
          <a:lstStyle/>
          <a:p>
            <a:r>
              <a:rPr lang="en-US" altLang="zh-TW" dirty="0"/>
              <a:t>(V) to install</a:t>
            </a:r>
            <a:endParaRPr lang="zh-TW" altLang="zh-TW" dirty="0"/>
          </a:p>
          <a:p>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64665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出發</a:t>
            </a:r>
            <a:endParaRPr lang="zh-TW" altLang="en-US" dirty="0"/>
          </a:p>
        </p:txBody>
      </p:sp>
      <p:sp>
        <p:nvSpPr>
          <p:cNvPr id="3" name="文字版面配置區 2"/>
          <p:cNvSpPr>
            <a:spLocks noGrp="1"/>
          </p:cNvSpPr>
          <p:nvPr>
            <p:ph type="body" idx="1"/>
          </p:nvPr>
        </p:nvSpPr>
        <p:spPr/>
        <p:txBody>
          <a:bodyPr/>
          <a:lstStyle/>
          <a:p>
            <a:r>
              <a:rPr lang="en-US" altLang="zh-TW" dirty="0" err="1"/>
              <a:t>chūfā</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(Vi) to proceed from</a:t>
            </a:r>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06741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群眾</a:t>
            </a:r>
            <a:endParaRPr lang="zh-TW" altLang="en-US" dirty="0"/>
          </a:p>
        </p:txBody>
      </p:sp>
      <p:sp>
        <p:nvSpPr>
          <p:cNvPr id="3" name="文字版面配置區 2"/>
          <p:cNvSpPr>
            <a:spLocks noGrp="1"/>
          </p:cNvSpPr>
          <p:nvPr>
            <p:ph type="body" idx="1"/>
          </p:nvPr>
        </p:nvSpPr>
        <p:spPr>
          <a:xfrm>
            <a:off x="2590800" y="3657600"/>
            <a:ext cx="4876801" cy="4526280"/>
          </a:xfrm>
        </p:spPr>
        <p:txBody>
          <a:bodyPr/>
          <a:lstStyle/>
          <a:p>
            <a:r>
              <a:rPr lang="en-US" altLang="zh-TW" dirty="0" err="1"/>
              <a:t>qúnzhòng</a:t>
            </a:r>
            <a:endParaRPr lang="zh-TW" altLang="en-US" dirty="0"/>
          </a:p>
        </p:txBody>
      </p:sp>
      <p:sp>
        <p:nvSpPr>
          <p:cNvPr id="4" name="文字版面配置區 3"/>
          <p:cNvSpPr>
            <a:spLocks noGrp="1"/>
          </p:cNvSpPr>
          <p:nvPr>
            <p:ph type="body" sz="quarter" idx="10"/>
          </p:nvPr>
        </p:nvSpPr>
        <p:spPr/>
        <p:txBody>
          <a:bodyPr/>
          <a:lstStyle/>
          <a:p>
            <a:r>
              <a:rPr lang="en-US" altLang="zh-TW" dirty="0"/>
              <a:t>(N) the masses, people, crowds</a:t>
            </a:r>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II-35</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2831239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剝奪</a:t>
            </a:r>
            <a:endParaRPr lang="zh-TW" altLang="en-US" dirty="0"/>
          </a:p>
        </p:txBody>
      </p:sp>
      <p:sp>
        <p:nvSpPr>
          <p:cNvPr id="3" name="文字版面配置區 2"/>
          <p:cNvSpPr>
            <a:spLocks noGrp="1"/>
          </p:cNvSpPr>
          <p:nvPr>
            <p:ph type="body" idx="1"/>
          </p:nvPr>
        </p:nvSpPr>
        <p:spPr/>
        <p:txBody>
          <a:bodyPr/>
          <a:lstStyle/>
          <a:p>
            <a:r>
              <a:rPr lang="en-US" altLang="zh-TW" dirty="0" err="1"/>
              <a:t>bōduó</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a:t>
            </a:r>
            <a:r>
              <a:rPr lang="en-US" altLang="zh-TW" dirty="0" err="1"/>
              <a:t>Vpt</a:t>
            </a:r>
            <a:r>
              <a:rPr lang="en-US" altLang="zh-TW" dirty="0"/>
              <a:t>) to deprive (of)</a:t>
            </a:r>
            <a:endParaRPr lang="zh-TW" altLang="zh-TW" dirty="0"/>
          </a:p>
          <a:p>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II-36</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71301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文盲</a:t>
            </a:r>
            <a:endParaRPr lang="zh-TW" altLang="en-US" dirty="0"/>
          </a:p>
        </p:txBody>
      </p:sp>
      <p:sp>
        <p:nvSpPr>
          <p:cNvPr id="3" name="文字版面配置區 2"/>
          <p:cNvSpPr>
            <a:spLocks noGrp="1"/>
          </p:cNvSpPr>
          <p:nvPr>
            <p:ph type="body" idx="1"/>
          </p:nvPr>
        </p:nvSpPr>
        <p:spPr>
          <a:xfrm>
            <a:off x="2819400" y="3844173"/>
            <a:ext cx="4876801" cy="4526280"/>
          </a:xfrm>
        </p:spPr>
        <p:txBody>
          <a:bodyPr/>
          <a:lstStyle/>
          <a:p>
            <a:r>
              <a:rPr lang="en-US" altLang="zh-TW" dirty="0" err="1"/>
              <a:t>wénmáng</a:t>
            </a:r>
            <a:r>
              <a:rPr lang="en-US" altLang="zh-TW" dirty="0"/>
              <a:t> </a:t>
            </a:r>
            <a:endParaRPr lang="zh-TW" altLang="en-US" dirty="0"/>
          </a:p>
        </p:txBody>
      </p:sp>
      <p:sp>
        <p:nvSpPr>
          <p:cNvPr id="4" name="文字版面配置區 3"/>
          <p:cNvSpPr>
            <a:spLocks noGrp="1"/>
          </p:cNvSpPr>
          <p:nvPr>
            <p:ph type="body" sz="quarter" idx="10"/>
          </p:nvPr>
        </p:nvSpPr>
        <p:spPr/>
        <p:txBody>
          <a:bodyPr/>
          <a:lstStyle/>
          <a:p>
            <a:r>
              <a:rPr lang="en-US" altLang="zh-TW" dirty="0"/>
              <a:t>(N) the illiterate</a:t>
            </a:r>
            <a:endParaRPr lang="zh-TW" altLang="zh-TW" dirty="0"/>
          </a:p>
          <a:p>
            <a:endParaRPr lang="zh-TW" altLang="zh-TW" dirty="0"/>
          </a:p>
          <a:p>
            <a:endParaRPr lang="zh-TW" altLang="en-US" dirty="0"/>
          </a:p>
        </p:txBody>
      </p:sp>
      <p:sp>
        <p:nvSpPr>
          <p:cNvPr id="5" name="文字方塊 4"/>
          <p:cNvSpPr txBox="1"/>
          <p:nvPr/>
        </p:nvSpPr>
        <p:spPr>
          <a:xfrm>
            <a:off x="81534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II-37</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428473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283970"/>
            <a:ext cx="8690008" cy="2983230"/>
          </a:xfrm>
        </p:spPr>
        <p:txBody>
          <a:bodyPr/>
          <a:lstStyle/>
          <a:p>
            <a:r>
              <a:rPr lang="zh-TW" altLang="zh-TW" sz="10300" dirty="0"/>
              <a:t>爾文．哈樂戴</a:t>
            </a:r>
            <a:endParaRPr lang="zh-TW" altLang="en-US" sz="10300" dirty="0"/>
          </a:p>
        </p:txBody>
      </p:sp>
      <p:sp>
        <p:nvSpPr>
          <p:cNvPr id="3" name="文字版面配置區 2"/>
          <p:cNvSpPr>
            <a:spLocks noGrp="1"/>
          </p:cNvSpPr>
          <p:nvPr>
            <p:ph type="body" idx="1"/>
          </p:nvPr>
        </p:nvSpPr>
        <p:spPr>
          <a:xfrm>
            <a:off x="1676400" y="3124200"/>
            <a:ext cx="6324601" cy="4526280"/>
          </a:xfrm>
        </p:spPr>
        <p:txBody>
          <a:bodyPr/>
          <a:lstStyle/>
          <a:p>
            <a:r>
              <a:rPr lang="en-US" altLang="zh-TW" dirty="0" err="1"/>
              <a:t>Ěrwén</a:t>
            </a:r>
            <a:r>
              <a:rPr lang="en-US" altLang="zh-TW" dirty="0"/>
              <a:t> </a:t>
            </a:r>
            <a:r>
              <a:rPr lang="en-US" altLang="zh-TW" dirty="0" err="1"/>
              <a:t>Hālèdài</a:t>
            </a:r>
            <a:r>
              <a:rPr lang="en-US" altLang="zh-TW" dirty="0"/>
              <a:t> </a:t>
            </a:r>
            <a:endParaRPr lang="zh-TW" altLang="en-US" dirty="0"/>
          </a:p>
        </p:txBody>
      </p:sp>
      <p:sp>
        <p:nvSpPr>
          <p:cNvPr id="4" name="文字版面配置區 3"/>
          <p:cNvSpPr>
            <a:spLocks noGrp="1"/>
          </p:cNvSpPr>
          <p:nvPr>
            <p:ph type="body" sz="quarter" idx="10"/>
          </p:nvPr>
        </p:nvSpPr>
        <p:spPr>
          <a:xfrm>
            <a:off x="762000" y="4495165"/>
            <a:ext cx="7924800" cy="892175"/>
          </a:xfrm>
        </p:spPr>
        <p:txBody>
          <a:bodyPr/>
          <a:lstStyle/>
          <a:p>
            <a:r>
              <a:rPr lang="en-US" altLang="zh-TW" sz="2400" dirty="0"/>
              <a:t>(N) Dave Irvine-Halliday (a Canadian photonics specialist, his Light Up the World (LUTW) project is to bring affordable lighting to the developing world through the introduction of solid state lighting (SSL) based on light emitting diodes (LEDs))</a:t>
            </a:r>
            <a:endParaRPr lang="zh-TW" altLang="en-US" sz="2400" dirty="0"/>
          </a:p>
        </p:txBody>
      </p:sp>
      <p:sp>
        <p:nvSpPr>
          <p:cNvPr id="5" name="文字方塊 4"/>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-1</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18148387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307031"/>
            <a:ext cx="10290208" cy="2983230"/>
          </a:xfrm>
        </p:spPr>
        <p:txBody>
          <a:bodyPr/>
          <a:lstStyle/>
          <a:p>
            <a:r>
              <a:rPr lang="zh-TW" altLang="zh-TW" sz="12800" dirty="0"/>
              <a:t>卡加利大學</a:t>
            </a:r>
            <a:endParaRPr lang="zh-TW" altLang="en-US" sz="12800" dirty="0"/>
          </a:p>
        </p:txBody>
      </p:sp>
      <p:sp>
        <p:nvSpPr>
          <p:cNvPr id="3" name="文字版面配置區 2"/>
          <p:cNvSpPr>
            <a:spLocks noGrp="1"/>
          </p:cNvSpPr>
          <p:nvPr>
            <p:ph type="body" idx="1"/>
          </p:nvPr>
        </p:nvSpPr>
        <p:spPr>
          <a:xfrm>
            <a:off x="2590800" y="3398086"/>
            <a:ext cx="7604920" cy="4526280"/>
          </a:xfrm>
        </p:spPr>
        <p:txBody>
          <a:bodyPr/>
          <a:lstStyle/>
          <a:p>
            <a:r>
              <a:rPr lang="en-US" altLang="zh-TW" sz="6000" dirty="0" err="1"/>
              <a:t>Kǎjiālì</a:t>
            </a:r>
            <a:r>
              <a:rPr lang="en-US" altLang="zh-TW" sz="6000" dirty="0"/>
              <a:t> </a:t>
            </a:r>
            <a:r>
              <a:rPr lang="en-US" altLang="zh-TW" sz="6000" dirty="0" err="1"/>
              <a:t>Dàxué</a:t>
            </a:r>
            <a:endParaRPr lang="zh-TW" altLang="en-US" sz="6000" dirty="0"/>
          </a:p>
        </p:txBody>
      </p:sp>
      <p:sp>
        <p:nvSpPr>
          <p:cNvPr id="4" name="文字版面配置區 3"/>
          <p:cNvSpPr>
            <a:spLocks noGrp="1"/>
          </p:cNvSpPr>
          <p:nvPr>
            <p:ph type="body" sz="quarter" idx="10"/>
          </p:nvPr>
        </p:nvSpPr>
        <p:spPr/>
        <p:txBody>
          <a:bodyPr/>
          <a:lstStyle/>
          <a:p>
            <a:r>
              <a:rPr lang="en-US" altLang="zh-TW" dirty="0"/>
              <a:t>(N) University of Calgary, Canada</a:t>
            </a:r>
            <a:endParaRPr lang="zh-TW" altLang="en-US" dirty="0"/>
          </a:p>
        </p:txBody>
      </p:sp>
      <p:sp>
        <p:nvSpPr>
          <p:cNvPr id="6" name="文字方塊 5"/>
          <p:cNvSpPr txBox="1"/>
          <p:nvPr/>
        </p:nvSpPr>
        <p:spPr>
          <a:xfrm>
            <a:off x="8077200" y="902196"/>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-2</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518367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00200" y="1447800"/>
            <a:ext cx="6708808" cy="2983230"/>
          </a:xfrm>
        </p:spPr>
        <p:txBody>
          <a:bodyPr/>
          <a:lstStyle/>
          <a:p>
            <a:r>
              <a:rPr lang="zh-TW" altLang="zh-TW" dirty="0"/>
              <a:t>尼泊爾</a:t>
            </a:r>
            <a:endParaRPr lang="zh-TW" altLang="en-US" dirty="0"/>
          </a:p>
        </p:txBody>
      </p:sp>
      <p:sp>
        <p:nvSpPr>
          <p:cNvPr id="3" name="文字版面配置區 2"/>
          <p:cNvSpPr>
            <a:spLocks noGrp="1"/>
          </p:cNvSpPr>
          <p:nvPr>
            <p:ph type="body" idx="1"/>
          </p:nvPr>
        </p:nvSpPr>
        <p:spPr/>
        <p:txBody>
          <a:bodyPr/>
          <a:lstStyle/>
          <a:p>
            <a:r>
              <a:rPr lang="en-US" altLang="zh-TW" dirty="0" err="1"/>
              <a:t>Níbó’ěr</a:t>
            </a:r>
            <a:endParaRPr lang="zh-TW" altLang="en-US" dirty="0"/>
          </a:p>
        </p:txBody>
      </p:sp>
      <p:sp>
        <p:nvSpPr>
          <p:cNvPr id="4" name="文字版面配置區 3"/>
          <p:cNvSpPr>
            <a:spLocks noGrp="1"/>
          </p:cNvSpPr>
          <p:nvPr>
            <p:ph type="body" sz="quarter" idx="10"/>
          </p:nvPr>
        </p:nvSpPr>
        <p:spPr>
          <a:xfrm>
            <a:off x="762000" y="5672772"/>
            <a:ext cx="6126163" cy="892175"/>
          </a:xfrm>
        </p:spPr>
        <p:txBody>
          <a:bodyPr/>
          <a:lstStyle/>
          <a:p>
            <a:r>
              <a:rPr lang="en-US" altLang="zh-TW" dirty="0"/>
              <a:t>(N) Nepal</a:t>
            </a:r>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5951599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4476" y="1143000"/>
            <a:ext cx="8444723" cy="2983230"/>
          </a:xfrm>
        </p:spPr>
        <p:txBody>
          <a:bodyPr/>
          <a:lstStyle/>
          <a:p>
            <a:r>
              <a:rPr lang="zh-TW" altLang="zh-TW" sz="10300" dirty="0"/>
              <a:t>喜馬拉雅山群</a:t>
            </a:r>
            <a:endParaRPr lang="zh-TW" altLang="en-US" sz="10300" dirty="0"/>
          </a:p>
        </p:txBody>
      </p:sp>
      <p:sp>
        <p:nvSpPr>
          <p:cNvPr id="3" name="文字版面配置區 2"/>
          <p:cNvSpPr>
            <a:spLocks noGrp="1"/>
          </p:cNvSpPr>
          <p:nvPr>
            <p:ph type="body" idx="1"/>
          </p:nvPr>
        </p:nvSpPr>
        <p:spPr>
          <a:xfrm>
            <a:off x="1371600" y="2819400"/>
            <a:ext cx="6934201" cy="4526280"/>
          </a:xfrm>
        </p:spPr>
        <p:txBody>
          <a:bodyPr/>
          <a:lstStyle/>
          <a:p>
            <a:r>
              <a:rPr lang="en-US" altLang="zh-TW" sz="6600" dirty="0" err="1"/>
              <a:t>Xǐmǎlāyǎ</a:t>
            </a:r>
            <a:r>
              <a:rPr lang="en-US" altLang="zh-TW" sz="6600" dirty="0"/>
              <a:t>  </a:t>
            </a:r>
            <a:r>
              <a:rPr lang="en-US" altLang="zh-TW" sz="6600" dirty="0" err="1"/>
              <a:t>Shānqún</a:t>
            </a:r>
            <a:endParaRPr lang="zh-TW" altLang="en-US" sz="6600" dirty="0"/>
          </a:p>
        </p:txBody>
      </p:sp>
      <p:sp>
        <p:nvSpPr>
          <p:cNvPr id="4" name="文字版面配置區 3"/>
          <p:cNvSpPr>
            <a:spLocks noGrp="1"/>
          </p:cNvSpPr>
          <p:nvPr>
            <p:ph type="body" sz="quarter" idx="10"/>
          </p:nvPr>
        </p:nvSpPr>
        <p:spPr>
          <a:xfrm>
            <a:off x="685800" y="5661226"/>
            <a:ext cx="7620001" cy="892175"/>
          </a:xfrm>
        </p:spPr>
        <p:txBody>
          <a:bodyPr/>
          <a:lstStyle/>
          <a:p>
            <a:r>
              <a:rPr lang="en-US" altLang="zh-TW" dirty="0"/>
              <a:t>(N) Himalaya Mountains, the Himalayas</a:t>
            </a:r>
            <a:endParaRPr lang="zh-TW" altLang="en-US" dirty="0"/>
          </a:p>
        </p:txBody>
      </p:sp>
      <p:sp>
        <p:nvSpPr>
          <p:cNvPr id="6" name="文字方塊 5"/>
          <p:cNvSpPr txBox="1"/>
          <p:nvPr/>
        </p:nvSpPr>
        <p:spPr>
          <a:xfrm>
            <a:off x="8077200" y="930027"/>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a:t>
            </a:r>
            <a:r>
              <a:rPr lang="zh-TW" altLang="en-US" sz="2000" dirty="0">
                <a:solidFill>
                  <a:srgbClr val="075295"/>
                </a:solidFill>
                <a:latin typeface="標楷體" panose="03000509000000000000" pitchFamily="65" charset="-120"/>
                <a:ea typeface="標楷體" panose="03000509000000000000" pitchFamily="65" charset="-120"/>
                <a:cs typeface="Times New Roman"/>
              </a:rPr>
              <a:t>專</a:t>
            </a:r>
            <a:r>
              <a:rPr lang="en-US" altLang="zh-TW" sz="2000" dirty="0">
                <a:solidFill>
                  <a:srgbClr val="075295"/>
                </a:solidFill>
                <a:latin typeface="標楷體" panose="03000509000000000000" pitchFamily="65" charset="-120"/>
                <a:ea typeface="標楷體" panose="03000509000000000000" pitchFamily="65" charset="-120"/>
                <a:cs typeface="Times New Roman"/>
              </a:rPr>
              <a:t>-4</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229535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特殊</a:t>
            </a:r>
            <a:endParaRPr lang="zh-TW" altLang="en-US" dirty="0"/>
          </a:p>
        </p:txBody>
      </p:sp>
      <p:sp>
        <p:nvSpPr>
          <p:cNvPr id="3" name="文字版面配置區 2"/>
          <p:cNvSpPr>
            <a:spLocks noGrp="1"/>
          </p:cNvSpPr>
          <p:nvPr>
            <p:ph type="body" idx="1"/>
          </p:nvPr>
        </p:nvSpPr>
        <p:spPr>
          <a:xfrm>
            <a:off x="2667000" y="3581400"/>
            <a:ext cx="4876801" cy="4526280"/>
          </a:xfrm>
        </p:spPr>
        <p:txBody>
          <a:bodyPr/>
          <a:lstStyle/>
          <a:p>
            <a:r>
              <a:rPr lang="en-US" altLang="zh-TW" dirty="0" err="1"/>
              <a:t>tèshū</a:t>
            </a:r>
            <a:endParaRPr lang="zh-TW" altLang="en-US" dirty="0"/>
          </a:p>
        </p:txBody>
      </p:sp>
      <p:sp>
        <p:nvSpPr>
          <p:cNvPr id="4" name="文字版面配置區 3"/>
          <p:cNvSpPr>
            <a:spLocks noGrp="1"/>
          </p:cNvSpPr>
          <p:nvPr>
            <p:ph type="body" sz="quarter" idx="10"/>
          </p:nvPr>
        </p:nvSpPr>
        <p:spPr/>
        <p:txBody>
          <a:bodyPr/>
          <a:lstStyle/>
          <a:p>
            <a:r>
              <a:rPr lang="en-US" altLang="zh-TW" dirty="0"/>
              <a:t>(Vs)special, extraordinary</a:t>
            </a:r>
            <a:endParaRPr lang="zh-TW" altLang="zh-TW" dirty="0"/>
          </a:p>
          <a:p>
            <a:endParaRPr lang="zh-TW" altLang="en-US" dirty="0"/>
          </a:p>
        </p:txBody>
      </p:sp>
      <p:sp>
        <p:nvSpPr>
          <p:cNvPr id="5" name="文字方塊 4"/>
          <p:cNvSpPr txBox="1"/>
          <p:nvPr/>
        </p:nvSpPr>
        <p:spPr>
          <a:xfrm>
            <a:off x="8229600" y="914400"/>
            <a:ext cx="1219200" cy="707886"/>
          </a:xfrm>
          <a:prstGeom prst="rect">
            <a:avLst/>
          </a:prstGeom>
          <a:noFill/>
        </p:spPr>
        <p:txBody>
          <a:bodyPr wrap="square" rtlCol="0">
            <a:spAutoFit/>
          </a:bodyPr>
          <a:lstStyle/>
          <a:p>
            <a:r>
              <a:rPr lang="en-US" altLang="zh-TW" sz="2000" dirty="0">
                <a:solidFill>
                  <a:srgbClr val="075295"/>
                </a:solidFill>
                <a:latin typeface="標楷體" panose="03000509000000000000" pitchFamily="65" charset="-120"/>
                <a:ea typeface="標楷體" panose="03000509000000000000" pitchFamily="65" charset="-120"/>
                <a:cs typeface="Times New Roman"/>
              </a:rPr>
              <a:t>I-3</a:t>
            </a:r>
            <a:endParaRPr lang="zh-TW" altLang="en-US" sz="2000" dirty="0">
              <a:latin typeface="標楷體" panose="03000509000000000000" pitchFamily="65" charset="-120"/>
              <a:ea typeface="標楷體" panose="03000509000000000000" pitchFamily="65" charset="-120"/>
              <a:cs typeface="Times New Roman"/>
            </a:endParaRPr>
          </a:p>
          <a:p>
            <a:endParaRPr lang="zh-TW" altLang="en-US" sz="2000" dirty="0"/>
          </a:p>
        </p:txBody>
      </p:sp>
    </p:spTree>
    <p:extLst>
      <p:ext uri="{BB962C8B-B14F-4D97-AF65-F5344CB8AC3E}">
        <p14:creationId xmlns:p14="http://schemas.microsoft.com/office/powerpoint/2010/main" val="306278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TotalTime>
  <Words>1186</Words>
  <Application>Microsoft Office PowerPoint</Application>
  <PresentationFormat>On-screen Show (4:3)</PresentationFormat>
  <Paragraphs>344</Paragraphs>
  <Slides>86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標楷體</vt:lpstr>
      <vt:lpstr>Yu Gothic UI Semibold</vt:lpstr>
      <vt:lpstr>Calibri</vt:lpstr>
      <vt:lpstr>Times New Roman</vt:lpstr>
      <vt:lpstr>Office Theme</vt:lpstr>
      <vt:lpstr>PowerPoint Presentation</vt:lpstr>
      <vt:lpstr>洞察</vt:lpstr>
      <vt:lpstr>鍥而不舍/捨</vt:lpstr>
      <vt:lpstr>專精</vt:lpstr>
      <vt:lpstr>開創</vt:lpstr>
      <vt:lpstr>契機</vt:lpstr>
      <vt:lpstr>未必</vt:lpstr>
      <vt:lpstr>出發</vt:lpstr>
      <vt:lpstr>特殊</vt:lpstr>
      <vt:lpstr>群</vt:lpstr>
      <vt:lpstr>突發奇想</vt:lpstr>
      <vt:lpstr>原理</vt:lpstr>
      <vt:lpstr>醫師</vt:lpstr>
      <vt:lpstr>配</vt:lpstr>
      <vt:lpstr>眼鏡</vt:lpstr>
      <vt:lpstr>相對</vt:lpstr>
      <vt:lpstr>窮困</vt:lpstr>
      <vt:lpstr>任務</vt:lpstr>
      <vt:lpstr>估計</vt:lpstr>
      <vt:lpstr>發明</vt:lpstr>
      <vt:lpstr>自行</vt:lpstr>
      <vt:lpstr>度數</vt:lpstr>
      <vt:lpstr>副</vt:lpstr>
      <vt:lpstr>鏡片</vt:lpstr>
      <vt:lpstr>充滿</vt:lpstr>
      <vt:lpstr>液體</vt:lpstr>
      <vt:lpstr>創見</vt:lpstr>
      <vt:lpstr>原始</vt:lpstr>
      <vt:lpstr>出自</vt:lpstr>
      <vt:lpstr>儀器</vt:lpstr>
      <vt:lpstr>製造商</vt:lpstr>
      <vt:lpstr>矯正</vt:lpstr>
      <vt:lpstr>視力</vt:lpstr>
      <vt:lpstr>大放光明</vt:lpstr>
      <vt:lpstr>影像</vt:lpstr>
      <vt:lpstr>開發中國家</vt:lpstr>
      <vt:lpstr>需求量</vt:lpstr>
      <vt:lpstr>極</vt:lpstr>
      <vt:lpstr>供不應求</vt:lpstr>
      <vt:lpstr>貢獻</vt:lpstr>
      <vt:lpstr>根源</vt:lpstr>
      <vt:lpstr>從而</vt:lpstr>
      <vt:lpstr>人群</vt:lpstr>
      <vt:lpstr>牛津大學</vt:lpstr>
      <vt:lpstr>喬許．席爾佛</vt:lpstr>
      <vt:lpstr>場所</vt:lpstr>
      <vt:lpstr>照明</vt:lpstr>
      <vt:lpstr>習以為常</vt:lpstr>
      <vt:lpstr>電力</vt:lpstr>
      <vt:lpstr>答案</vt:lpstr>
      <vt:lpstr>入夜</vt:lpstr>
      <vt:lpstr>村落</vt:lpstr>
      <vt:lpstr>貼補家用</vt:lpstr>
      <vt:lpstr>煤油燈</vt:lpstr>
      <vt:lpstr>有損</vt:lpstr>
      <vt:lpstr>孩童</vt:lpstr>
      <vt:lpstr>燃燒</vt:lpstr>
      <vt:lpstr>呼吸道</vt:lpstr>
      <vt:lpstr>單單</vt:lpstr>
      <vt:lpstr>病症</vt:lpstr>
      <vt:lpstr>室內</vt:lpstr>
      <vt:lpstr>照亮</vt:lpstr>
      <vt:lpstr>基金會</vt:lpstr>
      <vt:lpstr>接</vt:lpstr>
      <vt:lpstr>動用</vt:lpstr>
      <vt:lpstr>人力</vt:lpstr>
      <vt:lpstr>物力</vt:lpstr>
      <vt:lpstr>架設</vt:lpstr>
      <vt:lpstr>電纜</vt:lpstr>
      <vt:lpstr>工程</vt:lpstr>
      <vt:lpstr>固態光源（SSL）</vt:lpstr>
      <vt:lpstr>簡稱</vt:lpstr>
      <vt:lpstr>瓦</vt:lpstr>
      <vt:lpstr>日光板</vt:lpstr>
      <vt:lpstr>蓄電</vt:lpstr>
      <vt:lpstr>電池</vt:lpstr>
      <vt:lpstr>發光二極體（LED）</vt:lpstr>
      <vt:lpstr>系統</vt:lpstr>
      <vt:lpstr>安裝</vt:lpstr>
      <vt:lpstr>群眾</vt:lpstr>
      <vt:lpstr>剝奪</vt:lpstr>
      <vt:lpstr>文盲</vt:lpstr>
      <vt:lpstr>爾文．哈樂戴</vt:lpstr>
      <vt:lpstr>卡加利大學</vt:lpstr>
      <vt:lpstr>尼泊爾</vt:lpstr>
      <vt:lpstr>喜馬拉雅山群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PC-5165</dc:creator>
  <cp:lastModifiedBy>Kieran</cp:lastModifiedBy>
  <cp:revision>49</cp:revision>
  <dcterms:created xsi:type="dcterms:W3CDTF">2017-05-11T16:59:40Z</dcterms:created>
  <dcterms:modified xsi:type="dcterms:W3CDTF">2020-04-26T01:37:13Z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2017-05-11T00:00:00Z</vt:filetime>
  </property>
  <property fmtid="{D5CDD505-2E9C-101B-9397-08002B2CF9AE}" pid="3" name="LastSaved">
    <vt:filetime>2017-05-11T00:00:00Z</vt:filetime>
  </property>
</Properties>
</file>