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71" r:id="rId3"/>
    <p:sldId id="372" r:id="rId4"/>
    <p:sldId id="3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405" r:id="rId43"/>
    <p:sldId id="406" r:id="rId44"/>
    <p:sldId id="407" r:id="rId45"/>
    <p:sldId id="408" r:id="rId46"/>
    <p:sldId id="409" r:id="rId47"/>
    <p:sldId id="410" r:id="rId48"/>
    <p:sldId id="280" r:id="rId49"/>
    <p:sldId id="281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403" r:id="rId90"/>
    <p:sldId id="398" r:id="rId91"/>
    <p:sldId id="399" r:id="rId92"/>
    <p:sldId id="400" r:id="rId93"/>
    <p:sldId id="401" r:id="rId94"/>
    <p:sldId id="402" r:id="rId95"/>
    <p:sldId id="404" r:id="rId96"/>
    <p:sldId id="420" r:id="rId97"/>
    <p:sldId id="421" r:id="rId98"/>
    <p:sldId id="422" r:id="rId99"/>
    <p:sldId id="423" r:id="rId100"/>
    <p:sldId id="424" r:id="rId101"/>
    <p:sldId id="425" r:id="rId102"/>
    <p:sldId id="367" r:id="rId103"/>
    <p:sldId id="368" r:id="rId10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11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3724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6661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237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第三課</a:t>
            </a: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舞蹈藝術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4991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傳人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chuánrén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successor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824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68343"/>
            <a:ext cx="7547008" cy="2983230"/>
          </a:xfrm>
        </p:spPr>
        <p:txBody>
          <a:bodyPr/>
          <a:lstStyle/>
          <a:p>
            <a:r>
              <a:rPr lang="zh-TW" altLang="zh-TW" dirty="0"/>
              <a:t>期待已久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qídài</a:t>
            </a:r>
            <a:r>
              <a:rPr lang="en-US" altLang="zh-TW" dirty="0"/>
              <a:t> </a:t>
            </a:r>
            <a:r>
              <a:rPr lang="en-US" altLang="zh-TW" dirty="0" err="1"/>
              <a:t>yǐjiǔ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long awaited, long anticipated, looked forward to for a long time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72629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84385"/>
            <a:ext cx="6708808" cy="2983230"/>
          </a:xfrm>
        </p:spPr>
        <p:txBody>
          <a:bodyPr/>
          <a:lstStyle/>
          <a:p>
            <a:r>
              <a:rPr lang="zh-TW" altLang="zh-TW" dirty="0"/>
              <a:t>固定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gùdìng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(Vs) fixed, invariable, by routine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69044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r>
              <a:rPr lang="zh-TW" altLang="zh-TW" sz="10300" dirty="0"/>
              <a:t>羅斯．帕克斯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3124200"/>
            <a:ext cx="6324601" cy="4526280"/>
          </a:xfrm>
        </p:spPr>
        <p:txBody>
          <a:bodyPr/>
          <a:lstStyle/>
          <a:p>
            <a:r>
              <a:rPr lang="en-US" altLang="zh-TW" dirty="0" err="1"/>
              <a:t>Luósī</a:t>
            </a:r>
            <a:r>
              <a:rPr lang="en-US" altLang="zh-TW" dirty="0"/>
              <a:t> </a:t>
            </a:r>
            <a:r>
              <a:rPr lang="en-US" altLang="zh-TW" dirty="0" err="1"/>
              <a:t>pàkèsī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066664"/>
            <a:ext cx="7924800" cy="892175"/>
          </a:xfrm>
        </p:spPr>
        <p:txBody>
          <a:bodyPr/>
          <a:lstStyle/>
          <a:p>
            <a:r>
              <a:rPr lang="en-US" altLang="zh-TW" sz="2800" dirty="0"/>
              <a:t>Ross Parkes (formerly a principal dancer for the well-known Martha Graham Dance Company in the United States, 1940-)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7031"/>
            <a:ext cx="10290208" cy="2983230"/>
          </a:xfrm>
        </p:spPr>
        <p:txBody>
          <a:bodyPr/>
          <a:lstStyle/>
          <a:p>
            <a:r>
              <a:rPr lang="zh-TW" altLang="zh-TW" sz="12800" dirty="0"/>
              <a:t>葛蘭姆舞團</a:t>
            </a:r>
            <a:endParaRPr lang="zh-TW" altLang="en-US" sz="1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7400" y="3398086"/>
            <a:ext cx="7604920" cy="4526280"/>
          </a:xfrm>
        </p:spPr>
        <p:txBody>
          <a:bodyPr/>
          <a:lstStyle/>
          <a:p>
            <a:r>
              <a:rPr lang="en-US" altLang="zh-TW" sz="6000" dirty="0" err="1"/>
              <a:t>Gělánmǔ</a:t>
            </a:r>
            <a:r>
              <a:rPr lang="en-US" altLang="zh-TW" sz="6000" dirty="0"/>
              <a:t> </a:t>
            </a:r>
            <a:r>
              <a:rPr lang="en-US" altLang="zh-TW" sz="6000" dirty="0" err="1"/>
              <a:t>wǔtuán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Martha Graham Dance Company, New York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芭蕾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bālěi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ballet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zh-TW" dirty="0"/>
              <a:t>及格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276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jígé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/>
              <a:t>(</a:t>
            </a:r>
            <a:r>
              <a:rPr lang="en-US" altLang="zh-TW" sz="2800" dirty="0" err="1"/>
              <a:t>Vp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to pass, satisfactory, meet the grade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滿分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mǎnfēn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full marks, a perfect score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283970"/>
            <a:ext cx="8385208" cy="2983230"/>
          </a:xfrm>
        </p:spPr>
        <p:txBody>
          <a:bodyPr/>
          <a:lstStyle/>
          <a:p>
            <a:r>
              <a:rPr lang="zh-TW" altLang="zh-TW" dirty="0"/>
              <a:t>眾所皆知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3844173"/>
            <a:ext cx="6019801" cy="4526280"/>
          </a:xfrm>
        </p:spPr>
        <p:txBody>
          <a:bodyPr/>
          <a:lstStyle/>
          <a:p>
            <a:r>
              <a:rPr lang="en-US" altLang="zh-TW" dirty="0" err="1"/>
              <a:t>zhòngsuǒ</a:t>
            </a:r>
            <a:r>
              <a:rPr lang="en-US" altLang="zh-TW" dirty="0"/>
              <a:t> </a:t>
            </a:r>
            <a:r>
              <a:rPr lang="en-US" altLang="zh-TW" dirty="0" err="1"/>
              <a:t>jiēzhī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(Id) well-known, known by all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1800" y="1268343"/>
            <a:ext cx="8461408" cy="2983230"/>
          </a:xfrm>
        </p:spPr>
        <p:txBody>
          <a:bodyPr/>
          <a:lstStyle/>
          <a:p>
            <a:r>
              <a:rPr lang="zh-TW" altLang="zh-TW" dirty="0"/>
              <a:t>大師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dàshī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(N) master, great master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特地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tèdì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go out of one’s way, make it a point to, specially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306443"/>
            <a:ext cx="7394608" cy="2983230"/>
          </a:xfrm>
        </p:spPr>
        <p:txBody>
          <a:bodyPr/>
          <a:lstStyle/>
          <a:p>
            <a:r>
              <a:rPr lang="zh-TW" altLang="zh-TW" dirty="0"/>
              <a:t>解散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jiěsàn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/>
              <a:t>(V) to disperse, to dissolve, to disband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舞團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wǔtuán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/>
              <a:t>(N) dance troupe, dance company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邀約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yāoyuē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Invitation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283970"/>
            <a:ext cx="7851808" cy="2983230"/>
          </a:xfrm>
        </p:spPr>
        <p:txBody>
          <a:bodyPr/>
          <a:lstStyle/>
          <a:p>
            <a:r>
              <a:rPr lang="zh-TW" altLang="zh-TW" dirty="0"/>
              <a:t>前所未有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7401" y="3855720"/>
            <a:ext cx="5943600" cy="4526280"/>
          </a:xfrm>
        </p:spPr>
        <p:txBody>
          <a:bodyPr/>
          <a:lstStyle/>
          <a:p>
            <a:r>
              <a:rPr lang="en-US" altLang="zh-TW" dirty="0" err="1"/>
              <a:t>qiánsuǒ</a:t>
            </a:r>
            <a:r>
              <a:rPr lang="en-US" altLang="zh-TW" dirty="0"/>
              <a:t> </a:t>
            </a:r>
            <a:r>
              <a:rPr lang="en-US" altLang="zh-TW" dirty="0" err="1"/>
              <a:t>wèiyǒu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(Id) unprecedented, like never before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zh-TW" dirty="0"/>
              <a:t>培訓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péixùn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/>
              <a:t>(V) to train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1696" y="1568217"/>
            <a:ext cx="9223408" cy="2983230"/>
          </a:xfrm>
        </p:spPr>
        <p:txBody>
          <a:bodyPr/>
          <a:lstStyle/>
          <a:p>
            <a:r>
              <a:rPr lang="zh-TW" altLang="zh-TW" sz="10300" dirty="0"/>
              <a:t>無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0" y="32766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wú</a:t>
            </a:r>
            <a:r>
              <a:rPr lang="en-US" altLang="zh-TW" sz="6600" dirty="0"/>
              <a:t> 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without, not have (classical Chinese)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傳承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chuánchéng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(V) to pass down, to pass along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邀請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yāoqǐng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/>
              <a:t>(V) to invite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708808" cy="2983230"/>
          </a:xfrm>
        </p:spPr>
        <p:txBody>
          <a:bodyPr/>
          <a:lstStyle/>
          <a:p>
            <a:r>
              <a:rPr lang="zh-TW" altLang="zh-TW" dirty="0"/>
              <a:t>編舞家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biānwǔjiā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choreographer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83970"/>
            <a:ext cx="8080408" cy="2983230"/>
          </a:xfrm>
        </p:spPr>
        <p:txBody>
          <a:bodyPr/>
          <a:lstStyle/>
          <a:p>
            <a:r>
              <a:rPr lang="zh-TW" altLang="zh-TW" dirty="0"/>
              <a:t>量身打造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liángshēn</a:t>
            </a:r>
            <a:r>
              <a:rPr lang="en-US" altLang="zh-TW" dirty="0"/>
              <a:t> </a:t>
            </a:r>
            <a:r>
              <a:rPr lang="en-US" altLang="zh-TW" dirty="0" err="1"/>
              <a:t>dǎzào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(Id)</a:t>
            </a:r>
            <a:r>
              <a:rPr lang="zh-TW" altLang="en-US" dirty="0"/>
              <a:t> </a:t>
            </a:r>
            <a:r>
              <a:rPr lang="en-US" altLang="zh-TW" dirty="0"/>
              <a:t>tailor-make, specially made for, custom design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舞目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wǔmù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dance program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首席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shǒuxí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first chair (e.g., first cello), leading, chief position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舞星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wǔxīng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dance star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622286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huì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 to meet up, to confront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517263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盡情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5572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jìnqíng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to one’s heart’s content, without restraint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心血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xīnxiě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blood and sweat, painstaking effort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1" y="1596886"/>
            <a:ext cx="6708808" cy="2983230"/>
          </a:xfrm>
        </p:spPr>
        <p:txBody>
          <a:bodyPr/>
          <a:lstStyle/>
          <a:p>
            <a:r>
              <a:rPr lang="zh-TW" altLang="zh-TW" dirty="0"/>
              <a:t>化為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huàwéi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Vpt</a:t>
            </a:r>
            <a:r>
              <a:rPr lang="en-US" altLang="zh-TW" dirty="0"/>
              <a:t>) to transform into, to turn into, to change into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1043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作品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36576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zuòpǐn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production, work, </a:t>
            </a:r>
            <a:r>
              <a:rPr lang="en-US" altLang="zh-TW" dirty="0" err="1"/>
              <a:t>compositio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guīhuà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plan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775243"/>
            <a:ext cx="8461408" cy="2983230"/>
          </a:xfrm>
        </p:spPr>
        <p:txBody>
          <a:bodyPr/>
          <a:lstStyle/>
          <a:p>
            <a:pPr algn="ctr"/>
            <a:r>
              <a:rPr lang="zh-TW" altLang="zh-TW" sz="12300" dirty="0"/>
              <a:t>舞曲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wǔqǔ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dance music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民俗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mínsú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folk, folklore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生平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shēngpíng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in one’s life time, life, life story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567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不得不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1" y="3855720"/>
            <a:ext cx="6400800" cy="4526280"/>
          </a:xfrm>
        </p:spPr>
        <p:txBody>
          <a:bodyPr/>
          <a:lstStyle/>
          <a:p>
            <a:pPr algn="ctr"/>
            <a:r>
              <a:rPr lang="en-US" altLang="zh-TW" dirty="0" err="1"/>
              <a:t>bùdébù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must; have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8489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r>
              <a:rPr lang="zh-TW" altLang="zh-TW" dirty="0"/>
              <a:t>硬著頭皮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1496" y="3581400"/>
            <a:ext cx="6400800" cy="4526280"/>
          </a:xfrm>
        </p:spPr>
        <p:txBody>
          <a:bodyPr/>
          <a:lstStyle/>
          <a:p>
            <a:r>
              <a:rPr lang="en-US" altLang="zh-TW" dirty="0" err="1"/>
              <a:t>yìngzhe</a:t>
            </a:r>
            <a:r>
              <a:rPr lang="en-US" altLang="zh-TW" dirty="0"/>
              <a:t> </a:t>
            </a:r>
            <a:r>
              <a:rPr lang="en-US" altLang="zh-TW" dirty="0" err="1"/>
              <a:t>tóupí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8200" y="4952365"/>
            <a:ext cx="7543800" cy="892175"/>
          </a:xfrm>
        </p:spPr>
        <p:txBody>
          <a:bodyPr/>
          <a:lstStyle/>
          <a:p>
            <a:r>
              <a:rPr lang="en-US" altLang="zh-TW" sz="2800" dirty="0"/>
              <a:t>(</a:t>
            </a:r>
            <a:r>
              <a:rPr lang="en-US" altLang="zh-TW" sz="2800" dirty="0" err="1"/>
              <a:t>Ph</a:t>
            </a:r>
            <a:r>
              <a:rPr lang="en-US" altLang="zh-TW" sz="2800" dirty="0"/>
              <a:t>) summon up the courage to do something, brace yourself to do something, force yourself to do something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03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灑落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sǎluò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(Vi) sprinkled, scattered (leaves, petals), flooded, inundated (light)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235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揮灑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huīsǎ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</a:t>
            </a:r>
            <a:r>
              <a:rPr lang="zh-TW" altLang="en-US" dirty="0"/>
              <a:t> </a:t>
            </a:r>
            <a:r>
              <a:rPr lang="en-US" altLang="zh-TW" dirty="0"/>
              <a:t>to display without reservation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剎那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chànà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moment, instant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5043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感到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gǎndào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to feel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2933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存在感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cúnzàigǎn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sense of presence, sense of existence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933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報考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bàokǎo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 to apply for admission to a school/university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54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民族舞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mínzúwǔ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folk dance</a:t>
            </a:r>
            <a:endParaRPr lang="zh-TW" altLang="zh-TW" dirty="0"/>
          </a:p>
          <a:p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716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700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zhōng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in the end, ultimately, eventually (classical Chinese)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9926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上帝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shàngdì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God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469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疼愛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téngài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to love dearly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001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生身不息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30399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shēngshēn</a:t>
            </a:r>
            <a:r>
              <a:rPr lang="en-US" altLang="zh-TW" dirty="0"/>
              <a:t> </a:t>
            </a:r>
            <a:r>
              <a:rPr lang="en-US" altLang="zh-TW" dirty="0" err="1"/>
              <a:t>bùxí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85791" y="5672455"/>
            <a:ext cx="6126163" cy="892175"/>
          </a:xfrm>
        </p:spPr>
        <p:txBody>
          <a:bodyPr/>
          <a:lstStyle/>
          <a:p>
            <a:r>
              <a:rPr lang="en-US" altLang="zh-TW" dirty="0"/>
              <a:t>timeless (name of a dance program)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許芳宜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Xǔ</a:t>
            </a:r>
            <a:r>
              <a:rPr lang="en-US" altLang="zh-TW" sz="6000" dirty="0"/>
              <a:t> </a:t>
            </a:r>
            <a:r>
              <a:rPr lang="en-US" altLang="zh-TW" sz="6000" dirty="0" err="1"/>
              <a:t>Fāngyí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 err="1"/>
              <a:t>Sheu</a:t>
            </a:r>
            <a:r>
              <a:rPr lang="en-US" altLang="zh-TW" sz="2400" dirty="0"/>
              <a:t> Fang-</a:t>
            </a:r>
            <a:r>
              <a:rPr lang="en-US" altLang="zh-TW" sz="2400" dirty="0" err="1"/>
              <a:t>yi</a:t>
            </a:r>
            <a:r>
              <a:rPr lang="en-US" altLang="zh-TW" sz="2400" dirty="0"/>
              <a:t> (a famous female dancer and artist from Taiwan, 1971-)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6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舞蹈家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wǔdàojiā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(N) professional and accomplished dancer (</a:t>
            </a:r>
            <a:r>
              <a:rPr lang="zh-TW" altLang="zh-TW" dirty="0"/>
              <a:t>家</a:t>
            </a:r>
            <a:r>
              <a:rPr lang="en-US" altLang="zh-TW"/>
              <a:t>, </a:t>
            </a:r>
            <a:r>
              <a:rPr lang="en-US" altLang="zh-TW" dirty="0"/>
              <a:t>N, -</a:t>
            </a:r>
            <a:r>
              <a:rPr lang="en-US" altLang="zh-TW" dirty="0" err="1"/>
              <a:t>er</a:t>
            </a:r>
            <a:r>
              <a:rPr lang="en-US" altLang="zh-TW" dirty="0"/>
              <a:t>, -</a:t>
            </a:r>
            <a:r>
              <a:rPr lang="en-US" altLang="zh-TW" dirty="0" err="1"/>
              <a:t>ian</a:t>
            </a:r>
            <a:r>
              <a:rPr lang="en-US" altLang="zh-TW" dirty="0"/>
              <a:t>, -</a:t>
            </a:r>
            <a:r>
              <a:rPr lang="en-US" altLang="zh-TW" dirty="0" err="1"/>
              <a:t>ist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勞勃．阿特曼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Láobó</a:t>
            </a:r>
            <a:r>
              <a:rPr lang="en-US" altLang="zh-TW" sz="6000" dirty="0"/>
              <a:t> </a:t>
            </a:r>
            <a:r>
              <a:rPr lang="en-US" altLang="zh-TW" sz="6000" cap="all" dirty="0" err="1"/>
              <a:t>ā</a:t>
            </a:r>
            <a:r>
              <a:rPr lang="en-US" altLang="zh-TW" sz="6000" dirty="0" err="1"/>
              <a:t>tèmàn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Robert Altman (an American film director, screenwriter, and producer, five-time nominee of the Academy Award for Best Director, 1925-2006)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7788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舞動世紀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wǔdòng</a:t>
            </a:r>
            <a:r>
              <a:rPr lang="en-US" altLang="zh-TW" sz="6000" dirty="0"/>
              <a:t> </a:t>
            </a:r>
            <a:r>
              <a:rPr lang="en-US" altLang="zh-TW" sz="6000" dirty="0" err="1"/>
              <a:t>shìjì</a:t>
            </a:r>
            <a:r>
              <a:rPr lang="en-US" altLang="zh-TW" sz="6000" dirty="0"/>
              <a:t> 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The Company (name of a movie, 2003)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712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瑪莎．葛蘭姆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Mǎshā</a:t>
            </a:r>
            <a:r>
              <a:rPr lang="en-US" altLang="zh-TW" sz="6000" dirty="0"/>
              <a:t> </a:t>
            </a:r>
            <a:r>
              <a:rPr lang="en-US" altLang="zh-TW" sz="6000" dirty="0" err="1"/>
              <a:t>Gělánmǔ</a:t>
            </a:r>
            <a:r>
              <a:rPr lang="en-US" altLang="zh-TW" sz="6000" dirty="0"/>
              <a:t> 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054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Martha Graham (an American modern dancer and choreographer, one of the earliest founders of modern dance, 1894-1991)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153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倫敦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Lúndūn</a:t>
            </a:r>
            <a:r>
              <a:rPr lang="en-US" altLang="zh-TW" sz="6000" dirty="0"/>
              <a:t> 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London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77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阿喀郎．汗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Ākèlǎng</a:t>
            </a:r>
            <a:r>
              <a:rPr lang="en-US" altLang="zh-TW" sz="6000" dirty="0"/>
              <a:t> </a:t>
            </a:r>
            <a:r>
              <a:rPr lang="en-US" altLang="zh-TW" sz="6000" dirty="0" err="1"/>
              <a:t>Hàn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 err="1"/>
              <a:t>Akram</a:t>
            </a:r>
            <a:r>
              <a:rPr lang="en-US" altLang="zh-TW" sz="2400" dirty="0"/>
              <a:t> Khan (an English dancer of Bangladeshi descent, 1974-)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589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7200" dirty="0"/>
              <a:t>克理斯多福．惠爾敦</a:t>
            </a:r>
            <a:endParaRPr lang="zh-TW" altLang="en-US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Kèlǐsīduōfú</a:t>
            </a:r>
            <a:r>
              <a:rPr lang="en-US" altLang="zh-TW" sz="6000" dirty="0"/>
              <a:t>  </a:t>
            </a:r>
            <a:r>
              <a:rPr lang="en-US" altLang="zh-TW" sz="6000" dirty="0" err="1"/>
              <a:t>Huì’ěrdūn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Christopher </a:t>
            </a:r>
            <a:r>
              <a:rPr lang="en-US" altLang="zh-TW" sz="2400" dirty="0" err="1"/>
              <a:t>Wheeldon</a:t>
            </a:r>
            <a:r>
              <a:rPr lang="en-US" altLang="zh-TW" sz="2400" dirty="0"/>
              <a:t> (an English international choreographer of contemporary ballet, 1973-)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2590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8000" dirty="0"/>
              <a:t>紐約市立芭蕾舞團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5400" dirty="0" err="1"/>
              <a:t>Niǔyuē</a:t>
            </a:r>
            <a:r>
              <a:rPr lang="en-US" altLang="zh-TW" sz="5400" dirty="0"/>
              <a:t> </a:t>
            </a:r>
            <a:r>
              <a:rPr lang="en-US" altLang="zh-TW" sz="5400" dirty="0" err="1"/>
              <a:t>shìlì</a:t>
            </a:r>
            <a:r>
              <a:rPr lang="en-US" altLang="zh-TW" sz="5400" dirty="0"/>
              <a:t> </a:t>
            </a:r>
            <a:r>
              <a:rPr lang="en-US" altLang="zh-TW" sz="5400" dirty="0" err="1"/>
              <a:t>bālěi</a:t>
            </a:r>
            <a:r>
              <a:rPr lang="en-US" altLang="zh-TW" sz="5400" dirty="0"/>
              <a:t> </a:t>
            </a:r>
            <a:r>
              <a:rPr lang="en-US" altLang="zh-TW" sz="5400" dirty="0" err="1"/>
              <a:t>wǔtuán</a:t>
            </a:r>
            <a:endParaRPr lang="zh-TW" altLang="zh-TW" sz="5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New York City Ballet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0859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溫蒂．威倫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Wēndì</a:t>
            </a:r>
            <a:r>
              <a:rPr lang="en-US" altLang="zh-TW" sz="6000" dirty="0"/>
              <a:t>   </a:t>
            </a:r>
            <a:r>
              <a:rPr lang="en-US" altLang="zh-TW" sz="6000" dirty="0" err="1"/>
              <a:t>Wēilún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Wendy Whelan (a principal dancer with the New York City Ballet and is a guest artist with The Royal Ballet and the Kirov Ballet, 1967-)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34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華岡藝校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429000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Huágāng</a:t>
            </a:r>
            <a:r>
              <a:rPr lang="en-US" altLang="zh-TW" sz="6000" dirty="0"/>
              <a:t>  </a:t>
            </a:r>
            <a:r>
              <a:rPr lang="en-US" altLang="zh-TW" sz="6000" dirty="0" err="1"/>
              <a:t>Yìxiào</a:t>
            </a:r>
            <a:r>
              <a:rPr lang="en-US" altLang="zh-TW" sz="6000" dirty="0"/>
              <a:t> </a:t>
            </a:r>
            <a:endParaRPr lang="zh-TW" altLang="zh-TW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4000"/>
            <a:ext cx="7772400" cy="892175"/>
          </a:xfrm>
        </p:spPr>
        <p:txBody>
          <a:bodyPr/>
          <a:lstStyle/>
          <a:p>
            <a:r>
              <a:rPr lang="en-US" altLang="zh-TW" sz="2400" dirty="0"/>
              <a:t>Taipei Hwa Kang Arts School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249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從（來）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622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cóng</a:t>
            </a:r>
            <a:r>
              <a:rPr lang="en-US" altLang="zh-TW" dirty="0"/>
              <a:t> (</a:t>
            </a:r>
            <a:r>
              <a:rPr lang="en-US" altLang="zh-TW" dirty="0" err="1"/>
              <a:t>lái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has always been; all along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0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描述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miáoshù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describe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618275"/>
            <a:ext cx="9753600" cy="2983230"/>
          </a:xfrm>
        </p:spPr>
        <p:txBody>
          <a:bodyPr/>
          <a:lstStyle/>
          <a:p>
            <a:r>
              <a:rPr lang="zh-TW" altLang="zh-TW" sz="10300" dirty="0"/>
              <a:t>不間斷（地）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3581400"/>
            <a:ext cx="5943600" cy="4526280"/>
          </a:xfrm>
        </p:spPr>
        <p:txBody>
          <a:bodyPr/>
          <a:lstStyle/>
          <a:p>
            <a:r>
              <a:rPr lang="en-US" altLang="zh-TW" dirty="0" err="1"/>
              <a:t>bú</a:t>
            </a:r>
            <a:r>
              <a:rPr lang="en-US" altLang="zh-TW" dirty="0"/>
              <a:t> </a:t>
            </a:r>
            <a:r>
              <a:rPr lang="en-US" altLang="zh-TW" dirty="0" err="1"/>
              <a:t>jiànduàn</a:t>
            </a:r>
            <a:r>
              <a:rPr lang="en-US" altLang="zh-TW" dirty="0"/>
              <a:t> (de)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without interruption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379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保送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bǎosòng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1474" y="5426651"/>
            <a:ext cx="7620000" cy="892175"/>
          </a:xfrm>
        </p:spPr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be admitted to university solely upon recommendation without exams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82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6231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(M)</a:t>
            </a:r>
            <a:r>
              <a:rPr lang="zh-TW" altLang="en-US" dirty="0"/>
              <a:t> </a:t>
            </a:r>
            <a:r>
              <a:rPr lang="en-US" altLang="zh-TW" dirty="0"/>
              <a:t>measure for doors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貴人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guìrén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a guardian angel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一眼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yìyǎn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with one look, with one glance, instantly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發覺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fājué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 to realize, discover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才華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92904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cáihuá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/>
              <a:t>(N) talent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r>
              <a:rPr lang="zh-TW" altLang="zh-TW" dirty="0"/>
              <a:t>痛哭流涕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90758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tòngkū</a:t>
            </a:r>
            <a:r>
              <a:rPr lang="en-US" altLang="zh-TW" dirty="0"/>
              <a:t> </a:t>
            </a:r>
            <a:r>
              <a:rPr lang="en-US" altLang="zh-TW" dirty="0" err="1"/>
              <a:t>liútì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/>
              <a:t>(Id)</a:t>
            </a:r>
            <a:r>
              <a:rPr lang="zh-TW" altLang="en-US" dirty="0"/>
              <a:t> </a:t>
            </a:r>
            <a:r>
              <a:rPr lang="en-US" altLang="zh-TW" dirty="0"/>
              <a:t>to burst into tears, cry your heart out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輩子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bèizi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(over) one’s life time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公開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gōngkāi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 ) openly, publicly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舞台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wǔzhě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dancer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稱讚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chēngzàn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praise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350587"/>
            <a:ext cx="7712108" cy="2983230"/>
          </a:xfrm>
        </p:spPr>
        <p:txBody>
          <a:bodyPr/>
          <a:lstStyle/>
          <a:p>
            <a:r>
              <a:rPr lang="zh-TW" altLang="zh-TW" dirty="0"/>
              <a:t>下定決心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xiàdìng</a:t>
            </a:r>
            <a:r>
              <a:rPr lang="en-US" altLang="zh-TW" dirty="0"/>
              <a:t> </a:t>
            </a:r>
            <a:r>
              <a:rPr lang="en-US" altLang="zh-TW" dirty="0" err="1"/>
              <a:t>juéxīn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to resolve to do, determined to do, make up one’s mind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海綿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hǎimián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sponge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吸收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xīshōu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absorb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隻身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zhīshēn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alone, by oneself, unaccompanied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術科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shùkē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technical subject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9992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跳舞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tiàowǔ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(V-</a:t>
            </a:r>
            <a:r>
              <a:rPr lang="en-US" altLang="zh-TW" dirty="0" err="1"/>
              <a:t>sep</a:t>
            </a:r>
            <a:r>
              <a:rPr lang="en-US" altLang="zh-TW" dirty="0"/>
              <a:t>) to dance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其餘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qíyú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Det</a:t>
            </a:r>
            <a:r>
              <a:rPr lang="en-US" altLang="zh-TW" dirty="0"/>
              <a:t>) others, the remaining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學科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xuékē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academic subjects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7559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6157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píng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(Prep) owing to, relying on, by means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435666"/>
            <a:ext cx="8004208" cy="2983230"/>
          </a:xfrm>
        </p:spPr>
        <p:txBody>
          <a:bodyPr/>
          <a:lstStyle/>
          <a:p>
            <a:r>
              <a:rPr lang="zh-TW" altLang="zh-TW" dirty="0"/>
              <a:t>舞台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581399"/>
            <a:ext cx="6400801" cy="4526280"/>
          </a:xfrm>
        </p:spPr>
        <p:txBody>
          <a:bodyPr/>
          <a:lstStyle/>
          <a:p>
            <a:r>
              <a:rPr lang="en-US" altLang="zh-TW" dirty="0" err="1"/>
              <a:t>wǔtái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/>
              <a:t>(N) stage (theatrical)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毅力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yìlì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will-power, determination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克服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kèfú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overcome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2233"/>
            <a:ext cx="9528208" cy="2983230"/>
          </a:xfrm>
        </p:spPr>
        <p:txBody>
          <a:bodyPr/>
          <a:lstStyle/>
          <a:p>
            <a:r>
              <a:rPr lang="zh-TW" altLang="zh-TW" sz="12300" dirty="0"/>
              <a:t>語言翻譯機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yǔyán</a:t>
            </a:r>
            <a:r>
              <a:rPr lang="en-US" altLang="zh-TW" dirty="0"/>
              <a:t> </a:t>
            </a:r>
            <a:r>
              <a:rPr lang="en-US" altLang="zh-TW" dirty="0" err="1"/>
              <a:t>fānyìjī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e-language translator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種種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zhǒngzhǒng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(M) various kinds of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128397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瞬間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shùnjiān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/>
              <a:t>(N) instant, moment, in the twinkling of an eye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r>
              <a:rPr lang="zh-TW" altLang="zh-TW" dirty="0"/>
              <a:t>加諸（在）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jiāzhū</a:t>
            </a:r>
            <a:r>
              <a:rPr lang="en-US" altLang="zh-TW" dirty="0"/>
              <a:t> (</a:t>
            </a:r>
            <a:r>
              <a:rPr lang="en-US" altLang="zh-TW" dirty="0" err="1"/>
              <a:t>zài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be added to, conferred upon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22286"/>
            <a:ext cx="6708808" cy="2983230"/>
          </a:xfrm>
        </p:spPr>
        <p:txBody>
          <a:bodyPr/>
          <a:lstStyle/>
          <a:p>
            <a:r>
              <a:rPr lang="zh-TW" altLang="zh-TW" dirty="0"/>
              <a:t>沖昏頭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76499" y="3844173"/>
            <a:ext cx="5413409" cy="4526280"/>
          </a:xfrm>
        </p:spPr>
        <p:txBody>
          <a:bodyPr/>
          <a:lstStyle/>
          <a:p>
            <a:r>
              <a:rPr lang="en-US" altLang="zh-TW" dirty="0" err="1"/>
              <a:t>chōnghūn</a:t>
            </a:r>
            <a:r>
              <a:rPr lang="en-US" altLang="zh-TW" dirty="0"/>
              <a:t> </a:t>
            </a:r>
            <a:r>
              <a:rPr lang="en-US" altLang="zh-TW" dirty="0" err="1"/>
              <a:t>tóu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to let something get to your head, let your head swell from (praise, pride, etc.), dazzled by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3739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評論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pínglùn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/>
              <a:t>(N) commentary, review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天堂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tiāntáng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heaven, paradise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地獄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dìyù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hell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舞碼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84599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wǔmǎ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program of a dance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2400" dirty="0"/>
              <a:t>戰戰兢兢</a:t>
            </a:r>
            <a:endParaRPr lang="zh-TW" altLang="en-US" sz="1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7800" y="3200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zhànzhàn</a:t>
            </a:r>
            <a:r>
              <a:rPr lang="en-US" altLang="zh-TW" dirty="0"/>
              <a:t> </a:t>
            </a:r>
            <a:r>
              <a:rPr lang="en-US" altLang="zh-TW" dirty="0" err="1"/>
              <a:t>jīngjīng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(Id) timid with anticipation, trembling, jittery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當作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dāngzuò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regard as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244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肯定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kěndìng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approval, affirmation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6651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再次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zàicì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yet again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31239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何嘗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hécháng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cannot possibly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13010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不自覺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búzìjué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unconsciously, without realizing it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4732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268343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體內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021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tǐnèi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(N) inside a person, inside the body, from within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3982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268343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957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(Vi) to disperse, permeate 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65681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熟悉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shóuxī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(Vs) familiar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17543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臉孔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liǎnkǒng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(N) face (literary)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35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1479</Words>
  <Application>Microsoft Office PowerPoint</Application>
  <PresentationFormat>On-screen Show (4:3)</PresentationFormat>
  <Paragraphs>412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標楷體</vt:lpstr>
      <vt:lpstr>Yu Gothic UI Semibold</vt:lpstr>
      <vt:lpstr>Calibri</vt:lpstr>
      <vt:lpstr>Times New Roman</vt:lpstr>
      <vt:lpstr>Office Theme</vt:lpstr>
      <vt:lpstr>PowerPoint Presentation</vt:lpstr>
      <vt:lpstr>前所未有</vt:lpstr>
      <vt:lpstr>盡情</vt:lpstr>
      <vt:lpstr>揮灑</vt:lpstr>
      <vt:lpstr>舞蹈家</vt:lpstr>
      <vt:lpstr>描述</vt:lpstr>
      <vt:lpstr>舞台</vt:lpstr>
      <vt:lpstr>舞台</vt:lpstr>
      <vt:lpstr>舞碼</vt:lpstr>
      <vt:lpstr>傳人</vt:lpstr>
      <vt:lpstr>芭蕾</vt:lpstr>
      <vt:lpstr>及格</vt:lpstr>
      <vt:lpstr>滿分</vt:lpstr>
      <vt:lpstr>眾所皆知</vt:lpstr>
      <vt:lpstr>大師</vt:lpstr>
      <vt:lpstr>特地</vt:lpstr>
      <vt:lpstr>解散</vt:lpstr>
      <vt:lpstr>舞團</vt:lpstr>
      <vt:lpstr>邀約</vt:lpstr>
      <vt:lpstr>培訓</vt:lpstr>
      <vt:lpstr>無</vt:lpstr>
      <vt:lpstr>傳承</vt:lpstr>
      <vt:lpstr>邀請</vt:lpstr>
      <vt:lpstr>編舞家</vt:lpstr>
      <vt:lpstr>量身打造</vt:lpstr>
      <vt:lpstr>舞目</vt:lpstr>
      <vt:lpstr>首席</vt:lpstr>
      <vt:lpstr>舞星</vt:lpstr>
      <vt:lpstr>會</vt:lpstr>
      <vt:lpstr>心血</vt:lpstr>
      <vt:lpstr>化為</vt:lpstr>
      <vt:lpstr>作品</vt:lpstr>
      <vt:lpstr>規劃</vt:lpstr>
      <vt:lpstr>舞曲</vt:lpstr>
      <vt:lpstr>民俗</vt:lpstr>
      <vt:lpstr>生平</vt:lpstr>
      <vt:lpstr>不得不</vt:lpstr>
      <vt:lpstr>硬著頭皮</vt:lpstr>
      <vt:lpstr>灑落</vt:lpstr>
      <vt:lpstr>剎那</vt:lpstr>
      <vt:lpstr>感到</vt:lpstr>
      <vt:lpstr>存在感</vt:lpstr>
      <vt:lpstr>報考</vt:lpstr>
      <vt:lpstr>民族舞</vt:lpstr>
      <vt:lpstr>終</vt:lpstr>
      <vt:lpstr>上帝</vt:lpstr>
      <vt:lpstr>疼愛</vt:lpstr>
      <vt:lpstr>生身不息</vt:lpstr>
      <vt:lpstr>許芳宜</vt:lpstr>
      <vt:lpstr>勞勃．阿特曼</vt:lpstr>
      <vt:lpstr>舞動世紀</vt:lpstr>
      <vt:lpstr>瑪莎．葛蘭姆</vt:lpstr>
      <vt:lpstr>倫敦</vt:lpstr>
      <vt:lpstr>阿喀郎．汗</vt:lpstr>
      <vt:lpstr>克理斯多福．惠爾敦</vt:lpstr>
      <vt:lpstr>紐約市立芭蕾舞團</vt:lpstr>
      <vt:lpstr>溫蒂．威倫</vt:lpstr>
      <vt:lpstr>華岡藝校</vt:lpstr>
      <vt:lpstr>從（來）</vt:lpstr>
      <vt:lpstr>不間斷（地）</vt:lpstr>
      <vt:lpstr>保送</vt:lpstr>
      <vt:lpstr>扇</vt:lpstr>
      <vt:lpstr>貴人</vt:lpstr>
      <vt:lpstr>一眼</vt:lpstr>
      <vt:lpstr>發覺</vt:lpstr>
      <vt:lpstr>才華</vt:lpstr>
      <vt:lpstr>痛哭流涕</vt:lpstr>
      <vt:lpstr>輩子</vt:lpstr>
      <vt:lpstr>公開</vt:lpstr>
      <vt:lpstr>稱讚</vt:lpstr>
      <vt:lpstr>下定決心</vt:lpstr>
      <vt:lpstr>海綿</vt:lpstr>
      <vt:lpstr>吸收</vt:lpstr>
      <vt:lpstr>隻身</vt:lpstr>
      <vt:lpstr>術科</vt:lpstr>
      <vt:lpstr>跳舞</vt:lpstr>
      <vt:lpstr>其餘</vt:lpstr>
      <vt:lpstr>學科</vt:lpstr>
      <vt:lpstr>憑</vt:lpstr>
      <vt:lpstr>毅力</vt:lpstr>
      <vt:lpstr>克服</vt:lpstr>
      <vt:lpstr>語言翻譯機</vt:lpstr>
      <vt:lpstr>種種</vt:lpstr>
      <vt:lpstr>瞬間</vt:lpstr>
      <vt:lpstr>加諸（在）</vt:lpstr>
      <vt:lpstr>沖昏頭</vt:lpstr>
      <vt:lpstr>評論</vt:lpstr>
      <vt:lpstr>天堂</vt:lpstr>
      <vt:lpstr>地獄</vt:lpstr>
      <vt:lpstr>戰戰兢兢</vt:lpstr>
      <vt:lpstr>當作</vt:lpstr>
      <vt:lpstr>肯定</vt:lpstr>
      <vt:lpstr>再次</vt:lpstr>
      <vt:lpstr>何嘗</vt:lpstr>
      <vt:lpstr>不自覺</vt:lpstr>
      <vt:lpstr>體內</vt:lpstr>
      <vt:lpstr>散</vt:lpstr>
      <vt:lpstr>熟悉</vt:lpstr>
      <vt:lpstr>臉孔</vt:lpstr>
      <vt:lpstr>期待已久</vt:lpstr>
      <vt:lpstr>固定</vt:lpstr>
      <vt:lpstr>羅斯．帕克斯</vt:lpstr>
      <vt:lpstr>葛蘭姆舞團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Kieran</cp:lastModifiedBy>
  <cp:revision>56</cp:revision>
  <dcterms:created xsi:type="dcterms:W3CDTF">2017-05-11T16:59:40Z</dcterms:created>
  <dcterms:modified xsi:type="dcterms:W3CDTF">2020-04-26T01:38:22Z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